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81" r:id="rId4"/>
    <p:sldId id="258" r:id="rId5"/>
    <p:sldId id="259" r:id="rId6"/>
    <p:sldId id="260" r:id="rId7"/>
    <p:sldId id="261" r:id="rId8"/>
    <p:sldId id="262" r:id="rId9"/>
    <p:sldId id="263" r:id="rId10"/>
    <p:sldId id="282" r:id="rId11"/>
    <p:sldId id="283" r:id="rId12"/>
    <p:sldId id="294" r:id="rId13"/>
    <p:sldId id="272" r:id="rId14"/>
    <p:sldId id="284" r:id="rId15"/>
    <p:sldId id="273" r:id="rId16"/>
    <p:sldId id="286" r:id="rId17"/>
    <p:sldId id="288" r:id="rId18"/>
    <p:sldId id="290" r:id="rId19"/>
    <p:sldId id="291" r:id="rId20"/>
    <p:sldId id="293" r:id="rId21"/>
    <p:sldId id="278"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9"/>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1"/>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28.09.2026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28.09.2026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31"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28.09.2026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28.09.2026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28.09.2026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6" y="273049"/>
            <a:ext cx="3008313" cy="1162051"/>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6"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28.09.2026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9"/>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4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28.09.2026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2"/>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42"/>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flip="none" rotWithShape="1">
          <a:gsLst>
            <a:gs pos="0">
              <a:schemeClr val="bg2">
                <a:tint val="80000"/>
                <a:satMod val="300000"/>
              </a:schemeClr>
            </a:gs>
            <a:gs pos="100000">
              <a:schemeClr val="bg2">
                <a:shade val="30000"/>
                <a:satMod val="2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28.09.2026</a:t>
            </a:fld>
            <a:endParaRPr lang="ru-RU"/>
          </a:p>
        </p:txBody>
      </p:sp>
      <p:sp>
        <p:nvSpPr>
          <p:cNvPr id="5" name="Нижний колонтитул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043608" y="1844824"/>
            <a:ext cx="6984776" cy="2448272"/>
          </a:xfrm>
          <a:prstGeom prst="roundRect">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ctrTitle"/>
          </p:nvPr>
        </p:nvSpPr>
        <p:spPr>
          <a:xfrm>
            <a:off x="683568" y="2276876"/>
            <a:ext cx="7772400" cy="1470025"/>
          </a:xfrm>
        </p:spPr>
        <p:txBody>
          <a:bodyPr>
            <a:normAutofit fontScale="90000"/>
          </a:bodyPr>
          <a:lstStyle/>
          <a:p>
            <a:r>
              <a:rPr lang="ru-RU" b="1" i="1" dirty="0" smtClean="0">
                <a:latin typeface="Arial Unicode MS" pitchFamily="34" charset="-128"/>
                <a:ea typeface="Arial Unicode MS" pitchFamily="34" charset="-128"/>
                <a:cs typeface="Arial Unicode MS" pitchFamily="34" charset="-128"/>
              </a:rPr>
              <a:t>Совершенствование форм </a:t>
            </a:r>
            <a:br>
              <a:rPr lang="ru-RU" b="1" i="1" dirty="0" smtClean="0">
                <a:latin typeface="Arial Unicode MS" pitchFamily="34" charset="-128"/>
                <a:ea typeface="Arial Unicode MS" pitchFamily="34" charset="-128"/>
                <a:cs typeface="Arial Unicode MS" pitchFamily="34" charset="-128"/>
              </a:rPr>
            </a:br>
            <a:r>
              <a:rPr lang="ru-RU" b="1" i="1" dirty="0" smtClean="0">
                <a:latin typeface="Arial Unicode MS" pitchFamily="34" charset="-128"/>
                <a:ea typeface="Arial Unicode MS" pitchFamily="34" charset="-128"/>
                <a:cs typeface="Arial Unicode MS" pitchFamily="34" charset="-128"/>
              </a:rPr>
              <a:t>и методов проведения современного урока</a:t>
            </a:r>
            <a:endParaRPr lang="ru-RU" b="1" i="1" dirty="0">
              <a:latin typeface="Arial Unicode MS" pitchFamily="34" charset="-128"/>
              <a:ea typeface="Arial Unicode MS" pitchFamily="34" charset="-128"/>
              <a:cs typeface="Arial Unicode MS" pitchFamily="34" charset="-128"/>
            </a:endParaRPr>
          </a:p>
        </p:txBody>
      </p:sp>
      <p:sp>
        <p:nvSpPr>
          <p:cNvPr id="3" name="Подзаголовок 2"/>
          <p:cNvSpPr>
            <a:spLocks noGrp="1"/>
          </p:cNvSpPr>
          <p:nvPr>
            <p:ph type="subTitle" idx="1"/>
          </p:nvPr>
        </p:nvSpPr>
        <p:spPr>
          <a:xfrm>
            <a:off x="611560" y="4653139"/>
            <a:ext cx="8280920" cy="1872208"/>
          </a:xfrm>
        </p:spPr>
        <p:txBody>
          <a:bodyPr>
            <a:normAutofit/>
          </a:bodyPr>
          <a:lstStyle/>
          <a:p>
            <a:pPr algn="r"/>
            <a:endParaRPr lang="ru-RU" sz="1800" b="1" i="1" dirty="0" smtClean="0">
              <a:latin typeface="Times New Roman" pitchFamily="18" charset="0"/>
              <a:cs typeface="Times New Roman" pitchFamily="18" charset="0"/>
            </a:endParaRPr>
          </a:p>
          <a:p>
            <a:pPr algn="r"/>
            <a:r>
              <a:rPr lang="ru-RU" sz="1800" b="1" i="1" dirty="0" err="1" smtClean="0">
                <a:latin typeface="Times New Roman" pitchFamily="18" charset="0"/>
                <a:cs typeface="Times New Roman" pitchFamily="18" charset="0"/>
              </a:rPr>
              <a:t>Веркеев</a:t>
            </a:r>
            <a:r>
              <a:rPr lang="ru-RU" sz="1800" b="1" i="1" dirty="0" smtClean="0">
                <a:latin typeface="Times New Roman" pitchFamily="18" charset="0"/>
                <a:cs typeface="Times New Roman" pitchFamily="18" charset="0"/>
              </a:rPr>
              <a:t> Дмитрий Николаевич</a:t>
            </a:r>
            <a:endParaRPr lang="ru-RU" sz="1800" b="1" i="1" dirty="0" smtClean="0">
              <a:latin typeface="Times New Roman" pitchFamily="18" charset="0"/>
              <a:cs typeface="Times New Roman" pitchFamily="18" charset="0"/>
            </a:endParaRPr>
          </a:p>
          <a:p>
            <a:pPr algn="r"/>
            <a:r>
              <a:rPr lang="ru-RU" sz="1800" b="1" i="1" dirty="0" smtClean="0">
                <a:latin typeface="Times New Roman" pitchFamily="18" charset="0"/>
                <a:cs typeface="Times New Roman" pitchFamily="18" charset="0"/>
              </a:rPr>
              <a:t>Учитель </a:t>
            </a:r>
            <a:r>
              <a:rPr lang="ru-RU" sz="1800" b="1" i="1" dirty="0" smtClean="0">
                <a:latin typeface="Times New Roman" pitchFamily="18" charset="0"/>
                <a:cs typeface="Times New Roman" pitchFamily="18" charset="0"/>
              </a:rPr>
              <a:t>г</a:t>
            </a:r>
            <a:r>
              <a:rPr lang="ru-RU" sz="1800" b="1" i="1" dirty="0" smtClean="0">
                <a:latin typeface="Times New Roman" pitchFamily="18" charset="0"/>
                <a:cs typeface="Times New Roman" pitchFamily="18" charset="0"/>
              </a:rPr>
              <a:t>еографии ГБОУ СОШ с. </a:t>
            </a:r>
            <a:r>
              <a:rPr lang="ru-RU" sz="1800" b="1" i="1" dirty="0" err="1" smtClean="0">
                <a:latin typeface="Times New Roman" pitchFamily="18" charset="0"/>
                <a:cs typeface="Times New Roman" pitchFamily="18" charset="0"/>
              </a:rPr>
              <a:t>Алакаевка</a:t>
            </a:r>
            <a:r>
              <a:rPr lang="ru-RU" sz="1800" b="1" i="1" dirty="0" smtClean="0">
                <a:latin typeface="Times New Roman" pitchFamily="18" charset="0"/>
                <a:cs typeface="Times New Roman" pitchFamily="18" charset="0"/>
              </a:rPr>
              <a:t> </a:t>
            </a:r>
            <a:endParaRPr lang="ru-RU" sz="1800" b="1" i="1" dirty="0" smtClean="0">
              <a:latin typeface="Times New Roman" pitchFamily="18" charset="0"/>
              <a:cs typeface="Times New Roman" pitchFamily="18" charset="0"/>
            </a:endParaRPr>
          </a:p>
          <a:p>
            <a:endParaRPr lang="ru-RU" dirty="0" smtClean="0"/>
          </a:p>
          <a:p>
            <a:endParaRPr lang="ru-RU" dirty="0" smtClean="0"/>
          </a:p>
          <a:p>
            <a:endParaRPr lang="ru-RU" sz="1800" i="1" dirty="0">
              <a:latin typeface="Arial Narrow"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3968" y="116632"/>
            <a:ext cx="4320480" cy="6048672"/>
          </a:xfrm>
        </p:spPr>
        <p:txBody>
          <a:bodyPr>
            <a:noAutofit/>
          </a:bodyPr>
          <a:lstStyle/>
          <a:p>
            <a:pPr marL="360000" indent="936000" algn="just">
              <a:buNone/>
            </a:pPr>
            <a:r>
              <a:rPr lang="ru-RU" sz="2000" b="1" dirty="0" smtClean="0">
                <a:latin typeface="Times New Roman" pitchFamily="18" charset="0"/>
                <a:cs typeface="Times New Roman" pitchFamily="18" charset="0"/>
              </a:rPr>
              <a:t>Развитие современного общества и системы образования определяет все более высокие требования к качеству подготовки выпускников школ. Особую роль в повышении качества образовательного процесса современной школы должно сыграть совершенствование форм и методов организации учебного процесса, направленных непосредственно на личность школьника, на реализацию идей развивающего обучения, обеспечивающих переход от механического усвоения </a:t>
            </a:r>
            <a:r>
              <a:rPr lang="ru-RU" sz="2000" b="1" dirty="0" err="1" smtClean="0">
                <a:latin typeface="Times New Roman" pitchFamily="18" charset="0"/>
                <a:cs typeface="Times New Roman" pitchFamily="18" charset="0"/>
              </a:rPr>
              <a:t>фактологических</a:t>
            </a:r>
            <a:r>
              <a:rPr lang="ru-RU" sz="2000" b="1" dirty="0" smtClean="0">
                <a:latin typeface="Times New Roman" pitchFamily="18" charset="0"/>
                <a:cs typeface="Times New Roman" pitchFamily="18" charset="0"/>
              </a:rPr>
              <a:t> знаний к овладению умением самостоятельно приобретать новые знания. </a:t>
            </a: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79512" y="332656"/>
            <a:ext cx="4349961" cy="4494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539552" y="260648"/>
            <a:ext cx="8229600" cy="1143000"/>
          </a:xfrm>
        </p:spPr>
        <p:txBody>
          <a:bodyPr>
            <a:normAutofit fontScale="90000"/>
          </a:bodyPr>
          <a:lstStyle/>
          <a:p>
            <a:r>
              <a:rPr lang="ru-RU" sz="3600" b="1" u="sng" dirty="0" smtClean="0">
                <a:solidFill>
                  <a:srgbClr val="FFFF00"/>
                </a:solidFill>
                <a:latin typeface="Times New Roman" pitchFamily="18" charset="0"/>
                <a:cs typeface="Times New Roman" pitchFamily="18" charset="0"/>
              </a:rPr>
              <a:t>Основные пути совершенствования современного урока следующие:</a:t>
            </a:r>
            <a:r>
              <a:rPr lang="ru-RU" dirty="0" smtClean="0"/>
              <a:t/>
            </a:r>
            <a:br>
              <a:rPr lang="ru-RU" dirty="0" smtClean="0"/>
            </a:br>
            <a:endParaRPr lang="ru-RU" dirty="0"/>
          </a:p>
        </p:txBody>
      </p:sp>
      <p:sp>
        <p:nvSpPr>
          <p:cNvPr id="5" name="Скругленный прямоугольник 4"/>
          <p:cNvSpPr/>
          <p:nvPr/>
        </p:nvSpPr>
        <p:spPr>
          <a:xfrm>
            <a:off x="251520" y="1052739"/>
            <a:ext cx="8712968" cy="936104"/>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Arial" pitchFamily="34" charset="0"/>
              <a:buChar char="•"/>
            </a:pPr>
            <a:endParaRPr lang="ru-RU"/>
          </a:p>
        </p:txBody>
      </p:sp>
      <p:sp>
        <p:nvSpPr>
          <p:cNvPr id="6" name="Скругленный прямоугольник 5"/>
          <p:cNvSpPr/>
          <p:nvPr/>
        </p:nvSpPr>
        <p:spPr>
          <a:xfrm>
            <a:off x="251520" y="1988843"/>
            <a:ext cx="8712968" cy="936104"/>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кругленный прямоугольник 6"/>
          <p:cNvSpPr/>
          <p:nvPr/>
        </p:nvSpPr>
        <p:spPr>
          <a:xfrm>
            <a:off x="251520" y="2996955"/>
            <a:ext cx="8712968" cy="93610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кругленный прямоугольник 7"/>
          <p:cNvSpPr/>
          <p:nvPr/>
        </p:nvSpPr>
        <p:spPr>
          <a:xfrm>
            <a:off x="251520" y="4005064"/>
            <a:ext cx="8712968" cy="936104"/>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кругленный прямоугольник 8"/>
          <p:cNvSpPr/>
          <p:nvPr/>
        </p:nvSpPr>
        <p:spPr>
          <a:xfrm>
            <a:off x="251520" y="4941171"/>
            <a:ext cx="8712968" cy="936104"/>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кругленный прямоугольник 9"/>
          <p:cNvSpPr/>
          <p:nvPr/>
        </p:nvSpPr>
        <p:spPr>
          <a:xfrm>
            <a:off x="251520" y="5921896"/>
            <a:ext cx="8712968" cy="936104"/>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Содержимое 2"/>
          <p:cNvSpPr>
            <a:spLocks noGrp="1"/>
          </p:cNvSpPr>
          <p:nvPr>
            <p:ph idx="1"/>
          </p:nvPr>
        </p:nvSpPr>
        <p:spPr>
          <a:xfrm>
            <a:off x="0" y="1052736"/>
            <a:ext cx="9289032" cy="5805264"/>
          </a:xfrm>
        </p:spPr>
        <p:txBody>
          <a:bodyPr>
            <a:normAutofit fontScale="77500" lnSpcReduction="20000"/>
          </a:bodyPr>
          <a:lstStyle/>
          <a:p>
            <a:r>
              <a:rPr lang="ru-RU" b="1" dirty="0" smtClean="0">
                <a:solidFill>
                  <a:schemeClr val="bg1"/>
                </a:solidFill>
              </a:rPr>
              <a:t>1. Усиление целенаправленности деятельности учителя и 	учащихся на уроке.</a:t>
            </a:r>
          </a:p>
          <a:p>
            <a:endParaRPr lang="ru-RU" b="1" dirty="0" smtClean="0">
              <a:solidFill>
                <a:schemeClr val="bg1"/>
              </a:solidFill>
            </a:endParaRPr>
          </a:p>
          <a:p>
            <a:r>
              <a:rPr lang="ru-RU" b="1" dirty="0" smtClean="0">
                <a:solidFill>
                  <a:schemeClr val="bg1"/>
                </a:solidFill>
              </a:rPr>
              <a:t>2. Осуществление организационной четкости каждого урока 	от первой до последней минуты.</a:t>
            </a:r>
          </a:p>
          <a:p>
            <a:endParaRPr lang="ru-RU" b="1" dirty="0" smtClean="0"/>
          </a:p>
          <a:p>
            <a:r>
              <a:rPr lang="ru-RU" b="1" dirty="0" smtClean="0">
                <a:solidFill>
                  <a:schemeClr val="bg1"/>
                </a:solidFill>
              </a:rPr>
              <a:t>3. Повышение познавательной самостоятельности и 	творческой активности учащихся. </a:t>
            </a:r>
          </a:p>
          <a:p>
            <a:endParaRPr lang="ru-RU" b="1" dirty="0" smtClean="0">
              <a:solidFill>
                <a:schemeClr val="bg1"/>
              </a:solidFill>
            </a:endParaRPr>
          </a:p>
          <a:p>
            <a:r>
              <a:rPr lang="ru-RU" b="1" dirty="0" smtClean="0">
                <a:solidFill>
                  <a:schemeClr val="bg1"/>
                </a:solidFill>
              </a:rPr>
              <a:t>4. Оптимизация учебно-воспитательного процесса. </a:t>
            </a:r>
          </a:p>
          <a:p>
            <a:endParaRPr lang="ru-RU" b="1" dirty="0" smtClean="0">
              <a:solidFill>
                <a:schemeClr val="bg1"/>
              </a:solidFill>
            </a:endParaRPr>
          </a:p>
          <a:p>
            <a:r>
              <a:rPr lang="ru-RU" b="1" dirty="0" smtClean="0">
                <a:solidFill>
                  <a:schemeClr val="bg1"/>
                </a:solidFill>
              </a:rPr>
              <a:t>5. Интенсификация учебно-воспитательного процесса на 	уроке.</a:t>
            </a:r>
            <a:r>
              <a:rPr lang="ru-RU" dirty="0" smtClean="0">
                <a:solidFill>
                  <a:schemeClr val="bg1"/>
                </a:solidFill>
              </a:rPr>
              <a:t> </a:t>
            </a:r>
          </a:p>
          <a:p>
            <a:endParaRPr lang="ru-RU" dirty="0" smtClean="0"/>
          </a:p>
          <a:p>
            <a:r>
              <a:rPr lang="ru-RU" b="1" dirty="0" smtClean="0"/>
              <a:t>6. Осуществление </a:t>
            </a:r>
            <a:r>
              <a:rPr lang="ru-RU" b="1" dirty="0" err="1" smtClean="0"/>
              <a:t>межпредметных</a:t>
            </a:r>
            <a:r>
              <a:rPr lang="ru-RU" b="1" dirty="0" smtClean="0"/>
              <a:t> и </a:t>
            </a:r>
            <a:r>
              <a:rPr lang="ru-RU" b="1" dirty="0" err="1" smtClean="0"/>
              <a:t>внутрипредметных</a:t>
            </a:r>
            <a:r>
              <a:rPr lang="ru-RU" b="1" dirty="0" smtClean="0"/>
              <a:t>       	связей.</a:t>
            </a:r>
          </a:p>
          <a:p>
            <a:endParaRPr lang="ru-RU" b="1" dirty="0" smtClean="0"/>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844825"/>
            <a:ext cx="8867328" cy="4525963"/>
          </a:xfrm>
        </p:spPr>
        <p:txBody>
          <a:bodyPr>
            <a:normAutofit fontScale="92500" lnSpcReduction="10000"/>
          </a:bodyPr>
          <a:lstStyle/>
          <a:p>
            <a:pPr marL="514350" indent="514350" algn="just">
              <a:buNone/>
            </a:pPr>
            <a:r>
              <a:rPr lang="ru-RU" b="1" dirty="0" smtClean="0">
                <a:latin typeface="Times New Roman" pitchFamily="18" charset="0"/>
                <a:cs typeface="Times New Roman" pitchFamily="18" charset="0"/>
              </a:rPr>
              <a:t>Одна из важных задач учителя – мобилизовать учащихся на выполнение поставленных задач, достижение целей непосредственно на уроке. Для этого необходимо спланировать каждый урок, чтобы в нем были предусмотрены самые короткие пути к поставленной цели, и в первую очередь намечены структура, методика и средства обучения в строгом соответствии с поставленной целью.</a:t>
            </a:r>
          </a:p>
          <a:p>
            <a:endParaRPr lang="ru-RU" dirty="0"/>
          </a:p>
        </p:txBody>
      </p:sp>
      <p:sp>
        <p:nvSpPr>
          <p:cNvPr id="5" name="Скругленный прямоугольник 4"/>
          <p:cNvSpPr/>
          <p:nvPr/>
        </p:nvSpPr>
        <p:spPr>
          <a:xfrm>
            <a:off x="539552" y="260651"/>
            <a:ext cx="8064896" cy="122413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AutoNum type="arabicPeriod"/>
            </a:pPr>
            <a:r>
              <a:rPr lang="ru-RU" sz="2800" b="1" dirty="0" smtClean="0">
                <a:latin typeface="Times New Roman" pitchFamily="18" charset="0"/>
                <a:cs typeface="Times New Roman" pitchFamily="18" charset="0"/>
              </a:rPr>
              <a:t>Усиление целенаправленности деятельности учителя и учащихся на уроке.</a:t>
            </a:r>
            <a:r>
              <a:rPr lang="ru-RU" sz="2800" dirty="0" smtClean="0">
                <a:latin typeface="Times New Roman" pitchFamily="18" charset="0"/>
                <a:cs typeface="Times New Roman" pitchFamily="18" charset="0"/>
              </a:rPr>
              <a:t> </a:t>
            </a: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0" y="1412776"/>
            <a:ext cx="8892480" cy="5257800"/>
          </a:xfrm>
        </p:spPr>
        <p:txBody>
          <a:bodyPr>
            <a:normAutofit fontScale="77500" lnSpcReduction="20000"/>
          </a:bodyPr>
          <a:lstStyle/>
          <a:p>
            <a:pPr indent="342900" algn="just">
              <a:buNone/>
            </a:pPr>
            <a:r>
              <a:rPr lang="ru-RU" sz="3900" b="1" dirty="0" smtClean="0">
                <a:latin typeface="Times New Roman" pitchFamily="18" charset="0"/>
                <a:cs typeface="Times New Roman" pitchFamily="18" charset="0"/>
              </a:rPr>
              <a:t> </a:t>
            </a:r>
          </a:p>
          <a:p>
            <a:pPr indent="342900" algn="just">
              <a:buNone/>
            </a:pPr>
            <a:r>
              <a:rPr lang="ru-RU" sz="3900" b="1" dirty="0" smtClean="0">
                <a:latin typeface="Times New Roman" pitchFamily="18" charset="0"/>
                <a:cs typeface="Times New Roman" pitchFamily="18" charset="0"/>
              </a:rPr>
              <a:t>Заранее на перемене готовятся необходимые для урока наглядные пособия, технические средства, ученические принадлежности, справочная и дополнительная литература, раскладывается все необходимое на каждое рабочее место. Также для этого возможно поставить перед учениками интересное задание, включающее их в работу с первой минуты урока. Вместо домашних заданий применяются различные способы фронтальной ускоренной проверки – тестовые письменные работы, программирование, перфокарты и др.</a:t>
            </a:r>
          </a:p>
          <a:p>
            <a:endParaRPr lang="ru-RU" dirty="0"/>
          </a:p>
        </p:txBody>
      </p:sp>
      <p:sp>
        <p:nvSpPr>
          <p:cNvPr id="4" name="Скругленный прямоугольник 3"/>
          <p:cNvSpPr/>
          <p:nvPr/>
        </p:nvSpPr>
        <p:spPr>
          <a:xfrm>
            <a:off x="539552" y="476675"/>
            <a:ext cx="8136904" cy="1152128"/>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ru-RU" sz="2800" b="1" dirty="0" smtClean="0">
                <a:latin typeface="Times New Roman" pitchFamily="18" charset="0"/>
                <a:cs typeface="Times New Roman" pitchFamily="18" charset="0"/>
              </a:rPr>
              <a:t>2. Осуществление организационной четкости каждого урока от первой до последней минуты.</a:t>
            </a: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0" y="1860851"/>
            <a:ext cx="8784976" cy="4997152"/>
          </a:xfrm>
        </p:spPr>
        <p:txBody>
          <a:bodyPr>
            <a:normAutofit fontScale="92500" lnSpcReduction="20000"/>
          </a:bodyPr>
          <a:lstStyle/>
          <a:p>
            <a:pPr indent="342900" algn="just">
              <a:buNone/>
            </a:pPr>
            <a:r>
              <a:rPr lang="ru-RU" b="1" dirty="0" smtClean="0">
                <a:latin typeface="Times New Roman" pitchFamily="18" charset="0"/>
                <a:cs typeface="Times New Roman" pitchFamily="18" charset="0"/>
              </a:rPr>
              <a:t>Наиболее интересное направление связано с вопросами применения на уроке методов и приемов проблемного обучения и создания проблемных ситуаций как средства повышения познавательной активности учащихся, это способствует повышению качества знаний и выработке необходимых навыков и умений. Также предусматривается самостоятельная работа учащихся с учебной и научной литературой, словарями, справочниками и энциклопедиями, таблицами, диаграммами, графиками, картами.</a:t>
            </a:r>
          </a:p>
          <a:p>
            <a:pPr algn="just"/>
            <a:endParaRPr lang="ru-RU" b="1" dirty="0">
              <a:latin typeface="Times New Roman" pitchFamily="18" charset="0"/>
              <a:cs typeface="Times New Roman" pitchFamily="18" charset="0"/>
            </a:endParaRPr>
          </a:p>
        </p:txBody>
      </p:sp>
      <p:sp>
        <p:nvSpPr>
          <p:cNvPr id="4" name="Скругленный прямоугольник 3"/>
          <p:cNvSpPr/>
          <p:nvPr/>
        </p:nvSpPr>
        <p:spPr>
          <a:xfrm>
            <a:off x="539552" y="332659"/>
            <a:ext cx="8064896" cy="122413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ru-RU" sz="2800" b="1" dirty="0" smtClean="0">
                <a:solidFill>
                  <a:schemeClr val="bg1"/>
                </a:solidFill>
                <a:latin typeface="Times New Roman" pitchFamily="18" charset="0"/>
                <a:cs typeface="Times New Roman" pitchFamily="18" charset="0"/>
              </a:rPr>
              <a:t>3. Повышение познавательной самостоятельности и творческой активности учащихся. </a:t>
            </a:r>
          </a:p>
        </p:txBody>
      </p:sp>
      <p:sp>
        <p:nvSpPr>
          <p:cNvPr id="5" name="Стрелка вправо 4"/>
          <p:cNvSpPr/>
          <p:nvPr/>
        </p:nvSpPr>
        <p:spPr>
          <a:xfrm>
            <a:off x="7740352" y="6237312"/>
            <a:ext cx="864096"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0" y="1772817"/>
            <a:ext cx="8758808" cy="4525963"/>
          </a:xfrm>
        </p:spPr>
        <p:txBody>
          <a:bodyPr>
            <a:normAutofit fontScale="92500" lnSpcReduction="10000"/>
          </a:bodyPr>
          <a:lstStyle/>
          <a:p>
            <a:pPr indent="342900" algn="just">
              <a:buNone/>
            </a:pPr>
            <a:r>
              <a:rPr lang="ru-RU" b="1" dirty="0" smtClean="0">
                <a:latin typeface="Times New Roman" pitchFamily="18" charset="0"/>
                <a:cs typeface="Times New Roman" pitchFamily="18" charset="0"/>
              </a:rPr>
              <a:t>Целенаправленный выбор наилучшего варианта построения процесса, который обеспечивает за определенное время максимальную эффективность решения задач образования в данных конкретных условиях школы, определенного класса. Необходимо выбирать оптимальные варианты сочетания различных методов, приемов, средств обучения, ведущих кратчайшим путем к достижению целей урока.</a:t>
            </a:r>
          </a:p>
          <a:p>
            <a:endParaRPr lang="ru-RU" dirty="0"/>
          </a:p>
        </p:txBody>
      </p:sp>
      <p:sp>
        <p:nvSpPr>
          <p:cNvPr id="4" name="Скругленный прямоугольник 3"/>
          <p:cNvSpPr/>
          <p:nvPr/>
        </p:nvSpPr>
        <p:spPr>
          <a:xfrm>
            <a:off x="539552" y="332656"/>
            <a:ext cx="8136904" cy="115212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ru-RU" sz="2800" b="1" dirty="0" smtClean="0">
                <a:latin typeface="Times New Roman" pitchFamily="18" charset="0"/>
                <a:cs typeface="Times New Roman" pitchFamily="18" charset="0"/>
              </a:rPr>
              <a:t>4. Оптимизация учебно-воспитательного процесса. </a:t>
            </a: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0" y="1484784"/>
            <a:ext cx="8892480" cy="5717232"/>
          </a:xfrm>
        </p:spPr>
        <p:txBody>
          <a:bodyPr>
            <a:normAutofit fontScale="32500" lnSpcReduction="20000"/>
          </a:bodyPr>
          <a:lstStyle/>
          <a:p>
            <a:pPr indent="342900" algn="just">
              <a:lnSpc>
                <a:spcPct val="120000"/>
              </a:lnSpc>
              <a:buNone/>
            </a:pPr>
            <a:r>
              <a:rPr lang="ru-RU" sz="7000" b="1" dirty="0" smtClean="0">
                <a:latin typeface="Times New Roman" pitchFamily="18" charset="0"/>
                <a:cs typeface="Times New Roman" pitchFamily="18" charset="0"/>
              </a:rPr>
              <a:t>Чем больше учебно-познавательных действий и операций выполнено учащимися за урок, тем выше интенсивность учебного труда. Степень интенсивности учебного труда зависит от производительности использования каждой минуты урока, мастерства учителя, подготовки учащихся, организованности классного коллектива, наличия необходимого оборудования и рационального его размещения, правильного чередования труда и отдыха и т.п. В условиях интенсификации обучения учащиеся осваивают знания в основном на уроках, и отпадает необходимость заучивания дома материала. Вместо заучивания учащиеся получают возможность лучше его осмыслить и закрепить, выполнить творческие задания, вызывающие у них интерес, чувство интеллектуального удовлетворения от удачно выполненной работы.</a:t>
            </a:r>
          </a:p>
          <a:p>
            <a:pPr>
              <a:lnSpc>
                <a:spcPct val="120000"/>
              </a:lnSpc>
            </a:pPr>
            <a:endParaRPr lang="ru-RU" dirty="0"/>
          </a:p>
        </p:txBody>
      </p:sp>
      <p:sp>
        <p:nvSpPr>
          <p:cNvPr id="4" name="Скругленный прямоугольник 3"/>
          <p:cNvSpPr/>
          <p:nvPr/>
        </p:nvSpPr>
        <p:spPr>
          <a:xfrm>
            <a:off x="539552" y="332656"/>
            <a:ext cx="8136904" cy="108012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ru-RU" sz="2800" b="1" dirty="0" smtClean="0">
                <a:latin typeface="Times New Roman" pitchFamily="18" charset="0"/>
                <a:cs typeface="Times New Roman" pitchFamily="18" charset="0"/>
              </a:rPr>
              <a:t>5. Интенсификация учебно-воспитательного процесса на уроке.</a:t>
            </a:r>
            <a:r>
              <a:rPr lang="ru-RU" dirty="0" smtClean="0"/>
              <a:t> </a:t>
            </a: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180528" y="1484784"/>
            <a:ext cx="9145016" cy="5933256"/>
          </a:xfrm>
        </p:spPr>
        <p:txBody>
          <a:bodyPr>
            <a:normAutofit fontScale="62500" lnSpcReduction="20000"/>
          </a:bodyPr>
          <a:lstStyle/>
          <a:p>
            <a:pPr indent="342900" algn="just">
              <a:buNone/>
            </a:pPr>
            <a:r>
              <a:rPr lang="ru-RU" sz="3800" b="1" dirty="0" smtClean="0"/>
              <a:t> </a:t>
            </a:r>
            <a:r>
              <a:rPr lang="ru-RU" sz="3800" b="1" dirty="0" smtClean="0">
                <a:latin typeface="Times New Roman" pitchFamily="18" charset="0"/>
                <a:cs typeface="Times New Roman" pitchFamily="18" charset="0"/>
              </a:rPr>
              <a:t>При переходе к новому материалу, ставятся задачи и вопросы для воспроизведения и последующей коррекции, опорных для усвоения нового материала знаний и практических навыков и умений. Эти знания получены учащимися в процессе обучения или на основе личных наблюдений, при изучении данного предмета или родственных дисциплин. Это могут быть представления, понятия, законы, формулы, числовые данные, создающие опору, фундамент для полноценного восприятия и понимания новых знаний. Но воспроизведение опорных знаний должно сопровождаться их совершенствованием: дополнением неполных, углублением поверхностных, расширением узких, исправлением ошибочных знаний. </a:t>
            </a:r>
            <a:r>
              <a:rPr lang="ru-RU" sz="3800" b="1" dirty="0" err="1" smtClean="0">
                <a:latin typeface="Times New Roman" pitchFamily="18" charset="0"/>
                <a:cs typeface="Times New Roman" pitchFamily="18" charset="0"/>
              </a:rPr>
              <a:t>Внутрипредметные</a:t>
            </a:r>
            <a:r>
              <a:rPr lang="ru-RU" sz="3800" b="1" dirty="0" smtClean="0">
                <a:latin typeface="Times New Roman" pitchFamily="18" charset="0"/>
                <a:cs typeface="Times New Roman" pitchFamily="18" charset="0"/>
              </a:rPr>
              <a:t> в </a:t>
            </a:r>
            <a:r>
              <a:rPr lang="ru-RU" sz="3800" b="1" dirty="0" err="1" smtClean="0">
                <a:latin typeface="Times New Roman" pitchFamily="18" charset="0"/>
                <a:cs typeface="Times New Roman" pitchFamily="18" charset="0"/>
              </a:rPr>
              <a:t>межпредметные</a:t>
            </a:r>
            <a:r>
              <a:rPr lang="ru-RU" sz="3800" b="1" dirty="0" smtClean="0">
                <a:latin typeface="Times New Roman" pitchFamily="18" charset="0"/>
                <a:cs typeface="Times New Roman" pitchFamily="18" charset="0"/>
              </a:rPr>
              <a:t> связи также осуществляются с целью достижения обобщения и систематизации широкого круга знаний. </a:t>
            </a:r>
            <a:r>
              <a:rPr lang="ru-RU" sz="3800" b="1" dirty="0" err="1" smtClean="0">
                <a:latin typeface="Times New Roman" pitchFamily="18" charset="0"/>
                <a:cs typeface="Times New Roman" pitchFamily="18" charset="0"/>
              </a:rPr>
              <a:t>Межпредметные</a:t>
            </a:r>
            <a:r>
              <a:rPr lang="ru-RU" sz="3800" b="1" dirty="0" smtClean="0">
                <a:latin typeface="Times New Roman" pitchFamily="18" charset="0"/>
                <a:cs typeface="Times New Roman" pitchFamily="18" charset="0"/>
              </a:rPr>
              <a:t> связи способствуют усвоению системы знаний об объектах, которые отдельными элементами изучаются по различным учебным дисциплинам.</a:t>
            </a:r>
          </a:p>
          <a:p>
            <a:endParaRPr lang="ru-RU" dirty="0"/>
          </a:p>
        </p:txBody>
      </p:sp>
      <p:sp>
        <p:nvSpPr>
          <p:cNvPr id="4" name="Скругленный прямоугольник 3"/>
          <p:cNvSpPr/>
          <p:nvPr/>
        </p:nvSpPr>
        <p:spPr>
          <a:xfrm>
            <a:off x="611560" y="188643"/>
            <a:ext cx="8136904" cy="1152128"/>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latin typeface="Times New Roman" pitchFamily="18" charset="0"/>
                <a:cs typeface="Times New Roman" pitchFamily="18" charset="0"/>
              </a:rPr>
              <a:t>6. Осуществление </a:t>
            </a:r>
            <a:r>
              <a:rPr lang="ru-RU" sz="2800" b="1" dirty="0" err="1" smtClean="0">
                <a:latin typeface="Times New Roman" pitchFamily="18" charset="0"/>
                <a:cs typeface="Times New Roman" pitchFamily="18" charset="0"/>
              </a:rPr>
              <a:t>межпредметных</a:t>
            </a:r>
            <a:r>
              <a:rPr lang="ru-RU" sz="2800" b="1" dirty="0" smtClean="0">
                <a:latin typeface="Times New Roman" pitchFamily="18" charset="0"/>
                <a:cs typeface="Times New Roman" pitchFamily="18" charset="0"/>
              </a:rPr>
              <a:t> и </a:t>
            </a:r>
            <a:r>
              <a:rPr lang="ru-RU" sz="2800" b="1" dirty="0" err="1" smtClean="0">
                <a:latin typeface="Times New Roman" pitchFamily="18" charset="0"/>
                <a:cs typeface="Times New Roman" pitchFamily="18" charset="0"/>
              </a:rPr>
              <a:t>внутрипредметных</a:t>
            </a:r>
            <a:r>
              <a:rPr lang="ru-RU" sz="2800" b="1" dirty="0" smtClean="0">
                <a:latin typeface="Times New Roman" pitchFamily="18" charset="0"/>
                <a:cs typeface="Times New Roman" pitchFamily="18" charset="0"/>
              </a:rPr>
              <a:t> связей.</a:t>
            </a: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179512" y="1052736"/>
            <a:ext cx="8676456" cy="540059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67544" y="-171400"/>
            <a:ext cx="8229600" cy="1143000"/>
          </a:xfrm>
        </p:spPr>
        <p:txBody>
          <a:bodyPr>
            <a:normAutofit/>
          </a:bodyPr>
          <a:lstStyle/>
          <a:p>
            <a:r>
              <a:rPr lang="ru-RU" sz="6000" b="1" i="1" u="sng" dirty="0" smtClean="0">
                <a:solidFill>
                  <a:schemeClr val="bg1"/>
                </a:solidFill>
                <a:latin typeface="Times New Roman" pitchFamily="18" charset="0"/>
                <a:cs typeface="Times New Roman" pitchFamily="18" charset="0"/>
              </a:rPr>
              <a:t>Кейс</a:t>
            </a:r>
            <a:r>
              <a:rPr lang="ru-RU" sz="6000" b="1" dirty="0" smtClean="0">
                <a:solidFill>
                  <a:schemeClr val="bg1"/>
                </a:solidFill>
                <a:latin typeface="Times New Roman" pitchFamily="18" charset="0"/>
                <a:cs typeface="Times New Roman" pitchFamily="18" charset="0"/>
              </a:rPr>
              <a:t> </a:t>
            </a:r>
            <a:endParaRPr lang="ru-RU" sz="6000" dirty="0">
              <a:solidFill>
                <a:schemeClr val="bg1"/>
              </a:solidFill>
            </a:endParaRPr>
          </a:p>
        </p:txBody>
      </p:sp>
      <p:sp>
        <p:nvSpPr>
          <p:cNvPr id="3" name="Содержимое 2"/>
          <p:cNvSpPr>
            <a:spLocks noGrp="1"/>
          </p:cNvSpPr>
          <p:nvPr>
            <p:ph idx="1"/>
          </p:nvPr>
        </p:nvSpPr>
        <p:spPr>
          <a:xfrm>
            <a:off x="4540231" y="1490053"/>
            <a:ext cx="3920201" cy="4819267"/>
          </a:xfrm>
        </p:spPr>
        <p:txBody>
          <a:bodyPr>
            <a:normAutofit fontScale="70000" lnSpcReduction="20000"/>
          </a:bodyPr>
          <a:lstStyle/>
          <a:p>
            <a:pPr indent="342900" algn="just">
              <a:buNone/>
            </a:pPr>
            <a:r>
              <a:rPr lang="ru-RU" b="1" dirty="0" smtClean="0">
                <a:solidFill>
                  <a:schemeClr val="bg1"/>
                </a:solidFill>
                <a:latin typeface="Times New Roman" pitchFamily="18" charset="0"/>
                <a:cs typeface="Times New Roman" pitchFamily="18" charset="0"/>
              </a:rPr>
              <a:t>это - описание конкретной реальной ситуации, подготовленное по определенному формату и предназначенное для обучения учащихся анализу разных видов информации, ее обобщению, навыкам формулирования проблемы и выработки возможных вариантов ее решения в соответствии с установленными критериями.</a:t>
            </a:r>
          </a:p>
          <a:p>
            <a:endParaRPr lang="ru-RU" dirty="0"/>
          </a:p>
        </p:txBody>
      </p:sp>
      <p:pic>
        <p:nvPicPr>
          <p:cNvPr id="6" name="Рисунок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67544" y="1860973"/>
            <a:ext cx="4194212" cy="34743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179512" y="1268760"/>
            <a:ext cx="8748464" cy="54006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ru-RU" sz="2800">
              <a:latin typeface="Times New Roman" pitchFamily="18" charset="0"/>
              <a:cs typeface="Times New Roman" pitchFamily="18" charset="0"/>
            </a:endParaRPr>
          </a:p>
        </p:txBody>
      </p:sp>
      <p:sp>
        <p:nvSpPr>
          <p:cNvPr id="2" name="Заголовок 1"/>
          <p:cNvSpPr>
            <a:spLocks noGrp="1"/>
          </p:cNvSpPr>
          <p:nvPr>
            <p:ph type="title"/>
          </p:nvPr>
        </p:nvSpPr>
        <p:spPr>
          <a:xfrm>
            <a:off x="539552" y="-243408"/>
            <a:ext cx="8229600" cy="1143000"/>
          </a:xfrm>
        </p:spPr>
        <p:txBody>
          <a:bodyPr>
            <a:normAutofit/>
          </a:bodyPr>
          <a:lstStyle/>
          <a:p>
            <a:r>
              <a:rPr lang="ru-RU" sz="3600" b="1" i="1" u="sng" dirty="0" err="1" smtClean="0">
                <a:latin typeface="Times New Roman" pitchFamily="18" charset="0"/>
                <a:cs typeface="Times New Roman" pitchFamily="18" charset="0"/>
              </a:rPr>
              <a:t>Кейсовая</a:t>
            </a:r>
            <a:r>
              <a:rPr lang="ru-RU" sz="3600" b="1" i="1" u="sng" dirty="0" smtClean="0">
                <a:latin typeface="Times New Roman" pitchFamily="18" charset="0"/>
                <a:cs typeface="Times New Roman" pitchFamily="18" charset="0"/>
              </a:rPr>
              <a:t> технология (метод) обучения </a:t>
            </a:r>
            <a:endParaRPr lang="ru-RU" sz="3600" dirty="0">
              <a:latin typeface="Times New Roman" pitchFamily="18" charset="0"/>
              <a:cs typeface="Times New Roman" pitchFamily="18" charset="0"/>
            </a:endParaRPr>
          </a:p>
        </p:txBody>
      </p:sp>
      <p:sp>
        <p:nvSpPr>
          <p:cNvPr id="3" name="Содержимое 2"/>
          <p:cNvSpPr>
            <a:spLocks noGrp="1"/>
          </p:cNvSpPr>
          <p:nvPr>
            <p:ph idx="1"/>
          </p:nvPr>
        </p:nvSpPr>
        <p:spPr>
          <a:xfrm>
            <a:off x="3059832" y="1706078"/>
            <a:ext cx="5688632" cy="4525963"/>
          </a:xfrm>
        </p:spPr>
        <p:txBody>
          <a:bodyPr>
            <a:noAutofit/>
          </a:bodyPr>
          <a:lstStyle/>
          <a:p>
            <a:pPr indent="342900" algn="just">
              <a:buNone/>
            </a:pPr>
            <a:r>
              <a:rPr lang="ru-RU" sz="2400" b="1" dirty="0" smtClean="0">
                <a:solidFill>
                  <a:srgbClr val="002060"/>
                </a:solidFill>
                <a:latin typeface="Times New Roman" pitchFamily="18" charset="0"/>
                <a:cs typeface="Times New Roman" pitchFamily="18" charset="0"/>
              </a:rPr>
              <a:t>– это обучение действием. Суть кейс–метода состоит в том, что усвоение знаний и формирование умений есть результат активной самостоятельной деятельности учащихся по разрешению противоречий, в результате чего и происходит творческое овладение профессиональными знаниями, навыками, умениями и развитие мыслительных способностей. </a:t>
            </a:r>
            <a:endParaRPr lang="ru-RU" sz="2400" b="1" dirty="0" smtClean="0">
              <a:solidFill>
                <a:srgbClr val="FFFF00"/>
              </a:solidFill>
              <a:latin typeface="Times New Roman" pitchFamily="18" charset="0"/>
              <a:cs typeface="Times New Roman" pitchFamily="18" charset="0"/>
            </a:endParaRPr>
          </a:p>
          <a:p>
            <a:pPr algn="just"/>
            <a:endParaRPr lang="ru-RU" sz="2400" dirty="0">
              <a:latin typeface="Times New Roman" pitchFamily="18" charset="0"/>
              <a:cs typeface="Times New Roman" pitchFamily="18" charset="0"/>
            </a:endParaRPr>
          </a:p>
        </p:txBody>
      </p:sp>
      <p:sp>
        <p:nvSpPr>
          <p:cNvPr id="5" name="Стрелка вниз 4"/>
          <p:cNvSpPr/>
          <p:nvPr/>
        </p:nvSpPr>
        <p:spPr>
          <a:xfrm>
            <a:off x="4211960" y="620688"/>
            <a:ext cx="360040" cy="648072"/>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95536" y="2745049"/>
            <a:ext cx="3015885" cy="226191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44008" y="1632886"/>
            <a:ext cx="4104456" cy="4312076"/>
          </a:xfrm>
        </p:spPr>
        <p:txBody>
          <a:bodyPr>
            <a:normAutofit fontScale="70000" lnSpcReduction="20000"/>
          </a:bodyPr>
          <a:lstStyle/>
          <a:p>
            <a:pPr indent="342900" algn="just">
              <a:lnSpc>
                <a:spcPct val="120000"/>
              </a:lnSpc>
              <a:buNone/>
            </a:pPr>
            <a:r>
              <a:rPr lang="ru-RU" sz="3400" b="1" dirty="0" smtClean="0">
                <a:latin typeface="Times New Roman" pitchFamily="18" charset="0"/>
                <a:cs typeface="Times New Roman" pitchFamily="18" charset="0"/>
              </a:rPr>
              <a:t> но все они обязательно должны содержать реально возможную ситуацию из жизненного опыта людей. А так же в кейсе должны быть противоречия, которые дадут возможность рассуждать и ставить перед собой вопросы. </a:t>
            </a:r>
          </a:p>
          <a:p>
            <a:pPr algn="just"/>
            <a:endParaRPr lang="ru-RU" dirty="0"/>
          </a:p>
        </p:txBody>
      </p:sp>
      <p:sp>
        <p:nvSpPr>
          <p:cNvPr id="2" name="Скругленный прямоугольник 1"/>
          <p:cNvSpPr/>
          <p:nvPr/>
        </p:nvSpPr>
        <p:spPr>
          <a:xfrm>
            <a:off x="694526" y="1391572"/>
            <a:ext cx="3085386" cy="86409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a:solidFill>
                  <a:schemeClr val="bg1"/>
                </a:solidFill>
                <a:latin typeface="Times New Roman" pitchFamily="18" charset="0"/>
                <a:cs typeface="Times New Roman" pitchFamily="18" charset="0"/>
              </a:rPr>
              <a:t>тематические</a:t>
            </a:r>
            <a:endParaRPr lang="ru-RU" sz="3200" dirty="0">
              <a:solidFill>
                <a:schemeClr val="bg1"/>
              </a:solidFill>
            </a:endParaRPr>
          </a:p>
        </p:txBody>
      </p:sp>
      <p:sp>
        <p:nvSpPr>
          <p:cNvPr id="4" name="Скругленный прямоугольник 3"/>
          <p:cNvSpPr/>
          <p:nvPr/>
        </p:nvSpPr>
        <p:spPr>
          <a:xfrm>
            <a:off x="571979" y="2617489"/>
            <a:ext cx="3101823" cy="86409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a:solidFill>
                  <a:schemeClr val="bg1"/>
                </a:solidFill>
                <a:latin typeface="Times New Roman" pitchFamily="18" charset="0"/>
                <a:cs typeface="Times New Roman" pitchFamily="18" charset="0"/>
              </a:rPr>
              <a:t>научные</a:t>
            </a:r>
            <a:endParaRPr lang="ru-RU" sz="3200" dirty="0">
              <a:solidFill>
                <a:schemeClr val="bg1"/>
              </a:solidFill>
            </a:endParaRPr>
          </a:p>
        </p:txBody>
      </p:sp>
      <p:sp>
        <p:nvSpPr>
          <p:cNvPr id="5" name="Скругленный прямоугольник 4"/>
          <p:cNvSpPr/>
          <p:nvPr/>
        </p:nvSpPr>
        <p:spPr>
          <a:xfrm>
            <a:off x="573183" y="3788924"/>
            <a:ext cx="3100619" cy="86409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a:solidFill>
                  <a:schemeClr val="bg1"/>
                </a:solidFill>
                <a:latin typeface="Times New Roman" pitchFamily="18" charset="0"/>
                <a:cs typeface="Times New Roman" pitchFamily="18" charset="0"/>
              </a:rPr>
              <a:t>кейсы-инструкции</a:t>
            </a:r>
            <a:endParaRPr lang="ru-RU" sz="3200" dirty="0">
              <a:solidFill>
                <a:schemeClr val="bg1"/>
              </a:solidFill>
            </a:endParaRPr>
          </a:p>
        </p:txBody>
      </p:sp>
      <p:sp>
        <p:nvSpPr>
          <p:cNvPr id="6" name="Скругленный прямоугольник 5"/>
          <p:cNvSpPr/>
          <p:nvPr/>
        </p:nvSpPr>
        <p:spPr>
          <a:xfrm>
            <a:off x="586456" y="5013176"/>
            <a:ext cx="3101823" cy="86409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a:solidFill>
                  <a:schemeClr val="bg1"/>
                </a:solidFill>
                <a:latin typeface="Times New Roman" pitchFamily="18" charset="0"/>
                <a:cs typeface="Times New Roman" pitchFamily="18" charset="0"/>
              </a:rPr>
              <a:t>видео кейсы</a:t>
            </a:r>
            <a:endParaRPr lang="ru-RU" sz="3200" dirty="0">
              <a:solidFill>
                <a:schemeClr val="bg1"/>
              </a:solidFill>
            </a:endParaRPr>
          </a:p>
        </p:txBody>
      </p:sp>
      <p:sp>
        <p:nvSpPr>
          <p:cNvPr id="7" name="Правая фигурная скобка 6"/>
          <p:cNvSpPr/>
          <p:nvPr/>
        </p:nvSpPr>
        <p:spPr>
          <a:xfrm>
            <a:off x="3923928" y="2017159"/>
            <a:ext cx="936104" cy="3384000"/>
          </a:xfrm>
          <a:prstGeom prst="rightBrace">
            <a:avLst>
              <a:gd name="adj1" fmla="val 8333"/>
              <a:gd name="adj2" fmla="val 50667"/>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ru-RU"/>
          </a:p>
        </p:txBody>
      </p:sp>
      <p:sp>
        <p:nvSpPr>
          <p:cNvPr id="8" name="Скругленный прямоугольник 7"/>
          <p:cNvSpPr/>
          <p:nvPr/>
        </p:nvSpPr>
        <p:spPr>
          <a:xfrm>
            <a:off x="1547664" y="397058"/>
            <a:ext cx="5688632"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dirty="0" smtClean="0">
                <a:latin typeface="Times New Roman" panose="02020603050405020304" pitchFamily="18" charset="0"/>
                <a:cs typeface="Times New Roman" panose="02020603050405020304" pitchFamily="18" charset="0"/>
              </a:rPr>
              <a:t>Виды кейсов:</a:t>
            </a:r>
            <a:endParaRPr lang="ru-RU" sz="32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395536" y="404664"/>
            <a:ext cx="8568952" cy="6072336"/>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Содержимое 2"/>
          <p:cNvSpPr>
            <a:spLocks noGrp="1"/>
          </p:cNvSpPr>
          <p:nvPr>
            <p:ph idx="1"/>
          </p:nvPr>
        </p:nvSpPr>
        <p:spPr>
          <a:xfrm>
            <a:off x="5076056" y="2132856"/>
            <a:ext cx="3816424" cy="2880320"/>
          </a:xfrm>
        </p:spPr>
        <p:txBody>
          <a:bodyPr>
            <a:normAutofit fontScale="85000" lnSpcReduction="20000"/>
          </a:bodyPr>
          <a:lstStyle/>
          <a:p>
            <a:pPr indent="342900" algn="ctr">
              <a:lnSpc>
                <a:spcPct val="110000"/>
              </a:lnSpc>
              <a:buNone/>
            </a:pPr>
            <a:r>
              <a:rPr lang="ru-RU" b="1" i="1" dirty="0" smtClean="0">
                <a:solidFill>
                  <a:schemeClr val="bg1"/>
                </a:solidFill>
                <a:latin typeface="Times New Roman" pitchFamily="18" charset="0"/>
                <a:cs typeface="Times New Roman" pitchFamily="18" charset="0"/>
              </a:rPr>
              <a:t>Кейс-метод</a:t>
            </a:r>
            <a:r>
              <a:rPr lang="ru-RU" b="1" dirty="0" smtClean="0">
                <a:solidFill>
                  <a:schemeClr val="bg1"/>
                </a:solidFill>
                <a:latin typeface="Times New Roman" pitchFamily="18" charset="0"/>
                <a:cs typeface="Times New Roman" pitchFamily="18" charset="0"/>
              </a:rPr>
              <a:t> – это ситуативная методика, которая  </a:t>
            </a:r>
            <a:br>
              <a:rPr lang="ru-RU" b="1" dirty="0" smtClean="0">
                <a:solidFill>
                  <a:schemeClr val="bg1"/>
                </a:solidFill>
                <a:latin typeface="Times New Roman" pitchFamily="18" charset="0"/>
                <a:cs typeface="Times New Roman" pitchFamily="18" charset="0"/>
              </a:rPr>
            </a:br>
            <a:r>
              <a:rPr lang="ru-RU" b="1" dirty="0" smtClean="0">
                <a:solidFill>
                  <a:schemeClr val="bg1"/>
                </a:solidFill>
                <a:latin typeface="Times New Roman" pitchFamily="18" charset="0"/>
                <a:cs typeface="Times New Roman" pitchFamily="18" charset="0"/>
              </a:rPr>
              <a:t>позволяет увидеть неоднозначность решения проблем в реальной жизни.</a:t>
            </a:r>
          </a:p>
          <a:p>
            <a:pPr indent="342900" algn="just">
              <a:lnSpc>
                <a:spcPct val="110000"/>
              </a:lnSpc>
              <a:buNone/>
            </a:pPr>
            <a:endParaRPr lang="ru-RU" dirty="0"/>
          </a:p>
        </p:txBody>
      </p:sp>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04236" y="764704"/>
            <a:ext cx="4752528" cy="38869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8229600" cy="1143000"/>
          </a:xfrm>
        </p:spPr>
        <p:txBody>
          <a:bodyPr>
            <a:normAutofit fontScale="90000"/>
          </a:bodyPr>
          <a:lstStyle/>
          <a:p>
            <a:r>
              <a:rPr lang="ru-RU" dirty="0" smtClean="0"/>
              <a:t/>
            </a:r>
            <a:br>
              <a:rPr lang="ru-RU" dirty="0" smtClean="0"/>
            </a:br>
            <a:endParaRPr lang="ru-RU" dirty="0"/>
          </a:p>
        </p:txBody>
      </p:sp>
      <p:sp>
        <p:nvSpPr>
          <p:cNvPr id="5" name="Скругленный прямоугольник 4"/>
          <p:cNvSpPr/>
          <p:nvPr/>
        </p:nvSpPr>
        <p:spPr>
          <a:xfrm>
            <a:off x="179512" y="188640"/>
            <a:ext cx="2160240" cy="648072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b="1" i="1" dirty="0" smtClean="0">
                <a:latin typeface="Times New Roman" pitchFamily="18" charset="0"/>
                <a:cs typeface="Times New Roman" pitchFamily="18" charset="0"/>
              </a:rPr>
              <a:t>Методы работы с кейсами</a:t>
            </a:r>
            <a:endParaRPr lang="ru-RU" sz="3600" b="1" i="1" dirty="0">
              <a:latin typeface="Times New Roman" pitchFamily="18" charset="0"/>
              <a:cs typeface="Times New Roman" pitchFamily="18" charset="0"/>
            </a:endParaRPr>
          </a:p>
        </p:txBody>
      </p:sp>
      <p:sp>
        <p:nvSpPr>
          <p:cNvPr id="6" name="Стрелка вправо 5"/>
          <p:cNvSpPr/>
          <p:nvPr/>
        </p:nvSpPr>
        <p:spPr>
          <a:xfrm>
            <a:off x="2483768" y="404664"/>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кругленный прямоугольник 6"/>
          <p:cNvSpPr/>
          <p:nvPr/>
        </p:nvSpPr>
        <p:spPr>
          <a:xfrm>
            <a:off x="3923928" y="188640"/>
            <a:ext cx="4896544" cy="86409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latin typeface="Times New Roman" pitchFamily="18" charset="0"/>
                <a:cs typeface="Times New Roman" pitchFamily="18" charset="0"/>
              </a:rPr>
              <a:t>метод инцидентов</a:t>
            </a:r>
            <a:endParaRPr lang="ru-RU" sz="2800" b="1" dirty="0">
              <a:latin typeface="Times New Roman" pitchFamily="18" charset="0"/>
              <a:cs typeface="Times New Roman" pitchFamily="18" charset="0"/>
            </a:endParaRPr>
          </a:p>
        </p:txBody>
      </p:sp>
      <p:sp>
        <p:nvSpPr>
          <p:cNvPr id="8" name="Скругленный прямоугольник 7"/>
          <p:cNvSpPr/>
          <p:nvPr/>
        </p:nvSpPr>
        <p:spPr>
          <a:xfrm>
            <a:off x="3923928" y="1268760"/>
            <a:ext cx="4896544" cy="792088"/>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chemeClr val="bg1"/>
                </a:solidFill>
                <a:latin typeface="Times New Roman" pitchFamily="18" charset="0"/>
                <a:cs typeface="Times New Roman" pitchFamily="18" charset="0"/>
              </a:rPr>
              <a:t>метод разбора деловой или технической документации («</a:t>
            </a:r>
            <a:r>
              <a:rPr lang="ru-RU" sz="2000" b="1" dirty="0" err="1" smtClean="0">
                <a:solidFill>
                  <a:schemeClr val="bg1"/>
                </a:solidFill>
                <a:latin typeface="Times New Roman" pitchFamily="18" charset="0"/>
                <a:cs typeface="Times New Roman" pitchFamily="18" charset="0"/>
              </a:rPr>
              <a:t>баскетметод</a:t>
            </a:r>
            <a:r>
              <a:rPr lang="ru-RU" sz="2000" b="1" dirty="0" smtClean="0">
                <a:solidFill>
                  <a:schemeClr val="bg1"/>
                </a:solidFill>
                <a:latin typeface="Times New Roman" pitchFamily="18" charset="0"/>
                <a:cs typeface="Times New Roman" pitchFamily="18" charset="0"/>
              </a:rPr>
              <a:t>»)</a:t>
            </a:r>
            <a:endParaRPr lang="ru-RU" sz="2000" b="1" dirty="0">
              <a:solidFill>
                <a:schemeClr val="bg1"/>
              </a:solidFill>
              <a:latin typeface="Times New Roman" pitchFamily="18" charset="0"/>
              <a:cs typeface="Times New Roman" pitchFamily="18" charset="0"/>
            </a:endParaRPr>
          </a:p>
        </p:txBody>
      </p:sp>
      <p:sp>
        <p:nvSpPr>
          <p:cNvPr id="9" name="Скругленный прямоугольник 8"/>
          <p:cNvSpPr/>
          <p:nvPr/>
        </p:nvSpPr>
        <p:spPr>
          <a:xfrm>
            <a:off x="3923928" y="2276872"/>
            <a:ext cx="4896544" cy="93610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schemeClr val="bg1"/>
                </a:solidFill>
                <a:latin typeface="Times New Roman" pitchFamily="18" charset="0"/>
                <a:cs typeface="Times New Roman" pitchFamily="18" charset="0"/>
              </a:rPr>
              <a:t>игровое проектирование</a:t>
            </a:r>
            <a:endParaRPr lang="ru-RU" sz="2800" b="1" dirty="0">
              <a:solidFill>
                <a:schemeClr val="bg1"/>
              </a:solidFill>
              <a:latin typeface="Times New Roman" pitchFamily="18" charset="0"/>
              <a:cs typeface="Times New Roman" pitchFamily="18" charset="0"/>
            </a:endParaRPr>
          </a:p>
        </p:txBody>
      </p:sp>
      <p:sp>
        <p:nvSpPr>
          <p:cNvPr id="10" name="Скругленный прямоугольник 9"/>
          <p:cNvSpPr/>
          <p:nvPr/>
        </p:nvSpPr>
        <p:spPr>
          <a:xfrm>
            <a:off x="3923928" y="3429003"/>
            <a:ext cx="4896544" cy="936104"/>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schemeClr val="bg1"/>
                </a:solidFill>
                <a:latin typeface="Times New Roman" pitchFamily="18" charset="0"/>
                <a:cs typeface="Times New Roman" pitchFamily="18" charset="0"/>
              </a:rPr>
              <a:t>ситуационно-ролевая игра</a:t>
            </a:r>
            <a:endParaRPr lang="ru-RU" sz="2800" b="1" dirty="0">
              <a:solidFill>
                <a:schemeClr val="bg1"/>
              </a:solidFill>
              <a:latin typeface="Times New Roman" pitchFamily="18" charset="0"/>
              <a:cs typeface="Times New Roman" pitchFamily="18" charset="0"/>
            </a:endParaRPr>
          </a:p>
        </p:txBody>
      </p:sp>
      <p:sp>
        <p:nvSpPr>
          <p:cNvPr id="11" name="Скругленный прямоугольник 10"/>
          <p:cNvSpPr/>
          <p:nvPr/>
        </p:nvSpPr>
        <p:spPr>
          <a:xfrm>
            <a:off x="3923928" y="4653136"/>
            <a:ext cx="4896544" cy="936104"/>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schemeClr val="tx1"/>
                </a:solidFill>
                <a:latin typeface="Times New Roman" pitchFamily="18" charset="0"/>
                <a:cs typeface="Times New Roman" pitchFamily="18" charset="0"/>
              </a:rPr>
              <a:t>метод дискуссии</a:t>
            </a:r>
            <a:endParaRPr lang="ru-RU" sz="2800" b="1" dirty="0">
              <a:solidFill>
                <a:schemeClr val="tx1"/>
              </a:solidFill>
              <a:latin typeface="Times New Roman" pitchFamily="18" charset="0"/>
              <a:cs typeface="Times New Roman" pitchFamily="18" charset="0"/>
            </a:endParaRPr>
          </a:p>
        </p:txBody>
      </p:sp>
      <p:sp>
        <p:nvSpPr>
          <p:cNvPr id="12" name="Скругленный прямоугольник 11"/>
          <p:cNvSpPr/>
          <p:nvPr/>
        </p:nvSpPr>
        <p:spPr>
          <a:xfrm>
            <a:off x="3923928" y="5805264"/>
            <a:ext cx="4896544" cy="836712"/>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schemeClr val="tx1"/>
                </a:solidFill>
                <a:latin typeface="Times New Roman" pitchFamily="18" charset="0"/>
                <a:cs typeface="Times New Roman" pitchFamily="18" charset="0"/>
              </a:rPr>
              <a:t>кейс - </a:t>
            </a:r>
            <a:r>
              <a:rPr lang="ru-RU" sz="2800" b="1" dirty="0" err="1" smtClean="0">
                <a:solidFill>
                  <a:schemeClr val="tx1"/>
                </a:solidFill>
                <a:latin typeface="Times New Roman" pitchFamily="18" charset="0"/>
                <a:cs typeface="Times New Roman" pitchFamily="18" charset="0"/>
              </a:rPr>
              <a:t>стади</a:t>
            </a:r>
            <a:endParaRPr lang="ru-RU" sz="2800" b="1" dirty="0">
              <a:solidFill>
                <a:schemeClr val="tx1"/>
              </a:solidFill>
              <a:latin typeface="Times New Roman" pitchFamily="18" charset="0"/>
              <a:cs typeface="Times New Roman" pitchFamily="18" charset="0"/>
            </a:endParaRPr>
          </a:p>
        </p:txBody>
      </p:sp>
      <p:sp>
        <p:nvSpPr>
          <p:cNvPr id="14" name="Стрелка вправо 13"/>
          <p:cNvSpPr/>
          <p:nvPr/>
        </p:nvSpPr>
        <p:spPr>
          <a:xfrm>
            <a:off x="2483768" y="1412776"/>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право 14"/>
          <p:cNvSpPr/>
          <p:nvPr/>
        </p:nvSpPr>
        <p:spPr>
          <a:xfrm>
            <a:off x="2483768" y="2492896"/>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право 15"/>
          <p:cNvSpPr/>
          <p:nvPr/>
        </p:nvSpPr>
        <p:spPr>
          <a:xfrm>
            <a:off x="2483768" y="3645024"/>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трелка вправо 16"/>
          <p:cNvSpPr/>
          <p:nvPr/>
        </p:nvSpPr>
        <p:spPr>
          <a:xfrm>
            <a:off x="2555776" y="4869160"/>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Стрелка вправо 17"/>
          <p:cNvSpPr/>
          <p:nvPr/>
        </p:nvSpPr>
        <p:spPr>
          <a:xfrm>
            <a:off x="2555776" y="6021288"/>
            <a:ext cx="115212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0"/>
            <a:ext cx="8892480" cy="6858000"/>
          </a:xfrm>
        </p:spPr>
        <p:txBody>
          <a:bodyPr>
            <a:noAutofit/>
          </a:bodyPr>
          <a:lstStyle/>
          <a:p>
            <a:pPr indent="342900" algn="just">
              <a:spcBef>
                <a:spcPts val="0"/>
              </a:spcBef>
              <a:buNone/>
            </a:pPr>
            <a:r>
              <a:rPr lang="ru-RU" sz="2400" b="1" dirty="0" smtClean="0"/>
              <a:t>Тема: ОБЩАЯ ХАРАКТЕРИСТИКА </a:t>
            </a:r>
            <a:r>
              <a:rPr lang="ru-RU" sz="2400" b="1" dirty="0" smtClean="0"/>
              <a:t>МИРА</a:t>
            </a:r>
          </a:p>
          <a:p>
            <a:r>
              <a:rPr lang="ru-RU" sz="2400" b="1" dirty="0" smtClean="0"/>
              <a:t>БЛОК ДОБЫВАНИЯ ЗНАНИЙ И УМЕНИЙ</a:t>
            </a:r>
            <a:endParaRPr lang="ru-RU" sz="2400" dirty="0" smtClean="0"/>
          </a:p>
          <a:p>
            <a:r>
              <a:rPr lang="ru-RU" sz="1800" b="1" dirty="0" smtClean="0"/>
              <a:t>Задание 1</a:t>
            </a:r>
            <a:r>
              <a:rPr lang="ru-RU" sz="1800" i="1" dirty="0" smtClean="0"/>
              <a:t>. </a:t>
            </a:r>
            <a:r>
              <a:rPr lang="ru-RU" sz="1800" dirty="0" smtClean="0"/>
              <a:t>На основе политической карты мира в атласе и «визитной карточки» стран на форзацах учебника выпишите в тетрадь: А).семь самых больших по территории стран мира; Б). 11 стран мира с численностью населения свыше 100 </a:t>
            </a:r>
            <a:r>
              <a:rPr lang="ru-RU" sz="1800" dirty="0" err="1" smtClean="0"/>
              <a:t>млн</a:t>
            </a:r>
            <a:r>
              <a:rPr lang="ru-RU" sz="1800" dirty="0" smtClean="0"/>
              <a:t> человек; В).примеры полуостровных и островных стран, стран-архипелагов; Г).примеры внутриконтинентальных стран. Используйте результаты работы для конкретизации текста учебника. Как по-вашему, какие положения учебника они подтверждают?</a:t>
            </a:r>
          </a:p>
          <a:p>
            <a:r>
              <a:rPr lang="ru-RU" sz="1800" b="1" dirty="0" smtClean="0"/>
              <a:t>Дополнительное задание</a:t>
            </a:r>
            <a:r>
              <a:rPr lang="ru-RU" sz="1800" dirty="0" smtClean="0"/>
              <a:t> (для удовольствия) Составьте кроссворд «страны мира»</a:t>
            </a:r>
          </a:p>
          <a:p>
            <a:r>
              <a:rPr lang="ru-RU" sz="1800" b="1" dirty="0" smtClean="0"/>
              <a:t>Задание 2</a:t>
            </a:r>
            <a:r>
              <a:rPr lang="ru-RU" sz="1800" dirty="0" smtClean="0"/>
              <a:t>.</a:t>
            </a:r>
            <a:r>
              <a:rPr lang="ru-RU" sz="1800" i="1" dirty="0" smtClean="0"/>
              <a:t> </a:t>
            </a:r>
            <a:r>
              <a:rPr lang="ru-RU" sz="1800" dirty="0" smtClean="0"/>
              <a:t>Используя текст учебника и политическую карту мира в атласе, выпишите в тетрадь по нескольку примеров развитых и развивающихся стран, относящихся к различным подгруппам. Проверьте выполнение задания друг у друга.</a:t>
            </a:r>
          </a:p>
          <a:p>
            <a:r>
              <a:rPr lang="ru-RU" sz="1800" b="1" dirty="0" smtClean="0"/>
              <a:t>Задание </a:t>
            </a:r>
            <a:r>
              <a:rPr lang="ru-RU" sz="1800" dirty="0" smtClean="0"/>
              <a:t>3.</a:t>
            </a:r>
            <a:r>
              <a:rPr lang="ru-RU" sz="1800" i="1" dirty="0" smtClean="0"/>
              <a:t> </a:t>
            </a:r>
            <a:r>
              <a:rPr lang="ru-RU" sz="1800" dirty="0" smtClean="0"/>
              <a:t>Использую текст учебника, материалы периодической печати, радио- и телепередач, приведите яркие примеры, иллюстрирующие:</a:t>
            </a:r>
          </a:p>
          <a:p>
            <a:r>
              <a:rPr lang="ru-RU" sz="1800" dirty="0" smtClean="0"/>
              <a:t>А).положительные явления в международных отношениях; </a:t>
            </a:r>
          </a:p>
          <a:p>
            <a:r>
              <a:rPr lang="ru-RU" sz="1800" dirty="0" smtClean="0"/>
              <a:t>Б), конфликтные ситуации, которые приводит к их обострению;</a:t>
            </a:r>
          </a:p>
          <a:p>
            <a:r>
              <a:rPr lang="ru-RU" sz="1800" b="1" dirty="0" smtClean="0"/>
              <a:t>Задание 4.</a:t>
            </a:r>
            <a:r>
              <a:rPr lang="ru-RU" sz="1800" i="1" dirty="0" smtClean="0"/>
              <a:t> </a:t>
            </a:r>
            <a:r>
              <a:rPr lang="ru-RU" sz="1800" dirty="0" smtClean="0"/>
              <a:t>На основе «визитной карточки» стран на форзацах учебника составьте  систематизирующую (конспективно-справочную) таблицу «Государственный строй стран мира», используя следующую форму:</a:t>
            </a:r>
          </a:p>
          <a:p>
            <a:r>
              <a:rPr lang="ru-RU" sz="2400" dirty="0" smtClean="0"/>
              <a:t> </a:t>
            </a:r>
          </a:p>
          <a:p>
            <a:endParaRPr lang="ru-RU" sz="2400" dirty="0" smtClean="0">
              <a:latin typeface="Times New Roman"/>
              <a:ea typeface="Times New Roman"/>
            </a:endParaRPr>
          </a:p>
          <a:p>
            <a:pPr indent="342900" algn="just">
              <a:spcBef>
                <a:spcPts val="0"/>
              </a:spcBef>
              <a:buNone/>
            </a:pPr>
            <a:endParaRPr lang="ru-RU" sz="2400" dirty="0" smtClean="0"/>
          </a:p>
          <a:p>
            <a:pPr indent="342900" algn="just">
              <a:spcBef>
                <a:spcPts val="0"/>
              </a:spcBef>
              <a:buNone/>
            </a:pPr>
            <a:endParaRPr lang="ru-RU" sz="2400" dirty="0" smtClean="0"/>
          </a:p>
          <a:p>
            <a:pPr indent="342900" algn="just">
              <a:spcBef>
                <a:spcPts val="0"/>
              </a:spcBef>
              <a:buNone/>
            </a:pPr>
            <a:endParaRPr lang="ru-RU" sz="2400" dirty="0" smtClean="0"/>
          </a:p>
          <a:p>
            <a:pPr indent="342900" algn="just">
              <a:spcBef>
                <a:spcPts val="0"/>
              </a:spcBef>
              <a:buNone/>
            </a:pPr>
            <a:endParaRPr lang="ru-RU" sz="2400" b="1" dirty="0" smtClean="0">
              <a:solidFill>
                <a:srgbClr val="FFFF00"/>
              </a:solidFill>
              <a:latin typeface="Times New Roman" pitchFamily="18" charset="0"/>
              <a:cs typeface="Times New Roman" pitchFamily="18" charset="0"/>
            </a:endParaRPr>
          </a:p>
          <a:p>
            <a:pPr indent="342900" algn="just">
              <a:spcBef>
                <a:spcPts val="0"/>
              </a:spcBef>
              <a:buNone/>
            </a:pPr>
            <a:endParaRPr lang="ru-RU" sz="2400" b="1" dirty="0" smtClean="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3"/>
          </a:xfrm>
        </p:spPr>
        <p:txBody>
          <a:bodyPr>
            <a:normAutofit/>
          </a:bodyPr>
          <a:lstStyle/>
          <a:p>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endParaRPr lang="ru-RU" dirty="0"/>
          </a:p>
        </p:txBody>
      </p:sp>
      <p:sp>
        <p:nvSpPr>
          <p:cNvPr id="3" name="Содержимое 2"/>
          <p:cNvSpPr>
            <a:spLocks noGrp="1"/>
          </p:cNvSpPr>
          <p:nvPr>
            <p:ph idx="1"/>
          </p:nvPr>
        </p:nvSpPr>
        <p:spPr>
          <a:xfrm>
            <a:off x="4282932" y="1196752"/>
            <a:ext cx="4654352" cy="5289452"/>
          </a:xfrm>
        </p:spPr>
        <p:txBody>
          <a:bodyPr>
            <a:normAutofit/>
          </a:bodyPr>
          <a:lstStyle/>
          <a:p>
            <a:pPr algn="just"/>
            <a:endParaRPr lang="ru-RU" dirty="0" smtClean="0"/>
          </a:p>
          <a:p>
            <a:endParaRPr lang="ru-RU" dirty="0"/>
          </a:p>
        </p:txBody>
      </p:sp>
      <p:graphicFrame>
        <p:nvGraphicFramePr>
          <p:cNvPr id="5" name="Таблица 4"/>
          <p:cNvGraphicFramePr>
            <a:graphicFrameLocks noGrp="1"/>
          </p:cNvGraphicFramePr>
          <p:nvPr/>
        </p:nvGraphicFramePr>
        <p:xfrm>
          <a:off x="395536" y="332656"/>
          <a:ext cx="8208914" cy="2160240"/>
        </p:xfrm>
        <a:graphic>
          <a:graphicData uri="http://schemas.openxmlformats.org/drawingml/2006/table">
            <a:tbl>
              <a:tblPr/>
              <a:tblGrid>
                <a:gridCol w="1224953"/>
                <a:gridCol w="1224953"/>
                <a:gridCol w="1224953"/>
                <a:gridCol w="3309102"/>
                <a:gridCol w="1224953"/>
              </a:tblGrid>
              <a:tr h="479510">
                <a:tc gridSpan="3">
                  <a:txBody>
                    <a:bodyPr/>
                    <a:lstStyle/>
                    <a:p>
                      <a:pPr algn="ctr">
                        <a:spcAft>
                          <a:spcPts val="335"/>
                        </a:spcAft>
                      </a:pPr>
                      <a:r>
                        <a:rPr lang="ru-RU" sz="1200" dirty="0">
                          <a:latin typeface="Times New Roman"/>
                          <a:ea typeface="Times New Roman"/>
                          <a:cs typeface="Times New Roman"/>
                        </a:rPr>
                        <a:t>Форма правления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2">
                  <a:txBody>
                    <a:bodyPr/>
                    <a:lstStyle/>
                    <a:p>
                      <a:pPr algn="ctr">
                        <a:spcAft>
                          <a:spcPts val="335"/>
                        </a:spcAft>
                      </a:pPr>
                      <a:r>
                        <a:rPr lang="ru-RU" sz="1200">
                          <a:latin typeface="Times New Roman"/>
                          <a:ea typeface="Times New Roman"/>
                          <a:cs typeface="Times New Roman"/>
                        </a:rPr>
                        <a:t>Форма административно-территориального устройства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270721">
                <a:tc rowSpan="2">
                  <a:txBody>
                    <a:bodyPr/>
                    <a:lstStyle/>
                    <a:p>
                      <a:pPr>
                        <a:spcAft>
                          <a:spcPts val="335"/>
                        </a:spcAft>
                      </a:pPr>
                      <a:r>
                        <a:rPr lang="ru-RU" sz="1200">
                          <a:latin typeface="Times New Roman"/>
                          <a:ea typeface="Times New Roman"/>
                          <a:cs typeface="Times New Roman"/>
                        </a:rPr>
                        <a:t>республики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335"/>
                        </a:spcAft>
                      </a:pPr>
                      <a:r>
                        <a:rPr lang="ru-RU" sz="1200" dirty="0">
                          <a:latin typeface="Times New Roman"/>
                          <a:ea typeface="Times New Roman"/>
                          <a:cs typeface="Times New Roman"/>
                        </a:rPr>
                        <a:t>монархии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a:spcAft>
                          <a:spcPts val="335"/>
                        </a:spcAft>
                      </a:pPr>
                      <a:r>
                        <a:rPr lang="ru-RU" sz="1200" dirty="0">
                          <a:latin typeface="Times New Roman"/>
                          <a:ea typeface="Times New Roman"/>
                          <a:cs typeface="Times New Roman"/>
                        </a:rPr>
                        <a:t>Унитарные</a:t>
                      </a:r>
                    </a:p>
                    <a:p>
                      <a:pPr algn="ctr">
                        <a:spcAft>
                          <a:spcPts val="335"/>
                        </a:spcAft>
                      </a:pPr>
                      <a:r>
                        <a:rPr lang="ru-RU" sz="1200" dirty="0">
                          <a:latin typeface="Times New Roman"/>
                          <a:ea typeface="Times New Roman"/>
                          <a:cs typeface="Times New Roman"/>
                        </a:rPr>
                        <a:t>государства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spcAft>
                          <a:spcPts val="335"/>
                        </a:spcAft>
                      </a:pPr>
                      <a:r>
                        <a:rPr lang="ru-RU" sz="1200">
                          <a:latin typeface="Times New Roman"/>
                          <a:ea typeface="Times New Roman"/>
                          <a:cs typeface="Times New Roman"/>
                        </a:rPr>
                        <a:t>Федеративные</a:t>
                      </a:r>
                    </a:p>
                    <a:p>
                      <a:pPr>
                        <a:spcAft>
                          <a:spcPts val="335"/>
                        </a:spcAft>
                      </a:pPr>
                      <a:r>
                        <a:rPr lang="ru-RU" sz="1200">
                          <a:latin typeface="Times New Roman"/>
                          <a:ea typeface="Times New Roman"/>
                          <a:cs typeface="Times New Roman"/>
                        </a:rPr>
                        <a:t>государства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10009">
                <a:tc vMerge="1">
                  <a:txBody>
                    <a:bodyPr/>
                    <a:lstStyle/>
                    <a:p>
                      <a:endParaRPr lang="ru-RU"/>
                    </a:p>
                  </a:txBody>
                  <a:tcPr/>
                </a:tc>
                <a:tc>
                  <a:txBody>
                    <a:bodyPr/>
                    <a:lstStyle/>
                    <a:p>
                      <a:pPr>
                        <a:spcAft>
                          <a:spcPts val="335"/>
                        </a:spcAft>
                      </a:pPr>
                      <a:r>
                        <a:rPr lang="ru-RU" sz="1200">
                          <a:latin typeface="Times New Roman"/>
                          <a:ea typeface="Times New Roman"/>
                          <a:cs typeface="Times New Roman"/>
                        </a:rPr>
                        <a:t>конституционные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335"/>
                        </a:spcAft>
                      </a:pPr>
                      <a:r>
                        <a:rPr lang="ru-RU" sz="1200" dirty="0">
                          <a:latin typeface="Times New Roman"/>
                          <a:ea typeface="Times New Roman"/>
                          <a:cs typeface="Times New Roman"/>
                        </a:rPr>
                        <a:t>абсолютные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bl>
          </a:graphicData>
        </a:graphic>
      </p:graphicFrame>
      <p:sp>
        <p:nvSpPr>
          <p:cNvPr id="6" name="Прямоугольник 5"/>
          <p:cNvSpPr/>
          <p:nvPr/>
        </p:nvSpPr>
        <p:spPr>
          <a:xfrm>
            <a:off x="467544" y="2636912"/>
            <a:ext cx="8064896" cy="3970318"/>
          </a:xfrm>
          <a:prstGeom prst="rect">
            <a:avLst/>
          </a:prstGeom>
        </p:spPr>
        <p:txBody>
          <a:bodyPr wrap="square">
            <a:spAutoFit/>
          </a:bodyPr>
          <a:lstStyle/>
          <a:p>
            <a:r>
              <a:rPr lang="ru-RU" b="1" dirty="0" smtClean="0"/>
              <a:t>Дополнительное задание</a:t>
            </a:r>
            <a:r>
              <a:rPr lang="ru-RU" b="1" i="1" dirty="0" smtClean="0"/>
              <a:t> </a:t>
            </a:r>
            <a:r>
              <a:rPr lang="ru-RU" dirty="0" smtClean="0"/>
              <a:t>В каждую графу выпишите названия нескольких стран в </a:t>
            </a:r>
            <a:r>
              <a:rPr lang="ru-RU" b="1" dirty="0" smtClean="0"/>
              <a:t>(усложненное)  </a:t>
            </a:r>
            <a:r>
              <a:rPr lang="ru-RU" dirty="0" smtClean="0"/>
              <a:t>качестве примеров. Результаты работы используйте для конкретизации   положений учебника.</a:t>
            </a:r>
          </a:p>
          <a:p>
            <a:r>
              <a:rPr lang="ru-RU" dirty="0" smtClean="0"/>
              <a:t>Проанализируйте таблицу 2 в «Приложениях». Используя свои знания по истории, объясните, почему стран с монархической формой правления больше всего в зарубежной Европе и зарубежной Азии, а в Северной Америке их вообще нет.</a:t>
            </a:r>
          </a:p>
          <a:p>
            <a:r>
              <a:rPr lang="ru-RU" b="1" dirty="0" smtClean="0"/>
              <a:t>Задание 5.</a:t>
            </a:r>
            <a:r>
              <a:rPr lang="ru-RU" i="1" dirty="0" smtClean="0"/>
              <a:t> </a:t>
            </a:r>
            <a:r>
              <a:rPr lang="ru-RU" b="1" dirty="0" smtClean="0"/>
              <a:t>(творческое)</a:t>
            </a:r>
            <a:r>
              <a:rPr lang="ru-RU" b="1" i="1" dirty="0" smtClean="0"/>
              <a:t> </a:t>
            </a:r>
            <a:r>
              <a:rPr lang="ru-RU" dirty="0" smtClean="0"/>
              <a:t>Используя различные источники информации, приведите примеры важных геополитических проблем, которые стоят перед миром в конце </a:t>
            </a:r>
            <a:r>
              <a:rPr lang="ru-RU" dirty="0" err="1" smtClean="0"/>
              <a:t>ХХ-начале</a:t>
            </a:r>
            <a:r>
              <a:rPr lang="ru-RU" dirty="0" smtClean="0"/>
              <a:t> </a:t>
            </a:r>
            <a:r>
              <a:rPr lang="en-US" dirty="0" smtClean="0"/>
              <a:t>XXI</a:t>
            </a:r>
            <a:r>
              <a:rPr lang="ru-RU" dirty="0" smtClean="0"/>
              <a:t> века.</a:t>
            </a:r>
          </a:p>
          <a:p>
            <a:r>
              <a:rPr lang="ru-RU" b="1" dirty="0" smtClean="0"/>
              <a:t>Задание 6(итоговое).</a:t>
            </a:r>
            <a:r>
              <a:rPr lang="ru-RU" b="1" i="1" dirty="0" smtClean="0"/>
              <a:t> </a:t>
            </a:r>
            <a:r>
              <a:rPr lang="ru-RU" dirty="0" smtClean="0"/>
              <a:t>Проанализируйте основной текст темы 1. Проследите его подразделение на параграфы, </a:t>
            </a:r>
            <a:r>
              <a:rPr lang="ru-RU" dirty="0" err="1" smtClean="0"/>
              <a:t>подпараграфы</a:t>
            </a:r>
            <a:r>
              <a:rPr lang="ru-RU" dirty="0" smtClean="0"/>
              <a:t>, отдельные смысловые части. Уясните, для чего в этом тексте применяются разрядка, курсив, выделение ключевых слов.</a:t>
            </a:r>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39"/>
            <a:ext cx="8229600" cy="504057"/>
          </a:xfrm>
        </p:spPr>
        <p:txBody>
          <a:bodyPr>
            <a:normAutofit fontScale="90000"/>
          </a:bodyPr>
          <a:lstStyle/>
          <a:p>
            <a:r>
              <a:rPr lang="ru-RU" b="1" dirty="0" smtClean="0"/>
              <a:t>КЕЙС № 2  </a:t>
            </a:r>
            <a:r>
              <a:rPr lang="ru-RU" dirty="0" smtClean="0"/>
              <a:t/>
            </a:r>
            <a:br>
              <a:rPr lang="ru-RU" dirty="0" smtClean="0"/>
            </a:br>
            <a:endParaRPr lang="ru-RU" dirty="0"/>
          </a:p>
        </p:txBody>
      </p:sp>
      <p:sp>
        <p:nvSpPr>
          <p:cNvPr id="3" name="Содержимое 2"/>
          <p:cNvSpPr>
            <a:spLocks noGrp="1"/>
          </p:cNvSpPr>
          <p:nvPr>
            <p:ph idx="1"/>
          </p:nvPr>
        </p:nvSpPr>
        <p:spPr>
          <a:xfrm>
            <a:off x="0" y="764704"/>
            <a:ext cx="9144000" cy="6093296"/>
          </a:xfrm>
        </p:spPr>
        <p:txBody>
          <a:bodyPr>
            <a:noAutofit/>
          </a:bodyPr>
          <a:lstStyle/>
          <a:p>
            <a:pPr marL="324000" indent="342900" algn="just">
              <a:spcBef>
                <a:spcPts val="0"/>
              </a:spcBef>
              <a:buNone/>
            </a:pPr>
            <a:r>
              <a:rPr lang="ru-RU" sz="1800" b="1" dirty="0" smtClean="0"/>
              <a:t>Тема: ГЕОГРАФИЯ НАСЕЛЕНИЯ МИРА</a:t>
            </a:r>
            <a:endParaRPr lang="ru-RU" sz="1800" dirty="0" smtClean="0"/>
          </a:p>
          <a:p>
            <a:r>
              <a:rPr lang="ru-RU" sz="1800" b="1" dirty="0" smtClean="0"/>
              <a:t>БЛОК ДОБЫВАНИЯ ЗНАНИЙ И УМЕНИЙ</a:t>
            </a:r>
            <a:endParaRPr lang="ru-RU" sz="1800" dirty="0" smtClean="0"/>
          </a:p>
          <a:p>
            <a:r>
              <a:rPr lang="ru-RU" sz="1200" b="1" dirty="0" smtClean="0"/>
              <a:t>Задание 1. </a:t>
            </a:r>
            <a:r>
              <a:rPr lang="ru-RU" sz="1200" dirty="0" smtClean="0"/>
              <a:t>Проанализируйте рисунок 10. Подсчитайте, во сколько раз увеличилось население земного шара с начала нашей эры до 2000 г. На сколько миллионов человек оно возросло в </a:t>
            </a:r>
            <a:r>
              <a:rPr lang="en-US" sz="1200" dirty="0" smtClean="0"/>
              <a:t>XIX</a:t>
            </a:r>
            <a:r>
              <a:rPr lang="ru-RU" sz="1200" dirty="0" smtClean="0"/>
              <a:t> и </a:t>
            </a:r>
            <a:r>
              <a:rPr lang="en-US" sz="1200" dirty="0" smtClean="0"/>
              <a:t>XX</a:t>
            </a:r>
            <a:r>
              <a:rPr lang="ru-RU" sz="1200" dirty="0" smtClean="0"/>
              <a:t> вв.? Произведите другие рас­четы и сравнения для доказательства положений учеб­ника. Используйте таблицу 11 в «Приложениях».</a:t>
            </a:r>
          </a:p>
          <a:p>
            <a:r>
              <a:rPr lang="ru-RU" sz="1200" b="1" dirty="0" smtClean="0"/>
              <a:t>Задание 2</a:t>
            </a:r>
            <a:r>
              <a:rPr lang="ru-RU" sz="1200" dirty="0" smtClean="0"/>
              <a:t>. Используйте рисунок 13 для конкретизации положений учебника. Охарактеризуйте по нему распростране­ние первого и второго типов воспроизводства населе­ния. Проанализируйте средние цифровые показатели («формулы») воспроизводства отдельных регионов, срав­ните их и объясните различия. Используйте также таб­лицы 12 и 13 в «Приложениях». </a:t>
            </a:r>
          </a:p>
          <a:p>
            <a:r>
              <a:rPr lang="ru-RU" sz="1200" b="1" dirty="0" smtClean="0"/>
              <a:t>Дополни-</a:t>
            </a:r>
            <a:r>
              <a:rPr lang="ru-RU" sz="1200" dirty="0" smtClean="0"/>
              <a:t> По картам рождаемости, смертности и естественного прироста в атласе </a:t>
            </a:r>
          </a:p>
          <a:p>
            <a:r>
              <a:rPr lang="ru-RU" sz="1200" b="1" dirty="0" smtClean="0"/>
              <a:t>тельное за-</a:t>
            </a:r>
            <a:r>
              <a:rPr lang="ru-RU" sz="1200" dirty="0" smtClean="0"/>
              <a:t> определите, какие показатели можно считать высокими, средними, низкими </a:t>
            </a:r>
            <a:r>
              <a:rPr lang="ru-RU" sz="1200" b="1" dirty="0" err="1" smtClean="0"/>
              <a:t>дание</a:t>
            </a:r>
            <a:r>
              <a:rPr lang="ru-RU" sz="1200" b="1" dirty="0" smtClean="0"/>
              <a:t> (ус-</a:t>
            </a:r>
            <a:r>
              <a:rPr lang="ru-RU" sz="1200" dirty="0" smtClean="0"/>
              <a:t>    для отдельно взятой страны. Покажите на примерах. </a:t>
            </a:r>
          </a:p>
          <a:p>
            <a:r>
              <a:rPr lang="ru-RU" sz="1200" b="1" dirty="0" err="1" smtClean="0"/>
              <a:t>ложненное</a:t>
            </a:r>
            <a:r>
              <a:rPr lang="ru-RU" sz="1200" b="1" dirty="0" smtClean="0"/>
              <a:t>).</a:t>
            </a:r>
            <a:endParaRPr lang="ru-RU" sz="1200" dirty="0" smtClean="0"/>
          </a:p>
          <a:p>
            <a:r>
              <a:rPr lang="ru-RU" sz="1200" b="1" dirty="0" smtClean="0"/>
              <a:t>Задание 3.</a:t>
            </a:r>
            <a:r>
              <a:rPr lang="ru-RU" sz="1200" dirty="0" smtClean="0"/>
              <a:t> Используя  данные  таблицы   2,   сравните  динамику численности населения</a:t>
            </a:r>
          </a:p>
          <a:p>
            <a:r>
              <a:rPr lang="ru-RU" sz="1200" b="1" dirty="0" smtClean="0"/>
              <a:t>(</a:t>
            </a:r>
            <a:r>
              <a:rPr lang="ru-RU" sz="1200" b="1" dirty="0" err="1" smtClean="0"/>
              <a:t>творчес</a:t>
            </a:r>
            <a:r>
              <a:rPr lang="ru-RU" sz="1200" b="1" dirty="0" smtClean="0"/>
              <a:t>-</a:t>
            </a:r>
            <a:r>
              <a:rPr lang="ru-RU" sz="1200" dirty="0" smtClean="0"/>
              <a:t>   отдельных   крупных   регионов земного шара; рассчитайте, как изменяется их </a:t>
            </a:r>
            <a:r>
              <a:rPr lang="ru-RU" sz="1200" b="1" dirty="0" smtClean="0"/>
              <a:t>кое!)          </a:t>
            </a:r>
            <a:r>
              <a:rPr lang="ru-RU" sz="1200" dirty="0" smtClean="0"/>
              <a:t>доля в общем населении Земли; объясните эти изменения. До­будьте из таблицы столько сведений, сколько возмож­но. Постройте в тетради диаграммы, отразите некоторые показатели на контурной карте. Какие выводы они позволят сделать? </a:t>
            </a:r>
            <a:r>
              <a:rPr lang="ru-RU" sz="1200" dirty="0" err="1" smtClean="0"/>
              <a:t>Порассуждайте</a:t>
            </a:r>
            <a:r>
              <a:rPr lang="ru-RU" sz="1200" dirty="0" smtClean="0"/>
              <a:t>.</a:t>
            </a:r>
          </a:p>
          <a:p>
            <a:r>
              <a:rPr lang="ru-RU" sz="1200" b="1" dirty="0" smtClean="0"/>
              <a:t>Задание 4</a:t>
            </a:r>
            <a:r>
              <a:rPr lang="ru-RU" sz="1200" dirty="0" smtClean="0"/>
              <a:t>. Используйте   текст   учебника   и   другие   источники информации  для</a:t>
            </a:r>
          </a:p>
          <a:p>
            <a:r>
              <a:rPr lang="ru-RU" sz="1200" b="1" dirty="0" smtClean="0"/>
              <a:t>(</a:t>
            </a:r>
            <a:r>
              <a:rPr lang="ru-RU" sz="1200" b="1" dirty="0" err="1" smtClean="0"/>
              <a:t>творчес</a:t>
            </a:r>
            <a:r>
              <a:rPr lang="ru-RU" sz="1200" b="1" dirty="0" smtClean="0"/>
              <a:t>-</a:t>
            </a:r>
            <a:r>
              <a:rPr lang="ru-RU" sz="1200" dirty="0" smtClean="0"/>
              <a:t>   конкретизации  схемы  демографического перехода. Приведите примеры</a:t>
            </a:r>
          </a:p>
          <a:p>
            <a:r>
              <a:rPr lang="ru-RU" sz="1200" b="1" dirty="0" smtClean="0"/>
              <a:t>кое!),</a:t>
            </a:r>
            <a:r>
              <a:rPr lang="ru-RU" sz="1200" dirty="0" smtClean="0"/>
              <a:t>         регионов и стран мира,  которые в начале </a:t>
            </a:r>
            <a:r>
              <a:rPr lang="en-US" sz="1200" dirty="0" smtClean="0"/>
              <a:t>XXI</a:t>
            </a:r>
            <a:r>
              <a:rPr lang="ru-RU" sz="1200" dirty="0" smtClean="0"/>
              <a:t> в.  находятся на разных этапах этого перехода. </a:t>
            </a:r>
          </a:p>
          <a:p>
            <a:r>
              <a:rPr lang="ru-RU" sz="1200" b="1" dirty="0" smtClean="0"/>
              <a:t>Задание 5.</a:t>
            </a:r>
            <a:r>
              <a:rPr lang="ru-RU" sz="1200" dirty="0" smtClean="0"/>
              <a:t> Проанализируйте карту полового состава населения в атласе. Используйте ее для конкретизации и иллюс­трации положений, содержащихся в тексте учебника. </a:t>
            </a:r>
          </a:p>
          <a:p>
            <a:r>
              <a:rPr lang="ru-RU" sz="1200" b="1" dirty="0" smtClean="0"/>
              <a:t>Задание 6</a:t>
            </a:r>
            <a:r>
              <a:rPr lang="ru-RU" sz="1200" dirty="0" smtClean="0"/>
              <a:t>. Сравните рисунки 13 и 14. Докажите с их помощью положение учебника о влиянии типов воспроизводства населения на его возрастной состав. Как вы объясни­те это взаимодействие? </a:t>
            </a:r>
          </a:p>
          <a:p>
            <a:r>
              <a:rPr lang="ru-RU" sz="1200" b="1" dirty="0" smtClean="0"/>
              <a:t>Дополни-</a:t>
            </a:r>
            <a:r>
              <a:rPr lang="ru-RU" sz="1200" dirty="0" smtClean="0"/>
              <a:t>  Проанализируйте рисунок 14. Объясните различия между возрастно-половыми</a:t>
            </a:r>
          </a:p>
          <a:p>
            <a:r>
              <a:rPr lang="ru-RU" sz="1200" b="1" dirty="0" smtClean="0"/>
              <a:t>тельное за-</a:t>
            </a:r>
            <a:r>
              <a:rPr lang="ru-RU" sz="1200" dirty="0" smtClean="0"/>
              <a:t> пирамидами стран первого и второго типов воспроизводства населения.</a:t>
            </a:r>
          </a:p>
          <a:p>
            <a:r>
              <a:rPr lang="ru-RU" sz="1200" b="1" dirty="0" err="1" smtClean="0"/>
              <a:t>дание</a:t>
            </a:r>
            <a:r>
              <a:rPr lang="ru-RU" sz="1200" b="1" dirty="0" smtClean="0"/>
              <a:t> (усложненное).</a:t>
            </a:r>
            <a:endParaRPr lang="ru-RU" sz="1200" dirty="0" smtClean="0"/>
          </a:p>
          <a:p>
            <a:pPr marL="324000" indent="342900" algn="just">
              <a:spcBef>
                <a:spcPts val="0"/>
              </a:spcBef>
              <a:buNone/>
            </a:pPr>
            <a:endParaRPr lang="ru-RU" sz="1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377281"/>
            <a:ext cx="8640960" cy="6480719"/>
          </a:xfrm>
        </p:spPr>
        <p:txBody>
          <a:bodyPr>
            <a:noAutofit/>
          </a:bodyPr>
          <a:lstStyle/>
          <a:p>
            <a:r>
              <a:rPr lang="ru-RU" sz="1400" b="1" dirty="0" smtClean="0"/>
              <a:t>Задание 7</a:t>
            </a:r>
            <a:r>
              <a:rPr lang="ru-RU" sz="1400" dirty="0" smtClean="0"/>
              <a:t>. По карте национального состава населения в атласе изучите основные языковые семьи и ареалы их рас­пространения по земному шару. Определите, народы каких языковых семей преобладают в зарубежной Ев­ропе, зарубежной Азии, Африке, Северной и Южной Америке, Австралии и Океании. Выводы запишите в тетрадь. </a:t>
            </a:r>
          </a:p>
          <a:p>
            <a:r>
              <a:rPr lang="ru-RU" sz="1400" b="1" dirty="0" smtClean="0"/>
              <a:t>Дополни-</a:t>
            </a:r>
            <a:r>
              <a:rPr lang="ru-RU" sz="1400" dirty="0" smtClean="0"/>
              <a:t> Нередко случается,  что на одном и том же языке говорят люди, живущие в</a:t>
            </a:r>
          </a:p>
          <a:p>
            <a:r>
              <a:rPr lang="ru-RU" sz="1400" b="1" dirty="0" smtClean="0"/>
              <a:t>тельное за-</a:t>
            </a:r>
            <a:r>
              <a:rPr lang="ru-RU" sz="1400" dirty="0" smtClean="0"/>
              <a:t> разных частях света. Вспомните материал, который вы изучали по истории и </a:t>
            </a:r>
            <a:r>
              <a:rPr lang="ru-RU" sz="1400" b="1" dirty="0" err="1" smtClean="0"/>
              <a:t>дание</a:t>
            </a:r>
            <a:r>
              <a:rPr lang="ru-RU" sz="1400" b="1" dirty="0" smtClean="0"/>
              <a:t> (для</a:t>
            </a:r>
            <a:r>
              <a:rPr lang="ru-RU" sz="1400" dirty="0" smtClean="0"/>
              <a:t> географии, и объясните: 1. Почему по-английски говорят не только англичане, </a:t>
            </a:r>
            <a:r>
              <a:rPr lang="ru-RU" sz="1400" b="1" dirty="0" smtClean="0"/>
              <a:t>удовольствия</a:t>
            </a:r>
            <a:r>
              <a:rPr lang="ru-RU" sz="1400" dirty="0" smtClean="0"/>
              <a:t> но и жители США, Канады, Австралии, Новой Зеландии, Южной Африки? Почему английский язык широко распространен в Индии, Паки­стане, Бангладеш и многих других странах? 2. Почему испанский язык до </a:t>
            </a:r>
            <a:r>
              <a:rPr lang="en-US" sz="1400" dirty="0" smtClean="0"/>
              <a:t>XVI</a:t>
            </a:r>
            <a:r>
              <a:rPr lang="ru-RU" sz="1400" dirty="0" smtClean="0"/>
              <a:t> в. господствовал только в Ис­пании, а теперь является государственным и родным языком для большинства народов Латинской Америки? 3. Почему арабский язык, которым до </a:t>
            </a:r>
            <a:r>
              <a:rPr lang="en-US" sz="1400" dirty="0" smtClean="0"/>
              <a:t>VII</a:t>
            </a:r>
            <a:r>
              <a:rPr lang="ru-RU" sz="1400" dirty="0" smtClean="0"/>
              <a:t> в. пользо­валось лишь население Аравийского полуострова, за­тем распространился по всей Северной Африке? </a:t>
            </a:r>
          </a:p>
          <a:p>
            <a:r>
              <a:rPr lang="ru-RU" sz="1400" b="1" dirty="0" smtClean="0"/>
              <a:t>Задание 8. </a:t>
            </a:r>
            <a:r>
              <a:rPr lang="ru-RU" sz="1400" dirty="0" smtClean="0"/>
              <a:t>По карте религий в атласе охарактеризуйте ареалы распространения мировых религий. Определите, какие религии  преобладают  в  отдельных  крупных регионах Земли. </a:t>
            </a:r>
          </a:p>
          <a:p>
            <a:r>
              <a:rPr lang="ru-RU" sz="1400" b="1" dirty="0" smtClean="0"/>
              <a:t>Задание 9. </a:t>
            </a:r>
            <a:r>
              <a:rPr lang="ru-RU" sz="1400" dirty="0" smtClean="0"/>
              <a:t>Проанализируйте карту плотности населения в атласе. Выделите на ней регионы с высокой плотностью и попытайтесь объяснить причины их возникновения. Способом наложения физической карты мира и карты плотности населения в атласе определите, какие виды экстремальных условий не благоприятствуют расселе­нию людей. Приведите примеры стран, отличающихся особенно резкими различиями в заселенности террито­рии, объясните их причины. </a:t>
            </a:r>
          </a:p>
          <a:p>
            <a:r>
              <a:rPr lang="ru-RU" sz="1400" b="1" dirty="0" smtClean="0"/>
              <a:t>Дополни-   </a:t>
            </a:r>
            <a:r>
              <a:rPr lang="ru-RU" sz="1400" dirty="0" smtClean="0"/>
              <a:t>Пользуясь данными выполненной работы, докажите на конкретных примерах,</a:t>
            </a:r>
          </a:p>
          <a:p>
            <a:r>
              <a:rPr lang="ru-RU" sz="1400" b="1" dirty="0" smtClean="0"/>
              <a:t>тельное за- </a:t>
            </a:r>
            <a:r>
              <a:rPr lang="ru-RU" sz="1400" dirty="0" smtClean="0"/>
              <a:t>что по показателю плотности населения нельзя судить об уровне социально-</a:t>
            </a:r>
            <a:r>
              <a:rPr lang="ru-RU" sz="1400" b="1" dirty="0" smtClean="0"/>
              <a:t> </a:t>
            </a:r>
            <a:r>
              <a:rPr lang="ru-RU" sz="1400" b="1" dirty="0" err="1" smtClean="0"/>
              <a:t>дание</a:t>
            </a:r>
            <a:r>
              <a:rPr lang="ru-RU" sz="1400" b="1" dirty="0" smtClean="0"/>
              <a:t> (ус- </a:t>
            </a:r>
            <a:r>
              <a:rPr lang="ru-RU" sz="1400" dirty="0" smtClean="0"/>
              <a:t>экономического развития той или иной страны. Обсудите свои выводы с </a:t>
            </a:r>
            <a:r>
              <a:rPr lang="ru-RU" sz="1400" b="1" dirty="0" err="1" smtClean="0"/>
              <a:t>ложненное</a:t>
            </a:r>
            <a:r>
              <a:rPr lang="ru-RU" sz="1400" b="1" dirty="0" smtClean="0"/>
              <a:t>). </a:t>
            </a:r>
            <a:r>
              <a:rPr lang="ru-RU" sz="1400" dirty="0" smtClean="0"/>
              <a:t>товарищами. </a:t>
            </a:r>
          </a:p>
          <a:p>
            <a:pPr marL="324000" indent="342900" algn="just">
              <a:spcBef>
                <a:spcPts val="0"/>
              </a:spcBef>
              <a:buNone/>
            </a:pPr>
            <a:endParaRPr lang="ru-RU" sz="18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521297"/>
            <a:ext cx="8568952" cy="6336703"/>
          </a:xfrm>
        </p:spPr>
        <p:txBody>
          <a:bodyPr>
            <a:normAutofit fontScale="92500" lnSpcReduction="10000"/>
          </a:bodyPr>
          <a:lstStyle/>
          <a:p>
            <a:r>
              <a:rPr lang="ru-RU" sz="2000" b="1" dirty="0" smtClean="0"/>
              <a:t>Задание 10. </a:t>
            </a:r>
            <a:r>
              <a:rPr lang="ru-RU" sz="2000" dirty="0" smtClean="0"/>
              <a:t>Пользуясь основным текстом учебника, нанесите на контурную карту мира главные районы трудовой им­миграции.  Покажите стрелками, откуда в эти районы прибывает рабочая сила. </a:t>
            </a:r>
          </a:p>
          <a:p>
            <a:r>
              <a:rPr lang="ru-RU" sz="2000" b="1" dirty="0" smtClean="0"/>
              <a:t>Задание 11. </a:t>
            </a:r>
            <a:r>
              <a:rPr lang="ru-RU" sz="2000" dirty="0" smtClean="0"/>
              <a:t>Используя рисунок 17 и таблицу 16 в «Приложениях»,   изучите   размещение   крупнейших   городов   мира. Распределите  их  по   крупным  регионам  и  странам  и охарактеризуйте общую тенденцию изменений. </a:t>
            </a:r>
          </a:p>
          <a:p>
            <a:r>
              <a:rPr lang="ru-RU" sz="2000" b="1" dirty="0" smtClean="0"/>
              <a:t>Задание 12. </a:t>
            </a:r>
            <a:r>
              <a:rPr lang="ru-RU" sz="2000" dirty="0" smtClean="0"/>
              <a:t>Используйте рисунок   18 и карту мировой урбанизации в атласе для конкретизации и иллюстрации по­ложений, содержащихся в тексте учебника. Определи­те, какие показатели уровня урбанизации можно счи­тать очень высокими, высокими, средними, низкими, очень низкими для отдельно взятой страны. Покажите это на примерах. Рассмотрите распространение высо­ко-, средне- и </a:t>
            </a:r>
            <a:r>
              <a:rPr lang="ru-RU" sz="2000" dirty="0" err="1" smtClean="0"/>
              <a:t>слабоурбанизированных</a:t>
            </a:r>
            <a:r>
              <a:rPr lang="ru-RU" sz="2000" dirty="0" smtClean="0"/>
              <a:t> стран, попытай­тесь объяснить его.</a:t>
            </a:r>
          </a:p>
          <a:p>
            <a:r>
              <a:rPr lang="ru-RU" sz="2000" b="1" dirty="0" smtClean="0"/>
              <a:t>Дополни-  </a:t>
            </a:r>
            <a:r>
              <a:rPr lang="ru-RU" sz="2000" dirty="0" smtClean="0"/>
              <a:t>Составьте кроссворд на тему «Города-миллионеры».</a:t>
            </a:r>
          </a:p>
          <a:p>
            <a:r>
              <a:rPr lang="ru-RU" sz="2000" b="1" dirty="0" smtClean="0"/>
              <a:t>тельное за­дание (для удовольст­вия).</a:t>
            </a:r>
            <a:endParaRPr lang="ru-RU" sz="2000" dirty="0" smtClean="0"/>
          </a:p>
          <a:p>
            <a:r>
              <a:rPr lang="ru-RU" sz="2000" b="1" dirty="0" smtClean="0"/>
              <a:t>Задание 13. </a:t>
            </a:r>
            <a:r>
              <a:rPr lang="ru-RU" sz="2000" dirty="0" smtClean="0"/>
              <a:t>Проанализируйте данные таблицы 3. Рассчитайте, во сколько раз увеличилась численность городского на­селения в отдельных регионах мира в 1950—2000 гг. Рассчитайте долю отдельных регионов в общей числен­ности городского населения мира. Составьте таблицу в рабочей тетради. Какие положения учебника под­тверждают ее данные? Используйте также таблицу 17 в «Приложениях». </a:t>
            </a:r>
          </a:p>
          <a:p>
            <a:pPr marL="324000" indent="342900" algn="just">
              <a:spcBef>
                <a:spcPts val="0"/>
              </a:spcBef>
              <a:buNone/>
            </a:pPr>
            <a:endParaRPr lang="ru-RU" sz="2000" b="1" dirty="0" smtClean="0">
              <a:latin typeface="Times New Roman" pitchFamily="18" charset="0"/>
              <a:cs typeface="Times New Roman" pitchFamily="18" charset="0"/>
            </a:endParaRPr>
          </a:p>
          <a:p>
            <a:endParaRPr lang="ru-RU" sz="2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p:cNvSpPr/>
          <p:nvPr/>
        </p:nvSpPr>
        <p:spPr>
          <a:xfrm>
            <a:off x="0" y="1628800"/>
            <a:ext cx="9144000" cy="52292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Скругленный прямоугольник 3"/>
          <p:cNvSpPr/>
          <p:nvPr/>
        </p:nvSpPr>
        <p:spPr>
          <a:xfrm>
            <a:off x="827584" y="188640"/>
            <a:ext cx="7560840" cy="1368152"/>
          </a:xfrm>
          <a:prstGeom prst="round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i="1" dirty="0" smtClean="0">
                <a:solidFill>
                  <a:schemeClr val="bg1"/>
                </a:solidFill>
                <a:latin typeface="Times New Roman" pitchFamily="18" charset="0"/>
                <a:cs typeface="Times New Roman" pitchFamily="18" charset="0"/>
              </a:rPr>
              <a:t>Все кейсы объединены общими принципами работы с ними:</a:t>
            </a:r>
          </a:p>
          <a:p>
            <a:pPr algn="ctr"/>
            <a:endParaRPr lang="ru-RU" dirty="0">
              <a:solidFill>
                <a:schemeClr val="bg1"/>
              </a:solidFill>
            </a:endParaRPr>
          </a:p>
        </p:txBody>
      </p:sp>
      <p:sp>
        <p:nvSpPr>
          <p:cNvPr id="6" name="Скругленный прямоугольник 5"/>
          <p:cNvSpPr/>
          <p:nvPr/>
        </p:nvSpPr>
        <p:spPr>
          <a:xfrm>
            <a:off x="1547664" y="2348880"/>
            <a:ext cx="6120680" cy="864096"/>
          </a:xfrm>
          <a:prstGeom prst="round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solidFill>
                  <a:schemeClr val="bg1"/>
                </a:solidFill>
                <a:latin typeface="Times New Roman" pitchFamily="18" charset="0"/>
                <a:cs typeface="Times New Roman" pitchFamily="18" charset="0"/>
              </a:rPr>
              <a:t>описание реальной проблемной ситуации</a:t>
            </a:r>
            <a:endParaRPr lang="ru-RU" sz="2400" dirty="0">
              <a:solidFill>
                <a:schemeClr val="bg1"/>
              </a:solidFill>
            </a:endParaRPr>
          </a:p>
        </p:txBody>
      </p:sp>
      <p:sp>
        <p:nvSpPr>
          <p:cNvPr id="7" name="Скругленный прямоугольник 6"/>
          <p:cNvSpPr/>
          <p:nvPr/>
        </p:nvSpPr>
        <p:spPr>
          <a:xfrm>
            <a:off x="1547664" y="4221088"/>
            <a:ext cx="6120680" cy="1008112"/>
          </a:xfrm>
          <a:prstGeom prst="round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solidFill>
                  <a:schemeClr val="bg1"/>
                </a:solidFill>
                <a:latin typeface="Times New Roman" pitchFamily="18" charset="0"/>
                <a:cs typeface="Times New Roman" pitchFamily="18" charset="0"/>
              </a:rPr>
              <a:t>единая цель и коллективная работа по выработке решения</a:t>
            </a:r>
            <a:endParaRPr lang="ru-RU" sz="2400" dirty="0">
              <a:solidFill>
                <a:schemeClr val="bg1"/>
              </a:solidFill>
            </a:endParaRPr>
          </a:p>
        </p:txBody>
      </p:sp>
      <p:sp>
        <p:nvSpPr>
          <p:cNvPr id="8" name="Скругленный прямоугольник 7"/>
          <p:cNvSpPr/>
          <p:nvPr/>
        </p:nvSpPr>
        <p:spPr>
          <a:xfrm>
            <a:off x="1547664" y="3284984"/>
            <a:ext cx="6120680" cy="864096"/>
          </a:xfrm>
          <a:prstGeom prst="round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solidFill>
                  <a:schemeClr val="bg1"/>
                </a:solidFill>
                <a:latin typeface="Times New Roman" pitchFamily="18" charset="0"/>
                <a:cs typeface="Times New Roman" pitchFamily="18" charset="0"/>
              </a:rPr>
              <a:t>альтернативность решения проблемной ситуации</a:t>
            </a:r>
            <a:endParaRPr lang="ru-RU" sz="2400" dirty="0">
              <a:solidFill>
                <a:schemeClr val="bg1"/>
              </a:solidFill>
            </a:endParaRPr>
          </a:p>
        </p:txBody>
      </p:sp>
      <p:sp>
        <p:nvSpPr>
          <p:cNvPr id="9" name="Скругленный прямоугольник 8"/>
          <p:cNvSpPr/>
          <p:nvPr/>
        </p:nvSpPr>
        <p:spPr>
          <a:xfrm>
            <a:off x="1547664" y="5301208"/>
            <a:ext cx="6120680" cy="936104"/>
          </a:xfrm>
          <a:prstGeom prst="round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solidFill>
                  <a:schemeClr val="bg1"/>
                </a:solidFill>
                <a:latin typeface="Times New Roman" pitchFamily="18" charset="0"/>
                <a:cs typeface="Times New Roman" pitchFamily="18" charset="0"/>
              </a:rPr>
              <a:t>эмоциональное напряжение учащихся</a:t>
            </a:r>
            <a:endParaRPr lang="ru-RU" sz="2400" dirty="0">
              <a:solidFill>
                <a:schemeClr val="bg1"/>
              </a:solidFill>
            </a:endParaRPr>
          </a:p>
        </p:txBody>
      </p:sp>
      <p:sp>
        <p:nvSpPr>
          <p:cNvPr id="11" name="Выгнутая вправо стрелка 10"/>
          <p:cNvSpPr/>
          <p:nvPr/>
        </p:nvSpPr>
        <p:spPr>
          <a:xfrm>
            <a:off x="7740352" y="2780928"/>
            <a:ext cx="432048" cy="100811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2" name="Выгнутая влево стрелка 11"/>
          <p:cNvSpPr/>
          <p:nvPr/>
        </p:nvSpPr>
        <p:spPr>
          <a:xfrm>
            <a:off x="395536" y="1628800"/>
            <a:ext cx="1008112" cy="144016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4" name="Выгнутая влево стрелка 13"/>
          <p:cNvSpPr/>
          <p:nvPr/>
        </p:nvSpPr>
        <p:spPr>
          <a:xfrm>
            <a:off x="1043608" y="3717032"/>
            <a:ext cx="432048" cy="100811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5" name="Выгнутая вправо стрелка 14"/>
          <p:cNvSpPr/>
          <p:nvPr/>
        </p:nvSpPr>
        <p:spPr>
          <a:xfrm>
            <a:off x="7740352" y="4797152"/>
            <a:ext cx="360040" cy="108012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412776"/>
            <a:ext cx="8229600" cy="1143000"/>
          </a:xfrm>
        </p:spPr>
        <p:txBody>
          <a:bodyPr>
            <a:normAutofit fontScale="90000"/>
          </a:bodyPr>
          <a:lstStyle/>
          <a:p>
            <a:r>
              <a:rPr lang="ru-RU" b="1" dirty="0" smtClean="0"/>
              <a:t> </a:t>
            </a:r>
            <a:r>
              <a:rPr lang="ru-RU" b="1" dirty="0" smtClean="0"/>
              <a:t>СПАСИБО ЗА</a:t>
            </a:r>
            <a:br>
              <a:rPr lang="ru-RU" b="1" dirty="0" smtClean="0"/>
            </a:br>
            <a:r>
              <a:rPr lang="ru-RU" b="1" dirty="0" smtClean="0"/>
              <a:t>ВНИМАНИЕ!</a:t>
            </a:r>
            <a:r>
              <a:rPr lang="ru-RU" dirty="0" smtClean="0"/>
              <a:t/>
            </a:r>
            <a:br>
              <a:rPr lang="ru-RU" dirty="0" smtClean="0"/>
            </a:br>
            <a:endParaRPr lang="ru-RU" dirty="0"/>
          </a:p>
        </p:txBody>
      </p:sp>
      <p:sp>
        <p:nvSpPr>
          <p:cNvPr id="4" name="Содержимое 3"/>
          <p:cNvSpPr>
            <a:spLocks noGrp="1"/>
          </p:cNvSpPr>
          <p:nvPr>
            <p:ph idx="1"/>
          </p:nvPr>
        </p:nvSpPr>
        <p:spPr/>
        <p:txBody>
          <a:bodyPr/>
          <a:lstStyle/>
          <a:p>
            <a:endParaRPr lang="ru-R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821</TotalTime>
  <Words>1796</Words>
  <Application>Microsoft Office PowerPoint</Application>
  <PresentationFormat>Экран (4:3)</PresentationFormat>
  <Paragraphs>116</Paragraphs>
  <Slides>21</Slides>
  <Notes>0</Notes>
  <HiddenSlides>6</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Совершенствование форм  и методов проведения современного урока</vt:lpstr>
      <vt:lpstr>Слайд 2</vt:lpstr>
      <vt:lpstr>Основные пути совершенствования современного урока следующие: </vt:lpstr>
      <vt:lpstr>Слайд 4</vt:lpstr>
      <vt:lpstr>Слайд 5</vt:lpstr>
      <vt:lpstr>Слайд 6</vt:lpstr>
      <vt:lpstr>Слайд 7</vt:lpstr>
      <vt:lpstr>Слайд 8</vt:lpstr>
      <vt:lpstr>Слайд 9</vt:lpstr>
      <vt:lpstr>Кейс </vt:lpstr>
      <vt:lpstr>Кейсовая технология (метод) обучения </vt:lpstr>
      <vt:lpstr>Слайд 12</vt:lpstr>
      <vt:lpstr>Слайд 13</vt:lpstr>
      <vt:lpstr> </vt:lpstr>
      <vt:lpstr>Слайд 15</vt:lpstr>
      <vt:lpstr> </vt:lpstr>
      <vt:lpstr>КЕЙС № 2   </vt:lpstr>
      <vt:lpstr>Слайд 18</vt:lpstr>
      <vt:lpstr>Слайд 19</vt:lpstr>
      <vt:lpstr>Слайд 20</vt:lpstr>
      <vt:lpstr> СПАСИБО ЗА ВНИМАНИЕ!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Дмитрий</cp:lastModifiedBy>
  <cp:revision>108</cp:revision>
  <dcterms:created xsi:type="dcterms:W3CDTF">2020-08-03T08:34:31Z</dcterms:created>
  <dcterms:modified xsi:type="dcterms:W3CDTF">2026-09-28T10:27:07Z</dcterms:modified>
</cp:coreProperties>
</file>