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62" r:id="rId10"/>
    <p:sldId id="263" r:id="rId11"/>
    <p:sldId id="268" r:id="rId12"/>
    <p:sldId id="265" r:id="rId13"/>
  </p:sldIdLst>
  <p:sldSz cx="12192000" cy="6858000"/>
  <p:notesSz cx="6858000" cy="9144000"/>
  <p:embeddedFontLst>
    <p:embeddedFont>
      <p:font typeface="JetBrains Mono"/>
      <p:regular r:id="rId15"/>
      <p:bold r:id="rId16"/>
    </p:embeddedFont>
    <p:embeddedFont>
      <p:font typeface="Onest"/>
      <p:regular r:id="rId17"/>
      <p:bold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3"/>
          <p:cNvSpPr>
            <a:spLocks noChangeArrowheads="1"/>
          </p:cNvSpPr>
          <p:nvPr/>
        </p:nvSpPr>
        <p:spPr>
          <a:xfrm>
            <a:off x="762000" y="1595439"/>
            <a:ext cx="11017624" cy="745489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600" b="1" cap="all" spc="198" dirty="0">
                <a:solidFill>
                  <a:schemeClr val="tx1"/>
                </a:solidFill>
                <a:latin typeface="JetBrains Mono"/>
              </a:rPr>
              <a:t>Ранняя профилактика в образовательной среде</a:t>
            </a:r>
          </a:p>
        </p:txBody>
      </p:sp>
      <p:sp>
        <p:nvSpPr>
          <p:cNvPr id="4" name="text4"/>
          <p:cNvSpPr>
            <a:spLocks noChangeArrowheads="1"/>
          </p:cNvSpPr>
          <p:nvPr/>
        </p:nvSpPr>
        <p:spPr>
          <a:xfrm>
            <a:off x="762000" y="2196354"/>
            <a:ext cx="10488706" cy="3010648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ctr">
              <a:lnSpc>
                <a:spcPts val="5459"/>
              </a:lnSpc>
            </a:pPr>
            <a:r>
              <a:rPr lang="ru-RU" sz="5200" b="1" spc="-129" dirty="0">
                <a:solidFill>
                  <a:schemeClr val="tx1"/>
                </a:solidFill>
                <a:latin typeface="JetBrains Mono"/>
              </a:rPr>
              <a:t>Социальный портрет и поведенческие маркеры последователей идеологии «</a:t>
            </a:r>
            <a:r>
              <a:rPr lang="ru-RU" sz="5200" b="1" spc="-129" dirty="0" err="1">
                <a:solidFill>
                  <a:schemeClr val="tx1"/>
                </a:solidFill>
                <a:latin typeface="JetBrains Mono"/>
              </a:rPr>
              <a:t>Колумбайн</a:t>
            </a:r>
            <a:r>
              <a:rPr lang="ru-RU" sz="5200" b="1" spc="-129" dirty="0">
                <a:solidFill>
                  <a:schemeClr val="tx1"/>
                </a:solidFill>
                <a:latin typeface="JetBrains Mono"/>
              </a:rPr>
              <a:t>»</a:t>
            </a:r>
          </a:p>
        </p:txBody>
      </p:sp>
      <p:sp>
        <p:nvSpPr>
          <p:cNvPr id="6" name="text6"/>
          <p:cNvSpPr>
            <a:spLocks noChangeArrowheads="1"/>
          </p:cNvSpPr>
          <p:nvPr/>
        </p:nvSpPr>
        <p:spPr>
          <a:xfrm>
            <a:off x="995081" y="5807917"/>
            <a:ext cx="11017623" cy="634104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40"/>
              </a:lnSpc>
            </a:pPr>
            <a:r>
              <a:rPr lang="ru-RU" sz="1600" b="1" dirty="0">
                <a:solidFill>
                  <a:schemeClr val="tx1"/>
                </a:solidFill>
                <a:latin typeface="Onest"/>
              </a:rPr>
              <a:t>Подготовила: Данченко К.С., заместитель директора по воспитательной работе ГБОУ СОШ №2 </a:t>
            </a:r>
            <a:r>
              <a:rPr lang="ru-RU" sz="1600" b="1" dirty="0" err="1">
                <a:solidFill>
                  <a:schemeClr val="tx1"/>
                </a:solidFill>
                <a:latin typeface="Onest"/>
              </a:rPr>
              <a:t>п.г.т.Усть</a:t>
            </a:r>
            <a:r>
              <a:rPr lang="ru-RU" sz="1600" b="1" dirty="0">
                <a:solidFill>
                  <a:schemeClr val="tx1"/>
                </a:solidFill>
                <a:latin typeface="Onest"/>
              </a:rPr>
              <a:t>-Кинельский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31371" y="190779"/>
            <a:ext cx="3266888" cy="439420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pic>
        <p:nvPicPr>
          <p:cNvPr id="5" name="pic5"/>
          <p:cNvPicPr/>
          <p:nvPr/>
        </p:nvPicPr>
        <p:blipFill rotWithShape="1">
          <a:blip r:embed="rId4"/>
          <a:srcRect l="39150" t="911" r="39249" b="541"/>
          <a:stretch/>
        </p:blipFill>
        <p:spPr>
          <a:xfrm>
            <a:off x="4320989" y="1058712"/>
            <a:ext cx="3693458" cy="5799288"/>
          </a:xfrm>
          <a:prstGeom prst="rect">
            <a:avLst/>
          </a:prstGeom>
        </p:spPr>
      </p:pic>
      <p:sp>
        <p:nvSpPr>
          <p:cNvPr id="6" name="text6"/>
          <p:cNvSpPr>
            <a:spLocks noChangeArrowheads="1"/>
          </p:cNvSpPr>
          <p:nvPr/>
        </p:nvSpPr>
        <p:spPr>
          <a:xfrm>
            <a:off x="1164157" y="382467"/>
            <a:ext cx="3011902" cy="31139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825"/>
              </a:lnSpc>
            </a:pPr>
            <a:r>
              <a:rPr lang="ru-RU" sz="1600" b="1" cap="all" spc="75" dirty="0">
                <a:solidFill>
                  <a:schemeClr val="accent1"/>
                </a:solidFill>
                <a:latin typeface="Onest"/>
              </a:rPr>
              <a:t>Ранняя профилактика</a:t>
            </a:r>
          </a:p>
        </p:txBody>
      </p:sp>
      <p:sp>
        <p:nvSpPr>
          <p:cNvPr id="7" name="text7"/>
          <p:cNvSpPr>
            <a:spLocks noChangeArrowheads="1"/>
          </p:cNvSpPr>
          <p:nvPr/>
        </p:nvSpPr>
        <p:spPr>
          <a:xfrm>
            <a:off x="731371" y="619712"/>
            <a:ext cx="10103224" cy="31139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3360"/>
              </a:lnSpc>
            </a:pPr>
            <a:r>
              <a:rPr lang="ru-RU" sz="2800" b="1" spc="-31" dirty="0">
                <a:solidFill>
                  <a:schemeClr val="tx1"/>
                </a:solidFill>
                <a:latin typeface="JetBrains Mono"/>
              </a:rPr>
              <a:t>Алгоритм действий при обнаружении маркеров</a:t>
            </a:r>
          </a:p>
        </p:txBody>
      </p:sp>
      <p:sp>
        <p:nvSpPr>
          <p:cNvPr id="8" name="text8"/>
          <p:cNvSpPr>
            <a:spLocks noChangeArrowheads="1"/>
          </p:cNvSpPr>
          <p:nvPr/>
        </p:nvSpPr>
        <p:spPr>
          <a:xfrm>
            <a:off x="372782" y="5775009"/>
            <a:ext cx="2827618" cy="603997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50"/>
              </a:lnSpc>
            </a:pPr>
            <a:r>
              <a:rPr lang="ru-RU" sz="1300" dirty="0">
                <a:solidFill>
                  <a:srgbClr val="9D9EA0"/>
                </a:solidFill>
                <a:latin typeface="Onest"/>
              </a:rPr>
              <a:t>При подтверждении риска — незамедлительное информирование правоохранительных органов</a:t>
            </a: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92B42C-093C-4006-800E-A5397D6714BF}"/>
              </a:ext>
            </a:extLst>
          </p:cNvPr>
          <p:cNvSpPr txBox="1"/>
          <p:nvPr/>
        </p:nvSpPr>
        <p:spPr>
          <a:xfrm>
            <a:off x="896471" y="439271"/>
            <a:ext cx="8875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Ссылки на методические пособия: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E5DF1-D57F-42D1-B36F-B60CEAE22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71" y="1102659"/>
            <a:ext cx="4168588" cy="41685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9EFC80-8592-4B73-B00E-331DCBEA95A4}"/>
              </a:ext>
            </a:extLst>
          </p:cNvPr>
          <p:cNvSpPr txBox="1"/>
          <p:nvPr/>
        </p:nvSpPr>
        <p:spPr>
          <a:xfrm>
            <a:off x="896471" y="5653171"/>
            <a:ext cx="3881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Google </a:t>
            </a:r>
            <a:r>
              <a:rPr lang="ru-RU" dirty="0"/>
              <a:t>диск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BA395D4-3552-48E9-A52E-CA6246B51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988" y="1223682"/>
            <a:ext cx="3926541" cy="39265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7265B5-DB65-497D-8EEC-2312C8539252}"/>
              </a:ext>
            </a:extLst>
          </p:cNvPr>
          <p:cNvSpPr txBox="1"/>
          <p:nvPr/>
        </p:nvSpPr>
        <p:spPr>
          <a:xfrm>
            <a:off x="8830236" y="5654950"/>
            <a:ext cx="2868706" cy="36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Yandex </a:t>
            </a:r>
            <a:r>
              <a:rPr lang="ru-RU" dirty="0"/>
              <a:t>диск</a:t>
            </a:r>
          </a:p>
        </p:txBody>
      </p:sp>
    </p:spTree>
    <p:extLst>
      <p:ext uri="{BB962C8B-B14F-4D97-AF65-F5344CB8AC3E}">
        <p14:creationId xmlns:p14="http://schemas.microsoft.com/office/powerpoint/2010/main" val="82425364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-31623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2000" y="4200525"/>
            <a:ext cx="3073400" cy="1123950"/>
          </a:xfrm>
          <a:prstGeom prst="roundRect">
            <a:avLst>
              <a:gd name="adj" fmla="val 3389"/>
            </a:avLst>
          </a:prstGeom>
          <a:noFill/>
          <a:ln w="6350" cap="flat">
            <a:solidFill>
              <a:srgbClr val="2B1E1F"/>
            </a:solidFill>
          </a:ln>
        </p:spPr>
      </p:sp>
      <p:sp>
        <p:nvSpPr>
          <p:cNvPr id="4" name="card4"/>
          <p:cNvSpPr/>
          <p:nvPr/>
        </p:nvSpPr>
        <p:spPr>
          <a:xfrm>
            <a:off x="3987800" y="4200525"/>
            <a:ext cx="3073400" cy="1123950"/>
          </a:xfrm>
          <a:prstGeom prst="roundRect">
            <a:avLst>
              <a:gd name="adj" fmla="val 3389"/>
            </a:avLst>
          </a:prstGeom>
          <a:noFill/>
          <a:ln w="6350" cap="flat">
            <a:solidFill>
              <a:srgbClr val="2B1E1F"/>
            </a:solidFill>
          </a:ln>
        </p:spPr>
      </p:sp>
      <p:sp>
        <p:nvSpPr>
          <p:cNvPr id="5" name="card5"/>
          <p:cNvSpPr/>
          <p:nvPr/>
        </p:nvSpPr>
        <p:spPr>
          <a:xfrm>
            <a:off x="7213600" y="4200525"/>
            <a:ext cx="3073400" cy="1123950"/>
          </a:xfrm>
          <a:prstGeom prst="roundRect">
            <a:avLst>
              <a:gd name="adj" fmla="val 3389"/>
            </a:avLst>
          </a:prstGeom>
          <a:noFill/>
          <a:ln w="6350" cap="flat">
            <a:solidFill>
              <a:srgbClr val="2B1E1F"/>
            </a:solidFill>
          </a:ln>
        </p:spPr>
      </p:sp>
      <p:sp>
        <p:nvSpPr>
          <p:cNvPr id="6" name="card6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7" name="text7"/>
          <p:cNvSpPr>
            <a:spLocks noChangeArrowheads="1"/>
          </p:cNvSpPr>
          <p:nvPr/>
        </p:nvSpPr>
        <p:spPr>
          <a:xfrm>
            <a:off x="762000" y="1533525"/>
            <a:ext cx="113030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endParaRPr lang="ru-RU" sz="1100" cap="all" spc="198" dirty="0">
              <a:solidFill>
                <a:schemeClr val="accent1"/>
              </a:solidFill>
              <a:latin typeface="JetBrains Mono"/>
            </a:endParaRPr>
          </a:p>
        </p:txBody>
      </p:sp>
      <p:sp>
        <p:nvSpPr>
          <p:cNvPr id="8" name="text8"/>
          <p:cNvSpPr>
            <a:spLocks noChangeArrowheads="1"/>
          </p:cNvSpPr>
          <p:nvPr/>
        </p:nvSpPr>
        <p:spPr>
          <a:xfrm>
            <a:off x="1408684" y="2004508"/>
            <a:ext cx="8801100" cy="992244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7000"/>
              </a:lnSpc>
            </a:pPr>
            <a:r>
              <a:rPr lang="ru-RU" sz="7000" b="1" spc="-209" dirty="0">
                <a:solidFill>
                  <a:schemeClr val="tx1"/>
                </a:solidFill>
                <a:latin typeface="JetBrains Mono"/>
              </a:rPr>
              <a:t>Спасибо за внимание!</a:t>
            </a:r>
          </a:p>
        </p:txBody>
      </p:sp>
      <p:sp>
        <p:nvSpPr>
          <p:cNvPr id="9" name="text9"/>
          <p:cNvSpPr>
            <a:spLocks noChangeArrowheads="1"/>
          </p:cNvSpPr>
          <p:nvPr/>
        </p:nvSpPr>
        <p:spPr>
          <a:xfrm>
            <a:off x="800100" y="3743960"/>
            <a:ext cx="9204512" cy="86995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2250"/>
              </a:lnSpc>
            </a:pPr>
            <a:r>
              <a:rPr lang="ru-RU" sz="1500" dirty="0">
                <a:solidFill>
                  <a:srgbClr val="9D9EA0"/>
                </a:solidFill>
                <a:latin typeface="Onest"/>
              </a:rPr>
              <a:t>Раннее выявление маркеров и комплексная профилактика — ключ к спасению жизней. Будьте внимательны к изменениям в поведении подростков и не бойтесь обращаться за помощью.</a:t>
            </a:r>
          </a:p>
        </p:txBody>
      </p:sp>
      <p:sp>
        <p:nvSpPr>
          <p:cNvPr id="10" name="text10"/>
          <p:cNvSpPr>
            <a:spLocks noChangeArrowheads="1"/>
          </p:cNvSpPr>
          <p:nvPr/>
        </p:nvSpPr>
        <p:spPr>
          <a:xfrm>
            <a:off x="1022350" y="4435475"/>
            <a:ext cx="3177032" cy="1346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960"/>
              </a:lnSpc>
            </a:pPr>
            <a:endParaRPr lang="ru-RU" sz="800" cap="all" spc="112" dirty="0">
              <a:solidFill>
                <a:srgbClr val="9D9EA0"/>
              </a:solidFill>
              <a:latin typeface="JetBrains Mono"/>
            </a:endParaRPr>
          </a:p>
        </p:txBody>
      </p:sp>
      <p:sp>
        <p:nvSpPr>
          <p:cNvPr id="11" name="text11"/>
          <p:cNvSpPr>
            <a:spLocks noChangeArrowheads="1"/>
          </p:cNvSpPr>
          <p:nvPr/>
        </p:nvSpPr>
        <p:spPr>
          <a:xfrm>
            <a:off x="1022350" y="4657725"/>
            <a:ext cx="2578100" cy="4445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700"/>
              </a:lnSpc>
            </a:pPr>
            <a:endParaRPr lang="ru-RU" sz="1350" b="1" dirty="0">
              <a:solidFill>
                <a:schemeClr val="tx1"/>
              </a:solidFill>
              <a:latin typeface="Onest"/>
            </a:endParaRPr>
          </a:p>
        </p:txBody>
      </p:sp>
      <p:sp>
        <p:nvSpPr>
          <p:cNvPr id="12" name="text12"/>
          <p:cNvSpPr>
            <a:spLocks noChangeArrowheads="1"/>
          </p:cNvSpPr>
          <p:nvPr/>
        </p:nvSpPr>
        <p:spPr>
          <a:xfrm>
            <a:off x="4220718" y="4435475"/>
            <a:ext cx="3177032" cy="1346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960"/>
              </a:lnSpc>
            </a:pPr>
            <a:endParaRPr lang="ru-RU" sz="800" cap="all" spc="112" dirty="0">
              <a:solidFill>
                <a:srgbClr val="9D9EA0"/>
              </a:solidFill>
              <a:latin typeface="JetBrains Mono"/>
            </a:endParaRPr>
          </a:p>
        </p:txBody>
      </p:sp>
      <p:sp>
        <p:nvSpPr>
          <p:cNvPr id="13" name="text13"/>
          <p:cNvSpPr>
            <a:spLocks noChangeArrowheads="1"/>
          </p:cNvSpPr>
          <p:nvPr/>
        </p:nvSpPr>
        <p:spPr>
          <a:xfrm>
            <a:off x="4248150" y="4657725"/>
            <a:ext cx="3063240" cy="2184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20"/>
              </a:lnSpc>
            </a:pPr>
            <a:endParaRPr lang="ru-RU" sz="1350" b="1" dirty="0">
              <a:solidFill>
                <a:schemeClr val="tx1"/>
              </a:solidFill>
              <a:latin typeface="Onest"/>
            </a:endParaRPr>
          </a:p>
        </p:txBody>
      </p:sp>
      <p:sp>
        <p:nvSpPr>
          <p:cNvPr id="15" name="text15"/>
          <p:cNvSpPr>
            <a:spLocks noChangeArrowheads="1"/>
          </p:cNvSpPr>
          <p:nvPr/>
        </p:nvSpPr>
        <p:spPr>
          <a:xfrm>
            <a:off x="7473950" y="4657725"/>
            <a:ext cx="3063240" cy="2184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20"/>
              </a:lnSpc>
            </a:pPr>
            <a:endParaRPr lang="ru-RU" sz="1350" b="1" dirty="0">
              <a:solidFill>
                <a:schemeClr val="tx1"/>
              </a:solidFill>
              <a:latin typeface="Onest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2000" y="1762423"/>
            <a:ext cx="876895" cy="206375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6" name="text6"/>
          <p:cNvSpPr>
            <a:spLocks noChangeArrowheads="1"/>
          </p:cNvSpPr>
          <p:nvPr/>
        </p:nvSpPr>
        <p:spPr>
          <a:xfrm>
            <a:off x="762000" y="1968798"/>
            <a:ext cx="11303000" cy="8509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6600"/>
              </a:lnSpc>
            </a:pPr>
            <a:r>
              <a:rPr lang="ru-RU" sz="6600" b="1" spc="-197">
                <a:solidFill>
                  <a:schemeClr val="tx1"/>
                </a:solidFill>
                <a:latin typeface="JetBrains Mono"/>
              </a:rPr>
              <a:t>Колумбайн</a:t>
            </a:r>
          </a:p>
        </p:txBody>
      </p:sp>
      <p:sp>
        <p:nvSpPr>
          <p:cNvPr id="7" name="text7"/>
          <p:cNvSpPr>
            <a:spLocks noChangeArrowheads="1"/>
          </p:cNvSpPr>
          <p:nvPr/>
        </p:nvSpPr>
        <p:spPr>
          <a:xfrm>
            <a:off x="762000" y="3086398"/>
            <a:ext cx="11303000" cy="2108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560"/>
              </a:lnSpc>
            </a:pPr>
            <a:r>
              <a:rPr lang="ru-RU" sz="1300">
                <a:solidFill>
                  <a:srgbClr val="9D9EA0"/>
                </a:solidFill>
                <a:latin typeface="JetBrains Mono"/>
              </a:rPr>
              <a:t>[ сущ. · идеология ]</a:t>
            </a:r>
          </a:p>
        </p:txBody>
      </p:sp>
      <p:sp>
        <p:nvSpPr>
          <p:cNvPr id="8" name="text8"/>
          <p:cNvSpPr>
            <a:spLocks noChangeArrowheads="1"/>
          </p:cNvSpPr>
          <p:nvPr/>
        </p:nvSpPr>
        <p:spPr>
          <a:xfrm>
            <a:off x="1104900" y="3638847"/>
            <a:ext cx="9634818" cy="1176655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2700"/>
              </a:lnSpc>
            </a:pPr>
            <a:r>
              <a:rPr lang="ru-RU" sz="2400" dirty="0">
                <a:solidFill>
                  <a:schemeClr val="tx1"/>
                </a:solidFill>
                <a:latin typeface="Onest"/>
              </a:rPr>
              <a:t>Идеология массовых убийств в учебных заведениях, романтизирующая нападение учеников школы «</a:t>
            </a:r>
            <a:r>
              <a:rPr lang="ru-RU" sz="2400" dirty="0" err="1">
                <a:solidFill>
                  <a:schemeClr val="tx1"/>
                </a:solidFill>
                <a:latin typeface="Onest"/>
              </a:rPr>
              <a:t>Колумбайн</a:t>
            </a:r>
            <a:r>
              <a:rPr lang="ru-RU" sz="2400" dirty="0">
                <a:solidFill>
                  <a:schemeClr val="tx1"/>
                </a:solidFill>
                <a:latin typeface="Onest"/>
              </a:rPr>
              <a:t>» в 1999 году. В России движение признано террористическим и запрещено.</a:t>
            </a:r>
          </a:p>
        </p:txBody>
      </p:sp>
      <p:sp>
        <p:nvSpPr>
          <p:cNvPr id="9" name="text9"/>
          <p:cNvSpPr>
            <a:spLocks noChangeArrowheads="1"/>
          </p:cNvSpPr>
          <p:nvPr/>
        </p:nvSpPr>
        <p:spPr>
          <a:xfrm>
            <a:off x="1104900" y="4815503"/>
            <a:ext cx="8801100" cy="2882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2170"/>
              </a:lnSpc>
            </a:pPr>
            <a:r>
              <a:rPr lang="ru-RU" sz="1400" i="1">
                <a:solidFill>
                  <a:srgbClr val="9D9EA0"/>
                </a:solidFill>
                <a:latin typeface="Onest"/>
              </a:rPr>
              <a:t>Постановление Верховного суда РФ от 02.02.2022</a:t>
            </a: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E65182-7008-4A8F-82C5-24B07D2E879F}"/>
              </a:ext>
            </a:extLst>
          </p:cNvPr>
          <p:cNvSpPr txBox="1"/>
          <p:nvPr/>
        </p:nvSpPr>
        <p:spPr>
          <a:xfrm>
            <a:off x="515841" y="627161"/>
            <a:ext cx="5028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20 апреля 1999 г.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7429CF-72F9-4C1C-901A-F7EAB63D1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0" y="1604401"/>
            <a:ext cx="6904684" cy="38218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C84A78C-9D19-428B-9553-DFC9FAF61A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" t="2801" r="1382"/>
          <a:stretch/>
        </p:blipFill>
        <p:spPr>
          <a:xfrm>
            <a:off x="6448926" y="0"/>
            <a:ext cx="5743074" cy="30066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45F1A1-C870-43A6-BE2A-EF22959074BC}"/>
              </a:ext>
            </a:extLst>
          </p:cNvPr>
          <p:cNvSpPr txBox="1"/>
          <p:nvPr/>
        </p:nvSpPr>
        <p:spPr>
          <a:xfrm>
            <a:off x="7084194" y="3482067"/>
            <a:ext cx="2115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Дилан </a:t>
            </a:r>
            <a:r>
              <a:rPr lang="ru-RU" sz="2000" dirty="0" err="1"/>
              <a:t>Клиболд</a:t>
            </a:r>
            <a:r>
              <a:rPr lang="ru-RU" sz="2000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56B2E4-93A1-4787-B684-A1829D4F685B}"/>
              </a:ext>
            </a:extLst>
          </p:cNvPr>
          <p:cNvSpPr txBox="1"/>
          <p:nvPr/>
        </p:nvSpPr>
        <p:spPr>
          <a:xfrm>
            <a:off x="10193315" y="3515321"/>
            <a:ext cx="18191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Эрик Харрис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911814-7807-457F-AAB4-B8725D79D68F}"/>
              </a:ext>
            </a:extLst>
          </p:cNvPr>
          <p:cNvSpPr txBox="1"/>
          <p:nvPr/>
        </p:nvSpPr>
        <p:spPr>
          <a:xfrm>
            <a:off x="3496235" y="5983343"/>
            <a:ext cx="5495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погибли 13 человек,  37 пострадали</a:t>
            </a:r>
          </a:p>
        </p:txBody>
      </p:sp>
    </p:spTree>
    <p:extLst>
      <p:ext uri="{BB962C8B-B14F-4D97-AF65-F5344CB8AC3E}">
        <p14:creationId xmlns:p14="http://schemas.microsoft.com/office/powerpoint/2010/main" val="371214816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952500" y="698500"/>
            <a:ext cx="3302000" cy="5334000"/>
          </a:xfrm>
          <a:prstGeom prst="roundRect">
            <a:avLst>
              <a:gd name="adj" fmla="val 1153"/>
            </a:avLst>
          </a:prstGeom>
          <a:solidFill>
            <a:schemeClr val="bg2"/>
          </a:solidFill>
          <a:ln w="6350" cap="flat">
            <a:solidFill>
              <a:srgbClr val="21D18A">
                <a:alpha val="23922"/>
              </a:srgbClr>
            </a:solidFill>
          </a:ln>
        </p:spPr>
      </p:sp>
      <p:sp>
        <p:nvSpPr>
          <p:cNvPr id="5" name="card5"/>
          <p:cNvSpPr/>
          <p:nvPr/>
        </p:nvSpPr>
        <p:spPr>
          <a:xfrm>
            <a:off x="1092200" y="3112789"/>
            <a:ext cx="3076388" cy="647699"/>
          </a:xfrm>
          <a:prstGeom prst="roundRect">
            <a:avLst>
              <a:gd name="adj" fmla="val 9677"/>
            </a:avLst>
          </a:prstGeom>
          <a:noFill/>
          <a:ln w="6350" cap="flat">
            <a:solidFill>
              <a:srgbClr val="F26C5C">
                <a:alpha val="60000"/>
              </a:srgbClr>
            </a:solidFill>
          </a:ln>
        </p:spPr>
      </p:sp>
      <p:sp>
        <p:nvSpPr>
          <p:cNvPr id="6" name="card6"/>
          <p:cNvSpPr/>
          <p:nvPr/>
        </p:nvSpPr>
        <p:spPr>
          <a:xfrm>
            <a:off x="4660900" y="720725"/>
            <a:ext cx="3225800" cy="2603500"/>
          </a:xfrm>
          <a:prstGeom prst="roundRect">
            <a:avLst>
              <a:gd name="adj" fmla="val 1463"/>
            </a:avLst>
          </a:prstGeom>
          <a:solidFill>
            <a:schemeClr val="bg1"/>
          </a:solidFill>
          <a:ln w="6350" cap="flat">
            <a:solidFill>
              <a:srgbClr val="E3EAEA">
                <a:alpha val="14118"/>
              </a:srgbClr>
            </a:solidFill>
          </a:ln>
        </p:spPr>
      </p:sp>
      <p:sp>
        <p:nvSpPr>
          <p:cNvPr id="7" name="card7"/>
          <p:cNvSpPr/>
          <p:nvPr/>
        </p:nvSpPr>
        <p:spPr>
          <a:xfrm>
            <a:off x="4882699" y="1193349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8" name="card8"/>
          <p:cNvSpPr/>
          <p:nvPr/>
        </p:nvSpPr>
        <p:spPr>
          <a:xfrm>
            <a:off x="4882699" y="1456179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9" name="card9"/>
          <p:cNvSpPr/>
          <p:nvPr/>
        </p:nvSpPr>
        <p:spPr>
          <a:xfrm>
            <a:off x="4882699" y="1719010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0" name="card10"/>
          <p:cNvSpPr/>
          <p:nvPr/>
        </p:nvSpPr>
        <p:spPr>
          <a:xfrm>
            <a:off x="8108499" y="718190"/>
            <a:ext cx="3225800" cy="2603500"/>
          </a:xfrm>
          <a:prstGeom prst="roundRect">
            <a:avLst>
              <a:gd name="adj" fmla="val 1463"/>
            </a:avLst>
          </a:prstGeom>
          <a:solidFill>
            <a:schemeClr val="bg1"/>
          </a:solidFill>
          <a:ln w="6350" cap="flat">
            <a:solidFill>
              <a:srgbClr val="E3EAEA">
                <a:alpha val="14118"/>
              </a:srgbClr>
            </a:solidFill>
          </a:ln>
        </p:spPr>
      </p:sp>
      <p:sp>
        <p:nvSpPr>
          <p:cNvPr id="11" name="card11"/>
          <p:cNvSpPr/>
          <p:nvPr/>
        </p:nvSpPr>
        <p:spPr>
          <a:xfrm>
            <a:off x="8235499" y="1193349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2" name="card12"/>
          <p:cNvSpPr/>
          <p:nvPr/>
        </p:nvSpPr>
        <p:spPr>
          <a:xfrm>
            <a:off x="8224893" y="1482895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3" name="card13"/>
          <p:cNvSpPr/>
          <p:nvPr/>
        </p:nvSpPr>
        <p:spPr>
          <a:xfrm>
            <a:off x="8235499" y="1719010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4" name="card14"/>
          <p:cNvSpPr/>
          <p:nvPr/>
        </p:nvSpPr>
        <p:spPr>
          <a:xfrm>
            <a:off x="8235499" y="1981840"/>
            <a:ext cx="89802" cy="898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5" name="card15"/>
          <p:cNvSpPr/>
          <p:nvPr/>
        </p:nvSpPr>
        <p:spPr>
          <a:xfrm>
            <a:off x="4660900" y="3429000"/>
            <a:ext cx="3225800" cy="2603500"/>
          </a:xfrm>
          <a:prstGeom prst="roundRect">
            <a:avLst>
              <a:gd name="adj" fmla="val 1463"/>
            </a:avLst>
          </a:prstGeom>
          <a:solidFill>
            <a:schemeClr val="bg1"/>
          </a:solidFill>
          <a:ln w="6350" cap="flat">
            <a:solidFill>
              <a:srgbClr val="E3EAEA">
                <a:alpha val="14118"/>
              </a:srgbClr>
            </a:solidFill>
          </a:ln>
        </p:spPr>
      </p:sp>
      <p:sp>
        <p:nvSpPr>
          <p:cNvPr id="16" name="card16"/>
          <p:cNvSpPr/>
          <p:nvPr/>
        </p:nvSpPr>
        <p:spPr>
          <a:xfrm>
            <a:off x="4882699" y="3923849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7" name="card17"/>
          <p:cNvSpPr/>
          <p:nvPr/>
        </p:nvSpPr>
        <p:spPr>
          <a:xfrm>
            <a:off x="4882699" y="4186679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8" name="card18"/>
          <p:cNvSpPr/>
          <p:nvPr/>
        </p:nvSpPr>
        <p:spPr>
          <a:xfrm>
            <a:off x="4882699" y="4449510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19" name="card19"/>
          <p:cNvSpPr/>
          <p:nvPr/>
        </p:nvSpPr>
        <p:spPr>
          <a:xfrm>
            <a:off x="8013700" y="3429000"/>
            <a:ext cx="3225800" cy="2603500"/>
          </a:xfrm>
          <a:prstGeom prst="roundRect">
            <a:avLst>
              <a:gd name="adj" fmla="val 1463"/>
            </a:avLst>
          </a:prstGeom>
          <a:solidFill>
            <a:schemeClr val="bg1"/>
          </a:solidFill>
          <a:ln w="6350" cap="flat">
            <a:solidFill>
              <a:srgbClr val="E3EAEA">
                <a:alpha val="14118"/>
              </a:srgbClr>
            </a:solidFill>
          </a:ln>
        </p:spPr>
      </p:sp>
      <p:sp>
        <p:nvSpPr>
          <p:cNvPr id="20" name="card20"/>
          <p:cNvSpPr/>
          <p:nvPr/>
        </p:nvSpPr>
        <p:spPr>
          <a:xfrm>
            <a:off x="8235499" y="3923849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21" name="card21"/>
          <p:cNvSpPr/>
          <p:nvPr/>
        </p:nvSpPr>
        <p:spPr>
          <a:xfrm>
            <a:off x="8235499" y="4186679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22" name="card22"/>
          <p:cNvSpPr/>
          <p:nvPr/>
        </p:nvSpPr>
        <p:spPr>
          <a:xfrm>
            <a:off x="8235499" y="4449510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23" name="card23"/>
          <p:cNvSpPr/>
          <p:nvPr/>
        </p:nvSpPr>
        <p:spPr>
          <a:xfrm>
            <a:off x="8235499" y="4712340"/>
            <a:ext cx="89802" cy="898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24" name="card24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26" name="text26"/>
          <p:cNvSpPr>
            <a:spLocks noChangeArrowheads="1"/>
          </p:cNvSpPr>
          <p:nvPr/>
        </p:nvSpPr>
        <p:spPr>
          <a:xfrm>
            <a:off x="1252444" y="1763911"/>
            <a:ext cx="2755900" cy="6477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ctr">
              <a:lnSpc>
                <a:spcPts val="2500"/>
              </a:lnSpc>
            </a:pPr>
            <a:r>
              <a:rPr lang="ru-RU" sz="1900" b="1" dirty="0">
                <a:solidFill>
                  <a:schemeClr val="tx1"/>
                </a:solidFill>
                <a:latin typeface="JetBrains Mono"/>
              </a:rPr>
              <a:t>Социальный портрет «</a:t>
            </a:r>
            <a:r>
              <a:rPr lang="ru-RU" sz="1900" b="1" dirty="0" err="1">
                <a:solidFill>
                  <a:schemeClr val="tx1"/>
                </a:solidFill>
                <a:latin typeface="JetBrains Mono"/>
              </a:rPr>
              <a:t>Колумбайнера</a:t>
            </a:r>
            <a:r>
              <a:rPr lang="ru-RU" sz="1900" b="1" dirty="0">
                <a:solidFill>
                  <a:schemeClr val="tx1"/>
                </a:solidFill>
                <a:latin typeface="JetBrains Mono"/>
              </a:rPr>
              <a:t>»</a:t>
            </a:r>
          </a:p>
        </p:txBody>
      </p:sp>
      <p:sp>
        <p:nvSpPr>
          <p:cNvPr id="27" name="text27"/>
          <p:cNvSpPr>
            <a:spLocks noChangeArrowheads="1"/>
          </p:cNvSpPr>
          <p:nvPr/>
        </p:nvSpPr>
        <p:spPr>
          <a:xfrm>
            <a:off x="1092200" y="3191435"/>
            <a:ext cx="3028950" cy="569053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ctr"/>
            <a:r>
              <a:rPr lang="ru-RU" sz="1600" b="1" cap="all" spc="32" dirty="0">
                <a:solidFill>
                  <a:srgbClr val="F26D5B"/>
                </a:solidFill>
                <a:latin typeface="Onest"/>
              </a:rPr>
              <a:t>Потенциальный последователь идеологии</a:t>
            </a:r>
          </a:p>
        </p:txBody>
      </p:sp>
      <p:sp>
        <p:nvSpPr>
          <p:cNvPr id="28" name="text28"/>
          <p:cNvSpPr>
            <a:spLocks noChangeArrowheads="1"/>
          </p:cNvSpPr>
          <p:nvPr/>
        </p:nvSpPr>
        <p:spPr>
          <a:xfrm>
            <a:off x="1225550" y="4061420"/>
            <a:ext cx="2755900" cy="86598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ctr">
              <a:lnSpc>
                <a:spcPts val="1680"/>
              </a:lnSpc>
            </a:pPr>
            <a:r>
              <a:rPr lang="ru-RU" sz="1050" i="1" dirty="0">
                <a:solidFill>
                  <a:srgbClr val="9D9EA0"/>
                </a:solidFill>
                <a:latin typeface="Onest"/>
              </a:rPr>
              <a:t>«</a:t>
            </a:r>
            <a:r>
              <a:rPr lang="ru-RU" sz="1400" b="1" i="1" dirty="0">
                <a:solidFill>
                  <a:schemeClr val="tx1">
                    <a:lumMod val="95000"/>
                  </a:schemeClr>
                </a:solidFill>
                <a:latin typeface="Onest"/>
              </a:rPr>
              <a:t>Подросток 14–18 лет, чаще юноша. В школе — статус «изгоя»: замкнут, копит обиду, увлекается темами насилия и оружия.»</a:t>
            </a:r>
          </a:p>
        </p:txBody>
      </p:sp>
      <p:sp>
        <p:nvSpPr>
          <p:cNvPr id="29" name="text29"/>
          <p:cNvSpPr>
            <a:spLocks noChangeArrowheads="1"/>
          </p:cNvSpPr>
          <p:nvPr/>
        </p:nvSpPr>
        <p:spPr>
          <a:xfrm>
            <a:off x="4895850" y="908050"/>
            <a:ext cx="3390900" cy="1422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020"/>
              </a:lnSpc>
            </a:pPr>
            <a:r>
              <a:rPr lang="ru-RU" sz="1600" b="1" cap="all" spc="119" dirty="0">
                <a:solidFill>
                  <a:schemeClr val="accent1"/>
                </a:solidFill>
                <a:latin typeface="Onest"/>
              </a:rPr>
              <a:t>Цели</a:t>
            </a:r>
          </a:p>
        </p:txBody>
      </p:sp>
      <p:sp>
        <p:nvSpPr>
          <p:cNvPr id="30" name="text30"/>
          <p:cNvSpPr>
            <a:spLocks noChangeArrowheads="1"/>
          </p:cNvSpPr>
          <p:nvPr/>
        </p:nvSpPr>
        <p:spPr>
          <a:xfrm>
            <a:off x="5048250" y="1151255"/>
            <a:ext cx="2363986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Признание и месть обидчикам</a:t>
            </a:r>
          </a:p>
        </p:txBody>
      </p:sp>
      <p:sp>
        <p:nvSpPr>
          <p:cNvPr id="31" name="text31"/>
          <p:cNvSpPr>
            <a:spLocks noChangeArrowheads="1"/>
          </p:cNvSpPr>
          <p:nvPr/>
        </p:nvSpPr>
        <p:spPr>
          <a:xfrm>
            <a:off x="5048250" y="1414085"/>
            <a:ext cx="2809161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поиск «справедливости» через силу</a:t>
            </a:r>
          </a:p>
        </p:txBody>
      </p:sp>
      <p:sp>
        <p:nvSpPr>
          <p:cNvPr id="32" name="text32"/>
          <p:cNvSpPr>
            <a:spLocks noChangeArrowheads="1"/>
          </p:cNvSpPr>
          <p:nvPr/>
        </p:nvSpPr>
        <p:spPr>
          <a:xfrm>
            <a:off x="5048250" y="1676916"/>
            <a:ext cx="2728436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600" dirty="0">
                <a:solidFill>
                  <a:schemeClr val="tx1"/>
                </a:solidFill>
                <a:latin typeface="Onest"/>
              </a:rPr>
              <a:t>романтизация героической смерти</a:t>
            </a:r>
          </a:p>
        </p:txBody>
      </p:sp>
      <p:sp>
        <p:nvSpPr>
          <p:cNvPr id="33" name="text33"/>
          <p:cNvSpPr>
            <a:spLocks noChangeArrowheads="1"/>
          </p:cNvSpPr>
          <p:nvPr/>
        </p:nvSpPr>
        <p:spPr>
          <a:xfrm>
            <a:off x="8248650" y="908050"/>
            <a:ext cx="3390900" cy="1422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020"/>
              </a:lnSpc>
            </a:pPr>
            <a:r>
              <a:rPr lang="ru-RU" sz="1600" b="1" cap="all" spc="119" dirty="0">
                <a:solidFill>
                  <a:srgbClr val="C00000"/>
                </a:solidFill>
                <a:latin typeface="Onest"/>
              </a:rPr>
              <a:t>Мотив</a:t>
            </a:r>
          </a:p>
        </p:txBody>
      </p:sp>
      <p:sp>
        <p:nvSpPr>
          <p:cNvPr id="34" name="text34"/>
          <p:cNvSpPr>
            <a:spLocks noChangeArrowheads="1"/>
          </p:cNvSpPr>
          <p:nvPr/>
        </p:nvSpPr>
        <p:spPr>
          <a:xfrm>
            <a:off x="8401050" y="1151255"/>
            <a:ext cx="1989058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Травля и </a:t>
            </a:r>
            <a:r>
              <a:rPr lang="ru-RU" sz="1400" dirty="0" err="1">
                <a:solidFill>
                  <a:schemeClr val="tx1"/>
                </a:solidFill>
                <a:latin typeface="Onest"/>
              </a:rPr>
              <a:t>буллинг</a:t>
            </a:r>
            <a:r>
              <a:rPr lang="ru-RU" sz="1400" dirty="0">
                <a:solidFill>
                  <a:schemeClr val="tx1"/>
                </a:solidFill>
                <a:latin typeface="Onest"/>
              </a:rPr>
              <a:t> в школе</a:t>
            </a:r>
          </a:p>
        </p:txBody>
      </p:sp>
      <p:sp>
        <p:nvSpPr>
          <p:cNvPr id="35" name="text35"/>
          <p:cNvSpPr>
            <a:spLocks noChangeArrowheads="1"/>
          </p:cNvSpPr>
          <p:nvPr/>
        </p:nvSpPr>
        <p:spPr>
          <a:xfrm>
            <a:off x="8401050" y="1414085"/>
            <a:ext cx="1663779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социальная изоляция</a:t>
            </a:r>
          </a:p>
        </p:txBody>
      </p:sp>
      <p:sp>
        <p:nvSpPr>
          <p:cNvPr id="36" name="text36"/>
          <p:cNvSpPr>
            <a:spLocks noChangeArrowheads="1"/>
          </p:cNvSpPr>
          <p:nvPr/>
        </p:nvSpPr>
        <p:spPr>
          <a:xfrm>
            <a:off x="8401050" y="1676916"/>
            <a:ext cx="2466737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непонимание со стороны семьи</a:t>
            </a:r>
          </a:p>
        </p:txBody>
      </p:sp>
      <p:sp>
        <p:nvSpPr>
          <p:cNvPr id="37" name="text37"/>
          <p:cNvSpPr>
            <a:spLocks noChangeArrowheads="1"/>
          </p:cNvSpPr>
          <p:nvPr/>
        </p:nvSpPr>
        <p:spPr>
          <a:xfrm>
            <a:off x="8401050" y="1939746"/>
            <a:ext cx="2190393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накопленная обида и злость</a:t>
            </a:r>
          </a:p>
        </p:txBody>
      </p:sp>
      <p:sp>
        <p:nvSpPr>
          <p:cNvPr id="38" name="text38"/>
          <p:cNvSpPr>
            <a:spLocks noChangeArrowheads="1"/>
          </p:cNvSpPr>
          <p:nvPr/>
        </p:nvSpPr>
        <p:spPr>
          <a:xfrm>
            <a:off x="4895850" y="3638550"/>
            <a:ext cx="3390900" cy="1422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020"/>
              </a:lnSpc>
            </a:pPr>
            <a:r>
              <a:rPr lang="ru-RU" sz="1400" b="1" cap="all" spc="119" dirty="0">
                <a:solidFill>
                  <a:schemeClr val="accent1"/>
                </a:solidFill>
                <a:latin typeface="Onest"/>
              </a:rPr>
              <a:t>Каналы</a:t>
            </a:r>
          </a:p>
        </p:txBody>
      </p:sp>
      <p:sp>
        <p:nvSpPr>
          <p:cNvPr id="39" name="text39"/>
          <p:cNvSpPr>
            <a:spLocks noChangeArrowheads="1"/>
          </p:cNvSpPr>
          <p:nvPr/>
        </p:nvSpPr>
        <p:spPr>
          <a:xfrm>
            <a:off x="5048250" y="3881755"/>
            <a:ext cx="2601635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Закрытые сообщества в соцсетях</a:t>
            </a:r>
          </a:p>
        </p:txBody>
      </p:sp>
      <p:sp>
        <p:nvSpPr>
          <p:cNvPr id="40" name="text40"/>
          <p:cNvSpPr>
            <a:spLocks noChangeArrowheads="1"/>
          </p:cNvSpPr>
          <p:nvPr/>
        </p:nvSpPr>
        <p:spPr>
          <a:xfrm>
            <a:off x="5048250" y="4144585"/>
            <a:ext cx="2268141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тематические форумы и чаты</a:t>
            </a:r>
          </a:p>
        </p:txBody>
      </p:sp>
      <p:sp>
        <p:nvSpPr>
          <p:cNvPr id="41" name="text41"/>
          <p:cNvSpPr>
            <a:spLocks noChangeArrowheads="1"/>
          </p:cNvSpPr>
          <p:nvPr/>
        </p:nvSpPr>
        <p:spPr>
          <a:xfrm>
            <a:off x="5048250" y="4407416"/>
            <a:ext cx="2622590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видеоигры с элементами насилия</a:t>
            </a:r>
          </a:p>
        </p:txBody>
      </p:sp>
      <p:sp>
        <p:nvSpPr>
          <p:cNvPr id="42" name="text42"/>
          <p:cNvSpPr>
            <a:spLocks noChangeArrowheads="1"/>
          </p:cNvSpPr>
          <p:nvPr/>
        </p:nvSpPr>
        <p:spPr>
          <a:xfrm>
            <a:off x="8248650" y="3638550"/>
            <a:ext cx="3390900" cy="1422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020"/>
              </a:lnSpc>
            </a:pPr>
            <a:r>
              <a:rPr lang="ru-RU" sz="1400" b="1" cap="all" spc="119" dirty="0">
                <a:solidFill>
                  <a:schemeClr val="accent1"/>
                </a:solidFill>
                <a:latin typeface="Onest"/>
              </a:rPr>
              <a:t>Контекст</a:t>
            </a:r>
          </a:p>
        </p:txBody>
      </p:sp>
      <p:sp>
        <p:nvSpPr>
          <p:cNvPr id="43" name="text43"/>
          <p:cNvSpPr>
            <a:spLocks noChangeArrowheads="1"/>
          </p:cNvSpPr>
          <p:nvPr/>
        </p:nvSpPr>
        <p:spPr>
          <a:xfrm>
            <a:off x="8401050" y="3881755"/>
            <a:ext cx="1381720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Возраст 14–18 лет</a:t>
            </a:r>
          </a:p>
        </p:txBody>
      </p:sp>
      <p:sp>
        <p:nvSpPr>
          <p:cNvPr id="44" name="text44"/>
          <p:cNvSpPr>
            <a:spLocks noChangeArrowheads="1"/>
          </p:cNvSpPr>
          <p:nvPr/>
        </p:nvSpPr>
        <p:spPr>
          <a:xfrm>
            <a:off x="8401050" y="4144585"/>
            <a:ext cx="2456974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преимущественно мужской пол</a:t>
            </a:r>
          </a:p>
        </p:txBody>
      </p:sp>
      <p:sp>
        <p:nvSpPr>
          <p:cNvPr id="45" name="text45"/>
          <p:cNvSpPr>
            <a:spLocks noChangeArrowheads="1"/>
          </p:cNvSpPr>
          <p:nvPr/>
        </p:nvSpPr>
        <p:spPr>
          <a:xfrm>
            <a:off x="8401050" y="4407416"/>
            <a:ext cx="1130618" cy="1993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статус «изгоя»</a:t>
            </a:r>
          </a:p>
        </p:txBody>
      </p:sp>
      <p:sp>
        <p:nvSpPr>
          <p:cNvPr id="46" name="text46"/>
          <p:cNvSpPr>
            <a:spLocks noChangeArrowheads="1"/>
          </p:cNvSpPr>
          <p:nvPr/>
        </p:nvSpPr>
        <p:spPr>
          <a:xfrm>
            <a:off x="8401050" y="4670276"/>
            <a:ext cx="2628900" cy="38596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70"/>
              </a:lnSpc>
            </a:pPr>
            <a:r>
              <a:rPr lang="ru-RU" sz="1400" dirty="0">
                <a:solidFill>
                  <a:schemeClr val="tx1"/>
                </a:solidFill>
                <a:latin typeface="Onest"/>
              </a:rPr>
              <a:t>увлечение оружием и культурой насилия</a:t>
            </a: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1999" y="380564"/>
            <a:ext cx="3168651" cy="592117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762000" y="1623616"/>
            <a:ext cx="34544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5" name="card5"/>
          <p:cNvSpPr/>
          <p:nvPr/>
        </p:nvSpPr>
        <p:spPr>
          <a:xfrm>
            <a:off x="4368800" y="1623616"/>
            <a:ext cx="34544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6" name="card6"/>
          <p:cNvSpPr/>
          <p:nvPr/>
        </p:nvSpPr>
        <p:spPr>
          <a:xfrm>
            <a:off x="7975600" y="1623616"/>
            <a:ext cx="34544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7" name="card7"/>
          <p:cNvSpPr/>
          <p:nvPr/>
        </p:nvSpPr>
        <p:spPr>
          <a:xfrm>
            <a:off x="762000" y="3872508"/>
            <a:ext cx="34544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8" name="card8"/>
          <p:cNvSpPr/>
          <p:nvPr/>
        </p:nvSpPr>
        <p:spPr>
          <a:xfrm>
            <a:off x="4368800" y="3872508"/>
            <a:ext cx="34544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9" name="card9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10" name="text10"/>
          <p:cNvSpPr>
            <a:spLocks noChangeArrowheads="1"/>
          </p:cNvSpPr>
          <p:nvPr/>
        </p:nvSpPr>
        <p:spPr>
          <a:xfrm>
            <a:off x="850899" y="680581"/>
            <a:ext cx="3168651" cy="446465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825"/>
              </a:lnSpc>
            </a:pPr>
            <a:r>
              <a:rPr lang="ru-RU" b="1" cap="all" spc="75" dirty="0">
                <a:solidFill>
                  <a:schemeClr val="accent1"/>
                </a:solidFill>
                <a:latin typeface="Onest"/>
              </a:rPr>
              <a:t>Поведенческие маркеры</a:t>
            </a:r>
          </a:p>
        </p:txBody>
      </p:sp>
      <p:sp>
        <p:nvSpPr>
          <p:cNvPr id="11" name="text11"/>
          <p:cNvSpPr>
            <a:spLocks noChangeArrowheads="1"/>
          </p:cNvSpPr>
          <p:nvPr/>
        </p:nvSpPr>
        <p:spPr>
          <a:xfrm>
            <a:off x="762000" y="972681"/>
            <a:ext cx="11303000" cy="4394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3360"/>
              </a:lnSpc>
            </a:pPr>
            <a:r>
              <a:rPr lang="ru-RU" sz="3200" b="1" spc="-31" dirty="0">
                <a:solidFill>
                  <a:schemeClr val="tx1"/>
                </a:solidFill>
                <a:latin typeface="JetBrains Mono"/>
              </a:rPr>
              <a:t>Общие изменения в поведении</a:t>
            </a:r>
          </a:p>
        </p:txBody>
      </p:sp>
      <p:sp>
        <p:nvSpPr>
          <p:cNvPr id="12" name="text12"/>
          <p:cNvSpPr>
            <a:spLocks noChangeArrowheads="1"/>
          </p:cNvSpPr>
          <p:nvPr/>
        </p:nvSpPr>
        <p:spPr>
          <a:xfrm>
            <a:off x="1073150" y="1909366"/>
            <a:ext cx="339852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01</a:t>
            </a:r>
          </a:p>
        </p:txBody>
      </p:sp>
      <p:sp>
        <p:nvSpPr>
          <p:cNvPr id="13" name="text13"/>
          <p:cNvSpPr>
            <a:spLocks noChangeArrowheads="1"/>
          </p:cNvSpPr>
          <p:nvPr/>
        </p:nvSpPr>
        <p:spPr>
          <a:xfrm>
            <a:off x="1073150" y="2220516"/>
            <a:ext cx="3398520" cy="36449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sz="2000" b="1" dirty="0">
                <a:solidFill>
                  <a:schemeClr val="tx1"/>
                </a:solidFill>
                <a:latin typeface="Onest"/>
              </a:rPr>
              <a:t>Самоизоляция</a:t>
            </a:r>
          </a:p>
        </p:txBody>
      </p:sp>
      <p:sp>
        <p:nvSpPr>
          <p:cNvPr id="14" name="text14"/>
          <p:cNvSpPr>
            <a:spLocks noChangeArrowheads="1"/>
          </p:cNvSpPr>
          <p:nvPr/>
        </p:nvSpPr>
        <p:spPr>
          <a:xfrm>
            <a:off x="1073150" y="2565995"/>
            <a:ext cx="2857500" cy="721122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600" dirty="0">
                <a:solidFill>
                  <a:srgbClr val="9D9EA0"/>
                </a:solidFill>
                <a:latin typeface="Onest"/>
              </a:rPr>
              <a:t>Уход от общения, потеря прежних друзей, замкнутость, отказ от совместных дел</a:t>
            </a:r>
          </a:p>
        </p:txBody>
      </p:sp>
      <p:sp>
        <p:nvSpPr>
          <p:cNvPr id="15" name="text15"/>
          <p:cNvSpPr>
            <a:spLocks noChangeArrowheads="1"/>
          </p:cNvSpPr>
          <p:nvPr/>
        </p:nvSpPr>
        <p:spPr>
          <a:xfrm>
            <a:off x="4679950" y="1909366"/>
            <a:ext cx="339852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02</a:t>
            </a:r>
          </a:p>
        </p:txBody>
      </p:sp>
      <p:sp>
        <p:nvSpPr>
          <p:cNvPr id="16" name="text16"/>
          <p:cNvSpPr>
            <a:spLocks noChangeArrowheads="1"/>
          </p:cNvSpPr>
          <p:nvPr/>
        </p:nvSpPr>
        <p:spPr>
          <a:xfrm>
            <a:off x="4577080" y="2180309"/>
            <a:ext cx="339852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sz="2000" b="1" dirty="0">
                <a:solidFill>
                  <a:schemeClr val="tx1"/>
                </a:solidFill>
                <a:latin typeface="Onest"/>
              </a:rPr>
              <a:t>Потеря интереса к учёбе</a:t>
            </a:r>
          </a:p>
        </p:txBody>
      </p:sp>
      <p:sp>
        <p:nvSpPr>
          <p:cNvPr id="17" name="text17"/>
          <p:cNvSpPr>
            <a:spLocks noChangeArrowheads="1"/>
          </p:cNvSpPr>
          <p:nvPr/>
        </p:nvSpPr>
        <p:spPr>
          <a:xfrm>
            <a:off x="4679950" y="2565995"/>
            <a:ext cx="2857500" cy="721122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dirty="0">
                <a:solidFill>
                  <a:srgbClr val="9D9EA0"/>
                </a:solidFill>
                <a:latin typeface="Onest"/>
              </a:rPr>
              <a:t>Резкое снижение успеваемости, пропуски занятий, игнорирование требований школы</a:t>
            </a:r>
          </a:p>
        </p:txBody>
      </p:sp>
      <p:sp>
        <p:nvSpPr>
          <p:cNvPr id="18" name="text18"/>
          <p:cNvSpPr>
            <a:spLocks noChangeArrowheads="1"/>
          </p:cNvSpPr>
          <p:nvPr/>
        </p:nvSpPr>
        <p:spPr>
          <a:xfrm>
            <a:off x="8286750" y="1909366"/>
            <a:ext cx="339852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03</a:t>
            </a:r>
          </a:p>
        </p:txBody>
      </p:sp>
      <p:sp>
        <p:nvSpPr>
          <p:cNvPr id="19" name="text19"/>
          <p:cNvSpPr>
            <a:spLocks noChangeArrowheads="1"/>
          </p:cNvSpPr>
          <p:nvPr/>
        </p:nvSpPr>
        <p:spPr>
          <a:xfrm>
            <a:off x="8286750" y="2220516"/>
            <a:ext cx="339852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sz="2000" b="1" dirty="0">
                <a:solidFill>
                  <a:schemeClr val="tx1"/>
                </a:solidFill>
                <a:latin typeface="Onest"/>
              </a:rPr>
              <a:t>Вспышки агрессии</a:t>
            </a:r>
          </a:p>
        </p:txBody>
      </p:sp>
      <p:sp>
        <p:nvSpPr>
          <p:cNvPr id="20" name="text20"/>
          <p:cNvSpPr>
            <a:spLocks noChangeArrowheads="1"/>
          </p:cNvSpPr>
          <p:nvPr/>
        </p:nvSpPr>
        <p:spPr>
          <a:xfrm>
            <a:off x="8286750" y="2565995"/>
            <a:ext cx="2857500" cy="721122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600" dirty="0">
                <a:solidFill>
                  <a:srgbClr val="9D9EA0"/>
                </a:solidFill>
                <a:latin typeface="Onest"/>
              </a:rPr>
              <a:t>Немотивированная злость, раздражительность, конфликты с одноклассниками и учителями</a:t>
            </a:r>
          </a:p>
        </p:txBody>
      </p:sp>
      <p:sp>
        <p:nvSpPr>
          <p:cNvPr id="21" name="text21"/>
          <p:cNvSpPr>
            <a:spLocks noChangeArrowheads="1"/>
          </p:cNvSpPr>
          <p:nvPr/>
        </p:nvSpPr>
        <p:spPr>
          <a:xfrm>
            <a:off x="1073150" y="4158258"/>
            <a:ext cx="339852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04</a:t>
            </a:r>
          </a:p>
        </p:txBody>
      </p:sp>
      <p:sp>
        <p:nvSpPr>
          <p:cNvPr id="22" name="text22"/>
          <p:cNvSpPr>
            <a:spLocks noChangeArrowheads="1"/>
          </p:cNvSpPr>
          <p:nvPr/>
        </p:nvSpPr>
        <p:spPr>
          <a:xfrm>
            <a:off x="1073150" y="4469408"/>
            <a:ext cx="339852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b="1" dirty="0">
                <a:solidFill>
                  <a:schemeClr val="tx1"/>
                </a:solidFill>
                <a:latin typeface="Onest"/>
              </a:rPr>
              <a:t>Увлечение оружием</a:t>
            </a:r>
          </a:p>
        </p:txBody>
      </p:sp>
      <p:sp>
        <p:nvSpPr>
          <p:cNvPr id="23" name="text23"/>
          <p:cNvSpPr>
            <a:spLocks noChangeArrowheads="1"/>
          </p:cNvSpPr>
          <p:nvPr/>
        </p:nvSpPr>
        <p:spPr>
          <a:xfrm>
            <a:off x="1073150" y="4814888"/>
            <a:ext cx="2857500" cy="721122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600" dirty="0">
                <a:solidFill>
                  <a:srgbClr val="9D9EA0"/>
                </a:solidFill>
                <a:latin typeface="Onest"/>
              </a:rPr>
              <a:t>Интерес к оружию, тактике, взрывчатым веществам, военной атрибутике</a:t>
            </a:r>
          </a:p>
        </p:txBody>
      </p:sp>
      <p:sp>
        <p:nvSpPr>
          <p:cNvPr id="24" name="text24"/>
          <p:cNvSpPr>
            <a:spLocks noChangeArrowheads="1"/>
          </p:cNvSpPr>
          <p:nvPr/>
        </p:nvSpPr>
        <p:spPr>
          <a:xfrm>
            <a:off x="4679950" y="4158258"/>
            <a:ext cx="339852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05</a:t>
            </a:r>
          </a:p>
        </p:txBody>
      </p:sp>
      <p:sp>
        <p:nvSpPr>
          <p:cNvPr id="25" name="text25"/>
          <p:cNvSpPr>
            <a:spLocks noChangeArrowheads="1"/>
          </p:cNvSpPr>
          <p:nvPr/>
        </p:nvSpPr>
        <p:spPr>
          <a:xfrm>
            <a:off x="4679950" y="4469408"/>
            <a:ext cx="339852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sz="2000" b="1" dirty="0">
                <a:solidFill>
                  <a:schemeClr val="tx1"/>
                </a:solidFill>
                <a:latin typeface="Onest"/>
              </a:rPr>
              <a:t>Высказывания о мести</a:t>
            </a:r>
          </a:p>
        </p:txBody>
      </p:sp>
      <p:sp>
        <p:nvSpPr>
          <p:cNvPr id="26" name="text26"/>
          <p:cNvSpPr>
            <a:spLocks noChangeArrowheads="1"/>
          </p:cNvSpPr>
          <p:nvPr/>
        </p:nvSpPr>
        <p:spPr>
          <a:xfrm>
            <a:off x="4679950" y="4814888"/>
            <a:ext cx="2857500" cy="721122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600" dirty="0">
                <a:solidFill>
                  <a:srgbClr val="9D9EA0"/>
                </a:solidFill>
                <a:latin typeface="Onest"/>
              </a:rPr>
              <a:t>«Предвестники»: угрозы, фантазии о расправе, планы нападения в разговорах и записях</a:t>
            </a:r>
          </a:p>
        </p:txBody>
      </p:sp>
      <p:sp>
        <p:nvSpPr>
          <p:cNvPr id="27" name="text27"/>
          <p:cNvSpPr>
            <a:spLocks noChangeArrowheads="1"/>
          </p:cNvSpPr>
          <p:nvPr/>
        </p:nvSpPr>
        <p:spPr>
          <a:xfrm>
            <a:off x="127000" y="6464300"/>
            <a:ext cx="11303000" cy="1651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r">
              <a:lnSpc>
                <a:spcPts val="1200"/>
              </a:lnSpc>
            </a:pPr>
            <a:r>
              <a:rPr lang="ru-RU" sz="1000" dirty="0">
                <a:solidFill>
                  <a:srgbClr val="646669"/>
                </a:solidFill>
                <a:latin typeface="JetBrains Mono"/>
              </a:rPr>
              <a:t>»</a:t>
            </a: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2000" y="340996"/>
            <a:ext cx="2438400" cy="500379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5" name="text5"/>
          <p:cNvSpPr>
            <a:spLocks noChangeArrowheads="1"/>
          </p:cNvSpPr>
          <p:nvPr/>
        </p:nvSpPr>
        <p:spPr>
          <a:xfrm>
            <a:off x="1021230" y="583490"/>
            <a:ext cx="2833594" cy="37338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825"/>
              </a:lnSpc>
            </a:pPr>
            <a:r>
              <a:rPr lang="ru-RU" b="1" cap="all" spc="75" dirty="0">
                <a:solidFill>
                  <a:schemeClr val="accent1"/>
                </a:solidFill>
                <a:latin typeface="Onest"/>
              </a:rPr>
              <a:t>Маркеры риска</a:t>
            </a:r>
          </a:p>
        </p:txBody>
      </p:sp>
      <p:sp>
        <p:nvSpPr>
          <p:cNvPr id="6" name="text6"/>
          <p:cNvSpPr>
            <a:spLocks noChangeArrowheads="1"/>
          </p:cNvSpPr>
          <p:nvPr/>
        </p:nvSpPr>
        <p:spPr>
          <a:xfrm>
            <a:off x="762000" y="960118"/>
            <a:ext cx="11303000" cy="4394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3360"/>
              </a:lnSpc>
            </a:pPr>
            <a:r>
              <a:rPr lang="ru-RU" sz="3200" b="1" spc="-31" dirty="0">
                <a:solidFill>
                  <a:schemeClr val="tx1"/>
                </a:solidFill>
                <a:latin typeface="JetBrains Mono"/>
              </a:rPr>
              <a:t>Визуальные и вербальные маркеры</a:t>
            </a:r>
          </a:p>
        </p:txBody>
      </p:sp>
      <p:sp>
        <p:nvSpPr>
          <p:cNvPr id="7" name="text7"/>
          <p:cNvSpPr>
            <a:spLocks noChangeArrowheads="1"/>
          </p:cNvSpPr>
          <p:nvPr/>
        </p:nvSpPr>
        <p:spPr>
          <a:xfrm>
            <a:off x="1562100" y="1947466"/>
            <a:ext cx="2613184" cy="2870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2160"/>
              </a:lnSpc>
            </a:pPr>
            <a:r>
              <a:rPr lang="ru-RU" sz="1800" b="1" dirty="0">
                <a:solidFill>
                  <a:schemeClr val="tx1"/>
                </a:solidFill>
                <a:latin typeface="Onest"/>
              </a:rPr>
              <a:t>Внешние признаки</a:t>
            </a:r>
          </a:p>
        </p:txBody>
      </p:sp>
      <p:sp>
        <p:nvSpPr>
          <p:cNvPr id="8" name="text8"/>
          <p:cNvSpPr>
            <a:spLocks noChangeArrowheads="1"/>
          </p:cNvSpPr>
          <p:nvPr/>
        </p:nvSpPr>
        <p:spPr>
          <a:xfrm>
            <a:off x="1092200" y="25126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 dirty="0">
                <a:solidFill>
                  <a:schemeClr val="tx1"/>
                </a:solidFill>
                <a:latin typeface="Onest"/>
              </a:rPr>
              <a:t>Чёрная одежда, военная атрибутика, обилие карманов</a:t>
            </a:r>
          </a:p>
        </p:txBody>
      </p:sp>
      <p:sp>
        <p:nvSpPr>
          <p:cNvPr id="9" name="text9"/>
          <p:cNvSpPr>
            <a:spLocks noChangeArrowheads="1"/>
          </p:cNvSpPr>
          <p:nvPr/>
        </p:nvSpPr>
        <p:spPr>
          <a:xfrm>
            <a:off x="1092200" y="31857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>
                <a:solidFill>
                  <a:schemeClr val="tx1"/>
                </a:solidFill>
                <a:latin typeface="Onest"/>
              </a:rPr>
              <a:t>Символика с надписями: футболка «Wrath» («гнев»), знаки деструктивных групп</a:t>
            </a:r>
          </a:p>
        </p:txBody>
      </p:sp>
      <p:sp>
        <p:nvSpPr>
          <p:cNvPr id="10" name="text10"/>
          <p:cNvSpPr>
            <a:spLocks noChangeArrowheads="1"/>
          </p:cNvSpPr>
          <p:nvPr/>
        </p:nvSpPr>
        <p:spPr>
          <a:xfrm>
            <a:off x="1092200" y="38588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>
                <a:solidFill>
                  <a:schemeClr val="tx1"/>
                </a:solidFill>
                <a:latin typeface="Onest"/>
              </a:rPr>
              <a:t>Изменение внешности: резкая смена имиджа, агрессивный стиль</a:t>
            </a:r>
          </a:p>
        </p:txBody>
      </p:sp>
      <p:sp>
        <p:nvSpPr>
          <p:cNvPr id="11" name="text11"/>
          <p:cNvSpPr>
            <a:spLocks noChangeArrowheads="1"/>
          </p:cNvSpPr>
          <p:nvPr/>
        </p:nvSpPr>
        <p:spPr>
          <a:xfrm>
            <a:off x="6972300" y="1947466"/>
            <a:ext cx="2478048" cy="2870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2160"/>
              </a:lnSpc>
            </a:pPr>
            <a:r>
              <a:rPr lang="ru-RU" sz="1800" b="1">
                <a:solidFill>
                  <a:schemeClr val="tx1"/>
                </a:solidFill>
                <a:latin typeface="Onest"/>
              </a:rPr>
              <a:t>Речевые маркеры</a:t>
            </a:r>
          </a:p>
        </p:txBody>
      </p:sp>
      <p:sp>
        <p:nvSpPr>
          <p:cNvPr id="12" name="text12"/>
          <p:cNvSpPr>
            <a:spLocks noChangeArrowheads="1"/>
          </p:cNvSpPr>
          <p:nvPr/>
        </p:nvSpPr>
        <p:spPr>
          <a:xfrm>
            <a:off x="6502400" y="25126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>
                <a:solidFill>
                  <a:schemeClr val="tx1"/>
                </a:solidFill>
                <a:latin typeface="Onest"/>
              </a:rPr>
              <a:t>Упоминание слов «колумбайнер», «скулшутер», «апрельские мальчики»</a:t>
            </a:r>
          </a:p>
        </p:txBody>
      </p:sp>
      <p:sp>
        <p:nvSpPr>
          <p:cNvPr id="13" name="text13"/>
          <p:cNvSpPr>
            <a:spLocks noChangeArrowheads="1"/>
          </p:cNvSpPr>
          <p:nvPr/>
        </p:nvSpPr>
        <p:spPr>
          <a:xfrm>
            <a:off x="6502400" y="31857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>
                <a:solidFill>
                  <a:schemeClr val="tx1"/>
                </a:solidFill>
                <a:latin typeface="Onest"/>
              </a:rPr>
              <a:t>Оправдание массовых убийств, восхищение «героями» нападений</a:t>
            </a:r>
          </a:p>
        </p:txBody>
      </p:sp>
      <p:sp>
        <p:nvSpPr>
          <p:cNvPr id="14" name="text14"/>
          <p:cNvSpPr>
            <a:spLocks noChangeArrowheads="1"/>
          </p:cNvSpPr>
          <p:nvPr/>
        </p:nvSpPr>
        <p:spPr>
          <a:xfrm>
            <a:off x="6502400" y="3858816"/>
            <a:ext cx="4622800" cy="5080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50"/>
              </a:lnSpc>
            </a:pPr>
            <a:r>
              <a:rPr lang="ru-RU" sz="1300">
                <a:solidFill>
                  <a:schemeClr val="tx1"/>
                </a:solidFill>
                <a:latin typeface="Onest"/>
              </a:rPr>
              <a:t>Рассказы о подготовке нападения, угрозы в адрес школы и одноклассников</a:t>
            </a:r>
          </a:p>
        </p:txBody>
      </p:sp>
      <p:sp>
        <p:nvSpPr>
          <p:cNvPr id="15" name="text15"/>
          <p:cNvSpPr>
            <a:spLocks noChangeArrowheads="1"/>
          </p:cNvSpPr>
          <p:nvPr/>
        </p:nvSpPr>
        <p:spPr>
          <a:xfrm>
            <a:off x="127000" y="6464300"/>
            <a:ext cx="11303000" cy="1651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r">
              <a:lnSpc>
                <a:spcPts val="1200"/>
              </a:lnSpc>
            </a:pPr>
            <a:endParaRPr lang="ru-RU" sz="1000" dirty="0">
              <a:solidFill>
                <a:srgbClr val="646669"/>
              </a:solidFill>
              <a:latin typeface="JetBrains Mono"/>
            </a:endParaRPr>
          </a:p>
        </p:txBody>
      </p: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28B540-7E1B-4D19-BB1A-2D4858EED7F1}"/>
              </a:ext>
            </a:extLst>
          </p:cNvPr>
          <p:cNvSpPr txBox="1"/>
          <p:nvPr/>
        </p:nvSpPr>
        <p:spPr>
          <a:xfrm>
            <a:off x="1945341" y="396705"/>
            <a:ext cx="9090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Особенности внешнего вида потенциального «</a:t>
            </a:r>
            <a:r>
              <a:rPr lang="ru-RU" sz="2400" dirty="0" err="1"/>
              <a:t>Колумбайнера</a:t>
            </a:r>
            <a:r>
              <a:rPr lang="ru-RU" sz="2400" dirty="0"/>
              <a:t>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A8E8E0-5726-47FD-894D-9ED7A7E2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520" y="1446887"/>
            <a:ext cx="4082978" cy="50144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6119B5-C5C9-4DF5-BD72-10DA72967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11" y="1446888"/>
            <a:ext cx="5763686" cy="501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4647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-7620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2000" y="475694"/>
            <a:ext cx="2734982" cy="365681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762000" y="1623616"/>
            <a:ext cx="52578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5" name="card5"/>
          <p:cNvSpPr/>
          <p:nvPr/>
        </p:nvSpPr>
        <p:spPr>
          <a:xfrm>
            <a:off x="6172200" y="1623616"/>
            <a:ext cx="5257800" cy="2096492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6" name="card6"/>
          <p:cNvSpPr/>
          <p:nvPr/>
        </p:nvSpPr>
        <p:spPr>
          <a:xfrm>
            <a:off x="762000" y="3872508"/>
            <a:ext cx="5257800" cy="1703539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7" name="card7"/>
          <p:cNvSpPr/>
          <p:nvPr/>
        </p:nvSpPr>
        <p:spPr>
          <a:xfrm>
            <a:off x="6172200" y="3872508"/>
            <a:ext cx="5257800" cy="1703539"/>
          </a:xfrm>
          <a:prstGeom prst="roundRect">
            <a:avLst>
              <a:gd name="adj" fmla="val 1817"/>
            </a:avLst>
          </a:prstGeom>
          <a:noFill/>
          <a:ln w="6350" cap="flat">
            <a:solidFill>
              <a:srgbClr val="34373B"/>
            </a:solidFill>
          </a:ln>
        </p:spPr>
      </p:sp>
      <p:sp>
        <p:nvSpPr>
          <p:cNvPr id="8" name="card8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9" name="text9"/>
          <p:cNvSpPr>
            <a:spLocks noChangeArrowheads="1"/>
          </p:cNvSpPr>
          <p:nvPr/>
        </p:nvSpPr>
        <p:spPr>
          <a:xfrm>
            <a:off x="1059329" y="644446"/>
            <a:ext cx="3021853" cy="444658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825"/>
              </a:lnSpc>
            </a:pPr>
            <a:r>
              <a:rPr lang="ru-RU" sz="1600" b="1" cap="all" spc="75" dirty="0">
                <a:solidFill>
                  <a:schemeClr val="accent1"/>
                </a:solidFill>
                <a:latin typeface="Onest"/>
              </a:rPr>
              <a:t>Цифровая среда</a:t>
            </a:r>
          </a:p>
        </p:txBody>
      </p:sp>
      <p:sp>
        <p:nvSpPr>
          <p:cNvPr id="10" name="text10"/>
          <p:cNvSpPr>
            <a:spLocks noChangeArrowheads="1"/>
          </p:cNvSpPr>
          <p:nvPr/>
        </p:nvSpPr>
        <p:spPr>
          <a:xfrm>
            <a:off x="762000" y="1041321"/>
            <a:ext cx="11303000" cy="4394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3360"/>
              </a:lnSpc>
            </a:pPr>
            <a:r>
              <a:rPr lang="ru-RU" sz="3200" b="1" spc="-31" dirty="0">
                <a:solidFill>
                  <a:schemeClr val="tx1"/>
                </a:solidFill>
                <a:latin typeface="JetBrains Mono"/>
              </a:rPr>
              <a:t>Цифровые маркеры: активность в соцсетях</a:t>
            </a:r>
          </a:p>
        </p:txBody>
      </p:sp>
      <p:sp>
        <p:nvSpPr>
          <p:cNvPr id="11" name="text11"/>
          <p:cNvSpPr>
            <a:spLocks noChangeArrowheads="1"/>
          </p:cNvSpPr>
          <p:nvPr/>
        </p:nvSpPr>
        <p:spPr>
          <a:xfrm>
            <a:off x="1073150" y="1909366"/>
            <a:ext cx="5270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01</a:t>
            </a:r>
          </a:p>
        </p:txBody>
      </p:sp>
      <p:sp>
        <p:nvSpPr>
          <p:cNvPr id="12" name="text12"/>
          <p:cNvSpPr>
            <a:spLocks noChangeArrowheads="1"/>
          </p:cNvSpPr>
          <p:nvPr/>
        </p:nvSpPr>
        <p:spPr>
          <a:xfrm>
            <a:off x="1073150" y="2220516"/>
            <a:ext cx="527050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b="1" dirty="0">
                <a:solidFill>
                  <a:schemeClr val="tx1"/>
                </a:solidFill>
                <a:latin typeface="Onest"/>
              </a:rPr>
              <a:t>Подписки на сообщества</a:t>
            </a:r>
          </a:p>
        </p:txBody>
      </p:sp>
      <p:sp>
        <p:nvSpPr>
          <p:cNvPr id="13" name="text13"/>
          <p:cNvSpPr>
            <a:spLocks noChangeArrowheads="1"/>
          </p:cNvSpPr>
          <p:nvPr/>
        </p:nvSpPr>
        <p:spPr>
          <a:xfrm>
            <a:off x="1073150" y="2565995"/>
            <a:ext cx="4660900" cy="48498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400" dirty="0">
                <a:latin typeface="Onest"/>
              </a:rPr>
              <a:t>Подписка на группы, романтизирующие «</a:t>
            </a:r>
            <a:r>
              <a:rPr lang="ru-RU" sz="1400" dirty="0" err="1">
                <a:latin typeface="Onest"/>
              </a:rPr>
              <a:t>Колумбайн</a:t>
            </a:r>
            <a:r>
              <a:rPr lang="ru-RU" sz="1400" dirty="0">
                <a:latin typeface="Onest"/>
              </a:rPr>
              <a:t>» и </a:t>
            </a:r>
            <a:r>
              <a:rPr lang="ru-RU" sz="1400" dirty="0" err="1">
                <a:latin typeface="Onest"/>
              </a:rPr>
              <a:t>скулшутинг</a:t>
            </a:r>
            <a:endParaRPr lang="ru-RU" sz="1400" dirty="0">
              <a:latin typeface="Onest"/>
            </a:endParaRPr>
          </a:p>
        </p:txBody>
      </p:sp>
      <p:sp>
        <p:nvSpPr>
          <p:cNvPr id="14" name="text14"/>
          <p:cNvSpPr>
            <a:spLocks noChangeArrowheads="1"/>
          </p:cNvSpPr>
          <p:nvPr/>
        </p:nvSpPr>
        <p:spPr>
          <a:xfrm>
            <a:off x="6483350" y="1909366"/>
            <a:ext cx="5270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02</a:t>
            </a:r>
          </a:p>
        </p:txBody>
      </p:sp>
      <p:sp>
        <p:nvSpPr>
          <p:cNvPr id="15" name="text15"/>
          <p:cNvSpPr>
            <a:spLocks noChangeArrowheads="1"/>
          </p:cNvSpPr>
          <p:nvPr/>
        </p:nvSpPr>
        <p:spPr>
          <a:xfrm>
            <a:off x="6483350" y="2220516"/>
            <a:ext cx="527050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b="1" dirty="0">
                <a:solidFill>
                  <a:schemeClr val="tx1"/>
                </a:solidFill>
                <a:latin typeface="Onest"/>
              </a:rPr>
              <a:t>Публикации и репосты</a:t>
            </a:r>
          </a:p>
        </p:txBody>
      </p:sp>
      <p:sp>
        <p:nvSpPr>
          <p:cNvPr id="16" name="text16"/>
          <p:cNvSpPr>
            <a:spLocks noChangeArrowheads="1"/>
          </p:cNvSpPr>
          <p:nvPr/>
        </p:nvSpPr>
        <p:spPr>
          <a:xfrm>
            <a:off x="6483350" y="2565995"/>
            <a:ext cx="4660900" cy="48498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400" dirty="0">
                <a:latin typeface="Onest"/>
              </a:rPr>
              <a:t>Фото </a:t>
            </a:r>
            <a:r>
              <a:rPr lang="ru-RU" sz="1400" dirty="0" err="1">
                <a:latin typeface="Onest"/>
              </a:rPr>
              <a:t>скулшутеров</a:t>
            </a:r>
            <a:r>
              <a:rPr lang="ru-RU" sz="1400" dirty="0">
                <a:latin typeface="Onest"/>
              </a:rPr>
              <a:t> (Харрис, </a:t>
            </a:r>
            <a:r>
              <a:rPr lang="ru-RU" sz="1400" dirty="0" err="1">
                <a:latin typeface="Onest"/>
              </a:rPr>
              <a:t>Клиболд</a:t>
            </a:r>
            <a:r>
              <a:rPr lang="ru-RU" sz="1400" dirty="0">
                <a:latin typeface="Onest"/>
              </a:rPr>
              <a:t>), оружия, символики «</a:t>
            </a:r>
            <a:r>
              <a:rPr lang="ru-RU" sz="1400" dirty="0" err="1">
                <a:latin typeface="Onest"/>
              </a:rPr>
              <a:t>Wrath</a:t>
            </a:r>
            <a:r>
              <a:rPr lang="ru-RU" sz="1400" dirty="0">
                <a:latin typeface="Onest"/>
              </a:rPr>
              <a:t>»</a:t>
            </a:r>
          </a:p>
        </p:txBody>
      </p:sp>
      <p:sp>
        <p:nvSpPr>
          <p:cNvPr id="17" name="text17"/>
          <p:cNvSpPr>
            <a:spLocks noChangeArrowheads="1"/>
          </p:cNvSpPr>
          <p:nvPr/>
        </p:nvSpPr>
        <p:spPr>
          <a:xfrm>
            <a:off x="1073150" y="4158258"/>
            <a:ext cx="5270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chemeClr val="accent1"/>
                </a:solidFill>
                <a:latin typeface="JetBrains Mono"/>
              </a:rPr>
              <a:t>03</a:t>
            </a:r>
          </a:p>
        </p:txBody>
      </p:sp>
      <p:sp>
        <p:nvSpPr>
          <p:cNvPr id="18" name="text18"/>
          <p:cNvSpPr>
            <a:spLocks noChangeArrowheads="1"/>
          </p:cNvSpPr>
          <p:nvPr/>
        </p:nvSpPr>
        <p:spPr>
          <a:xfrm>
            <a:off x="1073150" y="4469408"/>
            <a:ext cx="527050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b="1" dirty="0">
                <a:solidFill>
                  <a:schemeClr val="tx1"/>
                </a:solidFill>
                <a:latin typeface="Onest"/>
              </a:rPr>
              <a:t>Токсичные мем-культуры</a:t>
            </a:r>
          </a:p>
        </p:txBody>
      </p:sp>
      <p:sp>
        <p:nvSpPr>
          <p:cNvPr id="19" name="text19"/>
          <p:cNvSpPr>
            <a:spLocks noChangeArrowheads="1"/>
          </p:cNvSpPr>
          <p:nvPr/>
        </p:nvSpPr>
        <p:spPr>
          <a:xfrm>
            <a:off x="1073150" y="4814888"/>
            <a:ext cx="4660900" cy="48498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400" dirty="0">
                <a:latin typeface="Onest"/>
              </a:rPr>
              <a:t>Участие в мем-сообществах, высмеивающих насилие и трагедии</a:t>
            </a:r>
          </a:p>
        </p:txBody>
      </p:sp>
      <p:sp>
        <p:nvSpPr>
          <p:cNvPr id="20" name="text20"/>
          <p:cNvSpPr>
            <a:spLocks noChangeArrowheads="1"/>
          </p:cNvSpPr>
          <p:nvPr/>
        </p:nvSpPr>
        <p:spPr>
          <a:xfrm>
            <a:off x="6483350" y="4158258"/>
            <a:ext cx="5270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 dirty="0">
                <a:solidFill>
                  <a:schemeClr val="accent1"/>
                </a:solidFill>
                <a:latin typeface="JetBrains Mono"/>
              </a:rPr>
              <a:t>04</a:t>
            </a:r>
          </a:p>
        </p:txBody>
      </p:sp>
      <p:sp>
        <p:nvSpPr>
          <p:cNvPr id="21" name="text21"/>
          <p:cNvSpPr>
            <a:spLocks noChangeArrowheads="1"/>
          </p:cNvSpPr>
          <p:nvPr/>
        </p:nvSpPr>
        <p:spPr>
          <a:xfrm>
            <a:off x="6483350" y="4469408"/>
            <a:ext cx="5270500" cy="2565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920"/>
              </a:lnSpc>
            </a:pPr>
            <a:r>
              <a:rPr lang="ru-RU" b="1" dirty="0">
                <a:solidFill>
                  <a:schemeClr val="tx1"/>
                </a:solidFill>
                <a:latin typeface="Onest"/>
              </a:rPr>
              <a:t>Высказывания в переписке</a:t>
            </a:r>
          </a:p>
        </p:txBody>
      </p:sp>
      <p:sp>
        <p:nvSpPr>
          <p:cNvPr id="22" name="text22"/>
          <p:cNvSpPr>
            <a:spLocks noChangeArrowheads="1"/>
          </p:cNvSpPr>
          <p:nvPr/>
        </p:nvSpPr>
        <p:spPr>
          <a:xfrm>
            <a:off x="6483350" y="4814888"/>
            <a:ext cx="4660900" cy="484981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859"/>
              </a:lnSpc>
            </a:pPr>
            <a:r>
              <a:rPr lang="ru-RU" sz="1400" dirty="0">
                <a:latin typeface="Onest"/>
              </a:rPr>
              <a:t>Угрозы и деструктивные мысли в личных сообщениях и комментариях</a:t>
            </a:r>
          </a:p>
        </p:txBody>
      </p:sp>
      <p:sp>
        <p:nvSpPr>
          <p:cNvPr id="23" name="text23"/>
          <p:cNvSpPr>
            <a:spLocks noChangeArrowheads="1"/>
          </p:cNvSpPr>
          <p:nvPr/>
        </p:nvSpPr>
        <p:spPr>
          <a:xfrm>
            <a:off x="127000" y="6464300"/>
            <a:ext cx="11303000" cy="1651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 algn="r">
              <a:lnSpc>
                <a:spcPts val="1200"/>
              </a:lnSpc>
            </a:pPr>
            <a:endParaRPr lang="ru-RU" sz="1000" dirty="0">
              <a:solidFill>
                <a:srgbClr val="646669"/>
              </a:solidFill>
              <a:latin typeface="JetBrains Mono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FB52E5E-3825-4CC2-A334-5D13CFB45D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2299" y="5733044"/>
            <a:ext cx="5267401" cy="964413"/>
          </a:xfrm>
          <a:prstGeom prst="rect">
            <a:avLst/>
          </a:prstGeom>
          <a:ln>
            <a:solidFill>
              <a:schemeClr val="tx1">
                <a:lumMod val="75000"/>
              </a:schemeClr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4748A7F-B5ED-439C-8EB7-85BCDB868DA7}"/>
              </a:ext>
            </a:extLst>
          </p:cNvPr>
          <p:cNvSpPr txBox="1"/>
          <p:nvPr/>
        </p:nvSpPr>
        <p:spPr>
          <a:xfrm>
            <a:off x="3496982" y="5765642"/>
            <a:ext cx="3236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accent1"/>
                </a:solidFill>
              </a:rPr>
              <a:t>05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DB25B34-FF96-4706-8827-0237EF2AFC61}"/>
              </a:ext>
            </a:extLst>
          </p:cNvPr>
          <p:cNvSpPr txBox="1"/>
          <p:nvPr/>
        </p:nvSpPr>
        <p:spPr>
          <a:xfrm>
            <a:off x="3708400" y="6106669"/>
            <a:ext cx="4831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Удаление аккаунта</a:t>
            </a: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2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ard3"/>
          <p:cNvSpPr/>
          <p:nvPr/>
        </p:nvSpPr>
        <p:spPr>
          <a:xfrm>
            <a:off x="762000" y="304800"/>
            <a:ext cx="2420471" cy="536575"/>
          </a:xfrm>
          <a:prstGeom prst="roundRect">
            <a:avLst>
              <a:gd name="adj" fmla="val 18461"/>
            </a:avLst>
          </a:prstGeom>
          <a:noFill/>
          <a:ln w="6350" cap="flat">
            <a:solidFill>
              <a:srgbClr val="24D18B">
                <a:alpha val="50196"/>
              </a:srgbClr>
            </a:solidFill>
          </a:ln>
        </p:spPr>
      </p:sp>
      <p:sp>
        <p:nvSpPr>
          <p:cNvPr id="4" name="card4"/>
          <p:cNvSpPr/>
          <p:nvPr/>
        </p:nvSpPr>
        <p:spPr>
          <a:xfrm>
            <a:off x="2921000" y="2227858"/>
            <a:ext cx="1524000" cy="749300"/>
          </a:xfrm>
          <a:prstGeom prst="rect">
            <a:avLst/>
          </a:prstGeom>
          <a:solidFill>
            <a:schemeClr val="tx1"/>
          </a:solidFill>
          <a:ln>
            <a:noFill/>
          </a:ln>
        </p:spPr>
      </p:sp>
      <p:sp>
        <p:nvSpPr>
          <p:cNvPr id="5" name="card5"/>
          <p:cNvSpPr/>
          <p:nvPr/>
        </p:nvSpPr>
        <p:spPr>
          <a:xfrm>
            <a:off x="2222500" y="3040658"/>
            <a:ext cx="2921000" cy="74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card6"/>
          <p:cNvSpPr/>
          <p:nvPr/>
        </p:nvSpPr>
        <p:spPr>
          <a:xfrm>
            <a:off x="1524000" y="3853458"/>
            <a:ext cx="4318000" cy="749300"/>
          </a:xfrm>
          <a:prstGeom prst="rect">
            <a:avLst/>
          </a:prstGeom>
          <a:solidFill>
            <a:srgbClr val="912324"/>
          </a:solidFill>
          <a:ln>
            <a:noFill/>
          </a:ln>
        </p:spPr>
      </p:sp>
      <p:sp>
        <p:nvSpPr>
          <p:cNvPr id="7" name="card7"/>
          <p:cNvSpPr/>
          <p:nvPr/>
        </p:nvSpPr>
        <p:spPr>
          <a:xfrm>
            <a:off x="825500" y="4666258"/>
            <a:ext cx="5715000" cy="749300"/>
          </a:xfrm>
          <a:prstGeom prst="rect">
            <a:avLst/>
          </a:prstGeom>
          <a:solidFill>
            <a:srgbClr val="5C1E21"/>
          </a:solidFill>
          <a:ln>
            <a:noFill/>
          </a:ln>
        </p:spPr>
      </p:sp>
      <p:sp>
        <p:nvSpPr>
          <p:cNvPr id="8" name="card8"/>
          <p:cNvSpPr/>
          <p:nvPr/>
        </p:nvSpPr>
        <p:spPr>
          <a:xfrm>
            <a:off x="177800" y="177800"/>
            <a:ext cx="11836400" cy="6502400"/>
          </a:xfrm>
          <a:prstGeom prst="rect">
            <a:avLst/>
          </a:prstGeom>
          <a:noFill/>
          <a:ln w="6350" cap="flat">
            <a:solidFill>
              <a:srgbClr val="25D389">
                <a:alpha val="16078"/>
              </a:srgbClr>
            </a:solidFill>
          </a:ln>
        </p:spPr>
      </p:sp>
      <p:sp>
        <p:nvSpPr>
          <p:cNvPr id="9" name="text9"/>
          <p:cNvSpPr>
            <a:spLocks noChangeArrowheads="1"/>
          </p:cNvSpPr>
          <p:nvPr/>
        </p:nvSpPr>
        <p:spPr>
          <a:xfrm>
            <a:off x="1154206" y="596806"/>
            <a:ext cx="2528794" cy="23495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825"/>
              </a:lnSpc>
            </a:pPr>
            <a:r>
              <a:rPr lang="ru-RU" b="1" cap="all" spc="75" dirty="0">
                <a:solidFill>
                  <a:schemeClr val="accent1"/>
                </a:solidFill>
                <a:latin typeface="Onest"/>
              </a:rPr>
              <a:t>Группы риска</a:t>
            </a:r>
          </a:p>
        </p:txBody>
      </p:sp>
      <p:sp>
        <p:nvSpPr>
          <p:cNvPr id="10" name="text10"/>
          <p:cNvSpPr>
            <a:spLocks noChangeArrowheads="1"/>
          </p:cNvSpPr>
          <p:nvPr/>
        </p:nvSpPr>
        <p:spPr>
          <a:xfrm>
            <a:off x="762000" y="784225"/>
            <a:ext cx="11303000" cy="43942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3360"/>
              </a:lnSpc>
            </a:pPr>
            <a:r>
              <a:rPr lang="ru-RU" sz="3200" b="1" spc="-31">
                <a:solidFill>
                  <a:schemeClr val="tx1"/>
                </a:solidFill>
                <a:latin typeface="JetBrains Mono"/>
              </a:rPr>
              <a:t>Психологические особенности и группы риска</a:t>
            </a:r>
          </a:p>
        </p:txBody>
      </p:sp>
      <p:sp>
        <p:nvSpPr>
          <p:cNvPr id="11" name="text11"/>
          <p:cNvSpPr>
            <a:spLocks noChangeArrowheads="1"/>
          </p:cNvSpPr>
          <p:nvPr/>
        </p:nvSpPr>
        <p:spPr>
          <a:xfrm>
            <a:off x="7429500" y="2380258"/>
            <a:ext cx="4635500" cy="22606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80"/>
              </a:lnSpc>
            </a:pPr>
            <a:r>
              <a:rPr lang="ru-RU" sz="1400" b="1">
                <a:solidFill>
                  <a:schemeClr val="tx1"/>
                </a:solidFill>
                <a:latin typeface="Onest"/>
              </a:rPr>
              <a:t>Депрессия и изоляция</a:t>
            </a:r>
          </a:p>
        </p:txBody>
      </p:sp>
      <p:sp>
        <p:nvSpPr>
          <p:cNvPr id="12" name="text12"/>
          <p:cNvSpPr>
            <a:spLocks noChangeArrowheads="1"/>
          </p:cNvSpPr>
          <p:nvPr/>
        </p:nvSpPr>
        <p:spPr>
          <a:xfrm>
            <a:off x="7429500" y="2646958"/>
            <a:ext cx="4635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rgbClr val="9D9EA0"/>
                </a:solidFill>
                <a:latin typeface="Onest"/>
              </a:rPr>
              <a:t>Подавленность, ощущение бессмысленности, замкнутость</a:t>
            </a:r>
          </a:p>
        </p:txBody>
      </p:sp>
      <p:sp>
        <p:nvSpPr>
          <p:cNvPr id="13" name="text13"/>
          <p:cNvSpPr>
            <a:spLocks noChangeArrowheads="1"/>
          </p:cNvSpPr>
          <p:nvPr/>
        </p:nvSpPr>
        <p:spPr>
          <a:xfrm>
            <a:off x="7429500" y="3193058"/>
            <a:ext cx="4635500" cy="22606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80"/>
              </a:lnSpc>
            </a:pPr>
            <a:r>
              <a:rPr lang="ru-RU" sz="1400" b="1">
                <a:solidFill>
                  <a:schemeClr val="tx1"/>
                </a:solidFill>
                <a:latin typeface="Onest"/>
              </a:rPr>
              <a:t>Пережитый буллинг</a:t>
            </a:r>
          </a:p>
        </p:txBody>
      </p:sp>
      <p:sp>
        <p:nvSpPr>
          <p:cNvPr id="14" name="text14"/>
          <p:cNvSpPr>
            <a:spLocks noChangeArrowheads="1"/>
          </p:cNvSpPr>
          <p:nvPr/>
        </p:nvSpPr>
        <p:spPr>
          <a:xfrm>
            <a:off x="7429500" y="3459758"/>
            <a:ext cx="4635500" cy="18034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320"/>
              </a:lnSpc>
            </a:pPr>
            <a:r>
              <a:rPr lang="ru-RU" sz="1100">
                <a:solidFill>
                  <a:srgbClr val="9D9EA0"/>
                </a:solidFill>
                <a:latin typeface="Onest"/>
              </a:rPr>
              <a:t>Жертвы травли, накопленная обида и желание отомстить</a:t>
            </a:r>
          </a:p>
        </p:txBody>
      </p:sp>
      <p:sp>
        <p:nvSpPr>
          <p:cNvPr id="15" name="text15"/>
          <p:cNvSpPr>
            <a:spLocks noChangeArrowheads="1"/>
          </p:cNvSpPr>
          <p:nvPr/>
        </p:nvSpPr>
        <p:spPr>
          <a:xfrm>
            <a:off x="7429500" y="3916958"/>
            <a:ext cx="4635500" cy="22606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80"/>
              </a:lnSpc>
            </a:pPr>
            <a:r>
              <a:rPr lang="ru-RU" sz="1400" b="1">
                <a:solidFill>
                  <a:schemeClr val="tx1"/>
                </a:solidFill>
                <a:latin typeface="Onest"/>
              </a:rPr>
              <a:t>Суицидальные мысли</a:t>
            </a:r>
          </a:p>
        </p:txBody>
      </p:sp>
      <p:sp>
        <p:nvSpPr>
          <p:cNvPr id="16" name="text16"/>
          <p:cNvSpPr>
            <a:spLocks noChangeArrowheads="1"/>
          </p:cNvSpPr>
          <p:nvPr/>
        </p:nvSpPr>
        <p:spPr>
          <a:xfrm>
            <a:off x="7429500" y="4183658"/>
            <a:ext cx="4025900" cy="3683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00"/>
              </a:lnSpc>
            </a:pPr>
            <a:r>
              <a:rPr lang="ru-RU" sz="1100">
                <a:solidFill>
                  <a:srgbClr val="9D9EA0"/>
                </a:solidFill>
                <a:latin typeface="Onest"/>
              </a:rPr>
              <a:t>Высказывания об отсутствии смысла жизни, самоповреждения</a:t>
            </a:r>
          </a:p>
        </p:txBody>
      </p:sp>
      <p:sp>
        <p:nvSpPr>
          <p:cNvPr id="17" name="text17"/>
          <p:cNvSpPr>
            <a:spLocks noChangeArrowheads="1"/>
          </p:cNvSpPr>
          <p:nvPr/>
        </p:nvSpPr>
        <p:spPr>
          <a:xfrm>
            <a:off x="7429500" y="4729758"/>
            <a:ext cx="4635500" cy="22606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680"/>
              </a:lnSpc>
            </a:pPr>
            <a:r>
              <a:rPr lang="ru-RU" sz="1400" b="1">
                <a:solidFill>
                  <a:schemeClr val="tx1"/>
                </a:solidFill>
                <a:latin typeface="Onest"/>
              </a:rPr>
              <a:t>Деструктивные субкультуры</a:t>
            </a:r>
          </a:p>
        </p:txBody>
      </p:sp>
      <p:sp>
        <p:nvSpPr>
          <p:cNvPr id="18" name="text18"/>
          <p:cNvSpPr>
            <a:spLocks noChangeArrowheads="1"/>
          </p:cNvSpPr>
          <p:nvPr/>
        </p:nvSpPr>
        <p:spPr>
          <a:xfrm>
            <a:off x="7429500" y="4996458"/>
            <a:ext cx="4025900" cy="368300"/>
          </a:xfrm>
          <a:prstGeom prst="rect">
            <a:avLst/>
          </a:prstGeom>
          <a:noFill/>
        </p:spPr>
        <p:txBody>
          <a:bodyPr wrap="square" lIns="0" tIns="0" rIns="0" bIns="0" anchor="t"/>
          <a:lstStyle/>
          <a:p>
            <a:pPr>
              <a:lnSpc>
                <a:spcPts val="1400"/>
              </a:lnSpc>
            </a:pPr>
            <a:r>
              <a:rPr lang="ru-RU" sz="1100">
                <a:solidFill>
                  <a:srgbClr val="9D9EA0"/>
                </a:solidFill>
                <a:latin typeface="Onest"/>
              </a:rPr>
              <a:t>Увлечение идеологией «Колумбайна», романтизация насилия</a:t>
            </a:r>
          </a:p>
        </p:txBody>
      </p:sp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slaida">
  <a:themeElements>
    <a:clrScheme name="slaida">
      <a:dk1>
        <a:srgbClr val="FFFFFF"/>
      </a:dk1>
      <a:lt1>
        <a:srgbClr val="15181C"/>
      </a:lt1>
      <a:dk2>
        <a:srgbClr val="FFFFFF"/>
      </a:dk2>
      <a:lt2>
        <a:srgbClr val="202327"/>
      </a:lt2>
      <a:accent1>
        <a:srgbClr val="C62828"/>
      </a:accent1>
      <a:accent2>
        <a:srgbClr val="7FBF93"/>
      </a:accent2>
      <a:accent3>
        <a:srgbClr val="E59A9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aida">
      <a:majorFont>
        <a:latin typeface="JetBrains Mono"/>
        <a:ea typeface=""/>
        <a:cs typeface=""/>
      </a:majorFont>
      <a:minorFont>
        <a:latin typeface="Onest"/>
        <a:ea typeface=""/>
        <a:cs typeface=""/>
      </a:minorFont>
    </a:fontScheme>
    <a:fmtScheme name="slaida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solidFill>
            <a:schemeClr val="phClr"/>
          </a:solidFill>
        </a:ln>
        <a:ln w="12700">
          <a:solidFill>
            <a:schemeClr val="phClr"/>
          </a:solidFill>
        </a:ln>
        <a:ln w="19050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aida">
  <a:themeElements>
    <a:clrScheme name="slaida">
      <a:dk1>
        <a:srgbClr val="FFFFFF"/>
      </a:dk1>
      <a:lt1>
        <a:srgbClr val="15181C"/>
      </a:lt1>
      <a:dk2>
        <a:srgbClr val="FFFFFF"/>
      </a:dk2>
      <a:lt2>
        <a:srgbClr val="202327"/>
      </a:lt2>
      <a:accent1>
        <a:srgbClr val="C62828"/>
      </a:accent1>
      <a:accent2>
        <a:srgbClr val="7FBF93"/>
      </a:accent2>
      <a:accent3>
        <a:srgbClr val="E59A9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aida">
      <a:majorFont>
        <a:latin typeface="JetBrains Mono"/>
        <a:ea typeface=""/>
        <a:cs typeface=""/>
      </a:majorFont>
      <a:minorFont>
        <a:latin typeface="Onest"/>
        <a:ea typeface=""/>
        <a:cs typeface=""/>
      </a:minorFont>
    </a:fontScheme>
    <a:fmtScheme name="slaida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solidFill>
            <a:schemeClr val="phClr"/>
          </a:solidFill>
        </a:ln>
        <a:ln w="12700">
          <a:solidFill>
            <a:schemeClr val="phClr"/>
          </a:solidFill>
        </a:ln>
        <a:ln w="19050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513</Words>
  <Application>Microsoft Office PowerPoint</Application>
  <PresentationFormat>Широкоэкранный</PresentationFormat>
  <Paragraphs>95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JetBrains Mono</vt:lpstr>
      <vt:lpstr>Onest</vt:lpstr>
      <vt:lpstr>slaida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портрет и поведенческие маркеры последователей идеологии «Колумбайн» как инструмент ранней профилактики. 10 слайдов. понятие колумбайн, откуда появилось.Социальный портрет потенциального «Колумбайнера»,Поведенческие маркеры,Визуальные (внешние) маркеры,Вербальные (словесные) маркеры, Цифровые маркеры (активность в соцсетях),Психологические особенности (группы риска),Алгоритм действий при обнаружении маркеров,Уровни профилактики в образовательной среде.</dc:title>
  <dc:creator>Слайда</dc:creator>
  <cp:lastModifiedBy>admin</cp:lastModifiedBy>
  <cp:revision>8</cp:revision>
  <dcterms:modified xsi:type="dcterms:W3CDTF">2026-08-27T04:03:43Z</dcterms:modified>
</cp:coreProperties>
</file>