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59" r:id="rId4"/>
    <p:sldId id="266" r:id="rId5"/>
    <p:sldId id="261" r:id="rId6"/>
    <p:sldId id="262" r:id="rId7"/>
    <p:sldId id="263" r:id="rId8"/>
    <p:sldId id="264" r:id="rId9"/>
    <p:sldId id="268" r:id="rId10"/>
    <p:sldId id="267" r:id="rId11"/>
  </p:sldIdLst>
  <p:sldSz cx="14630400" cy="8229600"/>
  <p:notesSz cx="8229600" cy="14630400"/>
  <p:embeddedFontLst>
    <p:embeddedFont>
      <p:font typeface="Bitter Medium" panose="020B0604020202020204" charset="-52"/>
      <p:regular r:id="rId13"/>
    </p:embeddedFont>
    <p:embeddedFont>
      <p:font typeface="Open Sans" panose="020B0606030504020204" pitchFamily="34" charset="0"/>
      <p:regular r:id="rId14"/>
      <p:bold r:id="rId15"/>
      <p:italic r:id="rId16"/>
      <p:boldItalic r:id="rId17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2">
          <p15:clr>
            <a:srgbClr val="A4A3A4"/>
          </p15:clr>
        </p15:guide>
        <p15:guide id="2" pos="460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3366FF"/>
    <a:srgbClr val="99CCFF"/>
    <a:srgbClr val="2C3F42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53" d="100"/>
          <a:sy n="53" d="100"/>
        </p:scale>
        <p:origin x="96" y="216"/>
      </p:cViewPr>
      <p:guideLst>
        <p:guide orient="horz" pos="2592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28477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427810-8607-4968-B406-A73196A253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8800" y="1346836"/>
            <a:ext cx="10972800" cy="2865120"/>
          </a:xfrm>
        </p:spPr>
        <p:txBody>
          <a:bodyPr anchor="b"/>
          <a:lstStyle>
            <a:lvl1pPr algn="ctr">
              <a:defRPr sz="7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C8E84E4-76BC-4CED-B196-E3A3DB6B4B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28800" y="4322446"/>
            <a:ext cx="10972800" cy="1986914"/>
          </a:xfrm>
        </p:spPr>
        <p:txBody>
          <a:bodyPr/>
          <a:lstStyle>
            <a:lvl1pPr marL="0" indent="0" algn="ctr">
              <a:buNone/>
              <a:defRPr sz="2880"/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09DC233-76AB-40B3-BF13-1E71B35201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DF6AF-0944-4F3B-86E6-0E137585068F}" type="datetimeFigureOut">
              <a:rPr lang="ru-RU" smtClean="0"/>
              <a:pPr/>
              <a:t>07.09.2026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8D45C5C-4A38-4279-8D3D-6CA9ACE7E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0042307-3627-4C6D-AB9A-0A8A963991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6C3C7-F19C-4C14-94B7-E2F5598F26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3204911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7332AF9-D8DE-4D67-B757-FE97407605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EFEA9D1-B443-4AAF-A604-32EB7CAD72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59083D3-E5F4-4755-ADD5-431F02C711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DF6AF-0944-4F3B-86E6-0E137585068F}" type="datetimeFigureOut">
              <a:rPr lang="ru-RU" smtClean="0"/>
              <a:pPr/>
              <a:t>07.09.2026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6986A6E-7557-404A-AC61-549F525CA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3AFA21D-D292-4E80-AEB6-2A5158164C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6C3C7-F19C-4C14-94B7-E2F5598F26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825830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9BDC804-4F21-4681-9148-3C6E2B1850B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0469880" y="438150"/>
            <a:ext cx="3154680" cy="6974206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0C3991B-BE87-4E51-B7F8-7A65AD5630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05840" y="438150"/>
            <a:ext cx="9281160" cy="6974206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3622E58-5721-4344-951C-612D484928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DF6AF-0944-4F3B-86E6-0E137585068F}" type="datetimeFigureOut">
              <a:rPr lang="ru-RU" smtClean="0"/>
              <a:pPr/>
              <a:t>07.09.2026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13E53A8-9862-46F5-91AB-B576629BE8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A07B6D7-0FB2-4CE2-9EB8-50412C61E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6C3C7-F19C-4C14-94B7-E2F5598F26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2173669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60856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7295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51674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38395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35644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8964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90951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0181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E0C76A-091F-4C61-8203-0CEC1A054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0EC6DF6-8A72-4003-A366-2514375FBF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FB422A5-DE3F-45D6-9568-BBCD8A11A9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DF6AF-0944-4F3B-86E6-0E137585068F}" type="datetimeFigureOut">
              <a:rPr lang="ru-RU" smtClean="0"/>
              <a:pPr/>
              <a:t>07.09.2026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901A798-46B5-4010-B0F1-CEC184D976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447A600-F5FB-454D-87AB-B8F36BD40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6C3C7-F19C-4C14-94B7-E2F5598F26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924323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911EBD-5720-4291-A9FF-1294C89AA0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98220" y="2051686"/>
            <a:ext cx="12618720" cy="3423284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722AA68-EA62-4C5C-AE4D-D997D34330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98220" y="5507356"/>
            <a:ext cx="12618720" cy="1800224"/>
          </a:xfrm>
        </p:spPr>
        <p:txBody>
          <a:bodyPr/>
          <a:lstStyle>
            <a:lvl1pPr marL="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1pPr>
            <a:lvl2pPr marL="5486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C3F0C32-B1F5-408F-B237-47BBC383FF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DF6AF-0944-4F3B-86E6-0E137585068F}" type="datetimeFigureOut">
              <a:rPr lang="ru-RU" smtClean="0"/>
              <a:pPr/>
              <a:t>07.09.2026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3FBE100-A6E4-4DEF-B7C1-0235135FE7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46C8173-9197-47B0-9DF7-51828B7F6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6C3C7-F19C-4C14-94B7-E2F5598F26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8754698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D796DB-AB3C-460F-BCBD-DBFD6A1EFD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3CF264B-5508-4B42-A273-3A500F1B0D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05840" y="2190750"/>
            <a:ext cx="6217920" cy="522160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52A818F-8618-4CFD-B459-8D6DB47008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06640" y="2190750"/>
            <a:ext cx="6217920" cy="522160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5F84B34-6910-4D87-89E3-33791B9954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DF6AF-0944-4F3B-86E6-0E137585068F}" type="datetimeFigureOut">
              <a:rPr lang="ru-RU" smtClean="0"/>
              <a:pPr/>
              <a:t>07.09.2026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366B100-ABF9-4D0D-BEB5-84CE126AB5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9F3B69E-2A3C-42C2-976D-9F4F6AE4C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6C3C7-F19C-4C14-94B7-E2F5598F26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5074572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54EF72-1848-45F7-BEC6-69CD24F64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7746" y="438150"/>
            <a:ext cx="12618720" cy="1590676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0FD0F99-E341-43E9-9232-1929F7B09B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07746" y="2017396"/>
            <a:ext cx="6189344" cy="988694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EF5976E-43FC-472B-B507-27AC4E39D2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07746" y="3006090"/>
            <a:ext cx="6189344" cy="442150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EFDFE50-FE00-41BB-9F7A-41B9334532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406640" y="2017396"/>
            <a:ext cx="6219826" cy="988694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2BAE841-E2AD-49BC-B25F-0F9C32E4C0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7406640" y="3006090"/>
            <a:ext cx="6219826" cy="442150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72A69A9-20B7-4DD8-9434-36C035042E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DF6AF-0944-4F3B-86E6-0E137585068F}" type="datetimeFigureOut">
              <a:rPr lang="ru-RU" smtClean="0"/>
              <a:pPr/>
              <a:t>07.09.2026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947EE34-BA51-468A-92F5-466A176B88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FAC234BB-A2CA-409B-8D86-1A163AAA4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6C3C7-F19C-4C14-94B7-E2F5598F26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3094354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48810E-1A94-454C-9CD3-5CD0D0A727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E9D866B-E396-44B3-8D3A-35A9B5B186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DF6AF-0944-4F3B-86E6-0E137585068F}" type="datetimeFigureOut">
              <a:rPr lang="ru-RU" smtClean="0"/>
              <a:pPr/>
              <a:t>07.09.2026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C74AE97-0E69-47E6-8057-276467BC3F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6CC0433-989D-41AB-82AE-C629B895BF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6C3C7-F19C-4C14-94B7-E2F5598F26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6189820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CDBAD2B-388C-4E48-8A96-CA978C919D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DF6AF-0944-4F3B-86E6-0E137585068F}" type="datetimeFigureOut">
              <a:rPr lang="ru-RU" smtClean="0"/>
              <a:pPr/>
              <a:t>07.09.2026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3AD6363-A3BA-45FB-A685-133A469EEE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C3AEEB7-0002-4E24-875D-EB3EFD8C4A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6C3C7-F19C-4C14-94B7-E2F5598F26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1706281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F52804-AC5B-485B-98C4-45CC4E218A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5B9F1FB-6008-4B85-B37C-C511FBDE62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19826" y="1184911"/>
            <a:ext cx="7406640" cy="5848350"/>
          </a:xfr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40DEFD2-EAF8-4EB8-9E66-28F99FBD1F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934128A-AFC9-4A65-B36E-FBD10249C3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DF6AF-0944-4F3B-86E6-0E137585068F}" type="datetimeFigureOut">
              <a:rPr lang="ru-RU" smtClean="0"/>
              <a:pPr/>
              <a:t>07.09.2026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13D5CCC-EDEF-4D22-80C4-7A9BC2B216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58B3F6A-7A1F-4712-9EE9-98AE75B964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6C3C7-F19C-4C14-94B7-E2F5598F26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1395531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19C419-4BA7-4703-89EC-F372134A9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B451537-5C0D-4C04-A767-5F8B41B9CE9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19826" y="1184911"/>
            <a:ext cx="7406640" cy="5848350"/>
          </a:xfrm>
        </p:spPr>
        <p:txBody>
          <a:bodyPr/>
          <a:lstStyle>
            <a:lvl1pPr marL="0" indent="0">
              <a:buNone/>
              <a:defRPr sz="3840"/>
            </a:lvl1pPr>
            <a:lvl2pPr marL="548640" indent="0">
              <a:buNone/>
              <a:defRPr sz="3360"/>
            </a:lvl2pPr>
            <a:lvl3pPr marL="1097280" indent="0">
              <a:buNone/>
              <a:defRPr sz="288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60872F0-43E5-4852-8463-A35497F857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1D4AF7E-00C7-4D6B-B439-D6B74CF89F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3DF6AF-0944-4F3B-86E6-0E137585068F}" type="datetimeFigureOut">
              <a:rPr lang="ru-RU" smtClean="0"/>
              <a:pPr/>
              <a:t>07.09.2026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D6F2FF3-2990-49E4-A73E-C293AA96CD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2E5B30C-D0D8-421C-A6B7-01CFDB236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26C3C7-F19C-4C14-94B7-E2F5598F26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49731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4A50EA-179D-4D44-AF50-1F616666CE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5840" y="438150"/>
            <a:ext cx="12618720" cy="1590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4E51701-14D9-4457-A40C-A4F5EA8BC1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05840" y="2190750"/>
            <a:ext cx="12618720" cy="52216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CE254D0-B615-4E79-82D0-253277F38C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05840" y="7627621"/>
            <a:ext cx="329184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3DF6AF-0944-4F3B-86E6-0E137585068F}" type="datetimeFigureOut">
              <a:rPr lang="ru-RU" smtClean="0"/>
              <a:pPr/>
              <a:t>07.09.2026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676F322-F1B8-4205-A2F0-51877857AE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846320" y="7627621"/>
            <a:ext cx="493776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4EC2D1B-AB8E-499F-BF4F-4FF78A878F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332720" y="7627621"/>
            <a:ext cx="329184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26C3C7-F19C-4C14-94B7-E2F5598F26C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329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5" r:id="rId14"/>
    <p:sldLayoutId id="2147483677" r:id="rId15"/>
    <p:sldLayoutId id="2147483678" r:id="rId16"/>
    <p:sldLayoutId id="2147483679" r:id="rId17"/>
    <p:sldLayoutId id="2147483680" r:id="rId18"/>
    <p:sldLayoutId id="2147483681" r:id="rId19"/>
  </p:sldLayoutIdLst>
  <p:hf sldNum="0" hdr="0" ftr="0" dt="0"/>
  <p:txStyles>
    <p:titleStyle>
      <a:lvl1pPr algn="l" defTabSz="1097280" rtl="0" eaLnBrk="1" latinLnBrk="0" hangingPunct="1">
        <a:lnSpc>
          <a:spcPct val="90000"/>
        </a:lnSpc>
        <a:spcBef>
          <a:spcPct val="0"/>
        </a:spcBef>
        <a:buNone/>
        <a:defRPr sz="5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109728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Picture background"/>
          <p:cNvPicPr/>
          <p:nvPr/>
        </p:nvPicPr>
        <p:blipFill>
          <a:blip r:embed="rId3"/>
          <a:srcRect l="14690" t="19650" r="23216" b="24525"/>
          <a:stretch>
            <a:fillRect/>
          </a:stretch>
        </p:blipFill>
        <p:spPr bwMode="auto">
          <a:xfrm>
            <a:off x="363682" y="173328"/>
            <a:ext cx="3844637" cy="3037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 0"/>
          <p:cNvSpPr/>
          <p:nvPr/>
        </p:nvSpPr>
        <p:spPr>
          <a:xfrm>
            <a:off x="4208319" y="685800"/>
            <a:ext cx="8863445" cy="212633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7700"/>
              </a:lnSpc>
              <a:buNone/>
            </a:pPr>
            <a:r>
              <a:rPr lang="en-US" sz="5400" b="1" dirty="0" err="1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Эффективные</a:t>
            </a:r>
            <a:r>
              <a:rPr lang="en-US" sz="54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 </a:t>
            </a:r>
            <a:r>
              <a:rPr lang="ru-RU" sz="54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формы, методы и приемы</a:t>
            </a:r>
          </a:p>
          <a:p>
            <a:pPr marL="0" indent="0" algn="ctr">
              <a:lnSpc>
                <a:spcPts val="7700"/>
              </a:lnSpc>
              <a:buNone/>
            </a:pPr>
            <a:r>
              <a:rPr lang="en-US" sz="5400" b="1" dirty="0" err="1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подготовки</a:t>
            </a:r>
            <a:r>
              <a:rPr lang="ru-RU" sz="54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 </a:t>
            </a:r>
            <a:r>
              <a:rPr lang="en-US" sz="54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 </a:t>
            </a:r>
            <a:r>
              <a:rPr lang="en-US" sz="5400" b="1" dirty="0" err="1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учащихся</a:t>
            </a:r>
            <a:r>
              <a:rPr lang="en-US" sz="54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 </a:t>
            </a:r>
            <a:r>
              <a:rPr lang="ru-RU" sz="54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 </a:t>
            </a:r>
            <a:r>
              <a:rPr lang="en-US" sz="54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к </a:t>
            </a:r>
            <a:r>
              <a:rPr lang="ru-RU" sz="54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 </a:t>
            </a:r>
            <a:r>
              <a:rPr lang="en-US" sz="54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ОГЭ</a:t>
            </a:r>
            <a:endParaRPr lang="ru-RU" sz="5400" b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itter Medium" pitchFamily="34" charset="0"/>
              <a:ea typeface="Bitter Medium" pitchFamily="34" charset="-122"/>
              <a:cs typeface="Bitter Medium" pitchFamily="34" charset="-120"/>
            </a:endParaRPr>
          </a:p>
          <a:p>
            <a:pPr marL="0" indent="0" algn="ctr">
              <a:lnSpc>
                <a:spcPts val="7700"/>
              </a:lnSpc>
              <a:buNone/>
            </a:pPr>
            <a:r>
              <a:rPr lang="en-US" sz="5400" b="1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 по русскому языку</a:t>
            </a:r>
            <a:endParaRPr lang="en-US" sz="5400" b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570027" y="6256927"/>
            <a:ext cx="456161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>
                <a:solidFill>
                  <a:srgbClr val="002060"/>
                </a:solidFill>
                <a:latin typeface="Bitter Medium" charset="-52"/>
              </a:rPr>
              <a:t>Учитель русского языка и литературы  Перминова  Е.Н.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068081" y="2356381"/>
            <a:ext cx="10235489" cy="66972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250"/>
              </a:lnSpc>
              <a:buNone/>
            </a:pPr>
            <a:r>
              <a:rPr lang="en-US" sz="4200" b="1" dirty="0">
                <a:solidFill>
                  <a:srgbClr val="002060"/>
                </a:solidFill>
                <a:latin typeface="Bitter Medium" charset="-52"/>
                <a:ea typeface="Roboto Slab" pitchFamily="34" charset="-122"/>
                <a:cs typeface="Times New Roman" pitchFamily="18" charset="0"/>
              </a:rPr>
              <a:t>Ключ к успеху: системность и мотивация</a:t>
            </a:r>
            <a:endParaRPr lang="en-US" sz="4200" b="1" dirty="0">
              <a:solidFill>
                <a:srgbClr val="002060"/>
              </a:solidFill>
              <a:latin typeface="Bitter Medium" charset="-52"/>
              <a:cs typeface="Times New Roman" pitchFamily="18" charset="0"/>
            </a:endParaRPr>
          </a:p>
        </p:txBody>
      </p:sp>
      <p:pic>
        <p:nvPicPr>
          <p:cNvPr id="3" name="Рисунок 2" descr="Picture background"/>
          <p:cNvPicPr/>
          <p:nvPr/>
        </p:nvPicPr>
        <p:blipFill>
          <a:blip r:embed="rId2"/>
          <a:srcRect t="13102" r="-70" b="6537"/>
          <a:stretch>
            <a:fillRect/>
          </a:stretch>
        </p:blipFill>
        <p:spPr bwMode="auto">
          <a:xfrm>
            <a:off x="3524416" y="0"/>
            <a:ext cx="3661410" cy="195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Picture background"/>
          <p:cNvPicPr/>
          <p:nvPr/>
        </p:nvPicPr>
        <p:blipFill>
          <a:blip r:embed="rId2"/>
          <a:srcRect t="13102" r="-70" b="6537"/>
          <a:stretch>
            <a:fillRect/>
          </a:stretch>
        </p:blipFill>
        <p:spPr bwMode="auto">
          <a:xfrm>
            <a:off x="6874099" y="64981"/>
            <a:ext cx="3661410" cy="195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Picture background"/>
          <p:cNvPicPr/>
          <p:nvPr/>
        </p:nvPicPr>
        <p:blipFill>
          <a:blip r:embed="rId2"/>
          <a:srcRect t="13102" r="-70" b="6537"/>
          <a:stretch>
            <a:fillRect/>
          </a:stretch>
        </p:blipFill>
        <p:spPr bwMode="auto">
          <a:xfrm>
            <a:off x="0" y="0"/>
            <a:ext cx="3661410" cy="195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Picture background"/>
          <p:cNvPicPr/>
          <p:nvPr/>
        </p:nvPicPr>
        <p:blipFill>
          <a:blip r:embed="rId2"/>
          <a:srcRect t="13102" r="-70" b="6537"/>
          <a:stretch>
            <a:fillRect/>
          </a:stretch>
        </p:blipFill>
        <p:spPr bwMode="auto">
          <a:xfrm>
            <a:off x="10467157" y="64981"/>
            <a:ext cx="3661410" cy="195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831273" y="3633827"/>
            <a:ext cx="13445836" cy="2195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100"/>
              </a:lnSpc>
            </a:pPr>
            <a:r>
              <a:rPr lang="ru-RU" sz="2400" dirty="0">
                <a:solidFill>
                  <a:srgbClr val="15213F"/>
                </a:solidFill>
                <a:latin typeface="Bitter Medium" charset="-52"/>
                <a:ea typeface="Roboto" pitchFamily="34" charset="-122"/>
                <a:cs typeface="Times New Roman" pitchFamily="18" charset="0"/>
              </a:rPr>
              <a:t>            </a:t>
            </a:r>
            <a:r>
              <a:rPr lang="en-US" sz="2800" dirty="0" err="1">
                <a:latin typeface="Bitter Medium" charset="-52"/>
                <a:ea typeface="Roboto" pitchFamily="34" charset="-122"/>
                <a:cs typeface="Times New Roman" pitchFamily="18" charset="0"/>
              </a:rPr>
              <a:t>Результаты</a:t>
            </a:r>
            <a:r>
              <a:rPr lang="en-US" sz="2800" dirty="0">
                <a:solidFill>
                  <a:srgbClr val="15213F"/>
                </a:solidFill>
                <a:latin typeface="Bitter Medium" charset="-52"/>
                <a:ea typeface="Roboto" pitchFamily="34" charset="-122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15213F"/>
                </a:solidFill>
                <a:latin typeface="Bitter Medium" charset="-52"/>
                <a:ea typeface="Roboto" pitchFamily="34" charset="-122"/>
                <a:cs typeface="Times New Roman" pitchFamily="18" charset="0"/>
              </a:rPr>
              <a:t>экзамена</a:t>
            </a:r>
            <a:r>
              <a:rPr lang="en-US" sz="2800" dirty="0">
                <a:solidFill>
                  <a:srgbClr val="15213F"/>
                </a:solidFill>
                <a:latin typeface="Bitter Medium" charset="-52"/>
                <a:ea typeface="Roboto" pitchFamily="34" charset="-122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15213F"/>
                </a:solidFill>
                <a:latin typeface="Bitter Medium" charset="-52"/>
                <a:ea typeface="Roboto" pitchFamily="34" charset="-122"/>
                <a:cs typeface="Times New Roman" pitchFamily="18" charset="0"/>
              </a:rPr>
              <a:t>напрямую</a:t>
            </a:r>
            <a:r>
              <a:rPr lang="en-US" sz="2800" dirty="0">
                <a:solidFill>
                  <a:srgbClr val="15213F"/>
                </a:solidFill>
                <a:latin typeface="Bitter Medium" charset="-52"/>
                <a:ea typeface="Roboto" pitchFamily="34" charset="-122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15213F"/>
                </a:solidFill>
                <a:latin typeface="Bitter Medium" charset="-52"/>
                <a:ea typeface="Roboto" pitchFamily="34" charset="-122"/>
                <a:cs typeface="Times New Roman" pitchFamily="18" charset="0"/>
              </a:rPr>
              <a:t>зависят</a:t>
            </a:r>
            <a:r>
              <a:rPr lang="en-US" sz="2800" dirty="0">
                <a:solidFill>
                  <a:srgbClr val="15213F"/>
                </a:solidFill>
                <a:latin typeface="Bitter Medium" charset="-52"/>
                <a:ea typeface="Roboto" pitchFamily="34" charset="-122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15213F"/>
                </a:solidFill>
                <a:latin typeface="Bitter Medium" charset="-52"/>
                <a:ea typeface="Roboto" pitchFamily="34" charset="-122"/>
                <a:cs typeface="Times New Roman" pitchFamily="18" charset="0"/>
              </a:rPr>
              <a:t>от</a:t>
            </a:r>
            <a:r>
              <a:rPr lang="en-US" sz="2800" dirty="0">
                <a:solidFill>
                  <a:srgbClr val="15213F"/>
                </a:solidFill>
                <a:latin typeface="Bitter Medium" charset="-52"/>
                <a:ea typeface="Roboto" pitchFamily="34" charset="-122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15213F"/>
                </a:solidFill>
                <a:latin typeface="Bitter Medium" charset="-52"/>
                <a:ea typeface="Roboto" pitchFamily="34" charset="-122"/>
                <a:cs typeface="Times New Roman" pitchFamily="18" charset="0"/>
              </a:rPr>
              <a:t>грамотно</a:t>
            </a:r>
            <a:r>
              <a:rPr lang="en-US" sz="2800" dirty="0">
                <a:solidFill>
                  <a:srgbClr val="15213F"/>
                </a:solidFill>
                <a:latin typeface="Bitter Medium" charset="-52"/>
                <a:ea typeface="Roboto" pitchFamily="34" charset="-122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15213F"/>
                </a:solidFill>
                <a:latin typeface="Bitter Medium" charset="-52"/>
                <a:ea typeface="Roboto" pitchFamily="34" charset="-122"/>
                <a:cs typeface="Times New Roman" pitchFamily="18" charset="0"/>
              </a:rPr>
              <a:t>организованной</a:t>
            </a:r>
            <a:r>
              <a:rPr lang="en-US" sz="2800" dirty="0">
                <a:solidFill>
                  <a:srgbClr val="15213F"/>
                </a:solidFill>
                <a:latin typeface="Bitter Medium" charset="-52"/>
                <a:ea typeface="Roboto" pitchFamily="34" charset="-122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15213F"/>
                </a:solidFill>
                <a:latin typeface="Bitter Medium" charset="-52"/>
                <a:ea typeface="Roboto" pitchFamily="34" charset="-122"/>
                <a:cs typeface="Times New Roman" pitchFamily="18" charset="0"/>
              </a:rPr>
              <a:t>подготовки</a:t>
            </a:r>
            <a:r>
              <a:rPr lang="en-US" sz="2800" dirty="0">
                <a:solidFill>
                  <a:srgbClr val="15213F"/>
                </a:solidFill>
                <a:latin typeface="Bitter Medium" charset="-52"/>
                <a:ea typeface="Roboto" pitchFamily="34" charset="-122"/>
                <a:cs typeface="Times New Roman" pitchFamily="18" charset="0"/>
              </a:rPr>
              <a:t>. </a:t>
            </a:r>
            <a:r>
              <a:rPr lang="en-US" sz="2800" dirty="0" err="1">
                <a:solidFill>
                  <a:srgbClr val="15213F"/>
                </a:solidFill>
                <a:latin typeface="Bitter Medium" charset="-52"/>
                <a:ea typeface="Roboto" pitchFamily="34" charset="-122"/>
                <a:cs typeface="Times New Roman" pitchFamily="18" charset="0"/>
              </a:rPr>
              <a:t>Создавайте</a:t>
            </a:r>
            <a:r>
              <a:rPr lang="en-US" sz="2800" dirty="0">
                <a:solidFill>
                  <a:srgbClr val="15213F"/>
                </a:solidFill>
                <a:latin typeface="Bitter Medium" charset="-52"/>
                <a:ea typeface="Roboto" pitchFamily="34" charset="-122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15213F"/>
                </a:solidFill>
                <a:latin typeface="Bitter Medium" charset="-52"/>
                <a:ea typeface="Roboto" pitchFamily="34" charset="-122"/>
                <a:cs typeface="Times New Roman" pitchFamily="18" charset="0"/>
              </a:rPr>
              <a:t>условия</a:t>
            </a:r>
            <a:r>
              <a:rPr lang="en-US" sz="2800" dirty="0">
                <a:solidFill>
                  <a:srgbClr val="15213F"/>
                </a:solidFill>
                <a:latin typeface="Bitter Medium" charset="-52"/>
                <a:ea typeface="Roboto" pitchFamily="34" charset="-122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15213F"/>
                </a:solidFill>
                <a:latin typeface="Bitter Medium" charset="-52"/>
                <a:ea typeface="Roboto" pitchFamily="34" charset="-122"/>
                <a:cs typeface="Times New Roman" pitchFamily="18" charset="0"/>
              </a:rPr>
              <a:t>для</a:t>
            </a:r>
            <a:r>
              <a:rPr lang="en-US" sz="2800" dirty="0">
                <a:solidFill>
                  <a:srgbClr val="15213F"/>
                </a:solidFill>
                <a:latin typeface="Bitter Medium" charset="-52"/>
                <a:ea typeface="Roboto" pitchFamily="34" charset="-122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15213F"/>
                </a:solidFill>
                <a:latin typeface="Bitter Medium" charset="-52"/>
                <a:ea typeface="Roboto" pitchFamily="34" charset="-122"/>
                <a:cs typeface="Times New Roman" pitchFamily="18" charset="0"/>
              </a:rPr>
              <a:t>того</a:t>
            </a:r>
            <a:r>
              <a:rPr lang="en-US" sz="2800" dirty="0">
                <a:solidFill>
                  <a:srgbClr val="15213F"/>
                </a:solidFill>
                <a:latin typeface="Bitter Medium" charset="-52"/>
                <a:ea typeface="Roboto" pitchFamily="34" charset="-122"/>
                <a:cs typeface="Times New Roman" pitchFamily="18" charset="0"/>
              </a:rPr>
              <a:t>, </a:t>
            </a:r>
            <a:r>
              <a:rPr lang="en-US" sz="2800" dirty="0" err="1">
                <a:solidFill>
                  <a:srgbClr val="15213F"/>
                </a:solidFill>
                <a:latin typeface="Bitter Medium" charset="-52"/>
                <a:ea typeface="Roboto" pitchFamily="34" charset="-122"/>
                <a:cs typeface="Times New Roman" pitchFamily="18" charset="0"/>
              </a:rPr>
              <a:t>чтобы</a:t>
            </a:r>
            <a:r>
              <a:rPr lang="en-US" sz="2800" dirty="0">
                <a:solidFill>
                  <a:srgbClr val="15213F"/>
                </a:solidFill>
                <a:latin typeface="Bitter Medium" charset="-52"/>
                <a:ea typeface="Roboto" pitchFamily="34" charset="-122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15213F"/>
                </a:solidFill>
                <a:latin typeface="Bitter Medium" charset="-52"/>
                <a:ea typeface="Roboto" pitchFamily="34" charset="-122"/>
                <a:cs typeface="Times New Roman" pitchFamily="18" charset="0"/>
              </a:rPr>
              <a:t>каждый</a:t>
            </a:r>
            <a:r>
              <a:rPr lang="en-US" sz="2800" dirty="0">
                <a:solidFill>
                  <a:srgbClr val="15213F"/>
                </a:solidFill>
                <a:latin typeface="Bitter Medium" charset="-52"/>
                <a:ea typeface="Roboto" pitchFamily="34" charset="-122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15213F"/>
                </a:solidFill>
                <a:latin typeface="Bitter Medium" charset="-52"/>
                <a:ea typeface="Roboto" pitchFamily="34" charset="-122"/>
                <a:cs typeface="Times New Roman" pitchFamily="18" charset="0"/>
              </a:rPr>
              <a:t>ученик</a:t>
            </a:r>
            <a:r>
              <a:rPr lang="en-US" sz="2800" dirty="0">
                <a:solidFill>
                  <a:srgbClr val="15213F"/>
                </a:solidFill>
                <a:latin typeface="Bitter Medium" charset="-52"/>
                <a:ea typeface="Roboto" pitchFamily="34" charset="-122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15213F"/>
                </a:solidFill>
                <a:latin typeface="Bitter Medium" charset="-52"/>
                <a:ea typeface="Roboto" pitchFamily="34" charset="-122"/>
                <a:cs typeface="Times New Roman" pitchFamily="18" charset="0"/>
              </a:rPr>
              <a:t>пришёл</a:t>
            </a:r>
            <a:r>
              <a:rPr lang="en-US" sz="2800" dirty="0">
                <a:solidFill>
                  <a:srgbClr val="15213F"/>
                </a:solidFill>
                <a:latin typeface="Bitter Medium" charset="-52"/>
                <a:ea typeface="Roboto" pitchFamily="34" charset="-122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15213F"/>
                </a:solidFill>
                <a:latin typeface="Bitter Medium" charset="-52"/>
                <a:ea typeface="Roboto" pitchFamily="34" charset="-122"/>
                <a:cs typeface="Times New Roman" pitchFamily="18" charset="0"/>
              </a:rPr>
              <a:t>на</a:t>
            </a:r>
            <a:r>
              <a:rPr lang="en-US" sz="2800" dirty="0">
                <a:solidFill>
                  <a:srgbClr val="15213F"/>
                </a:solidFill>
                <a:latin typeface="Bitter Medium" charset="-52"/>
                <a:ea typeface="Roboto" pitchFamily="34" charset="-122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15213F"/>
                </a:solidFill>
                <a:latin typeface="Bitter Medium" charset="-52"/>
                <a:ea typeface="Roboto" pitchFamily="34" charset="-122"/>
                <a:cs typeface="Times New Roman" pitchFamily="18" charset="0"/>
              </a:rPr>
              <a:t>экзамен</a:t>
            </a:r>
            <a:r>
              <a:rPr lang="en-US" sz="2800" dirty="0">
                <a:solidFill>
                  <a:srgbClr val="15213F"/>
                </a:solidFill>
                <a:latin typeface="Bitter Medium" charset="-52"/>
                <a:ea typeface="Roboto" pitchFamily="34" charset="-122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15213F"/>
                </a:solidFill>
                <a:latin typeface="Bitter Medium" charset="-52"/>
                <a:ea typeface="Roboto" pitchFamily="34" charset="-122"/>
                <a:cs typeface="Times New Roman" pitchFamily="18" charset="0"/>
              </a:rPr>
              <a:t>уверенным</a:t>
            </a:r>
            <a:r>
              <a:rPr lang="en-US" sz="2800" dirty="0">
                <a:solidFill>
                  <a:srgbClr val="15213F"/>
                </a:solidFill>
                <a:latin typeface="Bitter Medium" charset="-52"/>
                <a:ea typeface="Roboto" pitchFamily="34" charset="-122"/>
                <a:cs typeface="Times New Roman" pitchFamily="18" charset="0"/>
              </a:rPr>
              <a:t> в </a:t>
            </a:r>
            <a:r>
              <a:rPr lang="en-US" sz="2800" dirty="0" err="1">
                <a:solidFill>
                  <a:srgbClr val="15213F"/>
                </a:solidFill>
                <a:latin typeface="Bitter Medium" charset="-52"/>
                <a:ea typeface="Roboto" pitchFamily="34" charset="-122"/>
                <a:cs typeface="Times New Roman" pitchFamily="18" charset="0"/>
              </a:rPr>
              <a:t>своих</a:t>
            </a:r>
            <a:r>
              <a:rPr lang="en-US" sz="2800" dirty="0">
                <a:solidFill>
                  <a:srgbClr val="15213F"/>
                </a:solidFill>
                <a:latin typeface="Bitter Medium" charset="-52"/>
                <a:ea typeface="Roboto" pitchFamily="34" charset="-122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15213F"/>
                </a:solidFill>
                <a:latin typeface="Bitter Medium" charset="-52"/>
                <a:ea typeface="Roboto" pitchFamily="34" charset="-122"/>
                <a:cs typeface="Times New Roman" pitchFamily="18" charset="0"/>
              </a:rPr>
              <a:t>знаниях</a:t>
            </a:r>
            <a:r>
              <a:rPr lang="en-US" sz="2800" dirty="0">
                <a:solidFill>
                  <a:srgbClr val="15213F"/>
                </a:solidFill>
                <a:latin typeface="Bitter Medium" charset="-52"/>
                <a:ea typeface="Roboto" pitchFamily="34" charset="-122"/>
                <a:cs typeface="Times New Roman" pitchFamily="18" charset="0"/>
              </a:rPr>
              <a:t> и </a:t>
            </a:r>
            <a:r>
              <a:rPr lang="en-US" sz="2800" dirty="0" err="1">
                <a:solidFill>
                  <a:srgbClr val="15213F"/>
                </a:solidFill>
                <a:latin typeface="Bitter Medium" charset="-52"/>
                <a:ea typeface="Roboto" pitchFamily="34" charset="-122"/>
                <a:cs typeface="Times New Roman" pitchFamily="18" charset="0"/>
              </a:rPr>
              <a:t>готовым</a:t>
            </a:r>
            <a:r>
              <a:rPr lang="en-US" sz="2800" dirty="0">
                <a:solidFill>
                  <a:srgbClr val="15213F"/>
                </a:solidFill>
                <a:latin typeface="Bitter Medium" charset="-52"/>
                <a:ea typeface="Roboto" pitchFamily="34" charset="-122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15213F"/>
                </a:solidFill>
                <a:latin typeface="Bitter Medium" charset="-52"/>
                <a:ea typeface="Roboto" pitchFamily="34" charset="-122"/>
                <a:cs typeface="Times New Roman" pitchFamily="18" charset="0"/>
              </a:rPr>
              <a:t>применить</a:t>
            </a:r>
            <a:r>
              <a:rPr lang="en-US" sz="2800" dirty="0">
                <a:solidFill>
                  <a:srgbClr val="15213F"/>
                </a:solidFill>
                <a:latin typeface="Bitter Medium" charset="-52"/>
                <a:ea typeface="Roboto" pitchFamily="34" charset="-122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15213F"/>
                </a:solidFill>
                <a:latin typeface="Bitter Medium" charset="-52"/>
                <a:ea typeface="Roboto" pitchFamily="34" charset="-122"/>
                <a:cs typeface="Times New Roman" pitchFamily="18" charset="0"/>
              </a:rPr>
              <a:t>их</a:t>
            </a:r>
            <a:r>
              <a:rPr lang="en-US" sz="2800" dirty="0">
                <a:solidFill>
                  <a:srgbClr val="15213F"/>
                </a:solidFill>
                <a:latin typeface="Bitter Medium" charset="-52"/>
                <a:ea typeface="Roboto" pitchFamily="34" charset="-122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15213F"/>
                </a:solidFill>
                <a:latin typeface="Bitter Medium" charset="-52"/>
                <a:ea typeface="Roboto" pitchFamily="34" charset="-122"/>
                <a:cs typeface="Times New Roman" pitchFamily="18" charset="0"/>
              </a:rPr>
              <a:t>на</a:t>
            </a:r>
            <a:r>
              <a:rPr lang="en-US" sz="2800" dirty="0">
                <a:solidFill>
                  <a:srgbClr val="15213F"/>
                </a:solidFill>
                <a:latin typeface="Bitter Medium" charset="-52"/>
                <a:ea typeface="Roboto" pitchFamily="34" charset="-122"/>
                <a:cs typeface="Times New Roman" pitchFamily="18" charset="0"/>
              </a:rPr>
              <a:t> </a:t>
            </a:r>
            <a:r>
              <a:rPr lang="en-US" sz="2800" dirty="0" err="1">
                <a:solidFill>
                  <a:srgbClr val="15213F"/>
                </a:solidFill>
                <a:latin typeface="Bitter Medium" charset="-52"/>
                <a:ea typeface="Roboto" pitchFamily="34" charset="-122"/>
                <a:cs typeface="Times New Roman" pitchFamily="18" charset="0"/>
              </a:rPr>
              <a:t>практике</a:t>
            </a:r>
            <a:endParaRPr lang="ru-RU" sz="2800" dirty="0">
              <a:latin typeface="Bitter Medium" charset="-52"/>
            </a:endParaRPr>
          </a:p>
        </p:txBody>
      </p:sp>
      <p:pic>
        <p:nvPicPr>
          <p:cNvPr id="10" name="Рисунок 9" descr="Picture background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18639" y="5704609"/>
            <a:ext cx="3110919" cy="2385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0"/>
          <p:cNvSpPr/>
          <p:nvPr/>
        </p:nvSpPr>
        <p:spPr>
          <a:xfrm>
            <a:off x="3206667" y="404932"/>
            <a:ext cx="6965990" cy="46029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600"/>
              </a:lnSpc>
              <a:buNone/>
            </a:pP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Актуальность и проблемы подготовки</a:t>
            </a:r>
            <a:endParaRPr lang="en-US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 2"/>
          <p:cNvSpPr/>
          <p:nvPr/>
        </p:nvSpPr>
        <p:spPr>
          <a:xfrm>
            <a:off x="515422" y="1656874"/>
            <a:ext cx="7454405" cy="70687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000" dirty="0">
                <a:latin typeface="Bitter Medium" charset="-52"/>
                <a:ea typeface="Open Sans" pitchFamily="34" charset="-122"/>
                <a:cs typeface="Open Sans" pitchFamily="34" charset="-120"/>
              </a:rPr>
              <a:t>Успех ОГЭ зависит от качественного преподавания на протяжении всех лет обучения и серьезной подготовки. Учитель должен сам глубоко понимать структуру экзамена, особенности заданий и "задания-ловушки".</a:t>
            </a:r>
            <a:endParaRPr lang="en-US" sz="2000" dirty="0">
              <a:latin typeface="Bitter Medium" charset="-52"/>
            </a:endParaRPr>
          </a:p>
        </p:txBody>
      </p:sp>
      <p:sp>
        <p:nvSpPr>
          <p:cNvPr id="7" name="Text 1"/>
          <p:cNvSpPr/>
          <p:nvPr/>
        </p:nvSpPr>
        <p:spPr>
          <a:xfrm>
            <a:off x="515422" y="1233368"/>
            <a:ext cx="2209205" cy="2762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50"/>
              </a:lnSpc>
              <a:buNone/>
            </a:pPr>
            <a:r>
              <a:rPr lang="en-US" sz="2400" b="1" dirty="0">
                <a:solidFill>
                  <a:srgbClr val="2C3F4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Роль учителя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60895" y="3730336"/>
            <a:ext cx="7308932" cy="914400"/>
          </a:xfrm>
          <a:prstGeom prst="roundRect">
            <a:avLst/>
          </a:prstGeom>
          <a:ln w="38100">
            <a:solidFill>
              <a:srgbClr val="99CCFF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sz="2400" b="1" dirty="0" err="1">
                <a:solidFill>
                  <a:srgbClr val="2B2E3C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Знать</a:t>
            </a:r>
            <a:r>
              <a:rPr lang="en-US" sz="2400" b="1" dirty="0">
                <a:solidFill>
                  <a:srgbClr val="2B2E3C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 </a:t>
            </a:r>
            <a:r>
              <a:rPr lang="ru-RU" sz="2400" b="1" dirty="0">
                <a:solidFill>
                  <a:srgbClr val="2B2E3C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 </a:t>
            </a:r>
            <a:r>
              <a:rPr lang="en-US" sz="2400" b="1" dirty="0" err="1">
                <a:solidFill>
                  <a:srgbClr val="2B2E3C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структуру</a:t>
            </a:r>
            <a:r>
              <a:rPr lang="en-US" sz="2400" b="1" dirty="0">
                <a:solidFill>
                  <a:srgbClr val="2B2E3C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 </a:t>
            </a:r>
            <a:r>
              <a:rPr lang="ru-RU" sz="2400" b="1" dirty="0">
                <a:solidFill>
                  <a:srgbClr val="2B2E3C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 </a:t>
            </a:r>
            <a:r>
              <a:rPr lang="en-US" sz="2400" b="1" dirty="0">
                <a:solidFill>
                  <a:srgbClr val="2B2E3C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КИМ</a:t>
            </a:r>
            <a:endParaRPr lang="en-US" sz="2400" b="1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60895" y="5153891"/>
            <a:ext cx="7308932" cy="914400"/>
          </a:xfrm>
          <a:prstGeom prst="roundRect">
            <a:avLst/>
          </a:prstGeom>
          <a:ln w="38100">
            <a:solidFill>
              <a:srgbClr val="99CCFF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sz="2400" b="1" dirty="0" err="1">
                <a:solidFill>
                  <a:srgbClr val="2B2E3C"/>
                </a:solidFill>
                <a:latin typeface="Bitter Medium" charset="-52"/>
                <a:ea typeface="Bitter Medium" pitchFamily="34" charset="-122"/>
                <a:cs typeface="Bitter Medium" pitchFamily="34" charset="-120"/>
              </a:rPr>
              <a:t>Изучать</a:t>
            </a:r>
            <a:r>
              <a:rPr lang="en-US" sz="2400" b="1" dirty="0">
                <a:solidFill>
                  <a:srgbClr val="2B2E3C"/>
                </a:solidFill>
                <a:latin typeface="Bitter Medium" charset="-52"/>
                <a:ea typeface="Bitter Medium" pitchFamily="34" charset="-122"/>
                <a:cs typeface="Bitter Medium" pitchFamily="34" charset="-120"/>
              </a:rPr>
              <a:t> </a:t>
            </a:r>
            <a:r>
              <a:rPr lang="ru-RU" sz="2400" b="1" dirty="0">
                <a:solidFill>
                  <a:srgbClr val="2B2E3C"/>
                </a:solidFill>
                <a:latin typeface="Bitter Medium" charset="-52"/>
                <a:ea typeface="Bitter Medium" pitchFamily="34" charset="-122"/>
                <a:cs typeface="Bitter Medium" pitchFamily="34" charset="-120"/>
              </a:rPr>
              <a:t> </a:t>
            </a:r>
            <a:r>
              <a:rPr lang="en-US" sz="2400" b="1" dirty="0" err="1">
                <a:solidFill>
                  <a:srgbClr val="2B2E3C"/>
                </a:solidFill>
                <a:latin typeface="Bitter Medium" charset="-52"/>
                <a:ea typeface="Bitter Medium" pitchFamily="34" charset="-122"/>
                <a:cs typeface="Bitter Medium" pitchFamily="34" charset="-120"/>
              </a:rPr>
              <a:t>критерии</a:t>
            </a:r>
            <a:r>
              <a:rPr lang="en-US" sz="2400" b="1" dirty="0">
                <a:solidFill>
                  <a:srgbClr val="2B2E3C"/>
                </a:solidFill>
                <a:latin typeface="Bitter Medium" charset="-52"/>
                <a:ea typeface="Bitter Medium" pitchFamily="34" charset="-122"/>
                <a:cs typeface="Bitter Medium" pitchFamily="34" charset="-120"/>
              </a:rPr>
              <a:t> </a:t>
            </a:r>
            <a:r>
              <a:rPr lang="ru-RU" sz="2400" b="1" dirty="0">
                <a:solidFill>
                  <a:srgbClr val="2B2E3C"/>
                </a:solidFill>
                <a:latin typeface="Bitter Medium" charset="-52"/>
                <a:ea typeface="Bitter Medium" pitchFamily="34" charset="-122"/>
                <a:cs typeface="Bitter Medium" pitchFamily="34" charset="-120"/>
              </a:rPr>
              <a:t> </a:t>
            </a:r>
            <a:r>
              <a:rPr lang="en-US" sz="2400" b="1" dirty="0" err="1">
                <a:solidFill>
                  <a:srgbClr val="2B2E3C"/>
                </a:solidFill>
                <a:latin typeface="Bitter Medium" charset="-52"/>
                <a:ea typeface="Bitter Medium" pitchFamily="34" charset="-122"/>
                <a:cs typeface="Bitter Medium" pitchFamily="34" charset="-120"/>
              </a:rPr>
              <a:t>оценивания</a:t>
            </a:r>
            <a:endParaRPr lang="en-US" sz="2400" b="1" dirty="0">
              <a:latin typeface="Bitter Medium" charset="-52"/>
            </a:endParaRPr>
          </a:p>
          <a:p>
            <a:pPr>
              <a:lnSpc>
                <a:spcPts val="1800"/>
              </a:lnSpc>
            </a:pPr>
            <a:endParaRPr lang="en-US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60895" y="6473536"/>
            <a:ext cx="7308932" cy="914400"/>
          </a:xfrm>
          <a:prstGeom prst="roundRect">
            <a:avLst/>
          </a:prstGeom>
          <a:ln w="38100">
            <a:solidFill>
              <a:srgbClr val="99CCFF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sz="2400" b="1" dirty="0" err="1">
                <a:solidFill>
                  <a:srgbClr val="2B2E3C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Посещать</a:t>
            </a:r>
            <a:r>
              <a:rPr lang="en-US" sz="2400" b="1" dirty="0">
                <a:solidFill>
                  <a:srgbClr val="2B2E3C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 </a:t>
            </a:r>
            <a:r>
              <a:rPr lang="ru-RU" sz="2400" b="1" dirty="0">
                <a:solidFill>
                  <a:srgbClr val="2B2E3C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 </a:t>
            </a:r>
            <a:r>
              <a:rPr lang="en-US" sz="2400" b="1" dirty="0" err="1">
                <a:solidFill>
                  <a:srgbClr val="2B2E3C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курсы</a:t>
            </a:r>
            <a:r>
              <a:rPr lang="en-US" sz="2400" b="1" dirty="0">
                <a:solidFill>
                  <a:srgbClr val="2B2E3C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 </a:t>
            </a:r>
            <a:r>
              <a:rPr lang="ru-RU" sz="2400" b="1" dirty="0">
                <a:solidFill>
                  <a:srgbClr val="2B2E3C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 </a:t>
            </a:r>
            <a:r>
              <a:rPr lang="en-US" sz="2400" b="1" dirty="0">
                <a:solidFill>
                  <a:srgbClr val="2B2E3C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и </a:t>
            </a:r>
            <a:r>
              <a:rPr lang="ru-RU" sz="2400" b="1" dirty="0">
                <a:solidFill>
                  <a:srgbClr val="2B2E3C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 </a:t>
            </a:r>
            <a:r>
              <a:rPr lang="en-US" sz="2400" b="1" dirty="0" err="1">
                <a:solidFill>
                  <a:srgbClr val="2B2E3C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практикумы</a:t>
            </a:r>
            <a:endParaRPr lang="en-US" sz="24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9466075" y="1135132"/>
            <a:ext cx="3220753" cy="38542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150"/>
              </a:lnSpc>
            </a:pPr>
            <a:r>
              <a:rPr lang="en-US" sz="2400" b="1" dirty="0" err="1">
                <a:solidFill>
                  <a:srgbClr val="2C3F4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Основная</a:t>
            </a:r>
            <a:r>
              <a:rPr lang="en-US" sz="2400" b="1" dirty="0">
                <a:solidFill>
                  <a:srgbClr val="2C3F4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 </a:t>
            </a:r>
            <a:r>
              <a:rPr lang="en-US" sz="2400" b="1" dirty="0" err="1">
                <a:solidFill>
                  <a:srgbClr val="2C3F4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проблема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9133609" y="1656874"/>
            <a:ext cx="4894118" cy="1804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</a:pPr>
            <a:r>
              <a:rPr lang="en-US" sz="2000" dirty="0" err="1">
                <a:latin typeface="Bitter Medium" charset="-52"/>
                <a:ea typeface="Open Sans" pitchFamily="34" charset="-122"/>
                <a:cs typeface="Open Sans" pitchFamily="34" charset="-120"/>
              </a:rPr>
              <a:t>Изучение</a:t>
            </a:r>
            <a:r>
              <a:rPr lang="en-US" sz="2000" dirty="0"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000" dirty="0" err="1">
                <a:latin typeface="Bitter Medium" charset="-52"/>
                <a:ea typeface="Open Sans" pitchFamily="34" charset="-122"/>
                <a:cs typeface="Open Sans" pitchFamily="34" charset="-120"/>
              </a:rPr>
              <a:t>русского</a:t>
            </a:r>
            <a:r>
              <a:rPr lang="en-US" sz="2000" dirty="0"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000" dirty="0" err="1">
                <a:latin typeface="Bitter Medium" charset="-52"/>
                <a:ea typeface="Open Sans" pitchFamily="34" charset="-122"/>
                <a:cs typeface="Open Sans" pitchFamily="34" charset="-120"/>
              </a:rPr>
              <a:t>языка</a:t>
            </a:r>
            <a:r>
              <a:rPr lang="en-US" sz="2000" dirty="0"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000" dirty="0" err="1">
                <a:latin typeface="Bitter Medium" charset="-52"/>
                <a:ea typeface="Open Sans" pitchFamily="34" charset="-122"/>
                <a:cs typeface="Open Sans" pitchFamily="34" charset="-120"/>
              </a:rPr>
              <a:t>по</a:t>
            </a:r>
            <a:r>
              <a:rPr lang="en-US" sz="2000" dirty="0"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000" dirty="0" err="1">
                <a:latin typeface="Bitter Medium" charset="-52"/>
                <a:ea typeface="Open Sans" pitchFamily="34" charset="-122"/>
                <a:cs typeface="Open Sans" pitchFamily="34" charset="-120"/>
              </a:rPr>
              <a:t>школьной</a:t>
            </a:r>
            <a:r>
              <a:rPr lang="en-US" sz="2000" dirty="0"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000" dirty="0" err="1">
                <a:latin typeface="Bitter Medium" charset="-52"/>
                <a:ea typeface="Open Sans" pitchFamily="34" charset="-122"/>
                <a:cs typeface="Open Sans" pitchFamily="34" charset="-120"/>
              </a:rPr>
              <a:t>программе</a:t>
            </a:r>
            <a:r>
              <a:rPr lang="en-US" sz="2000" dirty="0">
                <a:latin typeface="Bitter Medium" charset="-52"/>
                <a:ea typeface="Open Sans" pitchFamily="34" charset="-122"/>
                <a:cs typeface="Open Sans" pitchFamily="34" charset="-120"/>
              </a:rPr>
              <a:t> и </a:t>
            </a:r>
            <a:r>
              <a:rPr lang="en-US" sz="2000" dirty="0" err="1">
                <a:latin typeface="Bitter Medium" charset="-52"/>
                <a:ea typeface="Open Sans" pitchFamily="34" charset="-122"/>
                <a:cs typeface="Open Sans" pitchFamily="34" charset="-120"/>
              </a:rPr>
              <a:t>подготовка</a:t>
            </a:r>
            <a:r>
              <a:rPr lang="en-US" sz="2000" dirty="0">
                <a:latin typeface="Bitter Medium" charset="-52"/>
                <a:ea typeface="Open Sans" pitchFamily="34" charset="-122"/>
                <a:cs typeface="Open Sans" pitchFamily="34" charset="-120"/>
              </a:rPr>
              <a:t> к ОГЭ — </a:t>
            </a:r>
            <a:r>
              <a:rPr lang="en-US" sz="2000" dirty="0" err="1">
                <a:latin typeface="Bitter Medium" charset="-52"/>
                <a:ea typeface="Open Sans" pitchFamily="34" charset="-122"/>
                <a:cs typeface="Open Sans" pitchFamily="34" charset="-120"/>
              </a:rPr>
              <a:t>это</a:t>
            </a:r>
            <a:r>
              <a:rPr lang="en-US" sz="2000" dirty="0"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000" dirty="0" err="1">
                <a:latin typeface="Bitter Medium" charset="-52"/>
                <a:ea typeface="Open Sans" pitchFamily="34" charset="-122"/>
                <a:cs typeface="Open Sans" pitchFamily="34" charset="-120"/>
              </a:rPr>
              <a:t>не</a:t>
            </a:r>
            <a:r>
              <a:rPr lang="en-US" sz="2000" dirty="0"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000" dirty="0" err="1">
                <a:latin typeface="Bitter Medium" charset="-52"/>
                <a:ea typeface="Open Sans" pitchFamily="34" charset="-122"/>
                <a:cs typeface="Open Sans" pitchFamily="34" charset="-120"/>
              </a:rPr>
              <a:t>одно</a:t>
            </a:r>
            <a:r>
              <a:rPr lang="en-US" sz="2000" dirty="0">
                <a:latin typeface="Bitter Medium" charset="-52"/>
                <a:ea typeface="Open Sans" pitchFamily="34" charset="-122"/>
                <a:cs typeface="Open Sans" pitchFamily="34" charset="-120"/>
              </a:rPr>
              <a:t> и </a:t>
            </a:r>
            <a:r>
              <a:rPr lang="en-US" sz="2000" dirty="0" err="1">
                <a:latin typeface="Bitter Medium" charset="-52"/>
                <a:ea typeface="Open Sans" pitchFamily="34" charset="-122"/>
                <a:cs typeface="Open Sans" pitchFamily="34" charset="-120"/>
              </a:rPr>
              <a:t>то</a:t>
            </a:r>
            <a:r>
              <a:rPr lang="en-US" sz="2000" dirty="0"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000" dirty="0" err="1">
                <a:latin typeface="Bitter Medium" charset="-52"/>
                <a:ea typeface="Open Sans" pitchFamily="34" charset="-122"/>
                <a:cs typeface="Open Sans" pitchFamily="34" charset="-120"/>
              </a:rPr>
              <a:t>же</a:t>
            </a:r>
            <a:r>
              <a:rPr lang="en-US" sz="2000" dirty="0">
                <a:latin typeface="Bitter Medium" charset="-52"/>
                <a:ea typeface="Open Sans" pitchFamily="34" charset="-122"/>
                <a:cs typeface="Open Sans" pitchFamily="34" charset="-120"/>
              </a:rPr>
              <a:t>. </a:t>
            </a:r>
            <a:r>
              <a:rPr lang="en-US" sz="2000" dirty="0" err="1">
                <a:latin typeface="Bitter Medium" charset="-52"/>
                <a:ea typeface="Open Sans" pitchFamily="34" charset="-122"/>
                <a:cs typeface="Open Sans" pitchFamily="34" charset="-120"/>
              </a:rPr>
              <a:t>Даже</a:t>
            </a:r>
            <a:r>
              <a:rPr lang="en-US" sz="2000" dirty="0"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000" dirty="0" err="1">
                <a:latin typeface="Bitter Medium" charset="-52"/>
                <a:ea typeface="Open Sans" pitchFamily="34" charset="-122"/>
                <a:cs typeface="Open Sans" pitchFamily="34" charset="-120"/>
              </a:rPr>
              <a:t>отличники</a:t>
            </a:r>
            <a:r>
              <a:rPr lang="en-US" sz="2000" dirty="0">
                <a:latin typeface="Bitter Medium" charset="-52"/>
                <a:ea typeface="Open Sans" pitchFamily="34" charset="-122"/>
                <a:cs typeface="Open Sans" pitchFamily="34" charset="-120"/>
              </a:rPr>
              <a:t> в </a:t>
            </a:r>
            <a:r>
              <a:rPr lang="en-US" sz="2000" dirty="0" err="1">
                <a:latin typeface="Bitter Medium" charset="-52"/>
                <a:ea typeface="Open Sans" pitchFamily="34" charset="-122"/>
                <a:cs typeface="Open Sans" pitchFamily="34" charset="-120"/>
              </a:rPr>
              <a:t>среднем</a:t>
            </a:r>
            <a:r>
              <a:rPr lang="en-US" sz="2000" dirty="0"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000" dirty="0" err="1">
                <a:latin typeface="Bitter Medium" charset="-52"/>
                <a:ea typeface="Open Sans" pitchFamily="34" charset="-122"/>
                <a:cs typeface="Open Sans" pitchFamily="34" charset="-120"/>
              </a:rPr>
              <a:t>выполняют</a:t>
            </a:r>
            <a:r>
              <a:rPr lang="en-US" sz="2000" dirty="0"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000" dirty="0" err="1">
                <a:latin typeface="Bitter Medium" charset="-52"/>
                <a:ea typeface="Open Sans" pitchFamily="34" charset="-122"/>
                <a:cs typeface="Open Sans" pitchFamily="34" charset="-120"/>
              </a:rPr>
              <a:t>правильно</a:t>
            </a:r>
            <a:r>
              <a:rPr lang="en-US" sz="2000" dirty="0"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000" dirty="0" err="1">
                <a:latin typeface="Bitter Medium" charset="-52"/>
                <a:ea typeface="Open Sans" pitchFamily="34" charset="-122"/>
                <a:cs typeface="Open Sans" pitchFamily="34" charset="-120"/>
              </a:rPr>
              <a:t>лишь</a:t>
            </a:r>
            <a:r>
              <a:rPr lang="en-US" sz="2000" dirty="0"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000" dirty="0">
                <a:solidFill>
                  <a:srgbClr val="C00000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80% </a:t>
            </a:r>
            <a:r>
              <a:rPr lang="en-US" sz="2000" dirty="0" err="1">
                <a:solidFill>
                  <a:srgbClr val="C00000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заданий</a:t>
            </a:r>
            <a:r>
              <a:rPr lang="en-US" sz="2000" dirty="0">
                <a:latin typeface="Bitter Medium" charset="-52"/>
                <a:ea typeface="Open Sans" pitchFamily="34" charset="-122"/>
                <a:cs typeface="Open Sans" pitchFamily="34" charset="-120"/>
              </a:rPr>
              <a:t>.</a:t>
            </a:r>
            <a:endParaRPr lang="en-US" sz="2000" dirty="0">
              <a:latin typeface="Bitter Medium" charset="-52"/>
            </a:endParaRPr>
          </a:p>
        </p:txBody>
      </p:sp>
      <p:pic>
        <p:nvPicPr>
          <p:cNvPr id="18" name="Рисунок 17" descr="Picture background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28564" y="3978333"/>
            <a:ext cx="3314699" cy="3253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2140528" y="426028"/>
            <a:ext cx="9361148" cy="82088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4450"/>
              </a:lnSpc>
              <a:buNone/>
            </a:pP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Типичные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 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трудности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 учащихся на ОГЭ</a:t>
            </a:r>
            <a:endParaRPr lang="en-US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 8"/>
          <p:cNvSpPr/>
          <p:nvPr/>
        </p:nvSpPr>
        <p:spPr>
          <a:xfrm>
            <a:off x="4451596" y="6207562"/>
            <a:ext cx="4120905" cy="35433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400" b="1" dirty="0" err="1"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Технические</a:t>
            </a:r>
            <a:r>
              <a:rPr lang="en-US" sz="2400" b="1" dirty="0"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 </a:t>
            </a:r>
            <a:r>
              <a:rPr lang="en-US" sz="2400" b="1" dirty="0" err="1"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ошибки</a:t>
            </a:r>
            <a:endParaRPr lang="ru-RU" sz="2400" b="1" dirty="0">
              <a:latin typeface="Bitter Medium" pitchFamily="34" charset="0"/>
              <a:ea typeface="Bitter Medium" pitchFamily="34" charset="-122"/>
              <a:cs typeface="Bitter Medium" pitchFamily="34" charset="-120"/>
            </a:endParaRPr>
          </a:p>
          <a:p>
            <a:pPr marL="0" indent="0" algn="l">
              <a:lnSpc>
                <a:spcPts val="2750"/>
              </a:lnSpc>
              <a:buNone/>
            </a:pPr>
            <a:endParaRPr lang="ru-RU" sz="2200" dirty="0">
              <a:solidFill>
                <a:srgbClr val="2B2E3C"/>
              </a:solidFill>
              <a:latin typeface="Bitter Medium" pitchFamily="34" charset="0"/>
              <a:ea typeface="Bitter Medium" pitchFamily="34" charset="-122"/>
              <a:cs typeface="Bitter Medium" pitchFamily="34" charset="-120"/>
            </a:endParaRPr>
          </a:p>
          <a:p>
            <a:pPr marL="0" indent="0" algn="l">
              <a:lnSpc>
                <a:spcPts val="2750"/>
              </a:lnSpc>
              <a:buFont typeface="Wingdings" pitchFamily="2" charset="2"/>
              <a:buChar char="ü"/>
            </a:pPr>
            <a:r>
              <a:rPr lang="ru-RU" sz="2200" dirty="0">
                <a:solidFill>
                  <a:srgbClr val="2B2E3C"/>
                </a:solidFill>
                <a:latin typeface="Bitter Medium" pitchFamily="34" charset="0"/>
              </a:rPr>
              <a:t> Неправильное распределение времени</a:t>
            </a:r>
          </a:p>
          <a:p>
            <a:pPr marL="0" indent="0" algn="l">
              <a:lnSpc>
                <a:spcPts val="2750"/>
              </a:lnSpc>
              <a:buFont typeface="Wingdings" pitchFamily="2" charset="2"/>
              <a:buChar char="ü"/>
            </a:pPr>
            <a:r>
              <a:rPr lang="ru-RU" sz="2200" dirty="0">
                <a:solidFill>
                  <a:srgbClr val="2B2E3C"/>
                </a:solidFill>
                <a:latin typeface="Bitter Medium" pitchFamily="34" charset="0"/>
              </a:rPr>
              <a:t> Ошибки при заполнении бланков</a:t>
            </a:r>
            <a:endParaRPr lang="en-US" sz="22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158200" y="1246909"/>
            <a:ext cx="6565218" cy="3157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600"/>
              </a:lnSpc>
            </a:pPr>
            <a:r>
              <a:rPr lang="en-US" sz="2400" b="1" dirty="0"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В </a:t>
            </a:r>
            <a:r>
              <a:rPr lang="en-US" sz="2400" b="1" dirty="0" err="1"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тестовой</a:t>
            </a:r>
            <a:r>
              <a:rPr lang="en-US" sz="2400" b="1" dirty="0"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 </a:t>
            </a:r>
            <a:r>
              <a:rPr lang="en-US" sz="2400" b="1" dirty="0" err="1"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части</a:t>
            </a:r>
            <a:r>
              <a:rPr lang="ru-RU" sz="2400" b="1" dirty="0"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 </a:t>
            </a:r>
          </a:p>
          <a:p>
            <a:pPr>
              <a:lnSpc>
                <a:spcPts val="2700"/>
              </a:lnSpc>
            </a:pPr>
            <a:endParaRPr lang="ru-RU" dirty="0">
              <a:solidFill>
                <a:srgbClr val="2B2E3C"/>
              </a:solidFill>
              <a:latin typeface="Bitter Medium" pitchFamily="34" charset="0"/>
              <a:ea typeface="Bitter Medium" pitchFamily="34" charset="-122"/>
              <a:cs typeface="Bitter Medium" pitchFamily="34" charset="-120"/>
            </a:endParaRPr>
          </a:p>
          <a:p>
            <a:pPr>
              <a:lnSpc>
                <a:spcPts val="2700"/>
              </a:lnSpc>
              <a:buFont typeface="Wingdings" pitchFamily="2" charset="2"/>
              <a:buChar char="ü"/>
            </a:pPr>
            <a:r>
              <a:rPr lang="ru-RU" sz="2000" dirty="0">
                <a:solidFill>
                  <a:srgbClr val="2B2E3C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 </a:t>
            </a:r>
            <a:r>
              <a:rPr lang="ru-RU" sz="2200" dirty="0">
                <a:solidFill>
                  <a:srgbClr val="2B2E3C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Лексические нормы (группы лексики)</a:t>
            </a:r>
          </a:p>
          <a:p>
            <a:pPr>
              <a:lnSpc>
                <a:spcPts val="2700"/>
              </a:lnSpc>
              <a:buFont typeface="Wingdings" pitchFamily="2" charset="2"/>
              <a:buChar char="ü"/>
            </a:pPr>
            <a:r>
              <a:rPr lang="ru-RU" sz="2200" dirty="0">
                <a:solidFill>
                  <a:srgbClr val="2B2E3C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 Типы сложных предложений</a:t>
            </a:r>
          </a:p>
          <a:p>
            <a:pPr>
              <a:lnSpc>
                <a:spcPts val="2700"/>
              </a:lnSpc>
              <a:buFont typeface="Wingdings" pitchFamily="2" charset="2"/>
              <a:buChar char="ü"/>
            </a:pPr>
            <a:r>
              <a:rPr lang="ru-RU" sz="2200" dirty="0">
                <a:solidFill>
                  <a:srgbClr val="2B2E3C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 Морфология  и орфография</a:t>
            </a:r>
          </a:p>
          <a:p>
            <a:pPr>
              <a:lnSpc>
                <a:spcPts val="2700"/>
              </a:lnSpc>
              <a:buFont typeface="Wingdings" pitchFamily="2" charset="2"/>
              <a:buChar char="ü"/>
            </a:pPr>
            <a:r>
              <a:rPr lang="ru-RU" sz="2200" dirty="0">
                <a:solidFill>
                  <a:srgbClr val="2B2E3C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 Средства языковой выразительности</a:t>
            </a:r>
          </a:p>
          <a:p>
            <a:pPr>
              <a:lnSpc>
                <a:spcPts val="2600"/>
              </a:lnSpc>
            </a:pPr>
            <a:endParaRPr lang="ru-RU" dirty="0">
              <a:solidFill>
                <a:srgbClr val="2B2E3C"/>
              </a:solidFill>
              <a:latin typeface="Bitter Medium" pitchFamily="34" charset="0"/>
              <a:ea typeface="Bitter Medium" pitchFamily="34" charset="-122"/>
              <a:cs typeface="Bitter Medium" pitchFamily="34" charset="-120"/>
            </a:endParaRPr>
          </a:p>
          <a:p>
            <a:pPr>
              <a:lnSpc>
                <a:spcPts val="2600"/>
              </a:lnSpc>
            </a:pPr>
            <a:endParaRPr lang="ru-RU" dirty="0">
              <a:solidFill>
                <a:srgbClr val="2B2E3C"/>
              </a:solidFill>
              <a:latin typeface="Bitter Medium" pitchFamily="34" charset="0"/>
              <a:ea typeface="Bitter Medium" pitchFamily="34" charset="-122"/>
              <a:cs typeface="Bitter Medium" pitchFamily="34" charset="-120"/>
            </a:endParaRPr>
          </a:p>
          <a:p>
            <a:pPr>
              <a:lnSpc>
                <a:spcPts val="2600"/>
              </a:lnSpc>
            </a:pPr>
            <a:endParaRPr lang="en-US" dirty="0"/>
          </a:p>
        </p:txBody>
      </p:sp>
      <p:sp>
        <p:nvSpPr>
          <p:cNvPr id="19" name="Text 11"/>
          <p:cNvSpPr/>
          <p:nvPr/>
        </p:nvSpPr>
        <p:spPr>
          <a:xfrm>
            <a:off x="4316513" y="3990110"/>
            <a:ext cx="8079842" cy="149246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2400" b="1" dirty="0"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В изложениях и </a:t>
            </a:r>
            <a:r>
              <a:rPr lang="en-US" sz="2400" b="1" dirty="0" err="1"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сочинениях</a:t>
            </a:r>
            <a:endParaRPr lang="ru-RU" sz="2400" b="1" dirty="0">
              <a:latin typeface="Bitter Medium" pitchFamily="34" charset="0"/>
              <a:ea typeface="Bitter Medium" pitchFamily="34" charset="-122"/>
              <a:cs typeface="Bitter Medium" pitchFamily="34" charset="-120"/>
            </a:endParaRPr>
          </a:p>
          <a:p>
            <a:pPr marL="0" indent="0" algn="l">
              <a:lnSpc>
                <a:spcPts val="2350"/>
              </a:lnSpc>
              <a:buNone/>
            </a:pPr>
            <a:endParaRPr lang="ru-RU" sz="2400" b="1" dirty="0">
              <a:solidFill>
                <a:srgbClr val="002060"/>
              </a:solidFill>
              <a:latin typeface="Bitter Medium" pitchFamily="34" charset="0"/>
              <a:ea typeface="Bitter Medium" pitchFamily="34" charset="-122"/>
              <a:cs typeface="Bitter Medium" pitchFamily="34" charset="-120"/>
            </a:endParaRPr>
          </a:p>
          <a:p>
            <a:pPr marL="0" indent="0" algn="l">
              <a:lnSpc>
                <a:spcPts val="2700"/>
              </a:lnSpc>
              <a:buFont typeface="Wingdings" pitchFamily="2" charset="2"/>
              <a:buChar char="ü"/>
            </a:pPr>
            <a:r>
              <a:rPr lang="ru-RU" sz="2200" dirty="0">
                <a:solidFill>
                  <a:srgbClr val="2B2E3C"/>
                </a:solidFill>
                <a:latin typeface="Bitter Medium" pitchFamily="34" charset="0"/>
              </a:rPr>
              <a:t> Композиционное и логическое оформление</a:t>
            </a:r>
          </a:p>
          <a:p>
            <a:pPr marL="0" indent="0" algn="l">
              <a:lnSpc>
                <a:spcPts val="2700"/>
              </a:lnSpc>
              <a:buFont typeface="Wingdings" pitchFamily="2" charset="2"/>
              <a:buChar char="ü"/>
            </a:pPr>
            <a:r>
              <a:rPr lang="ru-RU" sz="2200" dirty="0">
                <a:solidFill>
                  <a:srgbClr val="2B2E3C"/>
                </a:solidFill>
                <a:latin typeface="Bitter Medium" pitchFamily="34" charset="0"/>
              </a:rPr>
              <a:t> Грамматические, лексические и стилистические нормы</a:t>
            </a:r>
          </a:p>
          <a:p>
            <a:pPr marL="0" indent="0" algn="l">
              <a:lnSpc>
                <a:spcPts val="2700"/>
              </a:lnSpc>
              <a:buFont typeface="Wingdings" pitchFamily="2" charset="2"/>
              <a:buChar char="ü"/>
            </a:pPr>
            <a:r>
              <a:rPr lang="ru-RU" sz="2200" dirty="0">
                <a:solidFill>
                  <a:srgbClr val="2B2E3C"/>
                </a:solidFill>
                <a:latin typeface="Bitter Medium" pitchFamily="34" charset="0"/>
              </a:rPr>
              <a:t> Теория аргументации</a:t>
            </a:r>
            <a:endParaRPr lang="en-US" sz="2200" dirty="0"/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 rot="16200000" flipH="1">
            <a:off x="3078595" y="2523253"/>
            <a:ext cx="1552867" cy="20782"/>
          </a:xfrm>
          <a:prstGeom prst="line">
            <a:avLst/>
          </a:prstGeom>
          <a:ln w="76200">
            <a:solidFill>
              <a:srgbClr val="99CCFF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>
            <a:off x="3169952" y="4735944"/>
            <a:ext cx="1491669" cy="1588"/>
          </a:xfrm>
          <a:prstGeom prst="line">
            <a:avLst/>
          </a:prstGeom>
          <a:ln w="76200">
            <a:solidFill>
              <a:srgbClr val="99C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5400000">
            <a:off x="3456426" y="6951809"/>
            <a:ext cx="926666" cy="3177"/>
          </a:xfrm>
          <a:prstGeom prst="line">
            <a:avLst/>
          </a:prstGeom>
          <a:ln w="76200">
            <a:solidFill>
              <a:srgbClr val="99CC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Рисунок 29" descr="Picture background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0830" y="2400300"/>
            <a:ext cx="3435205" cy="36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2376726" y="263902"/>
            <a:ext cx="10668238" cy="69330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5450"/>
              </a:lnSpc>
              <a:buNone/>
            </a:pP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Структура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 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экзамена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 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 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и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 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критерии</a:t>
            </a: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 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 </a:t>
            </a:r>
            <a:r>
              <a:rPr lang="en-US" sz="36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успеха</a:t>
            </a:r>
            <a:endParaRPr lang="en-US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 1"/>
          <p:cNvSpPr/>
          <p:nvPr/>
        </p:nvSpPr>
        <p:spPr>
          <a:xfrm>
            <a:off x="776526" y="1267691"/>
            <a:ext cx="13077349" cy="71008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50"/>
              </a:lnSpc>
              <a:buNone/>
            </a:pPr>
            <a:r>
              <a:rPr lang="en-US" sz="2400" dirty="0">
                <a:latin typeface="Bitter Medium" charset="-52"/>
                <a:ea typeface="Open Sans" pitchFamily="34" charset="-122"/>
                <a:cs typeface="Open Sans" pitchFamily="34" charset="-120"/>
              </a:rPr>
              <a:t>ОГЭ по русскому языку состоит из трех частей: изложение, сочинение и задания с кратким ответом. Знание критериев </a:t>
            </a:r>
            <a:r>
              <a:rPr lang="en-US" sz="2400" dirty="0" err="1">
                <a:latin typeface="Bitter Medium" charset="-52"/>
                <a:ea typeface="Open Sans" pitchFamily="34" charset="-122"/>
                <a:cs typeface="Open Sans" pitchFamily="34" charset="-120"/>
              </a:rPr>
              <a:t>оценивания</a:t>
            </a:r>
            <a:r>
              <a:rPr lang="en-US" sz="2400" dirty="0"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ru-RU" sz="2400" dirty="0">
                <a:latin typeface="Bitter Medium" charset="-52"/>
                <a:ea typeface="Open Sans" pitchFamily="34" charset="-122"/>
                <a:cs typeface="Open Sans" pitchFamily="34" charset="-120"/>
              </a:rPr>
              <a:t>облегчает</a:t>
            </a:r>
            <a:r>
              <a:rPr lang="en-US" sz="2400" dirty="0">
                <a:latin typeface="Bitter Medium" charset="-52"/>
                <a:ea typeface="Open Sans" pitchFamily="34" charset="-122"/>
                <a:cs typeface="Open Sans" pitchFamily="34" charset="-120"/>
              </a:rPr>
              <a:t> подготовку.</a:t>
            </a:r>
            <a:endParaRPr lang="en-US" sz="2400" dirty="0">
              <a:latin typeface="Bitter Medium" charset="-52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76526" y="2291195"/>
            <a:ext cx="3722738" cy="633846"/>
          </a:xfrm>
          <a:prstGeom prst="roundRect">
            <a:avLst/>
          </a:prstGeom>
          <a:solidFill>
            <a:srgbClr val="99CCFF"/>
          </a:solidFill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1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199590" y="2291195"/>
            <a:ext cx="3722738" cy="633846"/>
          </a:xfrm>
          <a:prstGeom prst="roundRect">
            <a:avLst/>
          </a:prstGeom>
          <a:solidFill>
            <a:srgbClr val="99CCFF"/>
          </a:solidFill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/>
              <a:t>2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9716171" y="2291195"/>
            <a:ext cx="3722738" cy="633846"/>
          </a:xfrm>
          <a:prstGeom prst="roundRect">
            <a:avLst/>
          </a:prstGeom>
          <a:solidFill>
            <a:srgbClr val="99CCFF"/>
          </a:solidFill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3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16687" y="3241964"/>
            <a:ext cx="4051005" cy="39010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            </a:t>
            </a:r>
            <a:r>
              <a:rPr lang="en-US" sz="2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Изложение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itter Medium" pitchFamily="34" charset="0"/>
              <a:ea typeface="Bitter Medium" pitchFamily="34" charset="-122"/>
              <a:cs typeface="Bitter Medium" pitchFamily="34" charset="-120"/>
            </a:endParaRPr>
          </a:p>
          <a:p>
            <a:pPr algn="just">
              <a:lnSpc>
                <a:spcPts val="2700"/>
              </a:lnSpc>
            </a:pPr>
            <a:endParaRPr lang="ru-RU" sz="2000" dirty="0">
              <a:solidFill>
                <a:srgbClr val="2B2E3C"/>
              </a:solidFill>
              <a:latin typeface="Bitter Medium" charset="-52"/>
              <a:ea typeface="Open Sans" pitchFamily="34" charset="-122"/>
              <a:cs typeface="Open Sans" pitchFamily="34" charset="-120"/>
            </a:endParaRPr>
          </a:p>
          <a:p>
            <a:pPr>
              <a:lnSpc>
                <a:spcPts val="2700"/>
              </a:lnSpc>
            </a:pPr>
            <a:r>
              <a:rPr lang="en-US" sz="2000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Пишется</a:t>
            </a:r>
            <a:r>
              <a:rPr lang="en-US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000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по</a:t>
            </a:r>
            <a:r>
              <a:rPr lang="en-US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000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прослушанному</a:t>
            </a:r>
            <a:r>
              <a:rPr lang="en-US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endParaRPr lang="ru-RU" sz="2000" dirty="0">
              <a:solidFill>
                <a:srgbClr val="2B2E3C"/>
              </a:solidFill>
              <a:latin typeface="Bitter Medium" charset="-52"/>
              <a:ea typeface="Open Sans" pitchFamily="34" charset="-122"/>
              <a:cs typeface="Open Sans" pitchFamily="34" charset="-120"/>
            </a:endParaRPr>
          </a:p>
          <a:p>
            <a:pPr>
              <a:lnSpc>
                <a:spcPts val="2700"/>
              </a:lnSpc>
            </a:pPr>
            <a:r>
              <a:rPr lang="en-US" sz="2000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тексту</a:t>
            </a:r>
            <a:r>
              <a:rPr lang="en-US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. </a:t>
            </a:r>
            <a:r>
              <a:rPr lang="en-US" sz="2000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Требует</a:t>
            </a:r>
            <a:r>
              <a:rPr lang="en-US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000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умения</a:t>
            </a:r>
            <a:endParaRPr lang="ru-RU" sz="2000" dirty="0">
              <a:solidFill>
                <a:srgbClr val="2B2E3C"/>
              </a:solidFill>
              <a:latin typeface="Bitter Medium" charset="-52"/>
              <a:ea typeface="Open Sans" pitchFamily="34" charset="-122"/>
              <a:cs typeface="Open Sans" pitchFamily="34" charset="-120"/>
            </a:endParaRPr>
          </a:p>
          <a:p>
            <a:pPr>
              <a:lnSpc>
                <a:spcPts val="2700"/>
              </a:lnSpc>
            </a:pPr>
            <a:r>
              <a:rPr lang="en-US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000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понимать</a:t>
            </a:r>
            <a:r>
              <a:rPr lang="en-US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000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смысл</a:t>
            </a:r>
            <a:r>
              <a:rPr lang="en-US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,</a:t>
            </a:r>
            <a:r>
              <a:rPr lang="ru-RU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000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выявлять</a:t>
            </a:r>
            <a:r>
              <a:rPr lang="en-US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ru-RU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000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авторскую</a:t>
            </a:r>
            <a:r>
              <a:rPr lang="en-US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000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идею</a:t>
            </a:r>
            <a:r>
              <a:rPr lang="ru-RU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и </a:t>
            </a:r>
            <a:r>
              <a:rPr lang="en-US" sz="2000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применять</a:t>
            </a:r>
            <a:r>
              <a:rPr lang="en-US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000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приемы</a:t>
            </a:r>
            <a:r>
              <a:rPr lang="ru-RU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 </a:t>
            </a:r>
            <a:r>
              <a:rPr lang="en-US" sz="2000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сжатия</a:t>
            </a:r>
            <a:r>
              <a:rPr lang="en-US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000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текста</a:t>
            </a:r>
            <a:r>
              <a:rPr lang="en-US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.</a:t>
            </a:r>
            <a:endParaRPr lang="ru-RU" sz="2000" dirty="0">
              <a:solidFill>
                <a:srgbClr val="2B2E3C"/>
              </a:solidFill>
              <a:latin typeface="Bitter Medium" charset="-52"/>
              <a:ea typeface="Open Sans" pitchFamily="34" charset="-122"/>
              <a:cs typeface="Open Sans" pitchFamily="34" charset="-120"/>
            </a:endParaRPr>
          </a:p>
          <a:p>
            <a:pPr algn="ctr">
              <a:lnSpc>
                <a:spcPts val="2700"/>
              </a:lnSpc>
            </a:pPr>
            <a:endParaRPr lang="ru-RU" sz="2000" dirty="0">
              <a:solidFill>
                <a:srgbClr val="2B2E3C"/>
              </a:solidFill>
              <a:latin typeface="Bitter Medium" charset="-52"/>
              <a:ea typeface="Open Sans" pitchFamily="34" charset="-122"/>
              <a:cs typeface="Open Sans" pitchFamily="34" charset="-120"/>
            </a:endParaRPr>
          </a:p>
          <a:p>
            <a:pPr algn="ctr">
              <a:lnSpc>
                <a:spcPts val="2700"/>
              </a:lnSpc>
            </a:pPr>
            <a:r>
              <a:rPr lang="en-US" sz="2000" b="1" i="1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не</a:t>
            </a:r>
            <a:r>
              <a:rPr lang="en-US" sz="2000" b="1" i="1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000" b="1" i="1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менее</a:t>
            </a:r>
            <a:r>
              <a:rPr lang="en-US" sz="2000" b="1" i="1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70 </a:t>
            </a:r>
            <a:r>
              <a:rPr lang="en-US" sz="2000" b="1" i="1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слов</a:t>
            </a:r>
            <a:endParaRPr lang="en-US" sz="2000" dirty="0">
              <a:latin typeface="Bitter Medium" charset="-52"/>
            </a:endParaRPr>
          </a:p>
          <a:p>
            <a:pPr>
              <a:lnSpc>
                <a:spcPts val="2700"/>
              </a:lnSpc>
            </a:pPr>
            <a:endParaRPr lang="ru-RU" dirty="0">
              <a:solidFill>
                <a:srgbClr val="2B2E3C"/>
              </a:solidFill>
              <a:latin typeface="Bitter Medium" pitchFamily="34" charset="0"/>
              <a:ea typeface="Bitter Medium" pitchFamily="34" charset="-122"/>
              <a:cs typeface="Bitter Medium" pitchFamily="34" charset="-120"/>
            </a:endParaRPr>
          </a:p>
          <a:p>
            <a:pPr>
              <a:lnSpc>
                <a:spcPts val="2700"/>
              </a:lnSpc>
            </a:pPr>
            <a:endParaRPr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365392" y="3241964"/>
            <a:ext cx="3898824" cy="28623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700"/>
              </a:lnSpc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        </a:t>
            </a:r>
            <a:r>
              <a:rPr lang="en-US" sz="2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Тестовая</a:t>
            </a:r>
            <a:r>
              <a:rPr lang="en-US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 </a:t>
            </a:r>
            <a:r>
              <a:rPr lang="en-US" sz="2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часть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itter Medium" pitchFamily="34" charset="0"/>
              <a:ea typeface="Bitter Medium" pitchFamily="34" charset="-122"/>
              <a:cs typeface="Bitter Medium" pitchFamily="34" charset="-120"/>
            </a:endParaRPr>
          </a:p>
          <a:p>
            <a:pPr>
              <a:lnSpc>
                <a:spcPts val="2700"/>
              </a:lnSpc>
            </a:pPr>
            <a:endParaRPr lang="ru-RU" sz="2000" dirty="0">
              <a:solidFill>
                <a:srgbClr val="2B2E3C"/>
              </a:solidFill>
              <a:latin typeface="Bitter Medium" charset="-52"/>
              <a:ea typeface="Open Sans" pitchFamily="34" charset="-122"/>
              <a:cs typeface="Open Sans" pitchFamily="34" charset="-120"/>
            </a:endParaRPr>
          </a:p>
          <a:p>
            <a:pPr>
              <a:lnSpc>
                <a:spcPts val="2700"/>
              </a:lnSpc>
            </a:pPr>
            <a:r>
              <a:rPr lang="en-US" sz="2000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Задания</a:t>
            </a:r>
            <a:r>
              <a:rPr lang="en-US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, </a:t>
            </a:r>
            <a:r>
              <a:rPr lang="en-US" sz="2000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требующие</a:t>
            </a:r>
            <a:r>
              <a:rPr lang="en-US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000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ответа</a:t>
            </a:r>
            <a:endParaRPr lang="ru-RU" sz="2000" dirty="0">
              <a:solidFill>
                <a:srgbClr val="2B2E3C"/>
              </a:solidFill>
              <a:latin typeface="Bitter Medium" charset="-52"/>
              <a:ea typeface="Open Sans" pitchFamily="34" charset="-122"/>
              <a:cs typeface="Open Sans" pitchFamily="34" charset="-120"/>
            </a:endParaRPr>
          </a:p>
          <a:p>
            <a:pPr>
              <a:lnSpc>
                <a:spcPts val="2700"/>
              </a:lnSpc>
            </a:pPr>
            <a:r>
              <a:rPr lang="en-US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в </a:t>
            </a:r>
            <a:r>
              <a:rPr lang="en-US" sz="2000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виде</a:t>
            </a:r>
            <a:r>
              <a:rPr lang="en-US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000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слов</a:t>
            </a:r>
            <a:r>
              <a:rPr lang="en-US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000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или</a:t>
            </a:r>
            <a:r>
              <a:rPr lang="en-US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000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цифр</a:t>
            </a:r>
            <a:r>
              <a:rPr lang="en-US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. </a:t>
            </a:r>
            <a:endParaRPr lang="ru-RU" sz="2000" dirty="0">
              <a:solidFill>
                <a:srgbClr val="2B2E3C"/>
              </a:solidFill>
              <a:latin typeface="Bitter Medium" charset="-52"/>
              <a:ea typeface="Open Sans" pitchFamily="34" charset="-122"/>
              <a:cs typeface="Open Sans" pitchFamily="34" charset="-120"/>
            </a:endParaRPr>
          </a:p>
          <a:p>
            <a:pPr>
              <a:lnSpc>
                <a:spcPts val="2700"/>
              </a:lnSpc>
            </a:pPr>
            <a:r>
              <a:rPr lang="en-US" sz="2000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Проверяют</a:t>
            </a:r>
            <a:r>
              <a:rPr lang="en-US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000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знания</a:t>
            </a:r>
            <a:r>
              <a:rPr lang="en-US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в </a:t>
            </a:r>
            <a:r>
              <a:rPr lang="en-US" sz="2000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области</a:t>
            </a:r>
            <a:r>
              <a:rPr lang="en-US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endParaRPr lang="ru-RU" sz="2000" dirty="0">
              <a:solidFill>
                <a:srgbClr val="2B2E3C"/>
              </a:solidFill>
              <a:latin typeface="Bitter Medium" charset="-52"/>
              <a:ea typeface="Open Sans" pitchFamily="34" charset="-122"/>
              <a:cs typeface="Open Sans" pitchFamily="34" charset="-120"/>
            </a:endParaRPr>
          </a:p>
          <a:p>
            <a:pPr>
              <a:lnSpc>
                <a:spcPts val="2700"/>
              </a:lnSpc>
            </a:pPr>
            <a:r>
              <a:rPr lang="ru-RU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орфографии, синтаксиса</a:t>
            </a:r>
            <a:r>
              <a:rPr lang="en-US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, </a:t>
            </a:r>
            <a:endParaRPr lang="ru-RU" sz="2000" dirty="0">
              <a:solidFill>
                <a:srgbClr val="2B2E3C"/>
              </a:solidFill>
              <a:latin typeface="Bitter Medium" charset="-52"/>
              <a:ea typeface="Open Sans" pitchFamily="34" charset="-122"/>
              <a:cs typeface="Open Sans" pitchFamily="34" charset="-120"/>
            </a:endParaRPr>
          </a:p>
          <a:p>
            <a:pPr>
              <a:lnSpc>
                <a:spcPts val="2700"/>
              </a:lnSpc>
            </a:pPr>
            <a:r>
              <a:rPr lang="en-US" sz="2000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пунктуации</a:t>
            </a:r>
            <a:r>
              <a:rPr lang="en-US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, </a:t>
            </a:r>
            <a:r>
              <a:rPr lang="en-US" sz="2000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анализа</a:t>
            </a:r>
            <a:r>
              <a:rPr lang="en-US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000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текста</a:t>
            </a:r>
            <a:endParaRPr lang="en-US" sz="2000" dirty="0">
              <a:latin typeface="Bitter Medium" charset="-52"/>
            </a:endParaRPr>
          </a:p>
          <a:p>
            <a:pPr>
              <a:lnSpc>
                <a:spcPts val="2700"/>
              </a:lnSpc>
            </a:pPr>
            <a:endParaRPr lang="en-US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9716171" y="3241964"/>
            <a:ext cx="4244175" cy="40806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ts val="2700"/>
              </a:lnSpc>
            </a:pPr>
            <a:r>
              <a:rPr lang="en-US" sz="2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Сочинение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itter Medium" pitchFamily="34" charset="0"/>
              <a:ea typeface="Bitter Medium" pitchFamily="34" charset="-122"/>
              <a:cs typeface="Bitter Medium" pitchFamily="34" charset="-120"/>
            </a:endParaRPr>
          </a:p>
          <a:p>
            <a:pPr>
              <a:lnSpc>
                <a:spcPts val="2700"/>
              </a:lnSpc>
            </a:pPr>
            <a:endParaRPr lang="ru-RU" dirty="0">
              <a:solidFill>
                <a:srgbClr val="2B2E3C"/>
              </a:solidFill>
              <a:latin typeface="Open Sans" pitchFamily="34" charset="0"/>
              <a:ea typeface="Open Sans" pitchFamily="34" charset="-122"/>
              <a:cs typeface="Open Sans" pitchFamily="34" charset="-120"/>
            </a:endParaRPr>
          </a:p>
          <a:p>
            <a:pPr>
              <a:lnSpc>
                <a:spcPts val="2850"/>
              </a:lnSpc>
            </a:pPr>
            <a:r>
              <a:rPr lang="en-US" sz="2000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Сочинение-рассуждение</a:t>
            </a:r>
            <a:r>
              <a:rPr lang="en-US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endParaRPr lang="ru-RU" sz="2000" dirty="0">
              <a:solidFill>
                <a:srgbClr val="2B2E3C"/>
              </a:solidFill>
              <a:latin typeface="Bitter Medium" charset="-52"/>
              <a:ea typeface="Open Sans" pitchFamily="34" charset="-122"/>
              <a:cs typeface="Open Sans" pitchFamily="34" charset="-120"/>
            </a:endParaRPr>
          </a:p>
          <a:p>
            <a:pPr>
              <a:lnSpc>
                <a:spcPts val="2850"/>
              </a:lnSpc>
            </a:pPr>
            <a:r>
              <a:rPr lang="en-US" sz="2000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по</a:t>
            </a:r>
            <a:r>
              <a:rPr lang="en-US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000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выбору</a:t>
            </a:r>
            <a:r>
              <a:rPr lang="en-US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: </a:t>
            </a:r>
            <a:endParaRPr lang="ru-RU" sz="2000" dirty="0">
              <a:solidFill>
                <a:srgbClr val="2B2E3C"/>
              </a:solidFill>
              <a:latin typeface="Bitter Medium" charset="-52"/>
              <a:ea typeface="Open Sans" pitchFamily="34" charset="-122"/>
              <a:cs typeface="Open Sans" pitchFamily="34" charset="-120"/>
            </a:endParaRPr>
          </a:p>
          <a:p>
            <a:pPr>
              <a:lnSpc>
                <a:spcPts val="2850"/>
              </a:lnSpc>
            </a:pPr>
            <a:r>
              <a:rPr lang="en-US" sz="2000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лингвистическая</a:t>
            </a:r>
            <a:r>
              <a:rPr lang="en-US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000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тема</a:t>
            </a:r>
            <a:r>
              <a:rPr lang="en-US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, </a:t>
            </a:r>
            <a:endParaRPr lang="ru-RU" sz="2000" dirty="0">
              <a:solidFill>
                <a:srgbClr val="2B2E3C"/>
              </a:solidFill>
              <a:latin typeface="Bitter Medium" charset="-52"/>
              <a:ea typeface="Open Sans" pitchFamily="34" charset="-122"/>
              <a:cs typeface="Open Sans" pitchFamily="34" charset="-120"/>
            </a:endParaRPr>
          </a:p>
          <a:p>
            <a:pPr>
              <a:lnSpc>
                <a:spcPts val="2850"/>
              </a:lnSpc>
            </a:pPr>
            <a:r>
              <a:rPr lang="en-US" sz="2000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цитата</a:t>
            </a:r>
            <a:r>
              <a:rPr lang="en-US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000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из</a:t>
            </a:r>
            <a:r>
              <a:rPr lang="en-US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000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текста</a:t>
            </a:r>
            <a:r>
              <a:rPr lang="en-US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000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или</a:t>
            </a:r>
            <a:r>
              <a:rPr lang="en-US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endParaRPr lang="ru-RU" sz="2000" dirty="0">
              <a:solidFill>
                <a:srgbClr val="2B2E3C"/>
              </a:solidFill>
              <a:latin typeface="Bitter Medium" charset="-52"/>
              <a:ea typeface="Open Sans" pitchFamily="34" charset="-122"/>
              <a:cs typeface="Open Sans" pitchFamily="34" charset="-120"/>
            </a:endParaRPr>
          </a:p>
          <a:p>
            <a:pPr>
              <a:lnSpc>
                <a:spcPts val="2850"/>
              </a:lnSpc>
            </a:pPr>
            <a:r>
              <a:rPr lang="en-US" sz="2000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морально-этическая</a:t>
            </a:r>
            <a:r>
              <a:rPr lang="en-US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000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тема</a:t>
            </a:r>
            <a:r>
              <a:rPr lang="en-US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endParaRPr lang="ru-RU" sz="2000" dirty="0">
              <a:solidFill>
                <a:srgbClr val="2B2E3C"/>
              </a:solidFill>
              <a:latin typeface="Bitter Medium" charset="-52"/>
              <a:ea typeface="Open Sans" pitchFamily="34" charset="-122"/>
              <a:cs typeface="Open Sans" pitchFamily="34" charset="-120"/>
            </a:endParaRPr>
          </a:p>
          <a:p>
            <a:pPr>
              <a:lnSpc>
                <a:spcPts val="2850"/>
              </a:lnSpc>
            </a:pPr>
            <a:r>
              <a:rPr lang="en-US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с </a:t>
            </a:r>
            <a:r>
              <a:rPr lang="en-US" sz="2000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обязательной</a:t>
            </a:r>
            <a:r>
              <a:rPr lang="en-US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000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аргументацией</a:t>
            </a:r>
            <a:r>
              <a:rPr lang="en-US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endParaRPr lang="ru-RU" sz="2000" dirty="0">
              <a:solidFill>
                <a:srgbClr val="2B2E3C"/>
              </a:solidFill>
              <a:latin typeface="Bitter Medium" charset="-52"/>
              <a:ea typeface="Open Sans" pitchFamily="34" charset="-122"/>
              <a:cs typeface="Open Sans" pitchFamily="34" charset="-120"/>
            </a:endParaRPr>
          </a:p>
          <a:p>
            <a:pPr algn="ctr">
              <a:lnSpc>
                <a:spcPts val="2850"/>
              </a:lnSpc>
            </a:pPr>
            <a:r>
              <a:rPr lang="en-US" sz="2000" b="1" i="1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не</a:t>
            </a:r>
            <a:r>
              <a:rPr lang="en-US" sz="2000" b="1" i="1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000" b="1" i="1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менее</a:t>
            </a:r>
            <a:r>
              <a:rPr lang="en-US" sz="2000" b="1" i="1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70 </a:t>
            </a:r>
            <a:r>
              <a:rPr lang="en-US" sz="2000" b="1" i="1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слов</a:t>
            </a:r>
            <a:endParaRPr lang="en-US" sz="2000" b="1" i="1" dirty="0">
              <a:latin typeface="Bitter Medium" charset="-52"/>
            </a:endParaRPr>
          </a:p>
          <a:p>
            <a:pPr algn="ctr">
              <a:lnSpc>
                <a:spcPts val="2700"/>
              </a:lnSpc>
            </a:pPr>
            <a:endParaRPr lang="en-US" sz="2000" dirty="0">
              <a:latin typeface="Bitter Medium" charset="-52"/>
            </a:endParaRPr>
          </a:p>
          <a:p>
            <a:pPr>
              <a:lnSpc>
                <a:spcPts val="2700"/>
              </a:lnSpc>
            </a:pPr>
            <a:endParaRPr lang="en-US" sz="2000" dirty="0">
              <a:latin typeface="Bitter Medium" charset="-52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16687" y="7143032"/>
            <a:ext cx="13483777" cy="691713"/>
          </a:xfrm>
          <a:prstGeom prst="roundRect">
            <a:avLst/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2750"/>
              </a:lnSpc>
            </a:pPr>
            <a:r>
              <a:rPr lang="en-US" b="1" dirty="0" err="1">
                <a:solidFill>
                  <a:schemeClr val="tx1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Баллы</a:t>
            </a:r>
            <a:r>
              <a:rPr lang="ru-RU" b="1" dirty="0">
                <a:solidFill>
                  <a:schemeClr val="tx1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b="1" dirty="0">
                <a:solidFill>
                  <a:schemeClr val="tx1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ОГЭ </a:t>
            </a:r>
            <a:r>
              <a:rPr lang="ru-RU" b="1" dirty="0">
                <a:solidFill>
                  <a:schemeClr val="tx1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являются</a:t>
            </a:r>
            <a:r>
              <a:rPr lang="en-US" b="1" dirty="0">
                <a:solidFill>
                  <a:schemeClr val="tx1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 </a:t>
            </a:r>
            <a:r>
              <a:rPr lang="en-US" b="1" dirty="0" err="1">
                <a:solidFill>
                  <a:schemeClr val="tx1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показателями</a:t>
            </a:r>
            <a:r>
              <a:rPr lang="en-US" b="1" dirty="0">
                <a:solidFill>
                  <a:schemeClr val="tx1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ru-RU" b="1" dirty="0">
                <a:solidFill>
                  <a:schemeClr val="tx1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уровня</a:t>
            </a:r>
            <a:r>
              <a:rPr lang="en-US" b="1" dirty="0">
                <a:solidFill>
                  <a:schemeClr val="tx1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ru-RU" b="1" dirty="0">
                <a:solidFill>
                  <a:schemeClr val="tx1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знаний</a:t>
            </a:r>
            <a:r>
              <a:rPr lang="en-US" b="1" dirty="0">
                <a:solidFill>
                  <a:schemeClr val="tx1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ru-RU" b="1" dirty="0">
                <a:solidFill>
                  <a:schemeClr val="tx1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b="1" dirty="0">
                <a:solidFill>
                  <a:schemeClr val="tx1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и</a:t>
            </a:r>
            <a:r>
              <a:rPr lang="ru-RU" b="1" dirty="0">
                <a:solidFill>
                  <a:schemeClr val="tx1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b="1" dirty="0">
                <a:solidFill>
                  <a:schemeClr val="tx1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помогают</a:t>
            </a:r>
            <a:r>
              <a:rPr lang="ru-RU" b="1" dirty="0">
                <a:solidFill>
                  <a:schemeClr val="tx1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b="1" dirty="0">
                <a:solidFill>
                  <a:schemeClr val="tx1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при</a:t>
            </a:r>
            <a:r>
              <a:rPr lang="en-US" b="1" dirty="0">
                <a:solidFill>
                  <a:schemeClr val="tx1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ru-RU" b="1" dirty="0">
                <a:solidFill>
                  <a:schemeClr val="tx1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поступлении</a:t>
            </a:r>
            <a:r>
              <a:rPr lang="en-US" b="1" dirty="0">
                <a:solidFill>
                  <a:schemeClr val="tx1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ru-RU" b="1" dirty="0">
                <a:solidFill>
                  <a:schemeClr val="tx1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b="1" dirty="0">
                <a:solidFill>
                  <a:schemeClr val="tx1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в</a:t>
            </a:r>
            <a:r>
              <a:rPr lang="ru-RU" b="1" dirty="0">
                <a:solidFill>
                  <a:schemeClr val="tx1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b="1" dirty="0">
                <a:solidFill>
                  <a:schemeClr val="tx1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профильные</a:t>
            </a:r>
            <a:r>
              <a:rPr lang="en-US" b="1" dirty="0">
                <a:solidFill>
                  <a:schemeClr val="tx1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ru-RU" b="1" dirty="0">
                <a:solidFill>
                  <a:schemeClr val="tx1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классы</a:t>
            </a:r>
            <a:r>
              <a:rPr lang="en-US" b="1" dirty="0">
                <a:solidFill>
                  <a:schemeClr val="tx1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. </a:t>
            </a:r>
            <a:endParaRPr lang="ru-RU" b="1" dirty="0">
              <a:solidFill>
                <a:schemeClr val="tx1"/>
              </a:solidFill>
              <a:latin typeface="Bitter Medium" charset="-52"/>
              <a:ea typeface="Open Sans" pitchFamily="34" charset="-122"/>
              <a:cs typeface="Open Sans" pitchFamily="34" charset="-120"/>
            </a:endParaRPr>
          </a:p>
          <a:p>
            <a:pPr algn="ctr">
              <a:lnSpc>
                <a:spcPts val="2750"/>
              </a:lnSpc>
            </a:pPr>
            <a:r>
              <a:rPr lang="en-US" b="1" dirty="0" err="1">
                <a:solidFill>
                  <a:schemeClr val="tx1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Форма</a:t>
            </a:r>
            <a:r>
              <a:rPr lang="en-US" b="1" dirty="0">
                <a:solidFill>
                  <a:schemeClr val="tx1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ru-RU" b="1" dirty="0">
                <a:solidFill>
                  <a:schemeClr val="tx1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b="1" dirty="0">
                <a:solidFill>
                  <a:schemeClr val="tx1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ОГЭ </a:t>
            </a:r>
            <a:r>
              <a:rPr lang="ru-RU" b="1" dirty="0">
                <a:solidFill>
                  <a:schemeClr val="tx1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максимально</a:t>
            </a:r>
            <a:r>
              <a:rPr lang="ru-RU" b="1" dirty="0">
                <a:solidFill>
                  <a:schemeClr val="tx1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b="1" dirty="0">
                <a:solidFill>
                  <a:schemeClr val="tx1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приближена</a:t>
            </a:r>
            <a:r>
              <a:rPr lang="ru-RU" b="1" dirty="0">
                <a:solidFill>
                  <a:schemeClr val="tx1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b="1" dirty="0">
                <a:solidFill>
                  <a:schemeClr val="tx1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к </a:t>
            </a:r>
            <a:r>
              <a:rPr lang="ru-RU" b="1" dirty="0">
                <a:solidFill>
                  <a:schemeClr val="tx1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b="1" dirty="0">
                <a:solidFill>
                  <a:schemeClr val="tx1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ЕГЭ.</a:t>
            </a:r>
            <a:endParaRPr lang="en-US" b="1" dirty="0">
              <a:solidFill>
                <a:schemeClr val="tx1"/>
              </a:solidFill>
              <a:latin typeface="Bitter Medium" charset="-5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3312757" y="359131"/>
            <a:ext cx="7485340" cy="4748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700"/>
              </a:lnSpc>
              <a:buNone/>
            </a:pP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Сжатое изложение: техники и методика</a:t>
            </a:r>
            <a:endParaRPr lang="en-US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1"/>
          <p:cNvSpPr/>
          <p:nvPr/>
        </p:nvSpPr>
        <p:spPr>
          <a:xfrm>
            <a:off x="1031853" y="1026699"/>
            <a:ext cx="12566693" cy="6079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50000"/>
              </a:lnSpc>
              <a:buNone/>
            </a:pPr>
            <a:r>
              <a:rPr lang="en-US" sz="2400" dirty="0">
                <a:latin typeface="Bitter Medium" charset="-52"/>
                <a:ea typeface="Open Sans" pitchFamily="34" charset="-122"/>
                <a:cs typeface="Open Sans" pitchFamily="34" charset="-120"/>
              </a:rPr>
              <a:t>Работу начинаем в 5 классе. </a:t>
            </a:r>
            <a:endParaRPr lang="ru-RU" sz="2400" dirty="0">
              <a:latin typeface="Bitter Medium" charset="-52"/>
              <a:ea typeface="Open Sans" pitchFamily="34" charset="-122"/>
              <a:cs typeface="Open Sans" pitchFamily="34" charset="-120"/>
            </a:endParaRPr>
          </a:p>
          <a:p>
            <a:pPr marL="0" indent="0" algn="l">
              <a:lnSpc>
                <a:spcPct val="150000"/>
              </a:lnSpc>
              <a:buNone/>
            </a:pPr>
            <a:r>
              <a:rPr lang="en-US" sz="2400" b="1" u="sng" dirty="0" err="1">
                <a:latin typeface="Bitter Medium" charset="-52"/>
                <a:ea typeface="Open Sans" pitchFamily="34" charset="-122"/>
                <a:cs typeface="Open Sans" pitchFamily="34" charset="-120"/>
              </a:rPr>
              <a:t>Ключевой</a:t>
            </a:r>
            <a:r>
              <a:rPr lang="en-US" sz="2400" b="1" u="sng" dirty="0">
                <a:latin typeface="Bitter Medium" charset="-52"/>
                <a:ea typeface="Open Sans" pitchFamily="34" charset="-122"/>
                <a:cs typeface="Open Sans" pitchFamily="34" charset="-120"/>
              </a:rPr>
              <a:t> критерий </a:t>
            </a:r>
            <a:r>
              <a:rPr lang="en-US" sz="2400" dirty="0">
                <a:latin typeface="Bitter Medium" charset="-52"/>
                <a:ea typeface="Open Sans" pitchFamily="34" charset="-122"/>
                <a:cs typeface="Open Sans" pitchFamily="34" charset="-120"/>
              </a:rPr>
              <a:t>— </a:t>
            </a:r>
            <a:r>
              <a:rPr lang="en-US" sz="2400" b="1" i="1" dirty="0">
                <a:latin typeface="Bitter Medium" charset="-52"/>
                <a:ea typeface="Open Sans" pitchFamily="34" charset="-122"/>
                <a:cs typeface="Open Sans" pitchFamily="34" charset="-120"/>
              </a:rPr>
              <a:t>микротемы</a:t>
            </a:r>
            <a:r>
              <a:rPr lang="en-US" sz="2400" dirty="0">
                <a:latin typeface="Bitter Medium" charset="-52"/>
                <a:ea typeface="Open Sans" pitchFamily="34" charset="-122"/>
                <a:cs typeface="Open Sans" pitchFamily="34" charset="-120"/>
              </a:rPr>
              <a:t> (абзацное членение) дают </a:t>
            </a:r>
            <a:r>
              <a:rPr lang="en-US" sz="2400" b="1" dirty="0">
                <a:latin typeface="Bitter Medium" charset="-52"/>
                <a:ea typeface="Open Sans" pitchFamily="34" charset="-122"/>
                <a:cs typeface="Open Sans" pitchFamily="34" charset="-120"/>
              </a:rPr>
              <a:t>2 балла. </a:t>
            </a:r>
            <a:r>
              <a:rPr lang="en-US" sz="2400" dirty="0">
                <a:latin typeface="Bitter Medium" charset="-52"/>
                <a:ea typeface="Open Sans" pitchFamily="34" charset="-122"/>
                <a:cs typeface="Open Sans" pitchFamily="34" charset="-120"/>
              </a:rPr>
              <a:t>Необходимо владеть тремя приёмами сжатия:</a:t>
            </a:r>
            <a:endParaRPr lang="en-US" sz="2400" dirty="0">
              <a:latin typeface="Bitter Medium" charset="-52"/>
            </a:endParaRPr>
          </a:p>
        </p:txBody>
      </p:sp>
      <p:sp>
        <p:nvSpPr>
          <p:cNvPr id="6" name="Text 2"/>
          <p:cNvSpPr/>
          <p:nvPr/>
        </p:nvSpPr>
        <p:spPr>
          <a:xfrm>
            <a:off x="1768548" y="2976545"/>
            <a:ext cx="2374821" cy="2968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charset="-52"/>
                <a:ea typeface="Bitter Medium" pitchFamily="34" charset="-122"/>
                <a:cs typeface="Bitter Medium" pitchFamily="34" charset="-120"/>
              </a:rPr>
              <a:t>Обобщение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itter Medium" charset="-52"/>
            </a:endParaRPr>
          </a:p>
        </p:txBody>
      </p:sp>
      <p:sp>
        <p:nvSpPr>
          <p:cNvPr id="7" name="Text 3"/>
          <p:cNvSpPr/>
          <p:nvPr/>
        </p:nvSpPr>
        <p:spPr>
          <a:xfrm>
            <a:off x="1662004" y="3456429"/>
            <a:ext cx="12566693" cy="6079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2400" dirty="0">
                <a:latin typeface="Bitter Medium" charset="-52"/>
                <a:ea typeface="Open Sans" pitchFamily="34" charset="-122"/>
                <a:cs typeface="Open Sans" pitchFamily="34" charset="-120"/>
              </a:rPr>
              <a:t>Сокращение конкретных явлений целыми предложениями без потери главной мысли</a:t>
            </a:r>
            <a:endParaRPr lang="en-US" sz="2400" dirty="0">
              <a:latin typeface="Bitter Medium" charset="-52"/>
            </a:endParaRPr>
          </a:p>
        </p:txBody>
      </p:sp>
      <p:sp>
        <p:nvSpPr>
          <p:cNvPr id="9" name="Text 4"/>
          <p:cNvSpPr/>
          <p:nvPr/>
        </p:nvSpPr>
        <p:spPr>
          <a:xfrm>
            <a:off x="1671339" y="4323022"/>
            <a:ext cx="2374821" cy="2968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ru-RU" sz="2800" b="1" dirty="0"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 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Исключение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 5"/>
          <p:cNvSpPr/>
          <p:nvPr/>
        </p:nvSpPr>
        <p:spPr>
          <a:xfrm>
            <a:off x="1622931" y="4805110"/>
            <a:ext cx="6962180" cy="3039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2400" dirty="0">
                <a:latin typeface="Bitter Medium" charset="-52"/>
                <a:ea typeface="Open Sans" pitchFamily="34" charset="-122"/>
                <a:cs typeface="Open Sans" pitchFamily="34" charset="-120"/>
              </a:rPr>
              <a:t>Удаление подробностей, деталей, объединение двух предложений в одно</a:t>
            </a:r>
            <a:endParaRPr lang="en-US" sz="2400" dirty="0">
              <a:latin typeface="Bitter Medium" charset="-52"/>
            </a:endParaRPr>
          </a:p>
        </p:txBody>
      </p:sp>
      <p:sp>
        <p:nvSpPr>
          <p:cNvPr id="12" name="Text 6"/>
          <p:cNvSpPr/>
          <p:nvPr/>
        </p:nvSpPr>
        <p:spPr>
          <a:xfrm>
            <a:off x="1768547" y="5771607"/>
            <a:ext cx="2374821" cy="2968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00"/>
              </a:lnSpc>
              <a:buNone/>
            </a:pP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Упрощение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 7"/>
          <p:cNvSpPr/>
          <p:nvPr/>
        </p:nvSpPr>
        <p:spPr>
          <a:xfrm>
            <a:off x="1768546" y="6268209"/>
            <a:ext cx="11829999" cy="6079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2400" dirty="0">
                <a:latin typeface="Bitter Medium" charset="-52"/>
                <a:ea typeface="Open Sans" pitchFamily="34" charset="-122"/>
                <a:cs typeface="Open Sans" pitchFamily="34" charset="-120"/>
              </a:rPr>
              <a:t>Передача смысла микротемы своими словами с сохранением информации</a:t>
            </a:r>
            <a:endParaRPr lang="en-US" sz="2400" dirty="0">
              <a:latin typeface="Bitter Medium" charset="-52"/>
            </a:endParaRPr>
          </a:p>
        </p:txBody>
      </p:sp>
      <p:sp>
        <p:nvSpPr>
          <p:cNvPr id="14" name="Text 8"/>
          <p:cNvSpPr/>
          <p:nvPr/>
        </p:nvSpPr>
        <p:spPr>
          <a:xfrm>
            <a:off x="802105" y="7091965"/>
            <a:ext cx="13426592" cy="911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3000"/>
              </a:lnSpc>
              <a:buNone/>
            </a:pPr>
            <a:r>
              <a:rPr lang="en-US" sz="2400" u="sng" dirty="0">
                <a:solidFill>
                  <a:srgbClr val="C00000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Минимум: </a:t>
            </a:r>
            <a:r>
              <a:rPr lang="en-US" sz="2400" b="1" u="sng" dirty="0">
                <a:solidFill>
                  <a:srgbClr val="C00000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70 слов. </a:t>
            </a:r>
            <a:r>
              <a:rPr lang="ru-RU" sz="2400" b="1" u="sng" dirty="0">
                <a:solidFill>
                  <a:srgbClr val="C00000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400" dirty="0" err="1">
                <a:latin typeface="Bitter Medium" charset="-52"/>
                <a:ea typeface="Open Sans" pitchFamily="34" charset="-122"/>
                <a:cs typeface="Open Sans" pitchFamily="34" charset="-120"/>
              </a:rPr>
              <a:t>Текст</a:t>
            </a:r>
            <a:r>
              <a:rPr lang="en-US" sz="2400" dirty="0">
                <a:latin typeface="Bitter Medium" charset="-52"/>
                <a:ea typeface="Open Sans" pitchFamily="34" charset="-122"/>
                <a:cs typeface="Open Sans" pitchFamily="34" charset="-120"/>
              </a:rPr>
              <a:t> читается дважды — первый раз для осмысления, второй раз ученики конспектируют в черновик. </a:t>
            </a:r>
            <a:endParaRPr lang="en-US" sz="2400" dirty="0">
              <a:latin typeface="Bitter Medium" charset="-52"/>
            </a:endParaRPr>
          </a:p>
        </p:txBody>
      </p:sp>
      <p:sp>
        <p:nvSpPr>
          <p:cNvPr id="15" name="Овал 14">
            <a:extLst>
              <a:ext uri="{FF2B5EF4-FFF2-40B4-BE49-F238E27FC236}">
                <a16:creationId xmlns:a16="http://schemas.microsoft.com/office/drawing/2014/main" id="{93E5A06C-5632-45AE-A5C7-EC92F0795833}"/>
              </a:ext>
            </a:extLst>
          </p:cNvPr>
          <p:cNvSpPr/>
          <p:nvPr/>
        </p:nvSpPr>
        <p:spPr>
          <a:xfrm>
            <a:off x="12753474" y="7668126"/>
            <a:ext cx="1876926" cy="55156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 descr="Picture background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2105" y="2788929"/>
            <a:ext cx="673677" cy="66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Picture background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2105" y="4286095"/>
            <a:ext cx="673677" cy="66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Picture background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2105" y="5600709"/>
            <a:ext cx="673677" cy="66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963811" y="442960"/>
            <a:ext cx="11965805" cy="43619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ctr">
              <a:lnSpc>
                <a:spcPts val="3300"/>
              </a:lnSpc>
              <a:buNone/>
            </a:pP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Вторая часть.  </a:t>
            </a:r>
          </a:p>
          <a:p>
            <a:pPr marL="0" indent="0" algn="ctr">
              <a:lnSpc>
                <a:spcPts val="3300"/>
              </a:lnSpc>
              <a:buNone/>
            </a:pPr>
            <a:r>
              <a:rPr lang="en-US" sz="3200" b="1" spc="200" dirty="0" err="1">
                <a:solidFill>
                  <a:srgbClr val="002060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Система</a:t>
            </a:r>
            <a:r>
              <a:rPr lang="en-US" sz="3200" b="1" spc="200" dirty="0">
                <a:solidFill>
                  <a:srgbClr val="002060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 </a:t>
            </a:r>
            <a:r>
              <a:rPr lang="en-US" sz="3200" b="1" spc="200" dirty="0" err="1">
                <a:solidFill>
                  <a:srgbClr val="002060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подготовки</a:t>
            </a:r>
            <a:r>
              <a:rPr lang="ru-RU" sz="3200" b="1" spc="200" dirty="0">
                <a:solidFill>
                  <a:srgbClr val="002060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 </a:t>
            </a:r>
            <a:r>
              <a:rPr lang="en-US" sz="3200" b="1" spc="200" dirty="0">
                <a:solidFill>
                  <a:srgbClr val="002060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: четыре ключевых шага</a:t>
            </a:r>
            <a:endParaRPr lang="en-US" sz="3200" b="1" spc="200" dirty="0">
              <a:solidFill>
                <a:srgbClr val="002060"/>
              </a:solidFill>
            </a:endParaRPr>
          </a:p>
        </p:txBody>
      </p:sp>
      <p:sp>
        <p:nvSpPr>
          <p:cNvPr id="4" name="Shape 1"/>
          <p:cNvSpPr/>
          <p:nvPr/>
        </p:nvSpPr>
        <p:spPr>
          <a:xfrm>
            <a:off x="793790" y="1695569"/>
            <a:ext cx="170021" cy="1252180"/>
          </a:xfrm>
          <a:prstGeom prst="roundRect">
            <a:avLst>
              <a:gd name="adj" fmla="val 42025"/>
            </a:avLst>
          </a:prstGeom>
          <a:solidFill>
            <a:srgbClr val="99CCFF"/>
          </a:solidFill>
          <a:ln w="7620">
            <a:solidFill>
              <a:srgbClr val="99CCFF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1133832" y="1865590"/>
            <a:ext cx="2175272" cy="2657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2800" b="1" spc="180" dirty="0"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Вспоминаем теорию</a:t>
            </a:r>
            <a:endParaRPr lang="en-US" sz="2800" b="1" spc="180" dirty="0"/>
          </a:p>
        </p:txBody>
      </p:sp>
      <p:sp>
        <p:nvSpPr>
          <p:cNvPr id="6" name="Text 3"/>
          <p:cNvSpPr/>
          <p:nvPr/>
        </p:nvSpPr>
        <p:spPr>
          <a:xfrm>
            <a:off x="1133832" y="2233374"/>
            <a:ext cx="12947928" cy="5443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dirty="0">
                <a:latin typeface="Bitter Medium" charset="-52"/>
                <a:ea typeface="Open Sans" pitchFamily="34" charset="-122"/>
                <a:cs typeface="Open Sans" pitchFamily="34" charset="-120"/>
              </a:rPr>
              <a:t>Теоретический материал в схемах и таблицах. Учащиеся самостоятельно находят и систематизируют знания, развивая аналитические способности.</a:t>
            </a:r>
            <a:endParaRPr lang="en-US" dirty="0">
              <a:latin typeface="Bitter Medium" charset="-52"/>
            </a:endParaRPr>
          </a:p>
        </p:txBody>
      </p:sp>
      <p:sp>
        <p:nvSpPr>
          <p:cNvPr id="7" name="Shape 4"/>
          <p:cNvSpPr/>
          <p:nvPr/>
        </p:nvSpPr>
        <p:spPr>
          <a:xfrm>
            <a:off x="1048941" y="3117771"/>
            <a:ext cx="170021" cy="1252180"/>
          </a:xfrm>
          <a:prstGeom prst="roundRect">
            <a:avLst>
              <a:gd name="adj" fmla="val 42025"/>
            </a:avLst>
          </a:prstGeom>
          <a:solidFill>
            <a:srgbClr val="99CCFF"/>
          </a:solidFill>
          <a:ln w="7620">
            <a:solidFill>
              <a:srgbClr val="99CCFF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1388983" y="3287792"/>
            <a:ext cx="2923342" cy="2657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2800" b="1" dirty="0"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Создаём алгоритм решения</a:t>
            </a:r>
            <a:endParaRPr lang="en-US" sz="2800" b="1" dirty="0"/>
          </a:p>
        </p:txBody>
      </p:sp>
      <p:sp>
        <p:nvSpPr>
          <p:cNvPr id="9" name="Text 6"/>
          <p:cNvSpPr/>
          <p:nvPr/>
        </p:nvSpPr>
        <p:spPr>
          <a:xfrm>
            <a:off x="1388984" y="3655576"/>
            <a:ext cx="12947928" cy="5443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dirty="0">
                <a:latin typeface="Bitter Medium" charset="-52"/>
                <a:ea typeface="Open Sans" pitchFamily="34" charset="-122"/>
                <a:cs typeface="Open Sans" pitchFamily="34" charset="-120"/>
              </a:rPr>
              <a:t>Ученик учится анализировать, рассуждать, применять логику. Каждое задание решается по чёткому </a:t>
            </a:r>
            <a:r>
              <a:rPr lang="en-US" dirty="0" err="1">
                <a:latin typeface="Bitter Medium" charset="-52"/>
                <a:ea typeface="Open Sans" pitchFamily="34" charset="-122"/>
                <a:cs typeface="Open Sans" pitchFamily="34" charset="-120"/>
              </a:rPr>
              <a:t>алгоритму</a:t>
            </a:r>
            <a:r>
              <a:rPr lang="en-US" dirty="0"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endParaRPr lang="en-US" dirty="0">
              <a:latin typeface="Bitter Medium" charset="-52"/>
            </a:endParaRPr>
          </a:p>
        </p:txBody>
      </p:sp>
      <p:sp>
        <p:nvSpPr>
          <p:cNvPr id="10" name="Shape 7"/>
          <p:cNvSpPr/>
          <p:nvPr/>
        </p:nvSpPr>
        <p:spPr>
          <a:xfrm>
            <a:off x="1304092" y="4539972"/>
            <a:ext cx="170021" cy="1252180"/>
          </a:xfrm>
          <a:prstGeom prst="roundRect">
            <a:avLst>
              <a:gd name="adj" fmla="val 42025"/>
            </a:avLst>
          </a:prstGeom>
          <a:solidFill>
            <a:srgbClr val="99CCFF"/>
          </a:solidFill>
          <a:ln w="7620">
            <a:solidFill>
              <a:srgbClr val="99CCFF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1644134" y="4709993"/>
            <a:ext cx="2126456" cy="2657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2800" b="1" spc="150" dirty="0"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Решаем вместе</a:t>
            </a:r>
            <a:endParaRPr lang="en-US" sz="2800" b="1" spc="150" dirty="0"/>
          </a:p>
        </p:txBody>
      </p:sp>
      <p:sp>
        <p:nvSpPr>
          <p:cNvPr id="12" name="Text 9"/>
          <p:cNvSpPr/>
          <p:nvPr/>
        </p:nvSpPr>
        <p:spPr>
          <a:xfrm>
            <a:off x="1644134" y="5077778"/>
            <a:ext cx="11980426" cy="5443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dirty="0">
                <a:latin typeface="Bitter Medium" charset="-52"/>
                <a:ea typeface="Open Sans" pitchFamily="34" charset="-122"/>
                <a:cs typeface="Open Sans" pitchFamily="34" charset="-120"/>
              </a:rPr>
              <a:t>Коллективное выполнение задач с анализом и обсуждением. Включаем учащихся в оценку собственной деятельности на каждом этапе</a:t>
            </a:r>
            <a:r>
              <a:rPr lang="en-US" sz="24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.</a:t>
            </a:r>
            <a:endParaRPr lang="en-US" sz="2400" dirty="0">
              <a:latin typeface="Bitter Medium" charset="-52"/>
            </a:endParaRPr>
          </a:p>
        </p:txBody>
      </p:sp>
      <p:sp>
        <p:nvSpPr>
          <p:cNvPr id="13" name="Shape 10"/>
          <p:cNvSpPr/>
          <p:nvPr/>
        </p:nvSpPr>
        <p:spPr>
          <a:xfrm>
            <a:off x="1559243" y="5962174"/>
            <a:ext cx="170021" cy="1252180"/>
          </a:xfrm>
          <a:prstGeom prst="roundRect">
            <a:avLst>
              <a:gd name="adj" fmla="val 42025"/>
            </a:avLst>
          </a:prstGeom>
          <a:solidFill>
            <a:srgbClr val="99CCFF"/>
          </a:solidFill>
          <a:ln w="7620">
            <a:solidFill>
              <a:srgbClr val="99CCFF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1899285" y="6132195"/>
            <a:ext cx="2544247" cy="26574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50"/>
              </a:lnSpc>
              <a:buNone/>
            </a:pPr>
            <a:r>
              <a:rPr lang="en-US" sz="2800" b="1" dirty="0"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Решаем самостоятельно</a:t>
            </a:r>
            <a:endParaRPr lang="en-US" sz="2800" b="1" dirty="0"/>
          </a:p>
        </p:txBody>
      </p:sp>
      <p:sp>
        <p:nvSpPr>
          <p:cNvPr id="15" name="Text 12"/>
          <p:cNvSpPr/>
          <p:nvPr/>
        </p:nvSpPr>
        <p:spPr>
          <a:xfrm>
            <a:off x="1899285" y="6499979"/>
            <a:ext cx="11725275" cy="54435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dirty="0">
                <a:latin typeface="Bitter Medium" charset="-52"/>
                <a:ea typeface="Open Sans" pitchFamily="34" charset="-122"/>
                <a:cs typeface="Open Sans" pitchFamily="34" charset="-120"/>
              </a:rPr>
              <a:t>Тренировка с типовыми заданиями. Критерий готовности: не только выбрать ответ, но и объяснить, почему остальные неправильны</a:t>
            </a:r>
            <a:r>
              <a:rPr lang="en-US" sz="13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.</a:t>
            </a:r>
            <a:endParaRPr lang="en-US" sz="1300" dirty="0">
              <a:latin typeface="Bitter Medium" charset="-52"/>
            </a:endParaRPr>
          </a:p>
        </p:txBody>
      </p:sp>
      <p:pic>
        <p:nvPicPr>
          <p:cNvPr id="16" name="Рисунок 15" descr="Picture background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0113" y="1975295"/>
            <a:ext cx="673677" cy="66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Рисунок 16" descr="Picture background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5577" y="3321826"/>
            <a:ext cx="673677" cy="66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Рисунок 17" descr="Picture background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6951" y="4954632"/>
            <a:ext cx="673677" cy="66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Рисунок 18" descr="Picture background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5285" y="6376833"/>
            <a:ext cx="673677" cy="66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Рисунок 23" descr="Picture background"/>
          <p:cNvPicPr/>
          <p:nvPr/>
        </p:nvPicPr>
        <p:blipFill>
          <a:blip r:embed="rId3"/>
          <a:srcRect l="37420" t="3750" r="37533"/>
          <a:stretch>
            <a:fillRect/>
          </a:stretch>
        </p:blipFill>
        <p:spPr bwMode="auto">
          <a:xfrm>
            <a:off x="11179225" y="3205936"/>
            <a:ext cx="440647" cy="1339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Shape 11"/>
          <p:cNvSpPr/>
          <p:nvPr/>
        </p:nvSpPr>
        <p:spPr>
          <a:xfrm>
            <a:off x="998512" y="5339001"/>
            <a:ext cx="9101452" cy="1903463"/>
          </a:xfrm>
          <a:prstGeom prst="roundRect">
            <a:avLst>
              <a:gd name="adj" fmla="val 4552"/>
            </a:avLst>
          </a:prstGeom>
          <a:ln w="28575">
            <a:solidFill>
              <a:srgbClr val="99CCFF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sp>
      <p:sp>
        <p:nvSpPr>
          <p:cNvPr id="14" name="Shape 11"/>
          <p:cNvSpPr/>
          <p:nvPr/>
        </p:nvSpPr>
        <p:spPr>
          <a:xfrm>
            <a:off x="977134" y="3205936"/>
            <a:ext cx="9122830" cy="1708964"/>
          </a:xfrm>
          <a:prstGeom prst="roundRect">
            <a:avLst>
              <a:gd name="adj" fmla="val 4552"/>
            </a:avLst>
          </a:prstGeom>
          <a:ln w="28575">
            <a:solidFill>
              <a:srgbClr val="99CCFF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sp>
      <p:sp>
        <p:nvSpPr>
          <p:cNvPr id="9" name="Shape 6"/>
          <p:cNvSpPr/>
          <p:nvPr/>
        </p:nvSpPr>
        <p:spPr>
          <a:xfrm>
            <a:off x="998512" y="1318676"/>
            <a:ext cx="9101452" cy="1580793"/>
          </a:xfrm>
          <a:prstGeom prst="roundRect">
            <a:avLst>
              <a:gd name="adj" fmla="val 4552"/>
            </a:avLst>
          </a:prstGeom>
          <a:ln w="28575">
            <a:solidFill>
              <a:srgbClr val="99CCFF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sp>
      <p:sp>
        <p:nvSpPr>
          <p:cNvPr id="3" name="Text 0"/>
          <p:cNvSpPr/>
          <p:nvPr/>
        </p:nvSpPr>
        <p:spPr>
          <a:xfrm>
            <a:off x="3843262" y="216991"/>
            <a:ext cx="5411867" cy="42826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350"/>
              </a:lnSpc>
              <a:buNone/>
            </a:pPr>
            <a:r>
              <a:rPr lang="en-US" sz="3600" b="1" dirty="0">
                <a:solidFill>
                  <a:srgbClr val="002060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Три варианта сочинения на ОГЭ</a:t>
            </a:r>
            <a:endParaRPr lang="en-US" sz="3600" b="1" dirty="0">
              <a:solidFill>
                <a:srgbClr val="002060"/>
              </a:solidFill>
            </a:endParaRPr>
          </a:p>
        </p:txBody>
      </p:sp>
      <p:sp>
        <p:nvSpPr>
          <p:cNvPr id="5" name="Shape 2"/>
          <p:cNvSpPr/>
          <p:nvPr/>
        </p:nvSpPr>
        <p:spPr>
          <a:xfrm>
            <a:off x="977134" y="1318676"/>
            <a:ext cx="685205" cy="1580793"/>
          </a:xfrm>
          <a:prstGeom prst="roundRect">
            <a:avLst>
              <a:gd name="adj" fmla="val 6497"/>
            </a:avLst>
          </a:prstGeom>
          <a:solidFill>
            <a:srgbClr val="99CCFF"/>
          </a:solidFill>
          <a:ln/>
        </p:spPr>
      </p:sp>
      <p:sp>
        <p:nvSpPr>
          <p:cNvPr id="6" name="Text 3"/>
          <p:cNvSpPr/>
          <p:nvPr/>
        </p:nvSpPr>
        <p:spPr>
          <a:xfrm>
            <a:off x="1174173" y="1834991"/>
            <a:ext cx="256937" cy="3211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3600" b="1" dirty="0">
                <a:solidFill>
                  <a:srgbClr val="2B2E3C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1</a:t>
            </a:r>
            <a:endParaRPr lang="en-US" sz="3600" b="1" dirty="0"/>
          </a:p>
        </p:txBody>
      </p:sp>
      <p:sp>
        <p:nvSpPr>
          <p:cNvPr id="7" name="Text 4"/>
          <p:cNvSpPr/>
          <p:nvPr/>
        </p:nvSpPr>
        <p:spPr>
          <a:xfrm>
            <a:off x="2065074" y="1471017"/>
            <a:ext cx="3462890" cy="2676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2400" b="1" dirty="0">
                <a:solidFill>
                  <a:srgbClr val="2B2E3C"/>
                </a:solidFill>
                <a:latin typeface="Bitter Medium" charset="-52"/>
                <a:ea typeface="Bitter Medium" pitchFamily="34" charset="-122"/>
                <a:cs typeface="Bitter Medium" pitchFamily="34" charset="-120"/>
              </a:rPr>
              <a:t>9.1: Лингвистическая тема</a:t>
            </a:r>
            <a:endParaRPr lang="en-US" sz="2400" b="1" dirty="0">
              <a:latin typeface="Bitter Medium" charset="-52"/>
            </a:endParaRPr>
          </a:p>
        </p:txBody>
      </p:sp>
      <p:sp>
        <p:nvSpPr>
          <p:cNvPr id="8" name="Text 5"/>
          <p:cNvSpPr/>
          <p:nvPr/>
        </p:nvSpPr>
        <p:spPr>
          <a:xfrm>
            <a:off x="1786534" y="1834991"/>
            <a:ext cx="8313430" cy="54816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800"/>
              </a:lnSpc>
              <a:buNone/>
            </a:pPr>
            <a:r>
              <a:rPr lang="ru-RU" sz="2000" dirty="0">
                <a:latin typeface="Bitter Medium" charset="-52"/>
                <a:ea typeface="Open Sans" pitchFamily="34" charset="-122"/>
                <a:cs typeface="Open Sans" pitchFamily="34" charset="-120"/>
              </a:rPr>
              <a:t>Дать обоснованный ответ на вопрос,</a:t>
            </a:r>
            <a:r>
              <a:rPr lang="en-US" sz="2000" dirty="0"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ru-RU" sz="2000" dirty="0">
                <a:latin typeface="Bitter Medium" charset="-52"/>
                <a:ea typeface="Open Sans" pitchFamily="34" charset="-122"/>
                <a:cs typeface="Open Sans" pitchFamily="34" charset="-120"/>
              </a:rPr>
              <a:t>заявленный в теме</a:t>
            </a:r>
            <a:r>
              <a:rPr lang="en-US" sz="2000" dirty="0">
                <a:latin typeface="Bitter Medium" charset="-52"/>
                <a:ea typeface="Open Sans" pitchFamily="34" charset="-122"/>
                <a:cs typeface="Open Sans" pitchFamily="34" charset="-120"/>
              </a:rPr>
              <a:t>. </a:t>
            </a:r>
            <a:r>
              <a:rPr lang="ru-RU" sz="2000" dirty="0">
                <a:latin typeface="Bitter Medium" charset="-52"/>
                <a:ea typeface="Open Sans" pitchFamily="34" charset="-122"/>
                <a:cs typeface="Open Sans" pitchFamily="34" charset="-120"/>
              </a:rPr>
              <a:t> Привести </a:t>
            </a:r>
            <a:r>
              <a:rPr lang="en-US" sz="2000" dirty="0">
                <a:latin typeface="Bitter Medium" charset="-52"/>
                <a:ea typeface="Open Sans" pitchFamily="34" charset="-122"/>
                <a:cs typeface="Open Sans" pitchFamily="34" charset="-120"/>
              </a:rPr>
              <a:t> 2 примера </a:t>
            </a:r>
            <a:r>
              <a:rPr lang="en-US" sz="2000" dirty="0" err="1">
                <a:latin typeface="Bitter Medium" charset="-52"/>
                <a:ea typeface="Open Sans" pitchFamily="34" charset="-122"/>
                <a:cs typeface="Open Sans" pitchFamily="34" charset="-120"/>
              </a:rPr>
              <a:t>из</a:t>
            </a:r>
            <a:r>
              <a:rPr lang="en-US" sz="2000" dirty="0"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000" dirty="0" err="1">
                <a:latin typeface="Bitter Medium" charset="-52"/>
                <a:ea typeface="Open Sans" pitchFamily="34" charset="-122"/>
                <a:cs typeface="Open Sans" pitchFamily="34" charset="-120"/>
              </a:rPr>
              <a:t>текста</a:t>
            </a:r>
            <a:r>
              <a:rPr lang="ru-RU" sz="2000" dirty="0">
                <a:latin typeface="Bitter Medium" charset="-52"/>
                <a:ea typeface="Open Sans" pitchFamily="34" charset="-122"/>
                <a:cs typeface="Open Sans" pitchFamily="34" charset="-120"/>
              </a:rPr>
              <a:t>, прокомментировав их.</a:t>
            </a:r>
            <a:r>
              <a:rPr lang="en-US" sz="2000" dirty="0"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endParaRPr lang="ru-RU" sz="2000" dirty="0">
              <a:latin typeface="Bitter Medium" charset="-52"/>
              <a:ea typeface="Open Sans" pitchFamily="34" charset="-122"/>
              <a:cs typeface="Open Sans" pitchFamily="34" charset="-120"/>
            </a:endParaRPr>
          </a:p>
          <a:p>
            <a:pPr marL="0" indent="0" algn="l">
              <a:lnSpc>
                <a:spcPts val="2150"/>
              </a:lnSpc>
              <a:buNone/>
            </a:pPr>
            <a:endParaRPr lang="en-US" sz="2000" dirty="0">
              <a:latin typeface="Bitter Medium" charset="-52"/>
            </a:endParaRPr>
          </a:p>
        </p:txBody>
      </p:sp>
      <p:sp>
        <p:nvSpPr>
          <p:cNvPr id="10" name="Shape 7"/>
          <p:cNvSpPr/>
          <p:nvPr/>
        </p:nvSpPr>
        <p:spPr>
          <a:xfrm>
            <a:off x="977134" y="3205936"/>
            <a:ext cx="685205" cy="1708964"/>
          </a:xfrm>
          <a:prstGeom prst="roundRect">
            <a:avLst>
              <a:gd name="adj" fmla="val 6497"/>
            </a:avLst>
          </a:prstGeom>
          <a:solidFill>
            <a:srgbClr val="99CCFF"/>
          </a:solidFill>
          <a:ln>
            <a:solidFill>
              <a:srgbClr val="99CCFF"/>
            </a:solidFill>
          </a:ln>
        </p:spPr>
      </p:sp>
      <p:sp>
        <p:nvSpPr>
          <p:cNvPr id="11" name="Text 8"/>
          <p:cNvSpPr/>
          <p:nvPr/>
        </p:nvSpPr>
        <p:spPr>
          <a:xfrm>
            <a:off x="1174173" y="3812917"/>
            <a:ext cx="256937" cy="3211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3600" b="1" dirty="0">
                <a:solidFill>
                  <a:srgbClr val="2B2E3C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2</a:t>
            </a:r>
            <a:endParaRPr lang="en-US" sz="3600" b="1" dirty="0"/>
          </a:p>
        </p:txBody>
      </p:sp>
      <p:sp>
        <p:nvSpPr>
          <p:cNvPr id="12" name="Text 9"/>
          <p:cNvSpPr/>
          <p:nvPr/>
        </p:nvSpPr>
        <p:spPr>
          <a:xfrm>
            <a:off x="2065074" y="3350418"/>
            <a:ext cx="2141339" cy="2676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2400" b="1" dirty="0">
                <a:solidFill>
                  <a:srgbClr val="2B2E3C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9.2: Цитата из текста</a:t>
            </a:r>
            <a:endParaRPr lang="en-US" sz="2400" b="1" dirty="0"/>
          </a:p>
        </p:txBody>
      </p:sp>
      <p:sp>
        <p:nvSpPr>
          <p:cNvPr id="13" name="Text 10"/>
          <p:cNvSpPr/>
          <p:nvPr/>
        </p:nvSpPr>
        <p:spPr>
          <a:xfrm>
            <a:off x="1786533" y="3722906"/>
            <a:ext cx="8095222" cy="82224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00" dirty="0">
                <a:latin typeface="Bitter Medium" charset="-52"/>
                <a:ea typeface="Open Sans" pitchFamily="34" charset="-122"/>
                <a:cs typeface="Open Sans" pitchFamily="34" charset="-120"/>
              </a:rPr>
              <a:t>Сочинение по фразе, выражающей основную идею. Перечитать текст, составить план, сформулировать позицию. Аргументы </a:t>
            </a:r>
            <a:r>
              <a:rPr lang="en-US" sz="2000" u="sng" dirty="0">
                <a:latin typeface="Bitter Medium" charset="-52"/>
                <a:ea typeface="Open Sans" pitchFamily="34" charset="-122"/>
                <a:cs typeface="Open Sans" pitchFamily="34" charset="-120"/>
              </a:rPr>
              <a:t>только из предложенного текста.</a:t>
            </a:r>
            <a:endParaRPr lang="en-US" sz="2000" u="sng" dirty="0">
              <a:latin typeface="Bitter Medium" charset="-52"/>
            </a:endParaRPr>
          </a:p>
        </p:txBody>
      </p:sp>
      <p:sp>
        <p:nvSpPr>
          <p:cNvPr id="15" name="Shape 12"/>
          <p:cNvSpPr/>
          <p:nvPr/>
        </p:nvSpPr>
        <p:spPr>
          <a:xfrm>
            <a:off x="977134" y="5339001"/>
            <a:ext cx="685205" cy="1903463"/>
          </a:xfrm>
          <a:prstGeom prst="roundRect">
            <a:avLst>
              <a:gd name="adj" fmla="val 6497"/>
            </a:avLst>
          </a:prstGeom>
          <a:solidFill>
            <a:srgbClr val="99CCFF"/>
          </a:solidFill>
          <a:ln>
            <a:solidFill>
              <a:srgbClr val="99CCFF"/>
            </a:solidFill>
          </a:ln>
        </p:spPr>
      </p:sp>
      <p:sp>
        <p:nvSpPr>
          <p:cNvPr id="16" name="Text 13"/>
          <p:cNvSpPr/>
          <p:nvPr/>
        </p:nvSpPr>
        <p:spPr>
          <a:xfrm>
            <a:off x="1174173" y="5923121"/>
            <a:ext cx="256937" cy="32111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3600" b="1" dirty="0">
                <a:solidFill>
                  <a:srgbClr val="2B2E3C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3</a:t>
            </a:r>
            <a:endParaRPr lang="en-US" sz="3600" b="1" dirty="0"/>
          </a:p>
        </p:txBody>
      </p:sp>
      <p:sp>
        <p:nvSpPr>
          <p:cNvPr id="17" name="Text 14"/>
          <p:cNvSpPr/>
          <p:nvPr/>
        </p:nvSpPr>
        <p:spPr>
          <a:xfrm>
            <a:off x="1786533" y="5509692"/>
            <a:ext cx="3153132" cy="26765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2400" b="1" dirty="0">
                <a:solidFill>
                  <a:srgbClr val="2B2E3C"/>
                </a:solidFill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9.3: Морально-этическая тема</a:t>
            </a:r>
            <a:endParaRPr lang="en-US" sz="2400" b="1" dirty="0"/>
          </a:p>
        </p:txBody>
      </p:sp>
      <p:sp>
        <p:nvSpPr>
          <p:cNvPr id="18" name="Text 15"/>
          <p:cNvSpPr/>
          <p:nvPr/>
        </p:nvSpPr>
        <p:spPr>
          <a:xfrm>
            <a:off x="1786533" y="5923120"/>
            <a:ext cx="8095222" cy="11634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700"/>
              </a:lnSpc>
            </a:pPr>
            <a:r>
              <a:rPr lang="ru-RU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Предлагается дать ответ на вопрос, касающийся проблематики текста. </a:t>
            </a:r>
            <a:r>
              <a:rPr lang="en-US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В </a:t>
            </a:r>
            <a:r>
              <a:rPr lang="en-US" sz="2000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основе</a:t>
            </a:r>
            <a:r>
              <a:rPr lang="en-US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 </a:t>
            </a:r>
            <a:r>
              <a:rPr lang="en-US" sz="2000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размышления</a:t>
            </a:r>
            <a:r>
              <a:rPr lang="en-US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ru-RU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000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анализ</a:t>
            </a:r>
            <a:r>
              <a:rPr lang="en-US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, а не пересказ. </a:t>
            </a:r>
            <a:endParaRPr lang="ru-RU" sz="2000" dirty="0">
              <a:solidFill>
                <a:srgbClr val="2B2E3C"/>
              </a:solidFill>
              <a:latin typeface="Bitter Medium" charset="-52"/>
              <a:ea typeface="Open Sans" pitchFamily="34" charset="-122"/>
              <a:cs typeface="Open Sans" pitchFamily="34" charset="-120"/>
            </a:endParaRPr>
          </a:p>
          <a:p>
            <a:pPr>
              <a:lnSpc>
                <a:spcPts val="2700"/>
              </a:lnSpc>
            </a:pPr>
            <a:r>
              <a:rPr lang="en-US" sz="2000" b="1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Опора</a:t>
            </a:r>
            <a:r>
              <a:rPr lang="en-US" sz="2000" b="1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000" b="1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на</a:t>
            </a:r>
            <a:r>
              <a:rPr lang="en-US" sz="2000" b="1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000" b="1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текст</a:t>
            </a:r>
            <a:r>
              <a:rPr lang="ru-RU" sz="2000" b="1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! </a:t>
            </a:r>
            <a:r>
              <a:rPr lang="ru-RU" sz="2000" b="1" u="sng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Два примера из предложенного текста!</a:t>
            </a:r>
            <a:endParaRPr lang="en-US" sz="2000" b="1" u="sng" dirty="0">
              <a:latin typeface="Bitter Medium" charset="-52"/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3150814D-85CE-4BBB-B307-3E8EB7E0DCF4}"/>
              </a:ext>
            </a:extLst>
          </p:cNvPr>
          <p:cNvSpPr/>
          <p:nvPr/>
        </p:nvSpPr>
        <p:spPr>
          <a:xfrm>
            <a:off x="12630416" y="7517892"/>
            <a:ext cx="1989221" cy="6416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11619872" y="3941284"/>
            <a:ext cx="2839239" cy="3854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2150"/>
              </a:lnSpc>
            </a:pPr>
            <a:r>
              <a:rPr lang="en-US" sz="2400" b="1" dirty="0" err="1">
                <a:solidFill>
                  <a:srgbClr val="2B2E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charset="-52"/>
                <a:ea typeface="Open Sans" pitchFamily="34" charset="-122"/>
                <a:cs typeface="Open Sans" pitchFamily="34" charset="-120"/>
              </a:rPr>
              <a:t>Не</a:t>
            </a:r>
            <a:r>
              <a:rPr lang="en-US" sz="2400" b="1" dirty="0">
                <a:solidFill>
                  <a:srgbClr val="2B2E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400" b="1" dirty="0" err="1">
                <a:solidFill>
                  <a:srgbClr val="2B2E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charset="-52"/>
                <a:ea typeface="Open Sans" pitchFamily="34" charset="-122"/>
                <a:cs typeface="Open Sans" pitchFamily="34" charset="-120"/>
              </a:rPr>
              <a:t>менее</a:t>
            </a:r>
            <a:r>
              <a:rPr lang="en-US" sz="2400" b="1" dirty="0">
                <a:solidFill>
                  <a:srgbClr val="2B2E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charset="-52"/>
                <a:ea typeface="Open Sans" pitchFamily="34" charset="-122"/>
                <a:cs typeface="Open Sans" pitchFamily="34" charset="-120"/>
              </a:rPr>
              <a:t> 70 </a:t>
            </a:r>
            <a:r>
              <a:rPr lang="en-US" sz="2400" b="1" dirty="0" err="1">
                <a:solidFill>
                  <a:srgbClr val="2B2E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charset="-52"/>
                <a:ea typeface="Open Sans" pitchFamily="34" charset="-122"/>
                <a:cs typeface="Open Sans" pitchFamily="34" charset="-120"/>
              </a:rPr>
              <a:t>слов</a:t>
            </a:r>
            <a:r>
              <a:rPr lang="en-US" sz="2400" b="1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.</a:t>
            </a:r>
            <a:endParaRPr lang="en-US" sz="2400" b="1" dirty="0">
              <a:latin typeface="Bitter Medium" charset="-52"/>
            </a:endParaRPr>
          </a:p>
        </p:txBody>
      </p:sp>
      <p:sp>
        <p:nvSpPr>
          <p:cNvPr id="23" name="Правая фигурная скобка 22"/>
          <p:cNvSpPr/>
          <p:nvPr/>
        </p:nvSpPr>
        <p:spPr>
          <a:xfrm>
            <a:off x="10224655" y="1834991"/>
            <a:ext cx="836924" cy="4409242"/>
          </a:xfrm>
          <a:prstGeom prst="rightBrace">
            <a:avLst/>
          </a:prstGeom>
          <a:ln w="38100">
            <a:solidFill>
              <a:srgbClr val="99CCFF"/>
            </a:solidFill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71728" y="351949"/>
            <a:ext cx="12387263" cy="5387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200"/>
              </a:lnSpc>
              <a:buNone/>
            </a:pPr>
            <a:r>
              <a:rPr lang="en-US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Комплексная система поддержки: методы и инструменты</a:t>
            </a:r>
            <a:endParaRPr lang="en-US" sz="3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hape 1"/>
          <p:cNvSpPr/>
          <p:nvPr/>
        </p:nvSpPr>
        <p:spPr>
          <a:xfrm>
            <a:off x="786170" y="1223843"/>
            <a:ext cx="6413659" cy="1946196"/>
          </a:xfrm>
          <a:prstGeom prst="roundRect">
            <a:avLst>
              <a:gd name="adj" fmla="val 26573"/>
            </a:avLst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sp>
      <p:sp>
        <p:nvSpPr>
          <p:cNvPr id="4" name="Text 2"/>
          <p:cNvSpPr/>
          <p:nvPr/>
        </p:nvSpPr>
        <p:spPr>
          <a:xfrm>
            <a:off x="1165860" y="1421725"/>
            <a:ext cx="4943995" cy="336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400" b="1" spc="200" dirty="0">
                <a:solidFill>
                  <a:srgbClr val="2B2E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Психологический настрой</a:t>
            </a:r>
            <a:endParaRPr lang="en-US" sz="2400" b="1" spc="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 3"/>
          <p:cNvSpPr/>
          <p:nvPr/>
        </p:nvSpPr>
        <p:spPr>
          <a:xfrm>
            <a:off x="1013817" y="1926994"/>
            <a:ext cx="5967651" cy="10344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700"/>
              </a:lnSpc>
            </a:pPr>
            <a:r>
              <a:rPr lang="en-US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000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Психологическая</a:t>
            </a:r>
            <a:r>
              <a:rPr lang="en-US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000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устойчивость</a:t>
            </a:r>
            <a:r>
              <a:rPr lang="en-US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— </a:t>
            </a:r>
            <a:r>
              <a:rPr lang="en-US" sz="2000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основная</a:t>
            </a:r>
            <a:r>
              <a:rPr lang="en-US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000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характеристика</a:t>
            </a:r>
            <a:r>
              <a:rPr lang="en-US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, </a:t>
            </a:r>
            <a:r>
              <a:rPr lang="en-US" sz="2000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способствующая</a:t>
            </a:r>
            <a:r>
              <a:rPr lang="en-US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000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успешной</a:t>
            </a:r>
            <a:r>
              <a:rPr lang="en-US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</a:t>
            </a:r>
            <a:r>
              <a:rPr lang="en-US" sz="2000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аттестации</a:t>
            </a:r>
            <a:endParaRPr lang="en-US" sz="2000" dirty="0">
              <a:latin typeface="Bitter Medium" charset="-52"/>
            </a:endParaRPr>
          </a:p>
        </p:txBody>
      </p:sp>
      <p:sp>
        <p:nvSpPr>
          <p:cNvPr id="6" name="Shape 4"/>
          <p:cNvSpPr/>
          <p:nvPr/>
        </p:nvSpPr>
        <p:spPr>
          <a:xfrm>
            <a:off x="7422833" y="1223843"/>
            <a:ext cx="6413778" cy="1946196"/>
          </a:xfrm>
          <a:prstGeom prst="roundRect">
            <a:avLst>
              <a:gd name="adj" fmla="val 26573"/>
            </a:avLst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sp>
      <p:sp>
        <p:nvSpPr>
          <p:cNvPr id="7" name="Text 5"/>
          <p:cNvSpPr/>
          <p:nvPr/>
        </p:nvSpPr>
        <p:spPr>
          <a:xfrm>
            <a:off x="8423908" y="1358920"/>
            <a:ext cx="3378279" cy="336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400" b="1" spc="190" dirty="0">
                <a:solidFill>
                  <a:srgbClr val="2B2E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Информационная работа</a:t>
            </a:r>
            <a:endParaRPr lang="en-US" sz="2400" b="1" spc="19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 6"/>
          <p:cNvSpPr/>
          <p:nvPr/>
        </p:nvSpPr>
        <p:spPr>
          <a:xfrm>
            <a:off x="7761208" y="1758315"/>
            <a:ext cx="5967770" cy="103441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Информирование родителей о структуре КИМов, критериях, процедуре. </a:t>
            </a:r>
            <a:r>
              <a:rPr lang="en-US" sz="2000" dirty="0" err="1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Стенды</a:t>
            </a:r>
            <a:r>
              <a:rPr lang="en-US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 рекомендациями</a:t>
            </a:r>
            <a:endParaRPr lang="en-US" sz="2000" dirty="0">
              <a:latin typeface="Bitter Medium" charset="-52"/>
            </a:endParaRPr>
          </a:p>
        </p:txBody>
      </p:sp>
      <p:sp>
        <p:nvSpPr>
          <p:cNvPr id="9" name="Shape 7"/>
          <p:cNvSpPr/>
          <p:nvPr/>
        </p:nvSpPr>
        <p:spPr>
          <a:xfrm>
            <a:off x="793790" y="3503175"/>
            <a:ext cx="6413659" cy="1946196"/>
          </a:xfrm>
          <a:prstGeom prst="roundRect">
            <a:avLst>
              <a:gd name="adj" fmla="val 26573"/>
            </a:avLst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sp>
      <p:sp>
        <p:nvSpPr>
          <p:cNvPr id="10" name="Text 8"/>
          <p:cNvSpPr/>
          <p:nvPr/>
        </p:nvSpPr>
        <p:spPr>
          <a:xfrm>
            <a:off x="1165860" y="3656229"/>
            <a:ext cx="3695581" cy="336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400" b="1" spc="200" dirty="0">
                <a:solidFill>
                  <a:srgbClr val="2B2E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Методическое обеспечение</a:t>
            </a:r>
            <a:endParaRPr lang="en-US" sz="2400" b="1" spc="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 9"/>
          <p:cNvSpPr/>
          <p:nvPr/>
        </p:nvSpPr>
        <p:spPr>
          <a:xfrm>
            <a:off x="1016794" y="4243982"/>
            <a:ext cx="5967651" cy="689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r>
              <a:rPr lang="en-US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Пособия ФИПИ, авторов-разработчиков КИМов. Варианты экзаменационных работ с ответами</a:t>
            </a:r>
            <a:endParaRPr lang="en-US" sz="2000" dirty="0">
              <a:latin typeface="Bitter Medium" charset="-52"/>
            </a:endParaRPr>
          </a:p>
        </p:txBody>
      </p:sp>
      <p:sp>
        <p:nvSpPr>
          <p:cNvPr id="12" name="Shape 10"/>
          <p:cNvSpPr/>
          <p:nvPr/>
        </p:nvSpPr>
        <p:spPr>
          <a:xfrm>
            <a:off x="7315200" y="3522226"/>
            <a:ext cx="6413778" cy="1946196"/>
          </a:xfrm>
          <a:prstGeom prst="roundRect">
            <a:avLst>
              <a:gd name="adj" fmla="val 26573"/>
            </a:avLst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sp>
      <p:sp>
        <p:nvSpPr>
          <p:cNvPr id="13" name="Text 11"/>
          <p:cNvSpPr/>
          <p:nvPr/>
        </p:nvSpPr>
        <p:spPr>
          <a:xfrm>
            <a:off x="9108636" y="3656229"/>
            <a:ext cx="2693551" cy="336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b="1" spc="190" dirty="0">
                <a:solidFill>
                  <a:srgbClr val="2B2E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ИКТ-технологии</a:t>
            </a:r>
            <a:endParaRPr lang="en-US" sz="2100" b="1" spc="19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 12"/>
          <p:cNvSpPr/>
          <p:nvPr/>
        </p:nvSpPr>
        <p:spPr>
          <a:xfrm>
            <a:off x="8423908" y="4243982"/>
            <a:ext cx="4977172" cy="73504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000" dirty="0">
                <a:latin typeface="Bitter Medium" charset="-52"/>
                <a:ea typeface="Times New Roman" pitchFamily="18" charset="0"/>
                <a:cs typeface="Arial" pitchFamily="34" charset="0"/>
              </a:rPr>
              <a:t>ФИПИ (</a:t>
            </a:r>
            <a:r>
              <a:rPr lang="ru-RU" sz="2000" dirty="0" err="1">
                <a:latin typeface="Bitter Medium" charset="-52"/>
                <a:ea typeface="Times New Roman" pitchFamily="18" charset="0"/>
                <a:cs typeface="Arial" pitchFamily="34" charset="0"/>
              </a:rPr>
              <a:t>fipi.ru</a:t>
            </a:r>
            <a:r>
              <a:rPr lang="ru-RU" sz="2000" dirty="0">
                <a:latin typeface="Bitter Medium" charset="-52"/>
                <a:ea typeface="Times New Roman" pitchFamily="18" charset="0"/>
                <a:cs typeface="Arial" pitchFamily="34" charset="0"/>
              </a:rPr>
              <a:t>)              </a:t>
            </a:r>
            <a:r>
              <a:rPr lang="ru-RU" sz="2000" dirty="0" err="1">
                <a:latin typeface="Bitter Medium" charset="-52"/>
                <a:ea typeface="Times New Roman" pitchFamily="18" charset="0"/>
                <a:cs typeface="Arial" pitchFamily="34" charset="0"/>
              </a:rPr>
              <a:t>Яндекс.Репетитор</a:t>
            </a:r>
            <a:r>
              <a:rPr lang="ru-RU" sz="2000" dirty="0">
                <a:latin typeface="Bitter Medium" charset="-52"/>
                <a:ea typeface="Times New Roman" pitchFamily="18" charset="0"/>
                <a:cs typeface="Arial" pitchFamily="34" charset="0"/>
              </a:rPr>
              <a:t> </a:t>
            </a:r>
          </a:p>
          <a:p>
            <a:pPr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lang="ru-RU" sz="2000" dirty="0">
                <a:latin typeface="Bitter Medium" charset="-52"/>
                <a:ea typeface="Times New Roman" pitchFamily="18" charset="0"/>
                <a:cs typeface="Arial" pitchFamily="34" charset="0"/>
              </a:rPr>
              <a:t>  Решу ОГЭ                          </a:t>
            </a:r>
            <a:r>
              <a:rPr lang="ru-RU" sz="2000" dirty="0" err="1">
                <a:latin typeface="Bitter Medium" charset="-52"/>
                <a:ea typeface="Times New Roman" pitchFamily="18" charset="0"/>
                <a:cs typeface="Arial" pitchFamily="34" charset="0"/>
              </a:rPr>
              <a:t>Грамота.ру</a:t>
            </a:r>
            <a:endParaRPr lang="ru-RU" sz="2000" dirty="0">
              <a:latin typeface="Bitter Medium" charset="-52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r>
              <a:rPr lang="ru-RU" sz="2000" dirty="0">
                <a:latin typeface="Bitter Medium" charset="-52"/>
                <a:ea typeface="Times New Roman" pitchFamily="18" charset="0"/>
                <a:cs typeface="Arial" pitchFamily="34" charset="0"/>
              </a:rPr>
              <a:t>    </a:t>
            </a:r>
            <a:endParaRPr lang="ru-RU" sz="2000" dirty="0">
              <a:latin typeface="Bitter Medium" charset="-52"/>
              <a:cs typeface="Arial" pitchFamily="34" charset="0"/>
            </a:endParaRPr>
          </a:p>
          <a:p>
            <a:pPr lvl="0" eaLnBrk="0" fontAlgn="base" hangingPunct="0">
              <a:lnSpc>
                <a:spcPts val="2400"/>
              </a:lnSpc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endParaRPr lang="ru-RU" sz="2000" dirty="0">
              <a:latin typeface="Bitter Medium" charset="-52"/>
              <a:cs typeface="Arial" pitchFamily="34" charset="0"/>
            </a:endParaRPr>
          </a:p>
        </p:txBody>
      </p:sp>
      <p:sp>
        <p:nvSpPr>
          <p:cNvPr id="15" name="Shape 13"/>
          <p:cNvSpPr/>
          <p:nvPr/>
        </p:nvSpPr>
        <p:spPr>
          <a:xfrm>
            <a:off x="771728" y="5724406"/>
            <a:ext cx="6413659" cy="1601391"/>
          </a:xfrm>
          <a:prstGeom prst="roundRect">
            <a:avLst>
              <a:gd name="adj" fmla="val 32295"/>
            </a:avLst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sp>
      <p:sp>
        <p:nvSpPr>
          <p:cNvPr id="16" name="Text 14"/>
          <p:cNvSpPr/>
          <p:nvPr/>
        </p:nvSpPr>
        <p:spPr>
          <a:xfrm>
            <a:off x="1165860" y="5750861"/>
            <a:ext cx="5203767" cy="336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ctr">
              <a:lnSpc>
                <a:spcPts val="2200"/>
              </a:lnSpc>
              <a:buSzPct val="100000"/>
            </a:pPr>
            <a:r>
              <a:rPr lang="en-US" sz="2100" b="1" spc="190" dirty="0" err="1">
                <a:solidFill>
                  <a:srgbClr val="2B2E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Консультации</a:t>
            </a:r>
            <a:endParaRPr lang="ru-RU" sz="2100" b="1" spc="190" dirty="0">
              <a:solidFill>
                <a:srgbClr val="2B2E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itter Medium" pitchFamily="34" charset="0"/>
              <a:ea typeface="Bitter Medium" pitchFamily="34" charset="-122"/>
              <a:cs typeface="Bitter Medium" pitchFamily="34" charset="-120"/>
            </a:endParaRPr>
          </a:p>
          <a:p>
            <a:pPr marL="342900" indent="-342900">
              <a:lnSpc>
                <a:spcPts val="2200"/>
              </a:lnSpc>
              <a:buSzPct val="100000"/>
            </a:pPr>
            <a:endParaRPr lang="ru-RU" sz="2100" b="1" spc="190" dirty="0">
              <a:solidFill>
                <a:srgbClr val="2B2E3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itter Medium" pitchFamily="34" charset="0"/>
              <a:ea typeface="Bitter Medium" pitchFamily="34" charset="-122"/>
              <a:cs typeface="Bitter Medium" pitchFamily="34" charset="-120"/>
            </a:endParaRPr>
          </a:p>
          <a:p>
            <a:pPr marL="342900" indent="-342900" algn="ctr">
              <a:lnSpc>
                <a:spcPts val="2800"/>
              </a:lnSpc>
              <a:buSzPct val="100000"/>
            </a:pPr>
            <a:r>
              <a:rPr lang="en-US" sz="2000" dirty="0" err="1">
                <a:latin typeface="Bitter Medium" charset="-52"/>
                <a:ea typeface="Roboto" pitchFamily="34" charset="-122"/>
                <a:cs typeface="Roboto" pitchFamily="34" charset="-120"/>
              </a:rPr>
              <a:t>Анализ</a:t>
            </a:r>
            <a:r>
              <a:rPr lang="en-US" sz="2000" dirty="0">
                <a:latin typeface="Bitter Medium" charset="-52"/>
                <a:ea typeface="Roboto" pitchFamily="34" charset="-122"/>
                <a:cs typeface="Roboto" pitchFamily="34" charset="-120"/>
              </a:rPr>
              <a:t> </a:t>
            </a:r>
            <a:r>
              <a:rPr lang="en-US" sz="2000" dirty="0" err="1">
                <a:latin typeface="Bitter Medium" charset="-52"/>
                <a:ea typeface="Roboto" pitchFamily="34" charset="-122"/>
                <a:cs typeface="Roboto" pitchFamily="34" charset="-120"/>
              </a:rPr>
              <a:t>критериев</a:t>
            </a:r>
            <a:r>
              <a:rPr lang="ru-RU" sz="2000" dirty="0">
                <a:latin typeface="Bitter Medium" charset="-52"/>
                <a:ea typeface="Roboto" pitchFamily="34" charset="-122"/>
                <a:cs typeface="Roboto" pitchFamily="34" charset="-120"/>
              </a:rPr>
              <a:t> и </a:t>
            </a:r>
            <a:r>
              <a:rPr lang="en-US" sz="2000" dirty="0" err="1">
                <a:latin typeface="Bitter Medium" charset="-52"/>
                <a:ea typeface="Roboto" pitchFamily="34" charset="-122"/>
                <a:cs typeface="Roboto" pitchFamily="34" charset="-120"/>
              </a:rPr>
              <a:t>типичных</a:t>
            </a:r>
            <a:r>
              <a:rPr lang="en-US" sz="2000" dirty="0">
                <a:latin typeface="Bitter Medium" charset="-52"/>
                <a:ea typeface="Roboto" pitchFamily="34" charset="-122"/>
                <a:cs typeface="Roboto" pitchFamily="34" charset="-120"/>
              </a:rPr>
              <a:t> </a:t>
            </a:r>
            <a:r>
              <a:rPr lang="en-US" sz="2000" dirty="0" err="1">
                <a:latin typeface="Bitter Medium" charset="-52"/>
                <a:ea typeface="Roboto" pitchFamily="34" charset="-122"/>
                <a:cs typeface="Roboto" pitchFamily="34" charset="-120"/>
              </a:rPr>
              <a:t>ошибок</a:t>
            </a:r>
            <a:r>
              <a:rPr lang="en-US" sz="2000" dirty="0">
                <a:latin typeface="Bitter Medium" charset="-52"/>
                <a:ea typeface="Roboto" pitchFamily="34" charset="-122"/>
                <a:cs typeface="Roboto" pitchFamily="34" charset="-120"/>
              </a:rPr>
              <a:t> </a:t>
            </a:r>
            <a:endParaRPr lang="ru-RU" sz="2000" dirty="0">
              <a:latin typeface="Bitter Medium" charset="-52"/>
              <a:ea typeface="Roboto" pitchFamily="34" charset="-122"/>
              <a:cs typeface="Roboto" pitchFamily="34" charset="-120"/>
            </a:endParaRPr>
          </a:p>
          <a:p>
            <a:pPr marL="342900" indent="-342900" algn="ctr">
              <a:lnSpc>
                <a:spcPts val="2800"/>
              </a:lnSpc>
              <a:buSzPct val="100000"/>
            </a:pPr>
            <a:r>
              <a:rPr lang="en-US" sz="2000" dirty="0" err="1">
                <a:latin typeface="Bitter Medium" charset="-52"/>
                <a:ea typeface="Roboto" pitchFamily="34" charset="-122"/>
                <a:cs typeface="Roboto" pitchFamily="34" charset="-120"/>
              </a:rPr>
              <a:t>ренировка</a:t>
            </a:r>
            <a:r>
              <a:rPr lang="en-US" sz="2000" dirty="0">
                <a:latin typeface="Bitter Medium" charset="-52"/>
                <a:ea typeface="Roboto" pitchFamily="34" charset="-122"/>
                <a:cs typeface="Roboto" pitchFamily="34" charset="-120"/>
              </a:rPr>
              <a:t> </a:t>
            </a:r>
            <a:r>
              <a:rPr lang="ru-RU" sz="2000" dirty="0">
                <a:latin typeface="Bitter Medium" charset="-52"/>
                <a:ea typeface="Roboto" pitchFamily="34" charset="-122"/>
                <a:cs typeface="Roboto" pitchFamily="34" charset="-120"/>
              </a:rPr>
              <a:t>выполнения</a:t>
            </a:r>
          </a:p>
          <a:p>
            <a:pPr marL="342900" indent="-342900" algn="ctr">
              <a:lnSpc>
                <a:spcPts val="2800"/>
              </a:lnSpc>
              <a:buSzPct val="100000"/>
            </a:pPr>
            <a:r>
              <a:rPr lang="ru-RU" sz="2000" dirty="0">
                <a:latin typeface="Bitter Medium" charset="-52"/>
                <a:ea typeface="Roboto" pitchFamily="34" charset="-122"/>
                <a:cs typeface="Roboto" pitchFamily="34" charset="-120"/>
              </a:rPr>
              <a:t> </a:t>
            </a:r>
            <a:r>
              <a:rPr lang="en-US" sz="2000" dirty="0" err="1">
                <a:latin typeface="Bitter Medium" charset="-52"/>
                <a:ea typeface="Roboto" pitchFamily="34" charset="-122"/>
                <a:cs typeface="Roboto" pitchFamily="34" charset="-120"/>
              </a:rPr>
              <a:t>всех</a:t>
            </a:r>
            <a:r>
              <a:rPr lang="en-US" sz="2000" dirty="0">
                <a:latin typeface="Bitter Medium" charset="-52"/>
                <a:ea typeface="Roboto" pitchFamily="34" charset="-122"/>
                <a:cs typeface="Roboto" pitchFamily="34" charset="-120"/>
              </a:rPr>
              <a:t> </a:t>
            </a:r>
            <a:r>
              <a:rPr lang="en-US" sz="2000" dirty="0" err="1">
                <a:latin typeface="Bitter Medium" charset="-52"/>
                <a:ea typeface="Roboto" pitchFamily="34" charset="-122"/>
                <a:cs typeface="Roboto" pitchFamily="34" charset="-120"/>
              </a:rPr>
              <a:t>типов</a:t>
            </a:r>
            <a:r>
              <a:rPr lang="en-US" sz="2000" dirty="0">
                <a:latin typeface="Bitter Medium" charset="-52"/>
                <a:ea typeface="Roboto" pitchFamily="34" charset="-122"/>
                <a:cs typeface="Roboto" pitchFamily="34" charset="-120"/>
              </a:rPr>
              <a:t> </a:t>
            </a:r>
            <a:r>
              <a:rPr lang="en-US" sz="2000" dirty="0" err="1">
                <a:latin typeface="Bitter Medium" charset="-52"/>
                <a:ea typeface="Roboto" pitchFamily="34" charset="-122"/>
                <a:cs typeface="Roboto" pitchFamily="34" charset="-120"/>
              </a:rPr>
              <a:t>заданий</a:t>
            </a:r>
            <a:endParaRPr lang="ru-RU" sz="2000" dirty="0">
              <a:latin typeface="Bitter Medium" charset="-52"/>
              <a:ea typeface="Roboto" pitchFamily="34" charset="-122"/>
              <a:cs typeface="Roboto" pitchFamily="34" charset="-120"/>
            </a:endParaRPr>
          </a:p>
          <a:p>
            <a:pPr marL="0" indent="0" algn="l">
              <a:lnSpc>
                <a:spcPts val="2650"/>
              </a:lnSpc>
              <a:buNone/>
            </a:pPr>
            <a:endParaRPr lang="en-US" sz="2100" b="1" spc="19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 15"/>
          <p:cNvSpPr/>
          <p:nvPr/>
        </p:nvSpPr>
        <p:spPr>
          <a:xfrm>
            <a:off x="1016794" y="6463070"/>
            <a:ext cx="5967651" cy="689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700"/>
              </a:lnSpc>
              <a:buNone/>
            </a:pPr>
            <a:endParaRPr lang="en-US" sz="2000" dirty="0">
              <a:latin typeface="Bitter Medium" charset="-52"/>
            </a:endParaRPr>
          </a:p>
        </p:txBody>
      </p:sp>
      <p:sp>
        <p:nvSpPr>
          <p:cNvPr id="18" name="Shape 16"/>
          <p:cNvSpPr/>
          <p:nvPr/>
        </p:nvSpPr>
        <p:spPr>
          <a:xfrm>
            <a:off x="7445014" y="5745123"/>
            <a:ext cx="6413778" cy="1627409"/>
          </a:xfrm>
          <a:prstGeom prst="roundRect">
            <a:avLst>
              <a:gd name="adj" fmla="val 32295"/>
            </a:avLst>
          </a:prstGeom>
          <a:ln w="28575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sp>
      <p:sp>
        <p:nvSpPr>
          <p:cNvPr id="19" name="Text 17"/>
          <p:cNvSpPr/>
          <p:nvPr/>
        </p:nvSpPr>
        <p:spPr>
          <a:xfrm>
            <a:off x="8974626" y="5919156"/>
            <a:ext cx="3266837" cy="3365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650"/>
              </a:lnSpc>
              <a:buNone/>
            </a:pPr>
            <a:r>
              <a:rPr lang="en-US" sz="2100" b="1" spc="180" dirty="0">
                <a:solidFill>
                  <a:srgbClr val="2B2E3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pitchFamily="34" charset="0"/>
                <a:ea typeface="Bitter Medium" pitchFamily="34" charset="-122"/>
                <a:cs typeface="Bitter Medium" pitchFamily="34" charset="-120"/>
              </a:rPr>
              <a:t>Индивидуальные папки</a:t>
            </a:r>
            <a:endParaRPr lang="en-US" sz="2100" b="1" spc="18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ext 18"/>
          <p:cNvSpPr/>
          <p:nvPr/>
        </p:nvSpPr>
        <p:spPr>
          <a:xfrm>
            <a:off x="7668017" y="6275570"/>
            <a:ext cx="6168593" cy="6896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ctr">
              <a:lnSpc>
                <a:spcPts val="2700"/>
              </a:lnSpc>
              <a:buNone/>
            </a:pPr>
            <a:r>
              <a:rPr lang="en-US" sz="2000" dirty="0">
                <a:solidFill>
                  <a:srgbClr val="2B2E3C"/>
                </a:solidFill>
                <a:latin typeface="Bitter Medium" charset="-52"/>
                <a:ea typeface="Open Sans" pitchFamily="34" charset="-122"/>
                <a:cs typeface="Open Sans" pitchFamily="34" charset="-120"/>
              </a:rPr>
              <a:t>Теория, алгоритмы, схемы. Листы результативности для отслеживания прогресса на протяжении года</a:t>
            </a:r>
            <a:endParaRPr lang="en-US" sz="2000" dirty="0">
              <a:latin typeface="Bitter Medium" charset="-52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45E77788-D164-4B05-9838-EAB62C473A87}"/>
              </a:ext>
            </a:extLst>
          </p:cNvPr>
          <p:cNvSpPr/>
          <p:nvPr/>
        </p:nvSpPr>
        <p:spPr>
          <a:xfrm>
            <a:off x="12641178" y="7587916"/>
            <a:ext cx="1989221" cy="641684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997527" y="509155"/>
            <a:ext cx="12895117" cy="6637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12696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4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48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tter Medium" charset="-52"/>
                <a:ea typeface="Times New Roman" pitchFamily="18" charset="0"/>
                <a:cs typeface="Arial" pitchFamily="34" charset="0"/>
              </a:rPr>
              <a:t>Использование цифровых ресурсов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Bitter Medium" charset="-52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effectLst/>
                <a:latin typeface="Bitter Medium" charset="-52"/>
                <a:ea typeface="Times New Roman" pitchFamily="18" charset="0"/>
                <a:cs typeface="Arial" pitchFamily="34" charset="0"/>
              </a:rPr>
              <a:t>Полезные платформы:</a:t>
            </a:r>
            <a:endParaRPr kumimoji="0" lang="ru-RU" sz="2000" b="0" i="0" u="none" strike="noStrike" cap="none" normalizeH="0" baseline="0" dirty="0">
              <a:ln>
                <a:noFill/>
              </a:ln>
              <a:effectLst/>
              <a:latin typeface="Bitter Medium" charset="-52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effectLst/>
                <a:latin typeface="Bitter Medium" charset="-52"/>
                <a:ea typeface="Times New Roman" pitchFamily="18" charset="0"/>
                <a:cs typeface="Arial" pitchFamily="34" charset="0"/>
              </a:rPr>
              <a:t> ФИПИ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effectLst/>
                <a:latin typeface="Bitter Medium" charset="-52"/>
                <a:ea typeface="Times New Roman" pitchFamily="18" charset="0"/>
                <a:cs typeface="Arial" pitchFamily="34" charset="0"/>
              </a:rPr>
              <a:t> (</a:t>
            </a:r>
            <a:r>
              <a:rPr kumimoji="0" lang="ru-RU" sz="2000" b="0" i="0" u="none" strike="noStrike" cap="none" normalizeH="0" baseline="0" dirty="0" err="1">
                <a:ln>
                  <a:noFill/>
                </a:ln>
                <a:effectLst/>
                <a:latin typeface="Bitter Medium" charset="-52"/>
                <a:ea typeface="Times New Roman" pitchFamily="18" charset="0"/>
                <a:cs typeface="Arial" pitchFamily="34" charset="0"/>
              </a:rPr>
              <a:t>fipi.ru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effectLst/>
                <a:latin typeface="Bitter Medium" charset="-52"/>
                <a:ea typeface="Times New Roman" pitchFamily="18" charset="0"/>
                <a:cs typeface="Arial" pitchFamily="34" charset="0"/>
              </a:rPr>
              <a:t>) — открытый банк заданий, демоверсии.</a:t>
            </a:r>
            <a:endParaRPr kumimoji="0" lang="ru-RU" sz="2000" b="0" i="0" u="none" strike="noStrike" cap="none" normalizeH="0" baseline="0" dirty="0">
              <a:ln>
                <a:noFill/>
              </a:ln>
              <a:effectLst/>
              <a:latin typeface="Bitter Medium" charset="-52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effectLst/>
                <a:latin typeface="Bitter Medium" charset="-52"/>
                <a:ea typeface="Times New Roman" pitchFamily="18" charset="0"/>
                <a:cs typeface="Arial" pitchFamily="34" charset="0"/>
              </a:rPr>
              <a:t> Решу ОГЭ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effectLst/>
                <a:latin typeface="Bitter Medium" charset="-52"/>
                <a:ea typeface="Times New Roman" pitchFamily="18" charset="0"/>
                <a:cs typeface="Arial" pitchFamily="34" charset="0"/>
              </a:rPr>
              <a:t> — тренировочные варианты с автопроверкой.</a:t>
            </a:r>
            <a:endParaRPr kumimoji="0" lang="ru-RU" sz="2000" b="0" i="0" u="none" strike="noStrike" cap="none" normalizeH="0" baseline="0" dirty="0">
              <a:ln>
                <a:noFill/>
              </a:ln>
              <a:effectLst/>
              <a:latin typeface="Bitter Medium" charset="-52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effectLst/>
                <a:latin typeface="Bitter Medium" charset="-52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err="1">
                <a:ln>
                  <a:noFill/>
                </a:ln>
                <a:effectLst/>
                <a:latin typeface="Bitter Medium" charset="-52"/>
                <a:ea typeface="Times New Roman" pitchFamily="18" charset="0"/>
                <a:cs typeface="Arial" pitchFamily="34" charset="0"/>
              </a:rPr>
              <a:t>Яндекс.Репетитор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effectLst/>
                <a:latin typeface="Bitter Medium" charset="-52"/>
                <a:ea typeface="Times New Roman" pitchFamily="18" charset="0"/>
                <a:cs typeface="Arial" pitchFamily="34" charset="0"/>
              </a:rPr>
              <a:t> — интерактивные задания.</a:t>
            </a:r>
            <a:endParaRPr kumimoji="0" lang="ru-RU" sz="2000" b="0" i="0" u="none" strike="noStrike" cap="none" normalizeH="0" baseline="0" dirty="0">
              <a:ln>
                <a:noFill/>
              </a:ln>
              <a:effectLst/>
              <a:latin typeface="Bitter Medium" charset="-52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000" b="1" i="0" u="none" strike="noStrike" cap="none" normalizeH="0" baseline="0" dirty="0">
                <a:ln>
                  <a:noFill/>
                </a:ln>
                <a:effectLst/>
                <a:latin typeface="Bitter Medium" charset="-52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dirty="0" err="1">
                <a:ln>
                  <a:noFill/>
                </a:ln>
                <a:effectLst/>
                <a:latin typeface="Bitter Medium" charset="-52"/>
                <a:ea typeface="Times New Roman" pitchFamily="18" charset="0"/>
                <a:cs typeface="Arial" pitchFamily="34" charset="0"/>
              </a:rPr>
              <a:t>Грамота.ру</a:t>
            </a:r>
            <a:r>
              <a:rPr kumimoji="0" lang="ru-RU" sz="2000" b="0" i="0" u="none" strike="noStrike" cap="none" normalizeH="0" baseline="0" dirty="0">
                <a:ln>
                  <a:noFill/>
                </a:ln>
                <a:effectLst/>
                <a:latin typeface="Bitter Medium" charset="-52"/>
                <a:ea typeface="Times New Roman" pitchFamily="18" charset="0"/>
                <a:cs typeface="Arial" pitchFamily="34" charset="0"/>
              </a:rPr>
              <a:t>— справочники по орфографии и пунктуации.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ru-RU" sz="2400" b="0" i="0" u="none" strike="noStrike" cap="none" normalizeH="0" baseline="0" dirty="0">
              <a:ln>
                <a:noFill/>
              </a:ln>
              <a:effectLst/>
              <a:latin typeface="Bitter Medium" charset="-52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effectLst/>
                <a:latin typeface="Bitter Medium" charset="-52"/>
                <a:ea typeface="Times New Roman" pitchFamily="18" charset="0"/>
                <a:cs typeface="Arial" pitchFamily="34" charset="0"/>
              </a:rPr>
              <a:t>Преимущества:</a:t>
            </a:r>
            <a:endParaRPr kumimoji="0" lang="ru-RU" sz="2400" b="0" i="0" u="none" strike="noStrike" cap="none" normalizeH="0" baseline="0" dirty="0">
              <a:ln>
                <a:noFill/>
              </a:ln>
              <a:effectLst/>
              <a:latin typeface="Bitter Medium" charset="-52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effectLst/>
                <a:latin typeface="Bitter Medium" charset="-52"/>
                <a:ea typeface="Times New Roman" pitchFamily="18" charset="0"/>
                <a:cs typeface="Arial" pitchFamily="34" charset="0"/>
              </a:rPr>
              <a:t> мгновенная обратная связь;</a:t>
            </a:r>
            <a:endParaRPr kumimoji="0" lang="ru-RU" sz="2400" b="0" i="0" u="none" strike="noStrike" cap="none" normalizeH="0" baseline="0" dirty="0">
              <a:ln>
                <a:noFill/>
              </a:ln>
              <a:effectLst/>
              <a:latin typeface="Bitter Medium" charset="-52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effectLst/>
                <a:latin typeface="Bitter Medium" charset="-52"/>
                <a:ea typeface="Times New Roman" pitchFamily="18" charset="0"/>
                <a:cs typeface="Arial" pitchFamily="34" charset="0"/>
              </a:rPr>
              <a:t> адаптация под уровень ученика;</a:t>
            </a:r>
            <a:endParaRPr kumimoji="0" lang="ru-RU" sz="2400" b="0" i="0" u="none" strike="noStrike" cap="none" normalizeH="0" baseline="0" dirty="0">
              <a:ln>
                <a:noFill/>
              </a:ln>
              <a:effectLst/>
              <a:latin typeface="Bitter Medium" charset="-52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effectLst/>
                <a:latin typeface="Bitter Medium" charset="-52"/>
                <a:ea typeface="Times New Roman" pitchFamily="18" charset="0"/>
                <a:cs typeface="Arial" pitchFamily="34" charset="0"/>
              </a:rPr>
              <a:t> возможность тренироваться вне класса.</a:t>
            </a:r>
            <a:endParaRPr kumimoji="0" lang="ru-RU" sz="2400" b="0" i="0" u="none" strike="noStrike" cap="none" normalizeH="0" baseline="0" dirty="0">
              <a:ln>
                <a:noFill/>
              </a:ln>
              <a:effectLst/>
              <a:latin typeface="Bitter Medium" charset="-52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Picture background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9864435" y="1943100"/>
            <a:ext cx="3778828" cy="41425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417</TotalTime>
  <Words>756</Words>
  <Application>Microsoft Office PowerPoint</Application>
  <PresentationFormat>Произвольный</PresentationFormat>
  <Paragraphs>130</Paragraphs>
  <Slides>10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Calibri</vt:lpstr>
      <vt:lpstr>Open Sans</vt:lpstr>
      <vt:lpstr>Arial</vt:lpstr>
      <vt:lpstr>Calibri Light</vt:lpstr>
      <vt:lpstr>Wingdings</vt:lpstr>
      <vt:lpstr>Bitter Medium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Liudmila</dc:creator>
  <cp:lastModifiedBy>Красота</cp:lastModifiedBy>
  <cp:revision>48</cp:revision>
  <dcterms:created xsi:type="dcterms:W3CDTF">2025-10-28T14:43:12Z</dcterms:created>
  <dcterms:modified xsi:type="dcterms:W3CDTF">2026-09-07T16:12:53Z</dcterms:modified>
</cp:coreProperties>
</file>