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9936" y="403859"/>
            <a:ext cx="8319516" cy="338632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43585" y="1153109"/>
            <a:ext cx="7929880" cy="1854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62480" y="434162"/>
            <a:ext cx="6019038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02437" y="1504569"/>
            <a:ext cx="8261350" cy="4416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6350" algn="ctr">
              <a:lnSpc>
                <a:spcPct val="100000"/>
              </a:lnSpc>
              <a:spcBef>
                <a:spcPts val="95"/>
              </a:spcBef>
            </a:pPr>
            <a:r>
              <a:rPr sz="4000" dirty="0">
                <a:solidFill>
                  <a:srgbClr val="000000"/>
                </a:solidFill>
                <a:latin typeface="Times New Roman"/>
                <a:cs typeface="Times New Roman"/>
              </a:rPr>
              <a:t>«Эффективные</a:t>
            </a:r>
            <a:r>
              <a:rPr sz="40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4000" spc="-10" dirty="0">
                <a:solidFill>
                  <a:srgbClr val="000000"/>
                </a:solidFill>
                <a:latin typeface="Times New Roman"/>
                <a:cs typeface="Times New Roman"/>
              </a:rPr>
              <a:t>приёмы </a:t>
            </a:r>
            <a:r>
              <a:rPr sz="4000" spc="-35" dirty="0">
                <a:solidFill>
                  <a:srgbClr val="000000"/>
                </a:solidFill>
                <a:latin typeface="Times New Roman"/>
                <a:cs typeface="Times New Roman"/>
              </a:rPr>
              <a:t>подготовки</a:t>
            </a:r>
            <a:r>
              <a:rPr sz="4000" spc="-1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4000" spc="-30" dirty="0">
                <a:solidFill>
                  <a:srgbClr val="000000"/>
                </a:solidFill>
                <a:latin typeface="Times New Roman"/>
                <a:cs typeface="Times New Roman"/>
              </a:rPr>
              <a:t>обучающихся</a:t>
            </a:r>
            <a:r>
              <a:rPr sz="4000" spc="-10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000000"/>
                </a:solidFill>
                <a:latin typeface="Times New Roman"/>
                <a:cs typeface="Times New Roman"/>
              </a:rPr>
              <a:t>4</a:t>
            </a:r>
            <a:r>
              <a:rPr sz="4000" spc="-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4000" spc="-10" dirty="0">
                <a:solidFill>
                  <a:srgbClr val="000000"/>
                </a:solidFill>
                <a:latin typeface="Times New Roman"/>
                <a:cs typeface="Times New Roman"/>
              </a:rPr>
              <a:t>класса </a:t>
            </a:r>
            <a:r>
              <a:rPr sz="4000" dirty="0">
                <a:solidFill>
                  <a:srgbClr val="000000"/>
                </a:solidFill>
                <a:latin typeface="Times New Roman"/>
                <a:cs typeface="Times New Roman"/>
              </a:rPr>
              <a:t>к</a:t>
            </a:r>
            <a:r>
              <a:rPr sz="4000" spc="-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000000"/>
                </a:solidFill>
                <a:latin typeface="Times New Roman"/>
                <a:cs typeface="Times New Roman"/>
              </a:rPr>
              <a:t>ВПР</a:t>
            </a:r>
            <a:r>
              <a:rPr sz="4000" spc="-6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000000"/>
                </a:solidFill>
                <a:latin typeface="Times New Roman"/>
                <a:cs typeface="Times New Roman"/>
              </a:rPr>
              <a:t>по</a:t>
            </a:r>
            <a:r>
              <a:rPr sz="4000" spc="-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4000" spc="-10" dirty="0">
                <a:solidFill>
                  <a:srgbClr val="000000"/>
                </a:solidFill>
                <a:latin typeface="Times New Roman"/>
                <a:cs typeface="Times New Roman"/>
              </a:rPr>
              <a:t>окружающему</a:t>
            </a:r>
            <a:r>
              <a:rPr sz="40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4000" spc="-10" dirty="0">
                <a:solidFill>
                  <a:srgbClr val="000000"/>
                </a:solidFill>
                <a:latin typeface="Times New Roman"/>
                <a:cs typeface="Times New Roman"/>
              </a:rPr>
              <a:t>миру»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29200" y="3429000"/>
            <a:ext cx="304800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800" b="1" i="1" spc="-10" dirty="0">
                <a:latin typeface="Times New Roman"/>
                <a:cs typeface="Times New Roman"/>
              </a:rPr>
              <a:t>Давыдова Г.Ю.,        учитель начальных классов </a:t>
            </a:r>
            <a:endParaRPr sz="1800" b="1" i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3532" y="1340827"/>
            <a:ext cx="4489069" cy="518452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867783" y="1876805"/>
            <a:ext cx="3507740" cy="2220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5085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Задание</a:t>
            </a:r>
            <a:r>
              <a:rPr sz="24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6</a:t>
            </a:r>
            <a:r>
              <a:rPr sz="2400" b="0" dirty="0">
                <a:solidFill>
                  <a:srgbClr val="006FC0"/>
                </a:solidFill>
                <a:latin typeface="Calibri"/>
                <a:cs typeface="Calibri"/>
              </a:rPr>
              <a:t>.</a:t>
            </a:r>
            <a:r>
              <a:rPr sz="2400" b="0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0" spc="-10" dirty="0">
                <a:solidFill>
                  <a:srgbClr val="006FC0"/>
                </a:solidFill>
                <a:latin typeface="Calibri"/>
                <a:cs typeface="Calibri"/>
              </a:rPr>
              <a:t>Данное </a:t>
            </a:r>
            <a:r>
              <a:rPr sz="2400" b="0" dirty="0">
                <a:solidFill>
                  <a:srgbClr val="006FC0"/>
                </a:solidFill>
                <a:latin typeface="Calibri"/>
                <a:cs typeface="Calibri"/>
              </a:rPr>
              <a:t>задание</a:t>
            </a:r>
            <a:r>
              <a:rPr sz="2400" b="0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0" dirty="0">
                <a:solidFill>
                  <a:srgbClr val="006FC0"/>
                </a:solidFill>
                <a:latin typeface="Calibri"/>
                <a:cs typeface="Calibri"/>
              </a:rPr>
              <a:t>(опыты)</a:t>
            </a:r>
            <a:r>
              <a:rPr sz="2400" b="0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0" spc="-10" dirty="0">
                <a:solidFill>
                  <a:srgbClr val="006FC0"/>
                </a:solidFill>
                <a:latin typeface="Calibri"/>
                <a:cs typeface="Calibri"/>
              </a:rPr>
              <a:t>учащиеся выполняют</a:t>
            </a:r>
            <a:r>
              <a:rPr sz="2400" b="0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0" spc="-20" dirty="0">
                <a:solidFill>
                  <a:srgbClr val="006FC0"/>
                </a:solidFill>
                <a:latin typeface="Calibri"/>
                <a:cs typeface="Calibri"/>
              </a:rPr>
              <a:t>дома </a:t>
            </a:r>
            <a:r>
              <a:rPr sz="2400" b="0" spc="-10" dirty="0">
                <a:solidFill>
                  <a:srgbClr val="006FC0"/>
                </a:solidFill>
                <a:latin typeface="Calibri"/>
                <a:cs typeface="Calibri"/>
              </a:rPr>
              <a:t>самостоятельно,</a:t>
            </a:r>
            <a:r>
              <a:rPr sz="2400" b="0" spc="-7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0" spc="-25" dirty="0">
                <a:solidFill>
                  <a:srgbClr val="006FC0"/>
                </a:solidFill>
                <a:latin typeface="Calibri"/>
                <a:cs typeface="Calibri"/>
              </a:rPr>
              <a:t>при</a:t>
            </a:r>
            <a:endParaRPr sz="2400">
              <a:latin typeface="Calibri"/>
              <a:cs typeface="Calibri"/>
            </a:endParaRPr>
          </a:p>
          <a:p>
            <a:pPr marL="12700" marR="1101090">
              <a:lnSpc>
                <a:spcPct val="100000"/>
              </a:lnSpc>
            </a:pPr>
            <a:r>
              <a:rPr sz="2400" b="0" spc="-10" dirty="0">
                <a:solidFill>
                  <a:srgbClr val="006FC0"/>
                </a:solidFill>
                <a:latin typeface="Calibri"/>
                <a:cs typeface="Calibri"/>
              </a:rPr>
              <a:t>необходимости </a:t>
            </a:r>
            <a:r>
              <a:rPr sz="2400" b="0" spc="-20" dirty="0">
                <a:solidFill>
                  <a:srgbClr val="006FC0"/>
                </a:solidFill>
                <a:latin typeface="Calibri"/>
                <a:cs typeface="Calibri"/>
              </a:rPr>
              <a:t>консультируются</a:t>
            </a:r>
            <a:r>
              <a:rPr sz="2400" b="0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0" spc="-50" dirty="0">
                <a:solidFill>
                  <a:srgbClr val="006FC0"/>
                </a:solidFill>
                <a:latin typeface="Calibri"/>
                <a:cs typeface="Calibri"/>
              </a:rPr>
              <a:t>с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67783" y="4071873"/>
            <a:ext cx="3656329" cy="14922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4925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учителем.</a:t>
            </a:r>
            <a:r>
              <a:rPr sz="2400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После</a:t>
            </a:r>
            <a:r>
              <a:rPr sz="2400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окончания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опыта</a:t>
            </a:r>
            <a:r>
              <a:rPr sz="2400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демонстрируют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видео,</a:t>
            </a:r>
            <a:r>
              <a:rPr sz="24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как</a:t>
            </a:r>
            <a:r>
              <a:rPr sz="2400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в</a:t>
            </a:r>
            <a:r>
              <a:rPr sz="24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общих</a:t>
            </a:r>
            <a:r>
              <a:rPr sz="2400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группах,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сайта,</a:t>
            </a:r>
            <a:r>
              <a:rPr sz="2400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так</a:t>
            </a:r>
            <a:r>
              <a:rPr sz="2400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и</a:t>
            </a:r>
            <a:r>
              <a:rPr sz="2400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в</a:t>
            </a:r>
            <a:r>
              <a:rPr sz="2400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классе.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2437" y="358266"/>
            <a:ext cx="829183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Задание</a:t>
            </a:r>
            <a:r>
              <a:rPr sz="1800" b="1" spc="3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6</a:t>
            </a:r>
            <a:r>
              <a:rPr sz="1800" b="1" spc="3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дает</a:t>
            </a:r>
            <a:r>
              <a:rPr sz="18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возможность</a:t>
            </a:r>
            <a:r>
              <a:rPr sz="18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выявить</a:t>
            </a:r>
            <a:r>
              <a:rPr sz="18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у</a:t>
            </a:r>
            <a:r>
              <a:rPr sz="18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обучающихся</a:t>
            </a:r>
            <a:r>
              <a:rPr sz="18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умение</a:t>
            </a:r>
            <a:r>
              <a:rPr sz="18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различать</a:t>
            </a:r>
            <a:r>
              <a:rPr sz="18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8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описании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опыта</a:t>
            </a:r>
            <a:r>
              <a:rPr sz="18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его</a:t>
            </a:r>
            <a:r>
              <a:rPr sz="18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цель,</a:t>
            </a:r>
            <a:r>
              <a:rPr sz="18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ход</a:t>
            </a:r>
            <a:r>
              <a:rPr sz="18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опыта</a:t>
            </a:r>
            <a:r>
              <a:rPr sz="18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8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выводы,</a:t>
            </a:r>
            <a:r>
              <a:rPr sz="1800" spc="3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проверить</a:t>
            </a:r>
            <a:r>
              <a:rPr sz="18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умение</a:t>
            </a:r>
            <a:r>
              <a:rPr sz="18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устанавливать</a:t>
            </a:r>
            <a:r>
              <a:rPr sz="18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причинно- следственные</a:t>
            </a:r>
            <a:r>
              <a:rPr sz="18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связи</a:t>
            </a:r>
            <a:r>
              <a:rPr sz="18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этапов</a:t>
            </a:r>
            <a:r>
              <a:rPr sz="18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осуществления</a:t>
            </a:r>
            <a:r>
              <a:rPr sz="1800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определенной</a:t>
            </a:r>
            <a:r>
              <a:rPr sz="18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деятельности.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63032" y="1162050"/>
            <a:ext cx="15379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94130" algn="l"/>
              </a:tabLst>
            </a:pP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Задание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	</a:t>
            </a:r>
            <a:r>
              <a:rPr sz="2400" spc="-25" dirty="0">
                <a:solidFill>
                  <a:srgbClr val="006FC0"/>
                </a:solidFill>
                <a:latin typeface="Calibri"/>
                <a:cs typeface="Calibri"/>
              </a:rPr>
              <a:t>7</a:t>
            </a:r>
            <a:r>
              <a:rPr sz="2400" b="0" spc="-25" dirty="0">
                <a:solidFill>
                  <a:srgbClr val="006FC0"/>
                </a:solidFill>
                <a:latin typeface="Calibri"/>
                <a:cs typeface="Calibri"/>
              </a:rPr>
              <a:t>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5802" y="1162050"/>
            <a:ext cx="13639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Учащиеся,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11673" y="1527809"/>
            <a:ext cx="24936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7955" algn="l"/>
              </a:tabLst>
            </a:pP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приносят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	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рисунки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011673" y="1893570"/>
            <a:ext cx="20485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фотографируют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11673" y="2259584"/>
            <a:ext cx="22758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65530" algn="l"/>
              </a:tabLst>
            </a:pP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знаки,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	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приносят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94778" y="1527809"/>
            <a:ext cx="1176655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7185" marR="5715" indent="-132715" algn="r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знаков, новые</a:t>
            </a:r>
            <a:endParaRPr sz="2400">
              <a:latin typeface="Calibri"/>
              <a:cs typeface="Calibri"/>
            </a:endParaRPr>
          </a:p>
          <a:p>
            <a:pPr marL="885825" marR="5080" indent="-873760" algn="r">
              <a:lnSpc>
                <a:spcPct val="100000"/>
              </a:lnSpc>
              <a:tabLst>
                <a:tab pos="388620" algn="l"/>
              </a:tabLst>
            </a:pPr>
            <a:r>
              <a:rPr sz="2400" spc="-50" dirty="0">
                <a:solidFill>
                  <a:srgbClr val="006FC0"/>
                </a:solidFill>
                <a:latin typeface="Calibri"/>
                <a:cs typeface="Calibri"/>
              </a:rPr>
              <a:t>в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	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класс, </a:t>
            </a:r>
            <a:r>
              <a:rPr sz="2400" spc="-25" dirty="0">
                <a:solidFill>
                  <a:srgbClr val="006FC0"/>
                </a:solidFill>
                <a:latin typeface="Calibri"/>
                <a:cs typeface="Calibri"/>
              </a:rPr>
              <a:t>от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11673" y="2625344"/>
            <a:ext cx="214185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выслушиваем </a:t>
            </a:r>
            <a:r>
              <a:rPr sz="2400" spc="-20" dirty="0">
                <a:solidFill>
                  <a:srgbClr val="006FC0"/>
                </a:solidFill>
                <a:latin typeface="Calibri"/>
                <a:cs typeface="Calibri"/>
              </a:rPr>
              <a:t>одноклассников 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возможные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395718" y="3356813"/>
            <a:ext cx="127254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варианты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011673" y="3722878"/>
            <a:ext cx="3660140" cy="22237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200"/>
              </a:lnSpc>
              <a:spcBef>
                <a:spcPts val="95"/>
              </a:spcBef>
              <a:tabLst>
                <a:tab pos="3491865" algn="l"/>
              </a:tabLst>
            </a:pP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расшифровки</a:t>
            </a:r>
            <a:r>
              <a:rPr sz="2400" spc="5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знака,</a:t>
            </a:r>
            <a:r>
              <a:rPr sz="2400" spc="5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затем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зачитывают</a:t>
            </a:r>
            <a:r>
              <a:rPr sz="2400" spc="120" dirty="0">
                <a:solidFill>
                  <a:srgbClr val="006FC0"/>
                </a:solidFill>
                <a:latin typeface="Calibri"/>
                <a:cs typeface="Calibri"/>
              </a:rPr>
              <a:t> 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верный</a:t>
            </a:r>
            <a:r>
              <a:rPr sz="2400" spc="120" dirty="0">
                <a:solidFill>
                  <a:srgbClr val="006FC0"/>
                </a:solidFill>
                <a:latin typeface="Calibri"/>
                <a:cs typeface="Calibri"/>
              </a:rPr>
              <a:t>  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ответ.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По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готовым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 распечатанным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знакам</a:t>
            </a:r>
            <a:r>
              <a:rPr sz="2400" spc="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сами</a:t>
            </a:r>
            <a:r>
              <a:rPr sz="2400" spc="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дети</a:t>
            </a:r>
            <a:r>
              <a:rPr sz="2400" spc="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проводят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между</a:t>
            </a:r>
            <a:r>
              <a:rPr sz="2400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собой</a:t>
            </a:r>
            <a:r>
              <a:rPr sz="2400" spc="28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006FC0"/>
                </a:solidFill>
                <a:latin typeface="Calibri"/>
                <a:cs typeface="Calibri"/>
              </a:rPr>
              <a:t>мини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	</a:t>
            </a:r>
            <a:r>
              <a:rPr sz="2400" spc="-50" dirty="0">
                <a:solidFill>
                  <a:srgbClr val="006FC0"/>
                </a:solidFill>
                <a:latin typeface="Calibri"/>
                <a:cs typeface="Calibri"/>
              </a:rPr>
              <a:t>– 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экзамен.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7537" y="1628863"/>
            <a:ext cx="4080510" cy="4896485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474370" y="358266"/>
            <a:ext cx="673163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Задания</a:t>
            </a:r>
            <a:r>
              <a:rPr sz="18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r>
              <a:rPr sz="1800" b="1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части</a:t>
            </a:r>
            <a:r>
              <a:rPr sz="1800" b="1" spc="40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(7-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10)</a:t>
            </a:r>
            <a:r>
              <a:rPr sz="1800" spc="39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представляют</a:t>
            </a:r>
            <a:r>
              <a:rPr sz="18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собой</a:t>
            </a:r>
            <a:r>
              <a:rPr sz="18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небольшие</a:t>
            </a:r>
            <a:r>
              <a:rPr sz="18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сочинения.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3532" y="332613"/>
            <a:ext cx="3711448" cy="4464558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4795520" y="363677"/>
            <a:ext cx="3818890" cy="38696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6515" indent="450850">
              <a:lnSpc>
                <a:spcPct val="100000"/>
              </a:lnSpc>
              <a:spcBef>
                <a:spcPts val="95"/>
              </a:spcBef>
              <a:tabLst>
                <a:tab pos="2279650" algn="l"/>
              </a:tabLst>
            </a:pPr>
            <a:r>
              <a:rPr sz="2800" b="1" dirty="0">
                <a:solidFill>
                  <a:srgbClr val="006FC0"/>
                </a:solidFill>
                <a:latin typeface="Calibri"/>
                <a:cs typeface="Calibri"/>
              </a:rPr>
              <a:t>Задание</a:t>
            </a:r>
            <a:r>
              <a:rPr sz="2800" b="1" spc="-1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006FC0"/>
                </a:solidFill>
                <a:latin typeface="Calibri"/>
                <a:cs typeface="Calibri"/>
              </a:rPr>
              <a:t>8</a:t>
            </a:r>
            <a:r>
              <a:rPr sz="2800" spc="-25" dirty="0">
                <a:solidFill>
                  <a:srgbClr val="006FC0"/>
                </a:solidFill>
                <a:latin typeface="Calibri"/>
                <a:cs typeface="Calibri"/>
              </a:rPr>
              <a:t>.</a:t>
            </a:r>
            <a:r>
              <a:rPr sz="2800" dirty="0">
                <a:solidFill>
                  <a:srgbClr val="006FC0"/>
                </a:solidFill>
                <a:latin typeface="Calibri"/>
                <a:cs typeface="Calibri"/>
              </a:rPr>
              <a:t>	</a:t>
            </a:r>
            <a:r>
              <a:rPr sz="2800" spc="-10" dirty="0">
                <a:solidFill>
                  <a:srgbClr val="006FC0"/>
                </a:solidFill>
                <a:latin typeface="Calibri"/>
                <a:cs typeface="Calibri"/>
              </a:rPr>
              <a:t>Учащиеся готовят</a:t>
            </a:r>
            <a:r>
              <a:rPr sz="2800" spc="-8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6FC0"/>
                </a:solidFill>
                <a:latin typeface="Calibri"/>
                <a:cs typeface="Calibri"/>
              </a:rPr>
              <a:t>сообщения</a:t>
            </a:r>
            <a:r>
              <a:rPr sz="2800" spc="-8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 spc="-50" dirty="0">
                <a:solidFill>
                  <a:srgbClr val="006FC0"/>
                </a:solidFill>
                <a:latin typeface="Calibri"/>
                <a:cs typeface="Calibri"/>
              </a:rPr>
              <a:t>о</a:t>
            </a:r>
            <a:endParaRPr sz="2800">
              <a:latin typeface="Calibri"/>
              <a:cs typeface="Calibri"/>
            </a:endParaRPr>
          </a:p>
          <a:p>
            <a:pPr marL="12700" marR="1216025">
              <a:lnSpc>
                <a:spcPct val="100000"/>
              </a:lnSpc>
            </a:pPr>
            <a:r>
              <a:rPr sz="2800" dirty="0">
                <a:solidFill>
                  <a:srgbClr val="006FC0"/>
                </a:solidFill>
                <a:latin typeface="Calibri"/>
                <a:cs typeface="Calibri"/>
              </a:rPr>
              <a:t>профессии</a:t>
            </a:r>
            <a:r>
              <a:rPr sz="2800" spc="-10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6FC0"/>
                </a:solidFill>
                <a:latin typeface="Calibri"/>
                <a:cs typeface="Calibri"/>
              </a:rPr>
              <a:t>своих родителей,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2800" spc="-10" dirty="0">
                <a:solidFill>
                  <a:srgbClr val="006FC0"/>
                </a:solidFill>
                <a:latin typeface="Calibri"/>
                <a:cs typeface="Calibri"/>
              </a:rPr>
              <a:t>родственников,</a:t>
            </a:r>
            <a:r>
              <a:rPr sz="2800" spc="-7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6FC0"/>
                </a:solidFill>
                <a:latin typeface="Calibri"/>
                <a:cs typeface="Calibri"/>
              </a:rPr>
              <a:t>о</a:t>
            </a:r>
            <a:r>
              <a:rPr sz="2800" spc="-7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6FC0"/>
                </a:solidFill>
                <a:latin typeface="Calibri"/>
                <a:cs typeface="Calibri"/>
              </a:rPr>
              <a:t>редких </a:t>
            </a:r>
            <a:r>
              <a:rPr sz="2800" dirty="0">
                <a:solidFill>
                  <a:srgbClr val="006FC0"/>
                </a:solidFill>
                <a:latin typeface="Calibri"/>
                <a:cs typeface="Calibri"/>
              </a:rPr>
              <a:t>профессиях.</a:t>
            </a:r>
            <a:r>
              <a:rPr sz="2800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6FC0"/>
                </a:solidFill>
                <a:latin typeface="Calibri"/>
                <a:cs typeface="Calibri"/>
              </a:rPr>
              <a:t>По</a:t>
            </a:r>
            <a:r>
              <a:rPr sz="2800" spc="-9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6FC0"/>
                </a:solidFill>
                <a:latin typeface="Calibri"/>
                <a:cs typeface="Calibri"/>
              </a:rPr>
              <a:t>своему</a:t>
            </a:r>
            <a:endParaRPr sz="2800">
              <a:latin typeface="Calibri"/>
              <a:cs typeface="Calibri"/>
            </a:endParaRPr>
          </a:p>
          <a:p>
            <a:pPr marL="12700" marR="576580">
              <a:lnSpc>
                <a:spcPct val="100000"/>
              </a:lnSpc>
            </a:pPr>
            <a:r>
              <a:rPr sz="2800" dirty="0">
                <a:solidFill>
                  <a:srgbClr val="006FC0"/>
                </a:solidFill>
                <a:latin typeface="Calibri"/>
                <a:cs typeface="Calibri"/>
              </a:rPr>
              <a:t>выступлению</a:t>
            </a:r>
            <a:r>
              <a:rPr sz="2800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6FC0"/>
                </a:solidFill>
                <a:latin typeface="Calibri"/>
                <a:cs typeface="Calibri"/>
              </a:rPr>
              <a:t>готовят </a:t>
            </a:r>
            <a:r>
              <a:rPr sz="2800" dirty="0">
                <a:solidFill>
                  <a:srgbClr val="006FC0"/>
                </a:solidFill>
                <a:latin typeface="Calibri"/>
                <a:cs typeface="Calibri"/>
              </a:rPr>
              <a:t>вопросы</a:t>
            </a:r>
            <a:r>
              <a:rPr sz="2800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006FC0"/>
                </a:solidFill>
                <a:latin typeface="Calibri"/>
                <a:cs typeface="Calibri"/>
              </a:rPr>
              <a:t>для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2800" spc="-10" dirty="0">
                <a:solidFill>
                  <a:srgbClr val="006FC0"/>
                </a:solidFill>
                <a:latin typeface="Calibri"/>
                <a:cs typeface="Calibri"/>
              </a:rPr>
              <a:t>слушателей.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83809" y="1223898"/>
            <a:ext cx="3567429" cy="34423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355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006FC0"/>
                </a:solidFill>
                <a:latin typeface="Calibri"/>
                <a:cs typeface="Calibri"/>
              </a:rPr>
              <a:t>Задание</a:t>
            </a:r>
            <a:r>
              <a:rPr sz="28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6FC0"/>
                </a:solidFill>
                <a:latin typeface="Calibri"/>
                <a:cs typeface="Calibri"/>
              </a:rPr>
              <a:t>9</a:t>
            </a:r>
            <a:r>
              <a:rPr sz="2800" dirty="0">
                <a:solidFill>
                  <a:srgbClr val="006FC0"/>
                </a:solidFill>
                <a:latin typeface="Calibri"/>
                <a:cs typeface="Calibri"/>
              </a:rPr>
              <a:t>.</a:t>
            </a:r>
            <a:r>
              <a:rPr sz="2800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006FC0"/>
                </a:solidFill>
                <a:latin typeface="Calibri"/>
                <a:cs typeface="Calibri"/>
              </a:rPr>
              <a:t>На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2800" dirty="0">
                <a:solidFill>
                  <a:srgbClr val="006FC0"/>
                </a:solidFill>
                <a:latin typeface="Calibri"/>
                <a:cs typeface="Calibri"/>
              </a:rPr>
              <a:t>каждый</a:t>
            </a:r>
            <a:r>
              <a:rPr sz="2800" spc="-1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6FC0"/>
                </a:solidFill>
                <a:latin typeface="Calibri"/>
                <a:cs typeface="Calibri"/>
              </a:rPr>
              <a:t>день</a:t>
            </a:r>
            <a:r>
              <a:rPr sz="2800" spc="-114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6FC0"/>
                </a:solidFill>
                <a:latin typeface="Calibri"/>
                <a:cs typeface="Calibri"/>
              </a:rPr>
              <a:t>учащиеся готовят</a:t>
            </a:r>
            <a:r>
              <a:rPr sz="2800" spc="-10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6FC0"/>
                </a:solidFill>
                <a:latin typeface="Calibri"/>
                <a:cs typeface="Calibri"/>
              </a:rPr>
              <a:t>сообщение,</a:t>
            </a:r>
            <a:r>
              <a:rPr sz="2800" spc="-10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006FC0"/>
                </a:solidFill>
                <a:latin typeface="Calibri"/>
                <a:cs typeface="Calibri"/>
              </a:rPr>
              <a:t>по </a:t>
            </a:r>
            <a:r>
              <a:rPr sz="2800" dirty="0">
                <a:solidFill>
                  <a:srgbClr val="006FC0"/>
                </a:solidFill>
                <a:latin typeface="Calibri"/>
                <a:cs typeface="Calibri"/>
              </a:rPr>
              <a:t>очереди,</a:t>
            </a:r>
            <a:r>
              <a:rPr sz="2800" spc="-8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6FC0"/>
                </a:solidFill>
                <a:latin typeface="Calibri"/>
                <a:cs typeface="Calibri"/>
              </a:rPr>
              <a:t>о</a:t>
            </a:r>
            <a:r>
              <a:rPr sz="2800" spc="-9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6FC0"/>
                </a:solidFill>
                <a:latin typeface="Calibri"/>
                <a:cs typeface="Calibri"/>
              </a:rPr>
              <a:t>памятной </a:t>
            </a:r>
            <a:r>
              <a:rPr sz="2800" dirty="0">
                <a:solidFill>
                  <a:srgbClr val="006FC0"/>
                </a:solidFill>
                <a:latin typeface="Calibri"/>
                <a:cs typeface="Calibri"/>
              </a:rPr>
              <a:t>дате</a:t>
            </a:r>
            <a:r>
              <a:rPr sz="2800" spc="-7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6FC0"/>
                </a:solidFill>
                <a:latin typeface="Calibri"/>
                <a:cs typeface="Calibri"/>
              </a:rPr>
              <a:t>связанной</a:t>
            </a:r>
            <a:r>
              <a:rPr sz="2800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6FC0"/>
                </a:solidFill>
                <a:latin typeface="Calibri"/>
                <a:cs typeface="Calibri"/>
              </a:rPr>
              <a:t>с</a:t>
            </a:r>
            <a:r>
              <a:rPr sz="2800" spc="-7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006FC0"/>
                </a:solidFill>
                <a:latin typeface="Calibri"/>
                <a:cs typeface="Calibri"/>
              </a:rPr>
              <a:t>этим </a:t>
            </a:r>
            <a:r>
              <a:rPr sz="2800" dirty="0">
                <a:solidFill>
                  <a:srgbClr val="006FC0"/>
                </a:solidFill>
                <a:latin typeface="Calibri"/>
                <a:cs typeface="Calibri"/>
              </a:rPr>
              <a:t>днем,</a:t>
            </a:r>
            <a:r>
              <a:rPr sz="2800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6FC0"/>
                </a:solidFill>
                <a:latin typeface="Calibri"/>
                <a:cs typeface="Calibri"/>
              </a:rPr>
              <a:t>и</a:t>
            </a:r>
            <a:r>
              <a:rPr sz="2800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6FC0"/>
                </a:solidFill>
                <a:latin typeface="Calibri"/>
                <a:cs typeface="Calibri"/>
              </a:rPr>
              <a:t>рассказывает </a:t>
            </a:r>
            <a:r>
              <a:rPr sz="2800" dirty="0">
                <a:solidFill>
                  <a:srgbClr val="006FC0"/>
                </a:solidFill>
                <a:latin typeface="Calibri"/>
                <a:cs typeface="Calibri"/>
              </a:rPr>
              <a:t>на</a:t>
            </a:r>
            <a:r>
              <a:rPr sz="2800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6FC0"/>
                </a:solidFill>
                <a:latin typeface="Calibri"/>
                <a:cs typeface="Calibri"/>
              </a:rPr>
              <a:t>пятиминутке,</a:t>
            </a:r>
            <a:r>
              <a:rPr sz="28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6FC0"/>
                </a:solidFill>
                <a:latin typeface="Calibri"/>
                <a:cs typeface="Calibri"/>
              </a:rPr>
              <a:t>перед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2800" spc="-10" dirty="0">
                <a:solidFill>
                  <a:srgbClr val="006FC0"/>
                </a:solidFill>
                <a:latin typeface="Calibri"/>
                <a:cs typeface="Calibri"/>
              </a:rPr>
              <a:t>уроками.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3532" y="476719"/>
            <a:ext cx="4392549" cy="561657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22950" y="1151382"/>
            <a:ext cx="29210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Задание</a:t>
            </a:r>
            <a:r>
              <a:rPr sz="2400" b="1" spc="40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10.</a:t>
            </a:r>
            <a:r>
              <a:rPr sz="2400" b="1" spc="39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В</a:t>
            </a:r>
            <a:r>
              <a:rPr sz="2400" spc="39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классе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71846" y="1517141"/>
            <a:ext cx="337248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2016760" algn="l"/>
                <a:tab pos="3230245" algn="l"/>
              </a:tabLst>
            </a:pP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организован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	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уголок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	</a:t>
            </a:r>
            <a:r>
              <a:rPr sz="2400" spc="-50" dirty="0">
                <a:solidFill>
                  <a:srgbClr val="006FC0"/>
                </a:solidFill>
                <a:latin typeface="Calibri"/>
                <a:cs typeface="Calibri"/>
              </a:rPr>
              <a:t>с 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символикой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71846" y="2248611"/>
            <a:ext cx="226377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69060" algn="l"/>
                <a:tab pos="2096135" algn="l"/>
              </a:tabLst>
            </a:pP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города.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	</a:t>
            </a:r>
            <a:r>
              <a:rPr sz="2400" spc="-25" dirty="0">
                <a:solidFill>
                  <a:srgbClr val="006FC0"/>
                </a:solidFill>
                <a:latin typeface="Calibri"/>
                <a:cs typeface="Calibri"/>
              </a:rPr>
              <a:t>На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	</a:t>
            </a:r>
            <a:r>
              <a:rPr sz="2400" spc="-50" dirty="0">
                <a:solidFill>
                  <a:srgbClr val="006FC0"/>
                </a:solidFill>
                <a:latin typeface="Calibri"/>
                <a:cs typeface="Calibri"/>
              </a:rPr>
              <a:t>3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учащиеся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71846" y="2980435"/>
            <a:ext cx="15646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сообщения,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10982" y="1882902"/>
            <a:ext cx="1133475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области,</a:t>
            </a:r>
            <a:endParaRPr sz="2400">
              <a:latin typeface="Calibri"/>
              <a:cs typeface="Calibri"/>
            </a:endParaRPr>
          </a:p>
          <a:p>
            <a:pPr marL="180340" marR="5080" indent="220979" algn="r">
              <a:lnSpc>
                <a:spcPct val="100000"/>
              </a:lnSpc>
            </a:pP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пункт </a:t>
            </a:r>
            <a:r>
              <a:rPr sz="2400" spc="-25" dirty="0">
                <a:solidFill>
                  <a:srgbClr val="006FC0"/>
                </a:solidFill>
                <a:latin typeface="Calibri"/>
                <a:cs typeface="Calibri"/>
              </a:rPr>
              <a:t>готовят 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после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71846" y="3349244"/>
            <a:ext cx="32181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представляя</a:t>
            </a:r>
            <a:r>
              <a:rPr sz="2400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их</a:t>
            </a:r>
            <a:r>
              <a:rPr sz="2400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в</a:t>
            </a:r>
            <a:r>
              <a:rPr sz="2400" spc="-7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классе.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5541" y="476758"/>
            <a:ext cx="4673981" cy="45364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58492" y="242443"/>
            <a:ext cx="5930900" cy="1002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9855" algn="ctr">
              <a:lnSpc>
                <a:spcPct val="100000"/>
              </a:lnSpc>
              <a:spcBef>
                <a:spcPts val="100"/>
              </a:spcBef>
            </a:pPr>
            <a:r>
              <a:rPr sz="3200" dirty="0"/>
              <a:t>Алгоритм</a:t>
            </a:r>
            <a:r>
              <a:rPr sz="3200" spc="-145" dirty="0"/>
              <a:t> </a:t>
            </a:r>
            <a:r>
              <a:rPr sz="3200" spc="-10" dirty="0"/>
              <a:t>подготовки</a:t>
            </a:r>
            <a:endParaRPr sz="3200"/>
          </a:p>
          <a:p>
            <a:pPr algn="ctr">
              <a:lnSpc>
                <a:spcPct val="100000"/>
              </a:lnSpc>
            </a:pPr>
            <a:r>
              <a:rPr sz="3200" dirty="0"/>
              <a:t>к</a:t>
            </a:r>
            <a:r>
              <a:rPr sz="3200" spc="-45" dirty="0"/>
              <a:t> </a:t>
            </a:r>
            <a:r>
              <a:rPr sz="3200" dirty="0"/>
              <a:t>ВПР</a:t>
            </a:r>
            <a:r>
              <a:rPr sz="3200" spc="-30" dirty="0"/>
              <a:t> </a:t>
            </a:r>
            <a:r>
              <a:rPr sz="3200" dirty="0"/>
              <a:t>по</a:t>
            </a:r>
            <a:r>
              <a:rPr sz="3200" spc="-30" dirty="0"/>
              <a:t> </a:t>
            </a:r>
            <a:r>
              <a:rPr sz="3200" dirty="0"/>
              <a:t>окружающему</a:t>
            </a:r>
            <a:r>
              <a:rPr sz="3200" spc="-75" dirty="0"/>
              <a:t> </a:t>
            </a:r>
            <a:r>
              <a:rPr sz="3200" spc="-20" dirty="0"/>
              <a:t>миру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402437" y="1217752"/>
            <a:ext cx="7961630" cy="51466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346710" indent="207010">
              <a:lnSpc>
                <a:spcPct val="100000"/>
              </a:lnSpc>
              <a:spcBef>
                <a:spcPts val="95"/>
              </a:spcBef>
              <a:buChar char="-"/>
              <a:tabLst>
                <a:tab pos="219710" algn="l"/>
              </a:tabLst>
            </a:pPr>
            <a:r>
              <a:rPr sz="2800" dirty="0">
                <a:latin typeface="Times New Roman"/>
                <a:cs typeface="Times New Roman"/>
              </a:rPr>
              <a:t>Выписать</a:t>
            </a:r>
            <a:r>
              <a:rPr sz="2800" spc="-1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перечень</a:t>
            </a:r>
            <a:r>
              <a:rPr sz="2800" spc="-12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планируемых</a:t>
            </a:r>
            <a:r>
              <a:rPr sz="2800" spc="-100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Times New Roman"/>
                <a:cs typeface="Times New Roman"/>
              </a:rPr>
              <a:t>результатов</a:t>
            </a:r>
            <a:r>
              <a:rPr sz="2800" spc="-114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по </a:t>
            </a:r>
            <a:r>
              <a:rPr sz="2800" dirty="0">
                <a:latin typeface="Times New Roman"/>
                <a:cs typeface="Times New Roman"/>
              </a:rPr>
              <a:t>предмету</a:t>
            </a:r>
            <a:r>
              <a:rPr sz="2800" spc="-13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окружающий</a:t>
            </a:r>
            <a:r>
              <a:rPr sz="2800" spc="-12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мир.</a:t>
            </a:r>
            <a:endParaRPr sz="2800">
              <a:latin typeface="Times New Roman"/>
              <a:cs typeface="Times New Roman"/>
            </a:endParaRPr>
          </a:p>
          <a:p>
            <a:pPr marL="12700" marR="297180" indent="207010">
              <a:lnSpc>
                <a:spcPct val="100000"/>
              </a:lnSpc>
              <a:buChar char="-"/>
              <a:tabLst>
                <a:tab pos="219710" algn="l"/>
              </a:tabLst>
            </a:pPr>
            <a:r>
              <a:rPr sz="2800" spc="-20" dirty="0">
                <a:latin typeface="Times New Roman"/>
                <a:cs typeface="Times New Roman"/>
              </a:rPr>
              <a:t>Подобрать</a:t>
            </a:r>
            <a:r>
              <a:rPr sz="2800" spc="-10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Times New Roman"/>
                <a:cs typeface="Times New Roman"/>
              </a:rPr>
              <a:t>несколько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заданий</a:t>
            </a:r>
            <a:r>
              <a:rPr sz="2800" spc="-1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для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проверки</a:t>
            </a:r>
            <a:r>
              <a:rPr sz="2800" spc="-10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того, </a:t>
            </a:r>
            <a:r>
              <a:rPr sz="2800" spc="-35" dirty="0">
                <a:latin typeface="Times New Roman"/>
                <a:cs typeface="Times New Roman"/>
              </a:rPr>
              <a:t>насколько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усвоен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каждый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из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этих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предметов.</a:t>
            </a:r>
            <a:endParaRPr sz="2800">
              <a:latin typeface="Times New Roman"/>
              <a:cs typeface="Times New Roman"/>
            </a:endParaRPr>
          </a:p>
          <a:p>
            <a:pPr marL="12700" marR="1214755" indent="207010">
              <a:lnSpc>
                <a:spcPct val="100000"/>
              </a:lnSpc>
              <a:spcBef>
                <a:spcPts val="5"/>
              </a:spcBef>
              <a:buChar char="-"/>
              <a:tabLst>
                <a:tab pos="219710" algn="l"/>
              </a:tabLst>
            </a:pPr>
            <a:r>
              <a:rPr sz="2800" dirty="0">
                <a:latin typeface="Times New Roman"/>
                <a:cs typeface="Times New Roman"/>
              </a:rPr>
              <a:t>Провести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повторение</a:t>
            </a:r>
            <a:r>
              <a:rPr sz="2800" spc="-1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по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разделам</a:t>
            </a:r>
            <a:r>
              <a:rPr sz="2800" spc="-1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учебной предметной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программы.</a:t>
            </a:r>
            <a:endParaRPr sz="2800">
              <a:latin typeface="Times New Roman"/>
              <a:cs typeface="Times New Roman"/>
            </a:endParaRPr>
          </a:p>
          <a:p>
            <a:pPr marL="12700" marR="252729" indent="207010">
              <a:lnSpc>
                <a:spcPct val="100000"/>
              </a:lnSpc>
              <a:buChar char="-"/>
              <a:tabLst>
                <a:tab pos="219710" algn="l"/>
              </a:tabLst>
            </a:pPr>
            <a:r>
              <a:rPr sz="2800" spc="-10" dirty="0">
                <a:latin typeface="Times New Roman"/>
                <a:cs typeface="Times New Roman"/>
              </a:rPr>
              <a:t>Выполнить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Times New Roman"/>
                <a:cs typeface="Times New Roman"/>
              </a:rPr>
              <a:t>несколько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проверочных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работ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на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все </a:t>
            </a:r>
            <a:r>
              <a:rPr sz="2800" dirty="0">
                <a:latin typeface="Times New Roman"/>
                <a:cs typeface="Times New Roman"/>
              </a:rPr>
              <a:t>разделы</a:t>
            </a:r>
            <a:r>
              <a:rPr sz="2800" spc="-1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программы,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вместе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обсуждать</a:t>
            </a:r>
            <a:r>
              <a:rPr sz="2800" spc="-10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возможные </a:t>
            </a:r>
            <a:r>
              <a:rPr sz="2800" dirty="0">
                <a:latin typeface="Times New Roman"/>
                <a:cs typeface="Times New Roman"/>
              </a:rPr>
              <a:t>стратегии</a:t>
            </a:r>
            <a:r>
              <a:rPr sz="2800" spc="-1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выполнения</a:t>
            </a:r>
            <a:r>
              <a:rPr sz="2800" spc="-1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работы,</a:t>
            </a:r>
            <a:r>
              <a:rPr sz="2800" spc="-14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особенности </a:t>
            </a:r>
            <a:r>
              <a:rPr sz="2800" spc="-25" dirty="0">
                <a:latin typeface="Times New Roman"/>
                <a:cs typeface="Times New Roman"/>
              </a:rPr>
              <a:t>формулировок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заданий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и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т.д.</a:t>
            </a:r>
            <a:endParaRPr sz="2800">
              <a:latin typeface="Times New Roman"/>
              <a:cs typeface="Times New Roman"/>
            </a:endParaRPr>
          </a:p>
          <a:p>
            <a:pPr marL="12700" marR="5080" indent="207010">
              <a:lnSpc>
                <a:spcPct val="100000"/>
              </a:lnSpc>
              <a:spcBef>
                <a:spcPts val="5"/>
              </a:spcBef>
              <a:buChar char="-"/>
              <a:tabLst>
                <a:tab pos="219710" algn="l"/>
              </a:tabLst>
            </a:pPr>
            <a:r>
              <a:rPr sz="2800" dirty="0">
                <a:latin typeface="Times New Roman"/>
                <a:cs typeface="Times New Roman"/>
              </a:rPr>
              <a:t>Вести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учет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выявленных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пробелов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для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адресной </a:t>
            </a:r>
            <a:r>
              <a:rPr sz="2800" dirty="0">
                <a:latin typeface="Times New Roman"/>
                <a:cs typeface="Times New Roman"/>
              </a:rPr>
              <a:t>помощи</a:t>
            </a:r>
            <a:r>
              <a:rPr sz="2800" spc="-1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в</a:t>
            </a:r>
            <a:r>
              <a:rPr sz="2800" spc="-1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ликвидации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слабых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сторон</a:t>
            </a:r>
            <a:r>
              <a:rPr sz="2800" spc="-11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обучающихся.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8599" y="432257"/>
            <a:ext cx="7888605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74041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Работа</a:t>
            </a:r>
            <a:r>
              <a:rPr sz="4000" spc="-145" dirty="0"/>
              <a:t> </a:t>
            </a:r>
            <a:r>
              <a:rPr sz="4000" dirty="0"/>
              <a:t>с</a:t>
            </a:r>
            <a:r>
              <a:rPr sz="4000" spc="-145" dirty="0"/>
              <a:t> </a:t>
            </a:r>
            <a:r>
              <a:rPr sz="4000" spc="-10" dirty="0"/>
              <a:t>обучающимися, </a:t>
            </a:r>
            <a:r>
              <a:rPr sz="4000" spc="-25" dirty="0"/>
              <a:t>мотивированными</a:t>
            </a:r>
            <a:r>
              <a:rPr sz="4000" spc="-65" dirty="0"/>
              <a:t> </a:t>
            </a:r>
            <a:r>
              <a:rPr sz="4000" dirty="0"/>
              <a:t>к</a:t>
            </a:r>
            <a:r>
              <a:rPr sz="4000" spc="-110" dirty="0"/>
              <a:t> </a:t>
            </a:r>
            <a:r>
              <a:rPr sz="4000" spc="-10" dirty="0"/>
              <a:t>обучению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474370" y="1864613"/>
            <a:ext cx="8021320" cy="39287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imes New Roman"/>
                <a:cs typeface="Times New Roman"/>
              </a:rPr>
              <a:t>-выполнение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нестандартных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заданий сформулированных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в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нетрадиционной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форме: </a:t>
            </a:r>
            <a:r>
              <a:rPr sz="3200" dirty="0">
                <a:latin typeface="Times New Roman"/>
                <a:cs typeface="Times New Roman"/>
              </a:rPr>
              <a:t>на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уроках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и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во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внеурочное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время</a:t>
            </a:r>
            <a:endParaRPr sz="3200">
              <a:latin typeface="Times New Roman"/>
              <a:cs typeface="Times New Roman"/>
            </a:endParaRPr>
          </a:p>
          <a:p>
            <a:pPr marL="12700" marR="682625">
              <a:lnSpc>
                <a:spcPct val="100000"/>
              </a:lnSpc>
            </a:pPr>
            <a:r>
              <a:rPr sz="3200" dirty="0">
                <a:latin typeface="Times New Roman"/>
                <a:cs typeface="Times New Roman"/>
              </a:rPr>
              <a:t>-участие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в дистанционных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олимпиадах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по </a:t>
            </a:r>
            <a:r>
              <a:rPr sz="3200" spc="-10" dirty="0">
                <a:latin typeface="Times New Roman"/>
                <a:cs typeface="Times New Roman"/>
              </a:rPr>
              <a:t>предметам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latin typeface="Times New Roman"/>
                <a:cs typeface="Times New Roman"/>
              </a:rPr>
              <a:t>-проведение</a:t>
            </a:r>
            <a:r>
              <a:rPr sz="3200" spc="-11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пробных</a:t>
            </a:r>
            <a:r>
              <a:rPr sz="3200" spc="-10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проверочных</a:t>
            </a:r>
            <a:r>
              <a:rPr sz="3200" spc="-12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работ</a:t>
            </a:r>
            <a:endParaRPr sz="3200">
              <a:latin typeface="Times New Roman"/>
              <a:cs typeface="Times New Roman"/>
            </a:endParaRPr>
          </a:p>
          <a:p>
            <a:pPr marL="12700" marR="46990">
              <a:lnSpc>
                <a:spcPct val="100000"/>
              </a:lnSpc>
              <a:spcBef>
                <a:spcPts val="5"/>
              </a:spcBef>
            </a:pPr>
            <a:r>
              <a:rPr sz="3200" dirty="0">
                <a:latin typeface="Times New Roman"/>
                <a:cs typeface="Times New Roman"/>
              </a:rPr>
              <a:t>-</a:t>
            </a:r>
            <a:r>
              <a:rPr sz="3200" spc="-10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психологическая</a:t>
            </a:r>
            <a:r>
              <a:rPr sz="3200" spc="-120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подготовка</a:t>
            </a:r>
            <a:r>
              <a:rPr sz="3200" spc="-13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обучающихся</a:t>
            </a:r>
            <a:r>
              <a:rPr sz="3200" spc="-130" dirty="0">
                <a:latin typeface="Times New Roman"/>
                <a:cs typeface="Times New Roman"/>
              </a:rPr>
              <a:t> </a:t>
            </a:r>
            <a:r>
              <a:rPr sz="3200" spc="-50" dirty="0">
                <a:latin typeface="Times New Roman"/>
                <a:cs typeface="Times New Roman"/>
              </a:rPr>
              <a:t>к </a:t>
            </a:r>
            <a:r>
              <a:rPr sz="3200" dirty="0">
                <a:latin typeface="Times New Roman"/>
                <a:cs typeface="Times New Roman"/>
              </a:rPr>
              <a:t>проведению</a:t>
            </a:r>
            <a:r>
              <a:rPr sz="3200" spc="-140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ВПР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4618" y="564591"/>
            <a:ext cx="7236459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Работа</a:t>
            </a:r>
            <a:r>
              <a:rPr sz="3200" spc="-100" dirty="0"/>
              <a:t> </a:t>
            </a:r>
            <a:r>
              <a:rPr sz="3200" dirty="0"/>
              <a:t>со</a:t>
            </a:r>
            <a:r>
              <a:rPr sz="3200" spc="-75" dirty="0"/>
              <a:t> </a:t>
            </a:r>
            <a:r>
              <a:rPr sz="3200" dirty="0"/>
              <a:t>слабыми</a:t>
            </a:r>
            <a:r>
              <a:rPr sz="3200" spc="-80" dirty="0"/>
              <a:t> </a:t>
            </a:r>
            <a:r>
              <a:rPr sz="3200" spc="-10" dirty="0"/>
              <a:t>обучающимися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474370" y="1214704"/>
            <a:ext cx="8025130" cy="4903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600" spc="-20" dirty="0">
                <a:latin typeface="Times New Roman"/>
                <a:cs typeface="Times New Roman"/>
              </a:rPr>
              <a:t>-</a:t>
            </a:r>
            <a:r>
              <a:rPr sz="3600" dirty="0">
                <a:latin typeface="Times New Roman"/>
                <a:cs typeface="Times New Roman"/>
              </a:rPr>
              <a:t>проведение</a:t>
            </a:r>
            <a:r>
              <a:rPr sz="3600" spc="-12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дополнительных</a:t>
            </a:r>
            <a:r>
              <a:rPr sz="3600" spc="-145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групповых </a:t>
            </a:r>
            <a:r>
              <a:rPr sz="3600" dirty="0">
                <a:latin typeface="Times New Roman"/>
                <a:cs typeface="Times New Roman"/>
              </a:rPr>
              <a:t>и</a:t>
            </a:r>
            <a:r>
              <a:rPr sz="3600" spc="-30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индивидуальных</a:t>
            </a:r>
            <a:r>
              <a:rPr sz="3600" spc="-6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занятий</a:t>
            </a:r>
            <a:r>
              <a:rPr sz="3600" spc="-4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с</a:t>
            </a:r>
            <a:r>
              <a:rPr sz="3600" spc="-25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учащимися</a:t>
            </a:r>
            <a:endParaRPr sz="3600">
              <a:latin typeface="Times New Roman"/>
              <a:cs typeface="Times New Roman"/>
            </a:endParaRPr>
          </a:p>
          <a:p>
            <a:pPr marL="12700" marR="70485" indent="266065">
              <a:lnSpc>
                <a:spcPct val="100000"/>
              </a:lnSpc>
              <a:spcBef>
                <a:spcPts val="1925"/>
              </a:spcBef>
              <a:buChar char="-"/>
              <a:tabLst>
                <a:tab pos="278765" algn="l"/>
              </a:tabLst>
            </a:pPr>
            <a:r>
              <a:rPr sz="3600" dirty="0">
                <a:latin typeface="Times New Roman"/>
                <a:cs typeface="Times New Roman"/>
              </a:rPr>
              <a:t>ежедневно</a:t>
            </a:r>
            <a:r>
              <a:rPr sz="3600" spc="-7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на</a:t>
            </a:r>
            <a:r>
              <a:rPr sz="3600" spc="-7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уроках</a:t>
            </a:r>
            <a:r>
              <a:rPr sz="3600" spc="-70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проводить </a:t>
            </a:r>
            <a:r>
              <a:rPr sz="3600" spc="-30" dirty="0">
                <a:latin typeface="Times New Roman"/>
                <a:cs typeface="Times New Roman"/>
              </a:rPr>
              <a:t>подготовку</a:t>
            </a:r>
            <a:r>
              <a:rPr sz="3600" spc="-18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учащихся,</a:t>
            </a:r>
            <a:r>
              <a:rPr sz="3600" spc="-175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совершенствовать </a:t>
            </a:r>
            <a:r>
              <a:rPr sz="3600" dirty="0">
                <a:latin typeface="Times New Roman"/>
                <a:cs typeface="Times New Roman"/>
              </a:rPr>
              <a:t>методы</a:t>
            </a:r>
            <a:r>
              <a:rPr sz="3600" spc="-6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и</a:t>
            </a:r>
            <a:r>
              <a:rPr sz="3600" spc="-8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приёмы</a:t>
            </a:r>
            <a:r>
              <a:rPr sz="3600" spc="-9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работы</a:t>
            </a:r>
            <a:r>
              <a:rPr sz="3600" spc="-7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с</a:t>
            </a:r>
            <a:r>
              <a:rPr sz="3600" spc="-75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текстовой информацией</a:t>
            </a:r>
            <a:endParaRPr sz="3600">
              <a:latin typeface="Times New Roman"/>
              <a:cs typeface="Times New Roman"/>
            </a:endParaRPr>
          </a:p>
          <a:p>
            <a:pPr marL="278765" indent="-266065">
              <a:lnSpc>
                <a:spcPct val="100000"/>
              </a:lnSpc>
              <a:spcBef>
                <a:spcPts val="1925"/>
              </a:spcBef>
              <a:buChar char="-"/>
              <a:tabLst>
                <a:tab pos="278765" algn="l"/>
              </a:tabLst>
            </a:pPr>
            <a:r>
              <a:rPr sz="3600" dirty="0">
                <a:latin typeface="Times New Roman"/>
                <a:cs typeface="Times New Roman"/>
              </a:rPr>
              <a:t>Психологическая</a:t>
            </a:r>
            <a:r>
              <a:rPr sz="3600" spc="-204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подготовка</a:t>
            </a:r>
            <a:endParaRPr sz="3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600" spc="-20" dirty="0">
                <a:latin typeface="Times New Roman"/>
                <a:cs typeface="Times New Roman"/>
              </a:rPr>
              <a:t>обучающихся</a:t>
            </a:r>
            <a:r>
              <a:rPr sz="3600" spc="-12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к</a:t>
            </a:r>
            <a:r>
              <a:rPr sz="3600" spc="-114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проведению</a:t>
            </a:r>
            <a:r>
              <a:rPr sz="3600" spc="-130" dirty="0">
                <a:latin typeface="Times New Roman"/>
                <a:cs typeface="Times New Roman"/>
              </a:rPr>
              <a:t> </a:t>
            </a:r>
            <a:r>
              <a:rPr sz="3600" spc="-25" dirty="0">
                <a:latin typeface="Times New Roman"/>
                <a:cs typeface="Times New Roman"/>
              </a:rPr>
              <a:t>ВПР</a:t>
            </a:r>
            <a:endParaRPr sz="3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Работа</a:t>
            </a:r>
            <a:r>
              <a:rPr spc="-114" dirty="0"/>
              <a:t> </a:t>
            </a:r>
            <a:r>
              <a:rPr dirty="0"/>
              <a:t>с</a:t>
            </a:r>
            <a:r>
              <a:rPr spc="-90" dirty="0"/>
              <a:t> </a:t>
            </a:r>
            <a:r>
              <a:rPr spc="-10" dirty="0"/>
              <a:t>родителями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177800">
              <a:lnSpc>
                <a:spcPct val="100000"/>
              </a:lnSpc>
              <a:spcBef>
                <a:spcPts val="105"/>
              </a:spcBef>
            </a:pPr>
            <a:r>
              <a:rPr dirty="0"/>
              <a:t>-проведение</a:t>
            </a:r>
            <a:r>
              <a:rPr spc="-100" dirty="0"/>
              <a:t> </a:t>
            </a:r>
            <a:r>
              <a:rPr dirty="0"/>
              <a:t>классных</a:t>
            </a:r>
            <a:r>
              <a:rPr spc="-70" dirty="0"/>
              <a:t> </a:t>
            </a:r>
            <a:r>
              <a:rPr dirty="0"/>
              <a:t>родительских</a:t>
            </a:r>
            <a:r>
              <a:rPr spc="-100" dirty="0"/>
              <a:t> </a:t>
            </a:r>
            <a:r>
              <a:rPr spc="-10" dirty="0"/>
              <a:t>собраний </a:t>
            </a:r>
            <a:r>
              <a:rPr dirty="0"/>
              <a:t>по</a:t>
            </a:r>
            <a:r>
              <a:rPr spc="-15" dirty="0"/>
              <a:t> </a:t>
            </a:r>
            <a:r>
              <a:rPr dirty="0"/>
              <a:t>вопросам</a:t>
            </a:r>
            <a:r>
              <a:rPr spc="-55" dirty="0"/>
              <a:t> </a:t>
            </a:r>
            <a:r>
              <a:rPr spc="-20" dirty="0"/>
              <a:t>подготовки</a:t>
            </a:r>
            <a:r>
              <a:rPr spc="-55" dirty="0"/>
              <a:t> </a:t>
            </a:r>
            <a:r>
              <a:rPr dirty="0"/>
              <a:t>и</a:t>
            </a:r>
            <a:r>
              <a:rPr spc="-15" dirty="0"/>
              <a:t> </a:t>
            </a:r>
            <a:r>
              <a:rPr dirty="0"/>
              <a:t>участия</a:t>
            </a:r>
            <a:r>
              <a:rPr spc="-25" dirty="0"/>
              <a:t> </a:t>
            </a:r>
            <a:r>
              <a:rPr dirty="0"/>
              <a:t>в</a:t>
            </a:r>
            <a:r>
              <a:rPr spc="-15" dirty="0"/>
              <a:t> </a:t>
            </a:r>
            <a:r>
              <a:rPr spc="-25" dirty="0"/>
              <a:t>ВПР</a:t>
            </a:r>
          </a:p>
          <a:p>
            <a:pPr marL="12700" marR="5080">
              <a:lnSpc>
                <a:spcPct val="100000"/>
              </a:lnSpc>
            </a:pPr>
            <a:r>
              <a:rPr dirty="0"/>
              <a:t>-</a:t>
            </a:r>
            <a:r>
              <a:rPr spc="-65" dirty="0"/>
              <a:t> </a:t>
            </a:r>
            <a:r>
              <a:rPr spc="-10" dirty="0"/>
              <a:t>ознакомления</a:t>
            </a:r>
            <a:r>
              <a:rPr spc="-105" dirty="0"/>
              <a:t> </a:t>
            </a:r>
            <a:r>
              <a:rPr dirty="0"/>
              <a:t>родителей</a:t>
            </a:r>
            <a:r>
              <a:rPr spc="-85" dirty="0"/>
              <a:t> </a:t>
            </a:r>
            <a:r>
              <a:rPr dirty="0"/>
              <a:t>с</a:t>
            </a:r>
            <a:r>
              <a:rPr spc="-65" dirty="0"/>
              <a:t> </a:t>
            </a:r>
            <a:r>
              <a:rPr spc="-10" dirty="0"/>
              <a:t>нормативной</a:t>
            </a:r>
            <a:r>
              <a:rPr spc="-100" dirty="0"/>
              <a:t> </a:t>
            </a:r>
            <a:r>
              <a:rPr spc="-10" dirty="0"/>
              <a:t>базой </a:t>
            </a:r>
            <a:r>
              <a:rPr dirty="0"/>
              <a:t>и</a:t>
            </a:r>
            <a:r>
              <a:rPr spc="-85" dirty="0"/>
              <a:t> </a:t>
            </a:r>
            <a:r>
              <a:rPr spc="-10" dirty="0"/>
              <a:t>порядком</a:t>
            </a:r>
            <a:r>
              <a:rPr spc="-125" dirty="0"/>
              <a:t> </a:t>
            </a:r>
            <a:r>
              <a:rPr dirty="0"/>
              <a:t>проведения</a:t>
            </a:r>
            <a:r>
              <a:rPr spc="-110" dirty="0"/>
              <a:t> </a:t>
            </a:r>
            <a:r>
              <a:rPr spc="-10" dirty="0"/>
              <a:t>мониторинга</a:t>
            </a:r>
          </a:p>
          <a:p>
            <a:pPr marL="12700">
              <a:lnSpc>
                <a:spcPct val="100000"/>
              </a:lnSpc>
            </a:pPr>
            <a:r>
              <a:rPr dirty="0"/>
              <a:t>-индивидуальные</a:t>
            </a:r>
            <a:r>
              <a:rPr spc="-114" dirty="0"/>
              <a:t> </a:t>
            </a:r>
            <a:r>
              <a:rPr spc="-35" dirty="0"/>
              <a:t>консультации</a:t>
            </a:r>
            <a:r>
              <a:rPr spc="-95" dirty="0"/>
              <a:t> </a:t>
            </a:r>
            <a:r>
              <a:rPr dirty="0"/>
              <a:t>для</a:t>
            </a:r>
            <a:r>
              <a:rPr spc="-60" dirty="0"/>
              <a:t> </a:t>
            </a:r>
            <a:r>
              <a:rPr spc="-10" dirty="0"/>
              <a:t>родителей</a:t>
            </a:r>
          </a:p>
          <a:p>
            <a:pPr marL="12700" marR="104139">
              <a:lnSpc>
                <a:spcPct val="100000"/>
              </a:lnSpc>
            </a:pPr>
            <a:r>
              <a:rPr dirty="0"/>
              <a:t>-организация</a:t>
            </a:r>
            <a:r>
              <a:rPr spc="-90" dirty="0"/>
              <a:t> </a:t>
            </a:r>
            <a:r>
              <a:rPr dirty="0"/>
              <a:t>«горячей</a:t>
            </a:r>
            <a:r>
              <a:rPr spc="-80" dirty="0"/>
              <a:t> </a:t>
            </a:r>
            <a:r>
              <a:rPr dirty="0"/>
              <a:t>линии»</a:t>
            </a:r>
            <a:r>
              <a:rPr spc="-50" dirty="0"/>
              <a:t> </a:t>
            </a:r>
            <a:r>
              <a:rPr dirty="0"/>
              <a:t>для</a:t>
            </a:r>
            <a:r>
              <a:rPr spc="-45" dirty="0"/>
              <a:t> </a:t>
            </a:r>
            <a:r>
              <a:rPr spc="-10" dirty="0"/>
              <a:t>педагогов</a:t>
            </a:r>
            <a:r>
              <a:rPr spc="-90" dirty="0"/>
              <a:t> </a:t>
            </a:r>
            <a:r>
              <a:rPr spc="-50" dirty="0"/>
              <a:t>и </a:t>
            </a:r>
            <a:r>
              <a:rPr dirty="0"/>
              <a:t>родителей</a:t>
            </a:r>
            <a:r>
              <a:rPr spc="-105" dirty="0"/>
              <a:t> </a:t>
            </a:r>
            <a:r>
              <a:rPr dirty="0"/>
              <a:t>на</a:t>
            </a:r>
            <a:r>
              <a:rPr spc="-75" dirty="0"/>
              <a:t> </a:t>
            </a:r>
            <a:r>
              <a:rPr spc="-20" dirty="0"/>
              <a:t>школьном</a:t>
            </a:r>
            <a:r>
              <a:rPr spc="-114" dirty="0"/>
              <a:t> </a:t>
            </a:r>
            <a:r>
              <a:rPr dirty="0"/>
              <a:t>сайте,</a:t>
            </a:r>
            <a:r>
              <a:rPr spc="-80" dirty="0"/>
              <a:t> </a:t>
            </a:r>
            <a:r>
              <a:rPr spc="-10" dirty="0"/>
              <a:t>стенде</a:t>
            </a:r>
          </a:p>
          <a:p>
            <a:pPr marL="12700" marR="987425">
              <a:lnSpc>
                <a:spcPct val="100000"/>
              </a:lnSpc>
            </a:pPr>
            <a:r>
              <a:rPr dirty="0"/>
              <a:t>-</a:t>
            </a:r>
            <a:r>
              <a:rPr spc="-10" dirty="0"/>
              <a:t>психологическая</a:t>
            </a:r>
            <a:r>
              <a:rPr spc="-114" dirty="0"/>
              <a:t> </a:t>
            </a:r>
            <a:r>
              <a:rPr spc="-25" dirty="0"/>
              <a:t>подготовка</a:t>
            </a:r>
            <a:r>
              <a:rPr spc="-110" dirty="0"/>
              <a:t> </a:t>
            </a:r>
            <a:r>
              <a:rPr dirty="0"/>
              <a:t>родителей</a:t>
            </a:r>
            <a:r>
              <a:rPr spc="-100" dirty="0"/>
              <a:t> </a:t>
            </a:r>
            <a:r>
              <a:rPr spc="-50" dirty="0"/>
              <a:t>к </a:t>
            </a:r>
            <a:r>
              <a:rPr dirty="0"/>
              <a:t>проведению</a:t>
            </a:r>
            <a:r>
              <a:rPr spc="-140" dirty="0"/>
              <a:t> </a:t>
            </a:r>
            <a:r>
              <a:rPr spc="-25" dirty="0"/>
              <a:t>ВПР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5541" y="1052791"/>
            <a:ext cx="3838066" cy="5112512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46303" y="430148"/>
            <a:ext cx="8197215" cy="1282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Задания</a:t>
            </a:r>
            <a:r>
              <a:rPr sz="1800" b="1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№1,</a:t>
            </a:r>
            <a:r>
              <a:rPr sz="1800" b="1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требующее</a:t>
            </a:r>
            <a:r>
              <a:rPr sz="1800" b="1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распознавания</a:t>
            </a:r>
            <a:r>
              <a:rPr sz="1800" b="1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предмета</a:t>
            </a:r>
            <a:r>
              <a:rPr sz="1800" b="1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800" b="1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указания</a:t>
            </a:r>
            <a:r>
              <a:rPr sz="1800" b="1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его</a:t>
            </a:r>
            <a:r>
              <a:rPr sz="1800" b="1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назначения</a:t>
            </a:r>
            <a:endParaRPr sz="1800">
              <a:latin typeface="Times New Roman"/>
              <a:cs typeface="Times New Roman"/>
            </a:endParaRPr>
          </a:p>
          <a:p>
            <a:pPr marL="4478020" marR="5080">
              <a:lnSpc>
                <a:spcPct val="100000"/>
              </a:lnSpc>
              <a:spcBef>
                <a:spcPts val="1980"/>
              </a:spcBef>
              <a:tabLst>
                <a:tab pos="4993005" algn="l"/>
                <a:tab pos="6786880" algn="l"/>
              </a:tabLst>
            </a:pPr>
            <a:r>
              <a:rPr sz="2400" b="1" spc="-50" dirty="0">
                <a:solidFill>
                  <a:srgbClr val="006FC0"/>
                </a:solidFill>
                <a:latin typeface="Calibri"/>
                <a:cs typeface="Calibri"/>
              </a:rPr>
              <a:t>-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	</a:t>
            </a:r>
            <a:r>
              <a:rPr sz="2400" b="1" spc="-10" dirty="0">
                <a:solidFill>
                  <a:srgbClr val="006FC0"/>
                </a:solidFill>
                <a:latin typeface="Calibri"/>
                <a:cs typeface="Calibri"/>
              </a:rPr>
              <a:t>Учащимся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	</a:t>
            </a:r>
            <a:r>
              <a:rPr sz="2400" b="1" spc="-10" dirty="0">
                <a:solidFill>
                  <a:srgbClr val="006FC0"/>
                </a:solidFill>
                <a:latin typeface="Calibri"/>
                <a:cs typeface="Calibri"/>
              </a:rPr>
              <a:t>раздаются 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самоклеящиеся</a:t>
            </a:r>
            <a:r>
              <a:rPr sz="2400" b="1" spc="2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карточки</a:t>
            </a:r>
            <a:r>
              <a:rPr sz="2400" b="1" spc="229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1" spc="-50" dirty="0">
                <a:solidFill>
                  <a:srgbClr val="006FC0"/>
                </a:solidFill>
                <a:latin typeface="Calibri"/>
                <a:cs typeface="Calibri"/>
              </a:rPr>
              <a:t>с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11673" y="1687829"/>
            <a:ext cx="17018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006FC0"/>
                </a:solidFill>
                <a:latin typeface="Calibri"/>
                <a:cs typeface="Calibri"/>
              </a:rPr>
              <a:t>надписями материалов,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272273" y="1687829"/>
            <a:ext cx="146812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7640" marR="5080" indent="-155575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006FC0"/>
                </a:solidFill>
                <a:latin typeface="Calibri"/>
                <a:cs typeface="Calibri"/>
              </a:rPr>
              <a:t>различных учащиеся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11673" y="2419350"/>
            <a:ext cx="3732529" cy="14922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0299"/>
              </a:lnSpc>
              <a:spcBef>
                <a:spcPts val="90"/>
              </a:spcBef>
            </a:pP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находят</a:t>
            </a:r>
            <a:r>
              <a:rPr sz="2400" b="1" spc="8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в</a:t>
            </a:r>
            <a:r>
              <a:rPr sz="2400" b="1" spc="9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классе</a:t>
            </a:r>
            <a:r>
              <a:rPr sz="2400" b="1" spc="9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006FC0"/>
                </a:solidFill>
                <a:latin typeface="Calibri"/>
                <a:cs typeface="Calibri"/>
              </a:rPr>
              <a:t>предметы 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сделанные</a:t>
            </a:r>
            <a:r>
              <a:rPr sz="2400" b="1" spc="425" dirty="0">
                <a:solidFill>
                  <a:srgbClr val="006FC0"/>
                </a:solidFill>
                <a:latin typeface="Calibri"/>
                <a:cs typeface="Calibri"/>
              </a:rPr>
              <a:t>     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из</a:t>
            </a:r>
            <a:r>
              <a:rPr sz="2400" b="1" spc="425" dirty="0">
                <a:solidFill>
                  <a:srgbClr val="006FC0"/>
                </a:solidFill>
                <a:latin typeface="Calibri"/>
                <a:cs typeface="Calibri"/>
              </a:rPr>
              <a:t>     </a:t>
            </a:r>
            <a:r>
              <a:rPr sz="2400" b="1" spc="-10" dirty="0">
                <a:solidFill>
                  <a:srgbClr val="006FC0"/>
                </a:solidFill>
                <a:latin typeface="Calibri"/>
                <a:cs typeface="Calibri"/>
              </a:rPr>
              <a:t>этого 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материала</a:t>
            </a:r>
            <a:r>
              <a:rPr sz="2400" b="1" spc="50" dirty="0">
                <a:solidFill>
                  <a:srgbClr val="006FC0"/>
                </a:solidFill>
                <a:latin typeface="Calibri"/>
                <a:cs typeface="Calibri"/>
              </a:rPr>
              <a:t>  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и</a:t>
            </a:r>
            <a:r>
              <a:rPr sz="2400" b="1" spc="45" dirty="0">
                <a:solidFill>
                  <a:srgbClr val="006FC0"/>
                </a:solidFill>
                <a:latin typeface="Calibri"/>
                <a:cs typeface="Calibri"/>
              </a:rPr>
              <a:t>  </a:t>
            </a:r>
            <a:r>
              <a:rPr sz="2400" b="1" spc="-10" dirty="0">
                <a:solidFill>
                  <a:srgbClr val="006FC0"/>
                </a:solidFill>
                <a:latin typeface="Calibri"/>
                <a:cs typeface="Calibri"/>
              </a:rPr>
              <a:t>приклеивают 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к</a:t>
            </a:r>
            <a:r>
              <a:rPr sz="24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нему</a:t>
            </a:r>
            <a:r>
              <a:rPr sz="2400" b="1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006FC0"/>
                </a:solidFill>
                <a:latin typeface="Calibri"/>
                <a:cs typeface="Calibri"/>
              </a:rPr>
              <a:t>карточку.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11673" y="3882644"/>
            <a:ext cx="14693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3384" algn="l"/>
              </a:tabLst>
            </a:pPr>
            <a:r>
              <a:rPr sz="2400" b="1" spc="-50" dirty="0">
                <a:solidFill>
                  <a:srgbClr val="006FC0"/>
                </a:solidFill>
                <a:latin typeface="Calibri"/>
                <a:cs typeface="Calibri"/>
              </a:rPr>
              <a:t>-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	</a:t>
            </a:r>
            <a:r>
              <a:rPr sz="2400" b="1" spc="-10" dirty="0">
                <a:solidFill>
                  <a:srgbClr val="006FC0"/>
                </a:solidFill>
                <a:latin typeface="Calibri"/>
                <a:cs typeface="Calibri"/>
              </a:rPr>
              <a:t>Учащий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764528" y="3882644"/>
            <a:ext cx="197929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7160" marR="5080" indent="-125095">
              <a:lnSpc>
                <a:spcPct val="100000"/>
              </a:lnSpc>
              <a:spcBef>
                <a:spcPts val="100"/>
              </a:spcBef>
              <a:tabLst>
                <a:tab pos="1666239" algn="l"/>
                <a:tab pos="1838325" algn="l"/>
              </a:tabLst>
            </a:pPr>
            <a:r>
              <a:rPr sz="2400" b="1" spc="-10" dirty="0">
                <a:solidFill>
                  <a:srgbClr val="006FC0"/>
                </a:solidFill>
                <a:latin typeface="Calibri"/>
                <a:cs typeface="Calibri"/>
              </a:rPr>
              <a:t>вынимает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	</a:t>
            </a:r>
            <a:r>
              <a:rPr sz="2400" b="1" spc="-25" dirty="0">
                <a:solidFill>
                  <a:srgbClr val="006FC0"/>
                </a:solidFill>
                <a:latin typeface="Calibri"/>
                <a:cs typeface="Calibri"/>
              </a:rPr>
              <a:t>из </a:t>
            </a:r>
            <a:r>
              <a:rPr sz="2400" b="1" spc="-10" dirty="0">
                <a:solidFill>
                  <a:srgbClr val="006FC0"/>
                </a:solidFill>
                <a:latin typeface="Calibri"/>
                <a:cs typeface="Calibri"/>
              </a:rPr>
              <a:t>карточку,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		</a:t>
            </a:r>
            <a:r>
              <a:rPr sz="2400" b="1" spc="-50" dirty="0">
                <a:solidFill>
                  <a:srgbClr val="006FC0"/>
                </a:solidFill>
                <a:latin typeface="Calibri"/>
                <a:cs typeface="Calibri"/>
              </a:rPr>
              <a:t>с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11673" y="4248657"/>
            <a:ext cx="145796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006FC0"/>
                </a:solidFill>
                <a:latin typeface="Calibri"/>
                <a:cs typeface="Calibri"/>
              </a:rPr>
              <a:t>коробочки надписью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203693" y="4614417"/>
            <a:ext cx="15373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006FC0"/>
                </a:solidFill>
                <a:latin typeface="Calibri"/>
                <a:cs typeface="Calibri"/>
              </a:rPr>
              <a:t>материала,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011673" y="4980178"/>
            <a:ext cx="236601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115695" algn="l"/>
                <a:tab pos="2021205" algn="l"/>
              </a:tabLst>
            </a:pPr>
            <a:r>
              <a:rPr sz="2400" b="1" spc="-10" dirty="0">
                <a:solidFill>
                  <a:srgbClr val="006FC0"/>
                </a:solidFill>
                <a:latin typeface="Calibri"/>
                <a:cs typeface="Calibri"/>
              </a:rPr>
              <a:t>после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	</a:t>
            </a:r>
            <a:r>
              <a:rPr sz="2400" b="1" spc="-20" dirty="0">
                <a:solidFill>
                  <a:srgbClr val="006FC0"/>
                </a:solidFill>
                <a:latin typeface="Calibri"/>
                <a:cs typeface="Calibri"/>
              </a:rPr>
              <a:t>чего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	</a:t>
            </a:r>
            <a:r>
              <a:rPr sz="2400" b="1" spc="-25" dirty="0">
                <a:solidFill>
                  <a:srgbClr val="006FC0"/>
                </a:solidFill>
                <a:latin typeface="Calibri"/>
                <a:cs typeface="Calibri"/>
              </a:rPr>
              <a:t>он </a:t>
            </a:r>
            <a:r>
              <a:rPr sz="2400" b="1" spc="-10" dirty="0">
                <a:solidFill>
                  <a:srgbClr val="006FC0"/>
                </a:solidFill>
                <a:latin typeface="Calibri"/>
                <a:cs typeface="Calibri"/>
              </a:rPr>
              <a:t>назвать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322567" y="5345988"/>
            <a:ext cx="91313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006FC0"/>
                </a:solidFill>
                <a:latin typeface="Calibri"/>
                <a:cs typeface="Calibri"/>
              </a:rPr>
              <a:t>любой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503921" y="4980178"/>
            <a:ext cx="123825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80975">
              <a:lnSpc>
                <a:spcPct val="100000"/>
              </a:lnSpc>
              <a:spcBef>
                <a:spcPts val="100"/>
              </a:spcBef>
            </a:pPr>
            <a:r>
              <a:rPr sz="2400" b="1" spc="-35" dirty="0">
                <a:solidFill>
                  <a:srgbClr val="006FC0"/>
                </a:solidFill>
                <a:latin typeface="Calibri"/>
                <a:cs typeface="Calibri"/>
              </a:rPr>
              <a:t>должен </a:t>
            </a:r>
            <a:r>
              <a:rPr sz="2400" b="1" spc="-30" dirty="0">
                <a:solidFill>
                  <a:srgbClr val="006FC0"/>
                </a:solidFill>
                <a:latin typeface="Calibri"/>
                <a:cs typeface="Calibri"/>
              </a:rPr>
              <a:t>предмет,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11673" y="5712053"/>
            <a:ext cx="25584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75130" algn="l"/>
              </a:tabLst>
            </a:pPr>
            <a:r>
              <a:rPr sz="2400" b="1" spc="-10" dirty="0">
                <a:solidFill>
                  <a:srgbClr val="006FC0"/>
                </a:solidFill>
                <a:latin typeface="Calibri"/>
                <a:cs typeface="Calibri"/>
              </a:rPr>
              <a:t>который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	</a:t>
            </a:r>
            <a:r>
              <a:rPr sz="2400" b="1" spc="-20" dirty="0">
                <a:solidFill>
                  <a:srgbClr val="006FC0"/>
                </a:solidFill>
                <a:latin typeface="Calibri"/>
                <a:cs typeface="Calibri"/>
              </a:rPr>
              <a:t>может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067802" y="5712053"/>
            <a:ext cx="6737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solidFill>
                  <a:srgbClr val="006FC0"/>
                </a:solidFill>
                <a:latin typeface="Calibri"/>
                <a:cs typeface="Calibri"/>
              </a:rPr>
              <a:t>быть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011673" y="6080861"/>
            <a:ext cx="26117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006FC0"/>
                </a:solidFill>
                <a:latin typeface="Calibri"/>
                <a:cs typeface="Calibri"/>
              </a:rPr>
              <a:t>изготовлен</a:t>
            </a:r>
            <a:r>
              <a:rPr sz="24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из</a:t>
            </a:r>
            <a:r>
              <a:rPr sz="24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006FC0"/>
                </a:solidFill>
                <a:latin typeface="Calibri"/>
                <a:cs typeface="Calibri"/>
              </a:rPr>
              <a:t>него.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3532" y="1844890"/>
            <a:ext cx="4104513" cy="460844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402437" y="358266"/>
            <a:ext cx="8260715" cy="3886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048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Задание</a:t>
            </a:r>
            <a:r>
              <a:rPr sz="1800" b="1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r>
              <a:rPr sz="1800" b="1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направлено</a:t>
            </a:r>
            <a:r>
              <a:rPr sz="18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на</a:t>
            </a:r>
            <a:r>
              <a:rPr sz="18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проверку</a:t>
            </a:r>
            <a:r>
              <a:rPr sz="18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базовых</a:t>
            </a:r>
            <a:r>
              <a:rPr sz="18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понятий</a:t>
            </a:r>
            <a:r>
              <a:rPr sz="18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раздела,</a:t>
            </a:r>
            <a:r>
              <a:rPr sz="1800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к</a:t>
            </a:r>
            <a:r>
              <a:rPr sz="18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которым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традиционно</a:t>
            </a:r>
            <a:r>
              <a:rPr sz="18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относятся</a:t>
            </a:r>
            <a:r>
              <a:rPr sz="18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знания</a:t>
            </a:r>
            <a:r>
              <a:rPr sz="18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тел</a:t>
            </a:r>
            <a:r>
              <a:rPr sz="18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живой</a:t>
            </a:r>
            <a:r>
              <a:rPr sz="18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8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неживой</a:t>
            </a:r>
            <a:r>
              <a:rPr sz="18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природы,</a:t>
            </a:r>
            <a:r>
              <a:rPr sz="18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8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также</a:t>
            </a:r>
            <a:r>
              <a:rPr sz="18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характерных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явлений</a:t>
            </a:r>
            <a:r>
              <a:rPr sz="1800" spc="-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природы,</a:t>
            </a:r>
            <a:r>
              <a:rPr sz="18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позволяют</a:t>
            </a:r>
            <a:r>
              <a:rPr sz="1800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проконтролировать</a:t>
            </a:r>
            <a:r>
              <a:rPr sz="18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умение</a:t>
            </a:r>
            <a:r>
              <a:rPr sz="1800" spc="-9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понимать</a:t>
            </a:r>
            <a:r>
              <a:rPr sz="1800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условно-</a:t>
            </a:r>
            <a:endParaRPr sz="1800">
              <a:latin typeface="Times New Roman"/>
              <a:cs typeface="Times New Roman"/>
            </a:endParaRPr>
          </a:p>
          <a:p>
            <a:pPr marL="12700" marR="300990">
              <a:lnSpc>
                <a:spcPct val="100000"/>
              </a:lnSpc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графическую</a:t>
            </a:r>
            <a:r>
              <a:rPr sz="1800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информацию,</a:t>
            </a:r>
            <a:r>
              <a:rPr sz="18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представленную</a:t>
            </a:r>
            <a:r>
              <a:rPr sz="18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8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средствах</a:t>
            </a:r>
            <a:r>
              <a:rPr sz="1800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массовой</a:t>
            </a:r>
            <a:r>
              <a:rPr sz="18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информации</a:t>
            </a:r>
            <a:r>
              <a:rPr sz="1800" spc="-50" dirty="0">
                <a:solidFill>
                  <a:srgbClr val="FF0000"/>
                </a:solidFill>
                <a:latin typeface="Times New Roman"/>
                <a:cs typeface="Times New Roman"/>
              </a:rPr>
              <a:t> в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разделе</a:t>
            </a:r>
            <a:r>
              <a:rPr sz="18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описания</a:t>
            </a:r>
            <a:r>
              <a:rPr sz="18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8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прогноза</a:t>
            </a:r>
            <a:r>
              <a:rPr sz="18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погоды.</a:t>
            </a:r>
            <a:endParaRPr sz="1800">
              <a:latin typeface="Times New Roman"/>
              <a:cs typeface="Times New Roman"/>
            </a:endParaRPr>
          </a:p>
          <a:p>
            <a:pPr marL="4857115">
              <a:lnSpc>
                <a:spcPts val="2295"/>
              </a:lnSpc>
            </a:pP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Задание</a:t>
            </a:r>
            <a:r>
              <a:rPr sz="24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2.</a:t>
            </a:r>
            <a:r>
              <a:rPr sz="2400" b="1" spc="-8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Каждый</a:t>
            </a:r>
            <a:r>
              <a:rPr sz="2400" b="1" spc="-7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006FC0"/>
                </a:solidFill>
                <a:latin typeface="Calibri"/>
                <a:cs typeface="Calibri"/>
              </a:rPr>
              <a:t>день</a:t>
            </a:r>
            <a:endParaRPr sz="2400">
              <a:latin typeface="Calibri"/>
              <a:cs typeface="Calibri"/>
            </a:endParaRPr>
          </a:p>
          <a:p>
            <a:pPr marL="4405630" marR="775970">
              <a:lnSpc>
                <a:spcPct val="100000"/>
              </a:lnSpc>
            </a:pPr>
            <a:r>
              <a:rPr sz="2400" b="1" spc="-10" dirty="0">
                <a:solidFill>
                  <a:srgbClr val="006FC0"/>
                </a:solidFill>
                <a:latin typeface="Calibri"/>
                <a:cs typeface="Calibri"/>
              </a:rPr>
              <a:t>дежурные,</a:t>
            </a:r>
            <a:r>
              <a:rPr sz="24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с</a:t>
            </a:r>
            <a:r>
              <a:rPr sz="2400" b="1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006FC0"/>
                </a:solidFill>
                <a:latin typeface="Calibri"/>
                <a:cs typeface="Calibri"/>
              </a:rPr>
              <a:t>помощью 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интернета,</a:t>
            </a:r>
            <a:r>
              <a:rPr sz="2400" b="1" spc="-1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006FC0"/>
                </a:solidFill>
                <a:latin typeface="Calibri"/>
                <a:cs typeface="Calibri"/>
              </a:rPr>
              <a:t>заполняют</a:t>
            </a:r>
            <a:endParaRPr sz="2400">
              <a:latin typeface="Calibri"/>
              <a:cs typeface="Calibri"/>
            </a:endParaRPr>
          </a:p>
          <a:p>
            <a:pPr marL="4405630" marR="57785">
              <a:lnSpc>
                <a:spcPct val="100000"/>
              </a:lnSpc>
            </a:pPr>
            <a:r>
              <a:rPr sz="2400" b="1" spc="-10" dirty="0">
                <a:solidFill>
                  <a:srgbClr val="006FC0"/>
                </a:solidFill>
                <a:latin typeface="Calibri"/>
                <a:cs typeface="Calibri"/>
              </a:rPr>
              <a:t>таблицу</a:t>
            </a:r>
            <a:r>
              <a:rPr sz="2400" b="1" spc="-8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прогноза</a:t>
            </a:r>
            <a:r>
              <a:rPr sz="2400" b="1" spc="-9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погоды</a:t>
            </a:r>
            <a:r>
              <a:rPr sz="2400" b="1" spc="-8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1" spc="-25" dirty="0">
                <a:solidFill>
                  <a:srgbClr val="006FC0"/>
                </a:solidFill>
                <a:latin typeface="Calibri"/>
                <a:cs typeface="Calibri"/>
              </a:rPr>
              <a:t>на 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текущий</a:t>
            </a:r>
            <a:r>
              <a:rPr sz="2400" b="1" spc="-7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день.</a:t>
            </a:r>
            <a:r>
              <a:rPr sz="2400" b="1" spc="-7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Дети</a:t>
            </a:r>
            <a:r>
              <a:rPr sz="2400" b="1" spc="-8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1" spc="-50" dirty="0">
                <a:solidFill>
                  <a:srgbClr val="006FC0"/>
                </a:solidFill>
                <a:latin typeface="Calibri"/>
                <a:cs typeface="Calibri"/>
              </a:rPr>
              <a:t>в</a:t>
            </a:r>
            <a:endParaRPr sz="2400">
              <a:latin typeface="Calibri"/>
              <a:cs typeface="Calibri"/>
            </a:endParaRPr>
          </a:p>
          <a:p>
            <a:pPr marL="4405630">
              <a:lnSpc>
                <a:spcPct val="100000"/>
              </a:lnSpc>
            </a:pP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тетради</a:t>
            </a:r>
            <a:r>
              <a:rPr sz="24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по</a:t>
            </a:r>
            <a:r>
              <a:rPr sz="2400" b="1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006FC0"/>
                </a:solidFill>
                <a:latin typeface="Calibri"/>
                <a:cs typeface="Calibri"/>
              </a:rPr>
              <a:t>окружающему</a:t>
            </a:r>
            <a:endParaRPr sz="2400">
              <a:latin typeface="Calibri"/>
              <a:cs typeface="Calibri"/>
            </a:endParaRPr>
          </a:p>
          <a:p>
            <a:pPr marL="4405630">
              <a:lnSpc>
                <a:spcPct val="100000"/>
              </a:lnSpc>
              <a:spcBef>
                <a:spcPts val="30"/>
              </a:spcBef>
            </a:pP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миру</a:t>
            </a:r>
            <a:r>
              <a:rPr sz="2400" b="1" spc="-8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ведут</a:t>
            </a:r>
            <a:r>
              <a:rPr sz="2400" b="1" spc="-8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дневник</a:t>
            </a:r>
            <a:r>
              <a:rPr sz="2400" b="1" spc="-7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006FC0"/>
                </a:solidFill>
                <a:latin typeface="Calibri"/>
                <a:cs typeface="Calibri"/>
              </a:rPr>
              <a:t>погоды.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9546" y="1196809"/>
            <a:ext cx="4176522" cy="5181092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402437" y="285953"/>
            <a:ext cx="8240395" cy="61004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Задание</a:t>
            </a:r>
            <a:r>
              <a:rPr sz="18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r>
              <a:rPr sz="1800" b="1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проверяет</a:t>
            </a:r>
            <a:r>
              <a:rPr sz="18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умение</a:t>
            </a:r>
            <a:r>
              <a:rPr sz="18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работать</a:t>
            </a:r>
            <a:r>
              <a:rPr sz="18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18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географической</a:t>
            </a:r>
            <a:r>
              <a:rPr sz="18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картой/схемой,</a:t>
            </a:r>
            <a:r>
              <a:rPr sz="18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на</a:t>
            </a:r>
            <a:r>
              <a:rPr sz="18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которой</a:t>
            </a:r>
            <a:endParaRPr sz="1800">
              <a:latin typeface="Times New Roman"/>
              <a:cs typeface="Times New Roman"/>
            </a:endParaRPr>
          </a:p>
          <a:p>
            <a:pPr marL="12700" marR="768350">
              <a:lnSpc>
                <a:spcPct val="100000"/>
              </a:lnSpc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обучающиеся</a:t>
            </a:r>
            <a:r>
              <a:rPr sz="1800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должны</a:t>
            </a:r>
            <a:r>
              <a:rPr sz="18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определить</a:t>
            </a:r>
            <a:r>
              <a:rPr sz="18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выделенную</a:t>
            </a:r>
            <a:r>
              <a:rPr sz="18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территорию,</a:t>
            </a:r>
            <a:r>
              <a:rPr sz="18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8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после</a:t>
            </a:r>
            <a:r>
              <a:rPr sz="18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указать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типичных</a:t>
            </a:r>
            <a:r>
              <a:rPr sz="1800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ее</a:t>
            </a:r>
            <a:r>
              <a:rPr sz="18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обитателей</a:t>
            </a:r>
            <a:r>
              <a:rPr sz="1800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из</a:t>
            </a:r>
            <a:r>
              <a:rPr sz="1800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числа</a:t>
            </a:r>
            <a:r>
              <a:rPr sz="18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изображенных</a:t>
            </a:r>
            <a:r>
              <a:rPr sz="18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животных.</a:t>
            </a:r>
            <a:endParaRPr sz="1800">
              <a:latin typeface="Times New Roman"/>
              <a:cs typeface="Times New Roman"/>
            </a:endParaRPr>
          </a:p>
          <a:p>
            <a:pPr marL="4693920" marR="511175" indent="450850">
              <a:lnSpc>
                <a:spcPct val="100000"/>
              </a:lnSpc>
              <a:spcBef>
                <a:spcPts val="994"/>
              </a:spcBef>
            </a:pP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Задание</a:t>
            </a:r>
            <a:r>
              <a:rPr sz="24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3.</a:t>
            </a:r>
            <a:r>
              <a:rPr sz="24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В</a:t>
            </a:r>
            <a:r>
              <a:rPr sz="2400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классе вывешивается</a:t>
            </a:r>
            <a:r>
              <a:rPr sz="2400" spc="-8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карта полушарий</a:t>
            </a:r>
            <a:r>
              <a:rPr sz="2400" spc="-7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Земли.</a:t>
            </a:r>
            <a:endParaRPr sz="2400">
              <a:latin typeface="Calibri"/>
              <a:cs typeface="Calibri"/>
            </a:endParaRPr>
          </a:p>
          <a:p>
            <a:pPr marL="4693920">
              <a:lnSpc>
                <a:spcPct val="100000"/>
              </a:lnSpc>
              <a:spcBef>
                <a:spcPts val="5"/>
              </a:spcBef>
            </a:pP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Учащиеся</a:t>
            </a:r>
            <a:r>
              <a:rPr sz="2400" spc="-10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приносят</a:t>
            </a:r>
            <a:endParaRPr sz="2400">
              <a:latin typeface="Calibri"/>
              <a:cs typeface="Calibri"/>
            </a:endParaRPr>
          </a:p>
          <a:p>
            <a:pPr marL="4693920" marR="5080">
              <a:lnSpc>
                <a:spcPct val="100000"/>
              </a:lnSpc>
            </a:pP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картинки</a:t>
            </a:r>
            <a:r>
              <a:rPr sz="2400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животных</a:t>
            </a:r>
            <a:r>
              <a:rPr sz="2400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(3</a:t>
            </a:r>
            <a:r>
              <a:rPr sz="2400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х</a:t>
            </a:r>
            <a:r>
              <a:rPr sz="2400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4)</a:t>
            </a:r>
            <a:r>
              <a:rPr sz="2400" spc="-50" dirty="0">
                <a:solidFill>
                  <a:srgbClr val="006FC0"/>
                </a:solidFill>
                <a:latin typeface="Calibri"/>
                <a:cs typeface="Calibri"/>
              </a:rPr>
              <a:t> ,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название</a:t>
            </a:r>
            <a:r>
              <a:rPr sz="2400" spc="-9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животного</a:t>
            </a:r>
            <a:endParaRPr sz="2400">
              <a:latin typeface="Calibri"/>
              <a:cs typeface="Calibri"/>
            </a:endParaRPr>
          </a:p>
          <a:p>
            <a:pPr marL="4693920" marR="231775">
              <a:lnSpc>
                <a:spcPct val="100000"/>
              </a:lnSpc>
            </a:pP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подписано,</a:t>
            </a:r>
            <a:r>
              <a:rPr sz="2400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и</a:t>
            </a:r>
            <a:r>
              <a:rPr sz="2400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предлагают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друг</a:t>
            </a:r>
            <a:r>
              <a:rPr sz="2400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другу</a:t>
            </a:r>
            <a:r>
              <a:rPr sz="24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угадать,</a:t>
            </a:r>
            <a:endParaRPr sz="2400">
              <a:latin typeface="Calibri"/>
              <a:cs typeface="Calibri"/>
            </a:endParaRPr>
          </a:p>
          <a:p>
            <a:pPr marL="4693920" marR="266700">
              <a:lnSpc>
                <a:spcPct val="100000"/>
              </a:lnSpc>
            </a:pP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название</a:t>
            </a:r>
            <a:r>
              <a:rPr sz="2400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животного</a:t>
            </a:r>
            <a:r>
              <a:rPr sz="2400" spc="-8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и</a:t>
            </a:r>
            <a:r>
              <a:rPr sz="2400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006FC0"/>
                </a:solidFill>
                <a:latin typeface="Calibri"/>
                <a:cs typeface="Calibri"/>
              </a:rPr>
              <a:t>на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каком</a:t>
            </a:r>
            <a:r>
              <a:rPr sz="2400" spc="-114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материке</a:t>
            </a:r>
            <a:r>
              <a:rPr sz="2400" spc="-10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006FC0"/>
                </a:solidFill>
                <a:latin typeface="Calibri"/>
                <a:cs typeface="Calibri"/>
              </a:rPr>
              <a:t>он</a:t>
            </a:r>
            <a:endParaRPr sz="2400">
              <a:latin typeface="Calibri"/>
              <a:cs typeface="Calibri"/>
            </a:endParaRPr>
          </a:p>
          <a:p>
            <a:pPr marL="4693920">
              <a:lnSpc>
                <a:spcPct val="100000"/>
              </a:lnSpc>
              <a:spcBef>
                <a:spcPts val="5"/>
              </a:spcBef>
            </a:pP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обитает.</a:t>
            </a:r>
            <a:r>
              <a:rPr sz="2400" spc="-9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Затем</a:t>
            </a:r>
            <a:r>
              <a:rPr sz="2400" spc="-7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006FC0"/>
                </a:solidFill>
                <a:latin typeface="Calibri"/>
                <a:cs typeface="Calibri"/>
              </a:rPr>
              <a:t>эта</a:t>
            </a:r>
            <a:endParaRPr sz="2400">
              <a:latin typeface="Calibri"/>
              <a:cs typeface="Calibri"/>
            </a:endParaRPr>
          </a:p>
          <a:p>
            <a:pPr marL="4693920" marR="153670">
              <a:lnSpc>
                <a:spcPct val="100000"/>
              </a:lnSpc>
            </a:pP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картинка</a:t>
            </a:r>
            <a:r>
              <a:rPr sz="2400" spc="-9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прикрепляется</a:t>
            </a:r>
            <a:r>
              <a:rPr sz="2400" spc="-9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spc="-50" dirty="0">
                <a:solidFill>
                  <a:srgbClr val="006FC0"/>
                </a:solidFill>
                <a:latin typeface="Calibri"/>
                <a:cs typeface="Calibri"/>
              </a:rPr>
              <a:t>к 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соответствующему</a:t>
            </a:r>
            <a:endParaRPr sz="2400">
              <a:latin typeface="Calibri"/>
              <a:cs typeface="Calibri"/>
            </a:endParaRPr>
          </a:p>
          <a:p>
            <a:pPr marL="4693920">
              <a:lnSpc>
                <a:spcPct val="100000"/>
              </a:lnSpc>
              <a:spcBef>
                <a:spcPts val="25"/>
              </a:spcBef>
            </a:pP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материку.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5541" y="1196809"/>
            <a:ext cx="4350766" cy="511251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083809" y="1945385"/>
            <a:ext cx="159194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355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Задание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b="0" spc="-10" dirty="0">
                <a:solidFill>
                  <a:srgbClr val="006FC0"/>
                </a:solidFill>
                <a:latin typeface="Calibri"/>
                <a:cs typeface="Calibri"/>
              </a:rPr>
              <a:t>проекторе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165975" y="1945385"/>
            <a:ext cx="128968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2235">
              <a:lnSpc>
                <a:spcPct val="100000"/>
              </a:lnSpc>
              <a:spcBef>
                <a:spcPts val="100"/>
              </a:spcBef>
              <a:tabLst>
                <a:tab pos="939165" algn="l"/>
              </a:tabLst>
            </a:pPr>
            <a:r>
              <a:rPr sz="2400" b="1" spc="-25" dirty="0">
                <a:solidFill>
                  <a:srgbClr val="006FC0"/>
                </a:solidFill>
                <a:latin typeface="Calibri"/>
                <a:cs typeface="Calibri"/>
              </a:rPr>
              <a:t>4.</a:t>
            </a:r>
            <a:r>
              <a:rPr sz="2400" b="1" dirty="0">
                <a:solidFill>
                  <a:srgbClr val="006FC0"/>
                </a:solidFill>
                <a:latin typeface="Calibri"/>
                <a:cs typeface="Calibri"/>
              </a:rPr>
              <a:t>	</a:t>
            </a:r>
            <a:r>
              <a:rPr sz="2400" spc="-25" dirty="0">
                <a:solidFill>
                  <a:srgbClr val="006FC0"/>
                </a:solidFill>
                <a:latin typeface="Calibri"/>
                <a:cs typeface="Calibri"/>
              </a:rPr>
              <a:t>На</a:t>
            </a:r>
            <a:endParaRPr sz="2400">
              <a:latin typeface="Calibri"/>
              <a:cs typeface="Calibri"/>
            </a:endParaRPr>
          </a:p>
          <a:p>
            <a:pPr marL="12700" marR="5080" indent="76200">
              <a:lnSpc>
                <a:spcPct val="100000"/>
              </a:lnSpc>
            </a:pPr>
            <a:r>
              <a:rPr sz="2400" spc="-25" dirty="0">
                <a:solidFill>
                  <a:srgbClr val="006FC0"/>
                </a:solidFill>
                <a:latin typeface="Calibri"/>
                <a:cs typeface="Calibri"/>
              </a:rPr>
              <a:t>выводим </a:t>
            </a:r>
            <a:r>
              <a:rPr sz="2400" spc="-20" dirty="0">
                <a:solidFill>
                  <a:srgbClr val="006FC0"/>
                </a:solidFill>
                <a:latin typeface="Calibri"/>
                <a:cs typeface="Calibri"/>
              </a:rPr>
              <a:t>человека,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083809" y="2676905"/>
            <a:ext cx="3370579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изображение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ученику</a:t>
            </a:r>
            <a:r>
              <a:rPr sz="2400" spc="2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дается</a:t>
            </a:r>
            <a:r>
              <a:rPr sz="2400" spc="2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перечень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83809" y="3408679"/>
            <a:ext cx="148145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частей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организма,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542278" y="3408679"/>
            <a:ext cx="191516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человеческого</a:t>
            </a:r>
            <a:endParaRPr sz="2400">
              <a:latin typeface="Calibri"/>
              <a:cs typeface="Calibri"/>
            </a:endParaRPr>
          </a:p>
          <a:p>
            <a:pPr marR="6350" algn="r">
              <a:lnSpc>
                <a:spcPct val="100000"/>
              </a:lnSpc>
            </a:pPr>
            <a:r>
              <a:rPr sz="2400" spc="-25" dirty="0">
                <a:solidFill>
                  <a:srgbClr val="006FC0"/>
                </a:solidFill>
                <a:latin typeface="Calibri"/>
                <a:cs typeface="Calibri"/>
              </a:rPr>
              <a:t>ему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83809" y="4140149"/>
            <a:ext cx="3371215" cy="7607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27555" algn="l"/>
              </a:tabLst>
            </a:pP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необходимо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	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маркером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подписать</a:t>
            </a:r>
            <a:r>
              <a:rPr sz="2400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6FC0"/>
                </a:solidFill>
                <a:latin typeface="Calibri"/>
                <a:cs typeface="Calibri"/>
              </a:rPr>
              <a:t>все</a:t>
            </a:r>
            <a:r>
              <a:rPr sz="2400" spc="-7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Calibri"/>
                <a:cs typeface="Calibri"/>
              </a:rPr>
              <a:t>органы.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23532" y="452780"/>
            <a:ext cx="8496935" cy="33909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4191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30"/>
              </a:spcBef>
            </a:pPr>
            <a:r>
              <a:rPr sz="1600" b="1" dirty="0">
                <a:solidFill>
                  <a:srgbClr val="FF0000"/>
                </a:solidFill>
                <a:latin typeface="Arial"/>
                <a:cs typeface="Arial"/>
              </a:rPr>
              <a:t>Задание</a:t>
            </a:r>
            <a:r>
              <a:rPr sz="16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Arial"/>
                <a:cs typeface="Arial"/>
              </a:rPr>
              <a:t>4-</a:t>
            </a:r>
            <a:r>
              <a:rPr sz="1600" b="1" dirty="0">
                <a:solidFill>
                  <a:srgbClr val="FF0000"/>
                </a:solidFill>
                <a:latin typeface="Arial"/>
                <a:cs typeface="Arial"/>
              </a:rPr>
              <a:t>5</a:t>
            </a:r>
            <a:r>
              <a:rPr sz="1600" b="1" spc="36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0000"/>
                </a:solidFill>
                <a:latin typeface="Microsoft Sans Serif"/>
                <a:cs typeface="Microsoft Sans Serif"/>
              </a:rPr>
              <a:t>проверяющие</a:t>
            </a:r>
            <a:r>
              <a:rPr sz="1600" spc="-2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содержание</a:t>
            </a:r>
            <a:r>
              <a:rPr sz="160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разделов</a:t>
            </a:r>
            <a:r>
              <a:rPr sz="1600" spc="-3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FF0000"/>
                </a:solidFill>
                <a:latin typeface="Microsoft Sans Serif"/>
                <a:cs typeface="Microsoft Sans Serif"/>
              </a:rPr>
              <a:t>«Человек», «Человек</a:t>
            </a:r>
            <a:r>
              <a:rPr sz="1600" spc="-4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FF0000"/>
                </a:solidFill>
                <a:latin typeface="Microsoft Sans Serif"/>
                <a:cs typeface="Microsoft Sans Serif"/>
              </a:rPr>
              <a:t>и</a:t>
            </a:r>
            <a:r>
              <a:rPr sz="16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 природа».</a:t>
            </a:r>
            <a:endParaRPr sz="16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614</Words>
  <Application>Microsoft Office PowerPoint</Application>
  <PresentationFormat>Экран (4:3)</PresentationFormat>
  <Paragraphs>103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Microsoft Sans Serif</vt:lpstr>
      <vt:lpstr>Times New Roman</vt:lpstr>
      <vt:lpstr>Office Theme</vt:lpstr>
      <vt:lpstr>«Эффективные приёмы подготовки обучающихся 4 класса к ВПР по окружающему миру»</vt:lpstr>
      <vt:lpstr>Алгоритм подготовки к ВПР по окружающему миру</vt:lpstr>
      <vt:lpstr>Работа с обучающимися, мотивированными к обучению</vt:lpstr>
      <vt:lpstr>Работа со слабыми обучающимися</vt:lpstr>
      <vt:lpstr>Работа с родителями</vt:lpstr>
      <vt:lpstr>Презентация PowerPoint</vt:lpstr>
      <vt:lpstr>Презентация PowerPoint</vt:lpstr>
      <vt:lpstr>Презентация PowerPoint</vt:lpstr>
      <vt:lpstr>Задание проекторе</vt:lpstr>
      <vt:lpstr>Задание 6. Данное задание (опыты) учащиеся выполняют дома самостоятельно, при необходимости консультируются с</vt:lpstr>
      <vt:lpstr>Задание 7.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Рабочий</cp:lastModifiedBy>
  <cp:revision>3</cp:revision>
  <dcterms:created xsi:type="dcterms:W3CDTF">2026-04-06T16:47:44Z</dcterms:created>
  <dcterms:modified xsi:type="dcterms:W3CDTF">2026-04-06T17:00:07Z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2024-04-03T00:00:00Z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2026-04-06T00:00:00Z</vt:filetime>
  </property>
  <property fmtid="{D5CDD505-2E9C-101B-9397-08002B2CF9AE}" pid="5" name="Producer">
    <vt:lpwstr>Microsoft® PowerPoint® 2010</vt:lpwstr>
  </property>
</Properties>
</file>