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60" r:id="rId4"/>
    <p:sldId id="258" r:id="rId5"/>
    <p:sldId id="266" r:id="rId6"/>
    <p:sldId id="267" r:id="rId7"/>
    <p:sldId id="259" r:id="rId8"/>
    <p:sldId id="261" r:id="rId9"/>
    <p:sldId id="262" r:id="rId10"/>
    <p:sldId id="271" r:id="rId11"/>
    <p:sldId id="264" r:id="rId12"/>
    <p:sldId id="269" r:id="rId13"/>
    <p:sldId id="265" r:id="rId14"/>
    <p:sldId id="268" r:id="rId15"/>
    <p:sldId id="270" r:id="rId16"/>
    <p:sldId id="263" r:id="rId17"/>
    <p:sldId id="272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242" autoAdjust="0"/>
  </p:normalViewPr>
  <p:slideViewPr>
    <p:cSldViewPr snapToGrid="0">
      <p:cViewPr varScale="1">
        <p:scale>
          <a:sx n="61" d="100"/>
          <a:sy n="61" d="100"/>
        </p:scale>
        <p:origin x="106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E4130-35B9-4B1A-8361-131A226B3436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A06909-8DEB-4D5E-B642-A39A4CC93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06909-8DEB-4D5E-B642-A39A4CC930A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47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06909-8DEB-4D5E-B642-A39A4CC930A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802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06909-8DEB-4D5E-B642-A39A4CC930A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9045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A06909-8DEB-4D5E-B642-A39A4CC930A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50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8719A7-BF78-4E70-BFDB-6ED2AE7CA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AA59524-D76D-4F24-8CD7-596F786F6F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A5C1EE-4F0E-49A3-92A2-31C568AC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C8501A6-AA2F-4CF2-B4AF-7DF8D588C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8CE12C-4EF1-4633-A519-648C6055D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02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E62155-BD90-45B8-85F7-857BD566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D0B69E-58A7-4E53-BD27-4AB4322A3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64F4D4-668F-4C33-88CB-C14891AD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F1512D-FAC6-4876-839B-BDC9B3ACB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3E0872-D212-406A-BCEB-2E3B577FA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88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39FE9E1-41DE-458B-91CB-5D844AD45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17F7AD1-47CA-45EA-9BDE-FFF394420F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2DFA25-6345-4A34-BD11-F909FE16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CF79F0-C8F8-460B-B547-ED547CD28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87C05C-2D96-472C-A79B-6848ED6D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30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08DF19-435F-4AC7-AA12-57905642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32F2A-6149-4765-B8D1-52CFF8393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A4E934-4704-4D97-8A15-F53FC97CA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5F5668-385C-43DD-88FC-D8073F1CC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37D2B0-0803-4860-94C9-2C9C22E95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7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46196-BC99-4A53-AA6D-D92941DD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AFF7F0-3AC7-4115-B4A8-E94681326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DB7428-AB6A-4EA9-8446-D39949850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C1A3C-64CC-49ED-9DAA-8DF3A1A1D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B693B1E-E86B-42DC-A65D-8C9D84636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13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D82D69-CD85-4E2D-87D1-5C4195789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56298A-B36A-43EC-9CCF-3C15CE5D47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897A81-EBB2-4F1D-B5FC-06A270865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8276CC-9621-42FD-8E98-9908F35A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57F6A3-6AA7-45EE-935A-629CC16EE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1F89E2E-765D-46BF-A34A-3713CE13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29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14A9CD-12AA-4764-AD32-A8D223B18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2A122-185C-4829-BD48-2C17668E8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2433B1B-EADC-49E9-990F-C84F018B9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8181052-CFFC-43AB-90DB-A116A77E02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C8356E8-A178-408A-ABBA-F2F84CC497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A5D56A1-976E-49EC-A419-8F9ED9ED4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594BA79-7DCA-4E14-B1E0-153505DB9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BD9B4D3-9D90-4127-BA7E-48C6EB840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606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A67778-48C0-4D8E-9A38-4D3AF6814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59AA238-C353-4913-A150-051A54992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D1D3929-67EF-4A78-9FDD-CF98B666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E9A2762-8123-4659-80B6-3716AF70F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170A5A6-20A4-4C75-A763-BBDCC33E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BB622E7-E8C6-4F23-94A2-F22C1B53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1E67A5-1603-4E13-9906-71291589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80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01E832-7CCE-490F-91E2-A7A858958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DB1D13-71D5-4FC7-B006-9F0104B2A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20AD9C-F2C6-407B-980E-AF2E15E4B8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67E1BB7-20FD-40D3-85C1-C3E12B53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09E791-A357-4FA9-83D7-55F13B14B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70B1226-CE71-43A1-AE95-4D0A273E7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473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2CB46E-954C-43CA-92A3-3D8CA0832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26C42B2-093C-4F1F-87D0-A3257B8BA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915C079-F505-4E1C-ABCC-70C4C98A0E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B374EB-EB16-4CAD-B91D-568D5B53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8BDBA4-A113-4AAB-9DD7-3251E888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6983CC-819D-4632-B9DE-084C2B7B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581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5B8E59-C237-4865-BC51-042A20C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E66A1F-E5E9-4A4F-B787-74DE00809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936D0C-AB41-431B-AD2C-5C217D345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E5DE8-2994-4D81-A9DE-969A9B718FFF}" type="datetimeFigureOut">
              <a:rPr lang="ru-RU" smtClean="0"/>
              <a:t>02.04.2026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B37E52-C26A-4D4D-81F1-631710ADC2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95F1110-9E3F-477A-9028-AAF2D927B5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553AB-DF7C-442E-A2CF-3F4B3E945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02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C6E547-CBBB-4432-8BEA-51BD387C4E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1122363"/>
            <a:ext cx="11346873" cy="2306637"/>
          </a:xfrm>
        </p:spPr>
        <p:txBody>
          <a:bodyPr>
            <a:normAutofit/>
          </a:bodyPr>
          <a:lstStyle/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- 2025 г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5ABC01F-612F-4B36-B8DC-56E03E396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4073"/>
            <a:ext cx="9144000" cy="1805563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английскому языку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2393414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71480381-2B18-463F-A6AF-09C8B6C5A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1048" y="1709739"/>
            <a:ext cx="9266402" cy="2373530"/>
          </a:xfr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algn="ctr"/>
            <a:r>
              <a:rPr lang="ru-RU" sz="8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CBAABABA-BA7A-4394-B406-AD9FB9C96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6043931"/>
            <a:ext cx="10515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267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1D04A4-E00C-4BAF-8724-E969F6112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4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4A07EBE-340B-475B-A7C7-BB9E836955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434133"/>
              </p:ext>
            </p:extLst>
          </p:nvPr>
        </p:nvGraphicFramePr>
        <p:xfrm>
          <a:off x="315310" y="1690688"/>
          <a:ext cx="11761076" cy="4978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57674">
                  <a:extLst>
                    <a:ext uri="{9D8B030D-6E8A-4147-A177-3AD203B41FA5}">
                      <a16:colId xmlns:a16="http://schemas.microsoft.com/office/drawing/2014/main" val="756357497"/>
                    </a:ext>
                  </a:extLst>
                </a:gridCol>
                <a:gridCol w="1728015">
                  <a:extLst>
                    <a:ext uri="{9D8B030D-6E8A-4147-A177-3AD203B41FA5}">
                      <a16:colId xmlns:a16="http://schemas.microsoft.com/office/drawing/2014/main" val="1938260580"/>
                    </a:ext>
                  </a:extLst>
                </a:gridCol>
                <a:gridCol w="1745646">
                  <a:extLst>
                    <a:ext uri="{9D8B030D-6E8A-4147-A177-3AD203B41FA5}">
                      <a16:colId xmlns:a16="http://schemas.microsoft.com/office/drawing/2014/main" val="928680678"/>
                    </a:ext>
                  </a:extLst>
                </a:gridCol>
                <a:gridCol w="1622217">
                  <a:extLst>
                    <a:ext uri="{9D8B030D-6E8A-4147-A177-3AD203B41FA5}">
                      <a16:colId xmlns:a16="http://schemas.microsoft.com/office/drawing/2014/main" val="1947045534"/>
                    </a:ext>
                  </a:extLst>
                </a:gridCol>
                <a:gridCol w="1607524">
                  <a:extLst>
                    <a:ext uri="{9D8B030D-6E8A-4147-A177-3AD203B41FA5}">
                      <a16:colId xmlns:a16="http://schemas.microsoft.com/office/drawing/2014/main" val="1707560238"/>
                    </a:ext>
                  </a:extLst>
                </a:gridCol>
              </a:tblGrid>
              <a:tr h="6273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8316439"/>
                  </a:ext>
                </a:extLst>
              </a:tr>
              <a:tr h="5385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32573468"/>
                  </a:ext>
                </a:extLst>
              </a:tr>
              <a:tr h="1091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2777172"/>
                  </a:ext>
                </a:extLst>
              </a:tr>
              <a:tr h="1091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572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263679"/>
                  </a:ext>
                </a:extLst>
              </a:tr>
              <a:tr h="10912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02919314"/>
                  </a:ext>
                </a:extLst>
              </a:tr>
              <a:tr h="5385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5703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03285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F429A-EA70-4DC0-986C-685583CD1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5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AE9CE1-13B2-4800-B47B-C49B6D1D9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8879492"/>
              </p:ext>
            </p:extLst>
          </p:nvPr>
        </p:nvGraphicFramePr>
        <p:xfrm>
          <a:off x="331075" y="1825625"/>
          <a:ext cx="11650717" cy="46672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3532">
                  <a:extLst>
                    <a:ext uri="{9D8B030D-6E8A-4147-A177-3AD203B41FA5}">
                      <a16:colId xmlns:a16="http://schemas.microsoft.com/office/drawing/2014/main" val="1388748556"/>
                    </a:ext>
                  </a:extLst>
                </a:gridCol>
                <a:gridCol w="1986455">
                  <a:extLst>
                    <a:ext uri="{9D8B030D-6E8A-4147-A177-3AD203B41FA5}">
                      <a16:colId xmlns:a16="http://schemas.microsoft.com/office/drawing/2014/main" val="3896879905"/>
                    </a:ext>
                  </a:extLst>
                </a:gridCol>
                <a:gridCol w="1718441">
                  <a:extLst>
                    <a:ext uri="{9D8B030D-6E8A-4147-A177-3AD203B41FA5}">
                      <a16:colId xmlns:a16="http://schemas.microsoft.com/office/drawing/2014/main" val="1352126749"/>
                    </a:ext>
                  </a:extLst>
                </a:gridCol>
                <a:gridCol w="1608083">
                  <a:extLst>
                    <a:ext uri="{9D8B030D-6E8A-4147-A177-3AD203B41FA5}">
                      <a16:colId xmlns:a16="http://schemas.microsoft.com/office/drawing/2014/main" val="1564830435"/>
                    </a:ext>
                  </a:extLst>
                </a:gridCol>
                <a:gridCol w="1734206">
                  <a:extLst>
                    <a:ext uri="{9D8B030D-6E8A-4147-A177-3AD203B41FA5}">
                      <a16:colId xmlns:a16="http://schemas.microsoft.com/office/drawing/2014/main" val="4014788548"/>
                    </a:ext>
                  </a:extLst>
                </a:gridCol>
              </a:tblGrid>
              <a:tr h="5834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4743542"/>
                  </a:ext>
                </a:extLst>
              </a:tr>
              <a:tr h="5008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071974842"/>
                  </a:ext>
                </a:extLst>
              </a:tr>
              <a:tr h="1024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1213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19.39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17.30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53180243"/>
                  </a:ext>
                </a:extLst>
              </a:tr>
              <a:tr h="1024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4747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75.87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79.46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67853"/>
                  </a:ext>
                </a:extLst>
              </a:tr>
              <a:tr h="1024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4.75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3.24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16444425"/>
                  </a:ext>
                </a:extLst>
              </a:tr>
              <a:tr h="5101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6258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9245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5026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1D4C84-B6EF-4D7E-BA1E-9159C3C96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6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A1DD24E-E2A1-45DA-902D-15DD6E9A7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903609"/>
              </p:ext>
            </p:extLst>
          </p:nvPr>
        </p:nvGraphicFramePr>
        <p:xfrm>
          <a:off x="504497" y="1513490"/>
          <a:ext cx="11398469" cy="5186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6155">
                  <a:extLst>
                    <a:ext uri="{9D8B030D-6E8A-4147-A177-3AD203B41FA5}">
                      <a16:colId xmlns:a16="http://schemas.microsoft.com/office/drawing/2014/main" val="1394085706"/>
                    </a:ext>
                  </a:extLst>
                </a:gridCol>
                <a:gridCol w="2136145">
                  <a:extLst>
                    <a:ext uri="{9D8B030D-6E8A-4147-A177-3AD203B41FA5}">
                      <a16:colId xmlns:a16="http://schemas.microsoft.com/office/drawing/2014/main" val="1697837016"/>
                    </a:ext>
                  </a:extLst>
                </a:gridCol>
                <a:gridCol w="1811450">
                  <a:extLst>
                    <a:ext uri="{9D8B030D-6E8A-4147-A177-3AD203B41FA5}">
                      <a16:colId xmlns:a16="http://schemas.microsoft.com/office/drawing/2014/main" val="2934209362"/>
                    </a:ext>
                  </a:extLst>
                </a:gridCol>
                <a:gridCol w="1606382">
                  <a:extLst>
                    <a:ext uri="{9D8B030D-6E8A-4147-A177-3AD203B41FA5}">
                      <a16:colId xmlns:a16="http://schemas.microsoft.com/office/drawing/2014/main" val="4235502696"/>
                    </a:ext>
                  </a:extLst>
                </a:gridCol>
                <a:gridCol w="1438337">
                  <a:extLst>
                    <a:ext uri="{9D8B030D-6E8A-4147-A177-3AD203B41FA5}">
                      <a16:colId xmlns:a16="http://schemas.microsoft.com/office/drawing/2014/main" val="1974658508"/>
                    </a:ext>
                  </a:extLst>
                </a:gridCol>
              </a:tblGrid>
              <a:tr h="802344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1025"/>
                  </a:ext>
                </a:extLst>
              </a:tr>
              <a:tr h="802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2492648"/>
                  </a:ext>
                </a:extLst>
              </a:tr>
              <a:tr h="926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1030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29.86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532825950"/>
                  </a:ext>
                </a:extLst>
              </a:tr>
              <a:tr h="926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4626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76.68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67.36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026047"/>
                  </a:ext>
                </a:extLst>
              </a:tr>
              <a:tr h="926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6.25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2.78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99943417"/>
                  </a:ext>
                </a:extLst>
              </a:tr>
              <a:tr h="802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6035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86078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926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A69D3C-E4D5-4991-9407-DCBC8D517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7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F1DAA97-D7EA-41C8-BC37-72D550637F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711618"/>
              </p:ext>
            </p:extLst>
          </p:nvPr>
        </p:nvGraphicFramePr>
        <p:xfrm>
          <a:off x="378372" y="1497725"/>
          <a:ext cx="11556125" cy="4995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1888">
                  <a:extLst>
                    <a:ext uri="{9D8B030D-6E8A-4147-A177-3AD203B41FA5}">
                      <a16:colId xmlns:a16="http://schemas.microsoft.com/office/drawing/2014/main" val="291862071"/>
                    </a:ext>
                  </a:extLst>
                </a:gridCol>
                <a:gridCol w="1977805">
                  <a:extLst>
                    <a:ext uri="{9D8B030D-6E8A-4147-A177-3AD203B41FA5}">
                      <a16:colId xmlns:a16="http://schemas.microsoft.com/office/drawing/2014/main" val="2864335710"/>
                    </a:ext>
                  </a:extLst>
                </a:gridCol>
                <a:gridCol w="2004142">
                  <a:extLst>
                    <a:ext uri="{9D8B030D-6E8A-4147-A177-3AD203B41FA5}">
                      <a16:colId xmlns:a16="http://schemas.microsoft.com/office/drawing/2014/main" val="221430717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15334192"/>
                    </a:ext>
                  </a:extLst>
                </a:gridCol>
                <a:gridCol w="1513490">
                  <a:extLst>
                    <a:ext uri="{9D8B030D-6E8A-4147-A177-3AD203B41FA5}">
                      <a16:colId xmlns:a16="http://schemas.microsoft.com/office/drawing/2014/main" val="1817684407"/>
                    </a:ext>
                  </a:extLst>
                </a:gridCol>
              </a:tblGrid>
              <a:tr h="643049"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232603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77484680"/>
                  </a:ext>
                </a:extLst>
              </a:tr>
              <a:tr h="1090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890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16.73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25.66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023560848"/>
                  </a:ext>
                </a:extLst>
              </a:tr>
              <a:tr h="1090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4073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76.57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70.39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772183"/>
                  </a:ext>
                </a:extLst>
              </a:tr>
              <a:tr h="1090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356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6.69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3.95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98367233"/>
                  </a:ext>
                </a:extLst>
              </a:tr>
              <a:tr h="5401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5320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177500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9728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64EDF0-E529-4C30-83C9-48066744E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8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76B4DDD-3762-47DC-9EDE-44A82BF475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5938279"/>
              </p:ext>
            </p:extLst>
          </p:nvPr>
        </p:nvGraphicFramePr>
        <p:xfrm>
          <a:off x="457200" y="1690688"/>
          <a:ext cx="11524594" cy="4802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5917">
                  <a:extLst>
                    <a:ext uri="{9D8B030D-6E8A-4147-A177-3AD203B41FA5}">
                      <a16:colId xmlns:a16="http://schemas.microsoft.com/office/drawing/2014/main" val="2474266115"/>
                    </a:ext>
                  </a:extLst>
                </a:gridCol>
                <a:gridCol w="2090669">
                  <a:extLst>
                    <a:ext uri="{9D8B030D-6E8A-4147-A177-3AD203B41FA5}">
                      <a16:colId xmlns:a16="http://schemas.microsoft.com/office/drawing/2014/main" val="4227938776"/>
                    </a:ext>
                  </a:extLst>
                </a:gridCol>
                <a:gridCol w="1658711">
                  <a:extLst>
                    <a:ext uri="{9D8B030D-6E8A-4147-A177-3AD203B41FA5}">
                      <a16:colId xmlns:a16="http://schemas.microsoft.com/office/drawing/2014/main" val="1905071866"/>
                    </a:ext>
                  </a:extLst>
                </a:gridCol>
                <a:gridCol w="1416818">
                  <a:extLst>
                    <a:ext uri="{9D8B030D-6E8A-4147-A177-3AD203B41FA5}">
                      <a16:colId xmlns:a16="http://schemas.microsoft.com/office/drawing/2014/main" val="253575945"/>
                    </a:ext>
                  </a:extLst>
                </a:gridCol>
                <a:gridCol w="1592479">
                  <a:extLst>
                    <a:ext uri="{9D8B030D-6E8A-4147-A177-3AD203B41FA5}">
                      <a16:colId xmlns:a16="http://schemas.microsoft.com/office/drawing/2014/main" val="876830055"/>
                    </a:ext>
                  </a:extLst>
                </a:gridCol>
              </a:tblGrid>
              <a:tr h="60392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494661"/>
                  </a:ext>
                </a:extLst>
              </a:tr>
              <a:tr h="518446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72036051"/>
                  </a:ext>
                </a:extLst>
              </a:tr>
              <a:tr h="105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15.98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1450758"/>
                  </a:ext>
                </a:extLst>
              </a:tr>
              <a:tr h="105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4078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77.50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82.00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3285197"/>
                  </a:ext>
                </a:extLst>
              </a:tr>
              <a:tr h="1050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6.52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7665638"/>
                  </a:ext>
                </a:extLst>
              </a:tr>
              <a:tr h="528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5279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240127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9226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1CF92-FADA-4611-B88E-F33F0FA53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6953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оценок – 10 класс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42E654A9-F3A4-486E-AE4A-19D43DB59A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3962176"/>
              </p:ext>
            </p:extLst>
          </p:nvPr>
        </p:nvGraphicFramePr>
        <p:xfrm>
          <a:off x="315310" y="1560786"/>
          <a:ext cx="11556125" cy="5155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6144">
                  <a:extLst>
                    <a:ext uri="{9D8B030D-6E8A-4147-A177-3AD203B41FA5}">
                      <a16:colId xmlns:a16="http://schemas.microsoft.com/office/drawing/2014/main" val="2412561871"/>
                    </a:ext>
                  </a:extLst>
                </a:gridCol>
                <a:gridCol w="1841517">
                  <a:extLst>
                    <a:ext uri="{9D8B030D-6E8A-4147-A177-3AD203B41FA5}">
                      <a16:colId xmlns:a16="http://schemas.microsoft.com/office/drawing/2014/main" val="532824399"/>
                    </a:ext>
                  </a:extLst>
                </a:gridCol>
                <a:gridCol w="1633044">
                  <a:extLst>
                    <a:ext uri="{9D8B030D-6E8A-4147-A177-3AD203B41FA5}">
                      <a16:colId xmlns:a16="http://schemas.microsoft.com/office/drawing/2014/main" val="3041760319"/>
                    </a:ext>
                  </a:extLst>
                </a:gridCol>
                <a:gridCol w="1824144">
                  <a:extLst>
                    <a:ext uri="{9D8B030D-6E8A-4147-A177-3AD203B41FA5}">
                      <a16:colId xmlns:a16="http://schemas.microsoft.com/office/drawing/2014/main" val="3604391763"/>
                    </a:ext>
                  </a:extLst>
                </a:gridCol>
                <a:gridCol w="1931276">
                  <a:extLst>
                    <a:ext uri="{9D8B030D-6E8A-4147-A177-3AD203B41FA5}">
                      <a16:colId xmlns:a16="http://schemas.microsoft.com/office/drawing/2014/main" val="2531412086"/>
                    </a:ext>
                  </a:extLst>
                </a:gridCol>
              </a:tblGrid>
              <a:tr h="648337"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67996"/>
                  </a:ext>
                </a:extLst>
              </a:tr>
              <a:tr h="5565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62253937"/>
                  </a:ext>
                </a:extLst>
              </a:tr>
              <a:tr h="1127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Понизили (Отметка &lt;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9.40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2.86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685133834"/>
                  </a:ext>
                </a:extLst>
              </a:tr>
              <a:tr h="1127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Подтвердили (Отметка = Отметке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2222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77.61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88.57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773238"/>
                  </a:ext>
                </a:extLst>
              </a:tr>
              <a:tr h="11278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Повысили (Отметка &gt; Отметка по журналу)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12.99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8.57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59710607"/>
                  </a:ext>
                </a:extLst>
              </a:tr>
              <a:tr h="5669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976670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0194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167BA9-6290-40F9-832D-322F98ED5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0709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Подтвердили оценки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E3B9CE38-4B54-47A4-8374-992D74BE9E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944410"/>
              </p:ext>
            </p:extLst>
          </p:nvPr>
        </p:nvGraphicFramePr>
        <p:xfrm>
          <a:off x="551793" y="1608083"/>
          <a:ext cx="11303876" cy="5087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5840">
                  <a:extLst>
                    <a:ext uri="{9D8B030D-6E8A-4147-A177-3AD203B41FA5}">
                      <a16:colId xmlns:a16="http://schemas.microsoft.com/office/drawing/2014/main" val="473518086"/>
                    </a:ext>
                  </a:extLst>
                </a:gridCol>
                <a:gridCol w="3884018">
                  <a:extLst>
                    <a:ext uri="{9D8B030D-6E8A-4147-A177-3AD203B41FA5}">
                      <a16:colId xmlns:a16="http://schemas.microsoft.com/office/drawing/2014/main" val="358283652"/>
                    </a:ext>
                  </a:extLst>
                </a:gridCol>
                <a:gridCol w="3884018">
                  <a:extLst>
                    <a:ext uri="{9D8B030D-6E8A-4147-A177-3AD203B41FA5}">
                      <a16:colId xmlns:a16="http://schemas.microsoft.com/office/drawing/2014/main" val="3773180943"/>
                    </a:ext>
                  </a:extLst>
                </a:gridCol>
              </a:tblGrid>
              <a:tr h="437776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371035"/>
                  </a:ext>
                </a:extLst>
              </a:tr>
              <a:tr h="76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82,84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83,87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988160"/>
                  </a:ext>
                </a:extLst>
              </a:tr>
              <a:tr h="76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75.87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79.46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483360"/>
                  </a:ext>
                </a:extLst>
              </a:tr>
              <a:tr h="76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76.68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67.36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380172"/>
                  </a:ext>
                </a:extLst>
              </a:tr>
              <a:tr h="639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76.57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70.39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4972637"/>
                  </a:ext>
                </a:extLst>
              </a:tr>
              <a:tr h="76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77.50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82.00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718181"/>
                  </a:ext>
                </a:extLst>
              </a:tr>
              <a:tr h="7614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77.61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88.57</a:t>
                      </a:r>
                      <a:endParaRPr lang="ru-RU" sz="3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40634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78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BEED522-66FD-46FB-8643-5F2B77FC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5738" y="365125"/>
            <a:ext cx="9821917" cy="5751896"/>
          </a:xfrm>
          <a:solidFill>
            <a:srgbClr val="00B0F0"/>
          </a:solidFill>
          <a:scene3d>
            <a:camera prst="perspectiveContrastingRightFacing"/>
            <a:lightRig rig="threePt" dir="t"/>
          </a:scene3d>
        </p:spPr>
        <p:txBody>
          <a:bodyPr>
            <a:norm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8145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5CD500-65E3-47BE-AD81-62C88E4DD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класс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82424AB-5B6E-4322-B67A-149BDBD598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6886180"/>
              </p:ext>
            </p:extLst>
          </p:nvPr>
        </p:nvGraphicFramePr>
        <p:xfrm>
          <a:off x="512618" y="1690688"/>
          <a:ext cx="11416146" cy="4991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6348">
                  <a:extLst>
                    <a:ext uri="{9D8B030D-6E8A-4147-A177-3AD203B41FA5}">
                      <a16:colId xmlns:a16="http://schemas.microsoft.com/office/drawing/2014/main" val="2792949169"/>
                    </a:ext>
                  </a:extLst>
                </a:gridCol>
                <a:gridCol w="781807">
                  <a:extLst>
                    <a:ext uri="{9D8B030D-6E8A-4147-A177-3AD203B41FA5}">
                      <a16:colId xmlns:a16="http://schemas.microsoft.com/office/drawing/2014/main" val="362237637"/>
                    </a:ext>
                  </a:extLst>
                </a:gridCol>
                <a:gridCol w="616682">
                  <a:extLst>
                    <a:ext uri="{9D8B030D-6E8A-4147-A177-3AD203B41FA5}">
                      <a16:colId xmlns:a16="http://schemas.microsoft.com/office/drawing/2014/main" val="1452404930"/>
                    </a:ext>
                  </a:extLst>
                </a:gridCol>
                <a:gridCol w="752053">
                  <a:extLst>
                    <a:ext uri="{9D8B030D-6E8A-4147-A177-3AD203B41FA5}">
                      <a16:colId xmlns:a16="http://schemas.microsoft.com/office/drawing/2014/main" val="1083572570"/>
                    </a:ext>
                  </a:extLst>
                </a:gridCol>
                <a:gridCol w="812216">
                  <a:extLst>
                    <a:ext uri="{9D8B030D-6E8A-4147-A177-3AD203B41FA5}">
                      <a16:colId xmlns:a16="http://schemas.microsoft.com/office/drawing/2014/main" val="169258482"/>
                    </a:ext>
                  </a:extLst>
                </a:gridCol>
                <a:gridCol w="752052">
                  <a:extLst>
                    <a:ext uri="{9D8B030D-6E8A-4147-A177-3AD203B41FA5}">
                      <a16:colId xmlns:a16="http://schemas.microsoft.com/office/drawing/2014/main" val="4109045281"/>
                    </a:ext>
                  </a:extLst>
                </a:gridCol>
                <a:gridCol w="676847">
                  <a:extLst>
                    <a:ext uri="{9D8B030D-6E8A-4147-A177-3AD203B41FA5}">
                      <a16:colId xmlns:a16="http://schemas.microsoft.com/office/drawing/2014/main" val="627828706"/>
                    </a:ext>
                  </a:extLst>
                </a:gridCol>
                <a:gridCol w="721969">
                  <a:extLst>
                    <a:ext uri="{9D8B030D-6E8A-4147-A177-3AD203B41FA5}">
                      <a16:colId xmlns:a16="http://schemas.microsoft.com/office/drawing/2014/main" val="2500899088"/>
                    </a:ext>
                  </a:extLst>
                </a:gridCol>
                <a:gridCol w="706929">
                  <a:extLst>
                    <a:ext uri="{9D8B030D-6E8A-4147-A177-3AD203B41FA5}">
                      <a16:colId xmlns:a16="http://schemas.microsoft.com/office/drawing/2014/main" val="3748204372"/>
                    </a:ext>
                  </a:extLst>
                </a:gridCol>
                <a:gridCol w="639243">
                  <a:extLst>
                    <a:ext uri="{9D8B030D-6E8A-4147-A177-3AD203B41FA5}">
                      <a16:colId xmlns:a16="http://schemas.microsoft.com/office/drawing/2014/main" val="4056496660"/>
                    </a:ext>
                  </a:extLst>
                </a:gridCol>
              </a:tblGrid>
              <a:tr h="65184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Блоки ПООП обучающийся научится / получит возможность научиться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РФ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СО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Кинель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№2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№4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№8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инт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648672"/>
                  </a:ext>
                </a:extLst>
              </a:tr>
              <a:tr h="605207">
                <a:tc>
                  <a:txBody>
                    <a:bodyPr/>
                    <a:lstStyle/>
                    <a:p>
                      <a:pPr algn="r"/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учеников: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312240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6838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153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уч.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127712"/>
                  </a:ext>
                </a:extLst>
              </a:tr>
              <a:tr h="66731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Воспринимать на слух и понимать запрашиваемую информацию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72,73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85,38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0448048"/>
                  </a:ext>
                </a:extLst>
              </a:tr>
              <a:tr h="89727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Читать про себя и понимать запрашиваемую информацию в текстах, содержащих отдельные незнакомые слова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83,08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88483784"/>
                  </a:ext>
                </a:extLst>
              </a:tr>
              <a:tr h="897277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Оперировать языковыми средствами в коммуникативно значимом контексте: грамматические формы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67102509"/>
                  </a:ext>
                </a:extLst>
              </a:tr>
              <a:tr h="66731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4.К1. Заполнять анкеты и формуляры с указанием личной информации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82,12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78,98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96,63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6420921"/>
                  </a:ext>
                </a:extLst>
              </a:tr>
              <a:tr h="60520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4.К2. Правильно писать изученные слова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90,85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88,46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90,91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88,46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75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49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53FA7C-5E35-48A5-BD29-BC6095E3F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58" y="365126"/>
            <a:ext cx="11422250" cy="8127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 5-8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F279BB2-2877-43F6-80CB-3654A8DFA5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7232874"/>
              </p:ext>
            </p:extLst>
          </p:nvPr>
        </p:nvGraphicFramePr>
        <p:xfrm>
          <a:off x="1" y="1177873"/>
          <a:ext cx="12192000" cy="5875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4981">
                  <a:extLst>
                    <a:ext uri="{9D8B030D-6E8A-4147-A177-3AD203B41FA5}">
                      <a16:colId xmlns:a16="http://schemas.microsoft.com/office/drawing/2014/main" val="2723264106"/>
                    </a:ext>
                  </a:extLst>
                </a:gridCol>
                <a:gridCol w="767019">
                  <a:extLst>
                    <a:ext uri="{9D8B030D-6E8A-4147-A177-3AD203B41FA5}">
                      <a16:colId xmlns:a16="http://schemas.microsoft.com/office/drawing/2014/main" val="688066963"/>
                    </a:ext>
                  </a:extLst>
                </a:gridCol>
              </a:tblGrid>
              <a:tr h="734131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35487"/>
                  </a:ext>
                </a:extLst>
              </a:tr>
              <a:tr h="7018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Воспринимать на слух и понимать несложные адаптированные аутентичные тексты, содержащие отдельные незнакомые слова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8108778"/>
                  </a:ext>
                </a:extLst>
              </a:tr>
              <a:tr h="1048295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Читать про себя и понимать несложные адаптированные аутентичные тексты, содержащие отдельные незнакомые слова, с пониманием запрашиваемой информации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3602075"/>
                  </a:ext>
                </a:extLst>
              </a:tr>
              <a:tr h="7018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Оперировать языковыми средствами в коммуникативно значимом контексте: грамматические формы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8298750"/>
                  </a:ext>
                </a:extLst>
              </a:tr>
              <a:tr h="7018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4.К1. Писать электронное сообщение личного характера, соблюдая речевой этикет, принятый в стране (странах) изучаемого языка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7972721"/>
                  </a:ext>
                </a:extLst>
              </a:tr>
              <a:tr h="7018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4.К2. Правильно использовать средства логической связи; структурно оформлять текст в соответствии с нормами письменного этикета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93170041"/>
                  </a:ext>
                </a:extLst>
              </a:tr>
              <a:tr h="388346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4.К3. Правильное лексико-грамматическое оформление текста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9823567"/>
                  </a:ext>
                </a:extLst>
              </a:tr>
              <a:tr h="70187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4.К4. Владеть орфографическими навыками: правильно писать изученные слова, пунктуационно правильно оформлять электронное сообщение личного характера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6440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203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C3E344-5869-42B0-B5B8-0C4EF5A6D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106"/>
            <a:ext cx="10515600" cy="116824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744FA31-9376-4633-810C-404A1EF3C2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5155342"/>
              </p:ext>
            </p:extLst>
          </p:nvPr>
        </p:nvGraphicFramePr>
        <p:xfrm>
          <a:off x="402956" y="1348353"/>
          <a:ext cx="11484243" cy="5207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707">
                  <a:extLst>
                    <a:ext uri="{9D8B030D-6E8A-4147-A177-3AD203B41FA5}">
                      <a16:colId xmlns:a16="http://schemas.microsoft.com/office/drawing/2014/main" val="770187465"/>
                    </a:ext>
                  </a:extLst>
                </a:gridCol>
                <a:gridCol w="998753">
                  <a:extLst>
                    <a:ext uri="{9D8B030D-6E8A-4147-A177-3AD203B41FA5}">
                      <a16:colId xmlns:a16="http://schemas.microsoft.com/office/drawing/2014/main" val="1293161193"/>
                    </a:ext>
                  </a:extLst>
                </a:gridCol>
                <a:gridCol w="913244">
                  <a:extLst>
                    <a:ext uri="{9D8B030D-6E8A-4147-A177-3AD203B41FA5}">
                      <a16:colId xmlns:a16="http://schemas.microsoft.com/office/drawing/2014/main" val="861678642"/>
                    </a:ext>
                  </a:extLst>
                </a:gridCol>
                <a:gridCol w="802004">
                  <a:extLst>
                    <a:ext uri="{9D8B030D-6E8A-4147-A177-3AD203B41FA5}">
                      <a16:colId xmlns:a16="http://schemas.microsoft.com/office/drawing/2014/main" val="1706974375"/>
                    </a:ext>
                  </a:extLst>
                </a:gridCol>
                <a:gridCol w="738209">
                  <a:extLst>
                    <a:ext uri="{9D8B030D-6E8A-4147-A177-3AD203B41FA5}">
                      <a16:colId xmlns:a16="http://schemas.microsoft.com/office/drawing/2014/main" val="3369961836"/>
                    </a:ext>
                  </a:extLst>
                </a:gridCol>
                <a:gridCol w="651359">
                  <a:extLst>
                    <a:ext uri="{9D8B030D-6E8A-4147-A177-3AD203B41FA5}">
                      <a16:colId xmlns:a16="http://schemas.microsoft.com/office/drawing/2014/main" val="2168402829"/>
                    </a:ext>
                  </a:extLst>
                </a:gridCol>
                <a:gridCol w="694784">
                  <a:extLst>
                    <a:ext uri="{9D8B030D-6E8A-4147-A177-3AD203B41FA5}">
                      <a16:colId xmlns:a16="http://schemas.microsoft.com/office/drawing/2014/main" val="2417135233"/>
                    </a:ext>
                  </a:extLst>
                </a:gridCol>
                <a:gridCol w="759921">
                  <a:extLst>
                    <a:ext uri="{9D8B030D-6E8A-4147-A177-3AD203B41FA5}">
                      <a16:colId xmlns:a16="http://schemas.microsoft.com/office/drawing/2014/main" val="1714739342"/>
                    </a:ext>
                  </a:extLst>
                </a:gridCol>
                <a:gridCol w="868086">
                  <a:extLst>
                    <a:ext uri="{9D8B030D-6E8A-4147-A177-3AD203B41FA5}">
                      <a16:colId xmlns:a16="http://schemas.microsoft.com/office/drawing/2014/main" val="2254713814"/>
                    </a:ext>
                  </a:extLst>
                </a:gridCol>
                <a:gridCol w="890588">
                  <a:extLst>
                    <a:ext uri="{9D8B030D-6E8A-4147-A177-3AD203B41FA5}">
                      <a16:colId xmlns:a16="http://schemas.microsoft.com/office/drawing/2014/main" val="3192210320"/>
                    </a:ext>
                  </a:extLst>
                </a:gridCol>
                <a:gridCol w="890588">
                  <a:extLst>
                    <a:ext uri="{9D8B030D-6E8A-4147-A177-3AD203B41FA5}">
                      <a16:colId xmlns:a16="http://schemas.microsoft.com/office/drawing/2014/main" val="1571996680"/>
                    </a:ext>
                  </a:extLst>
                </a:gridCol>
              </a:tblGrid>
              <a:tr h="688980">
                <a:tc>
                  <a:txBody>
                    <a:bodyPr/>
                    <a:lstStyle/>
                    <a:p>
                      <a:endParaRPr lang="ru-R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№4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№7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№10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№11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инт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058209"/>
                  </a:ext>
                </a:extLst>
              </a:tr>
              <a:tr h="666424"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учащихся: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294766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6258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185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уч.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3183387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Аудирование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80,71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88,97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441409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Чтение.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77,24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4313876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Грамматика и Лексика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44,76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99794658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4.К1.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72,62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43,68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59,72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8116278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4.К2.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80,36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95,24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5756899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4.К3.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41,18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48,23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51,89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67,86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68,25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56,94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73036752"/>
                  </a:ext>
                </a:extLst>
              </a:tr>
              <a:tr h="55028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4.К4.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49,83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55,03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60,27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71,43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88,1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57100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8886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BB475B-68B3-421A-9E7C-CFE7BB77B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F7C79C7-84D2-40C7-93AF-C7929CDDF6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3167810"/>
              </p:ext>
            </p:extLst>
          </p:nvPr>
        </p:nvGraphicFramePr>
        <p:xfrm>
          <a:off x="299545" y="1690687"/>
          <a:ext cx="11540359" cy="5009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6426">
                  <a:extLst>
                    <a:ext uri="{9D8B030D-6E8A-4147-A177-3AD203B41FA5}">
                      <a16:colId xmlns:a16="http://schemas.microsoft.com/office/drawing/2014/main" val="1951282927"/>
                    </a:ext>
                  </a:extLst>
                </a:gridCol>
                <a:gridCol w="2470517">
                  <a:extLst>
                    <a:ext uri="{9D8B030D-6E8A-4147-A177-3AD203B41FA5}">
                      <a16:colId xmlns:a16="http://schemas.microsoft.com/office/drawing/2014/main" val="3165484533"/>
                    </a:ext>
                  </a:extLst>
                </a:gridCol>
                <a:gridCol w="2013640">
                  <a:extLst>
                    <a:ext uri="{9D8B030D-6E8A-4147-A177-3AD203B41FA5}">
                      <a16:colId xmlns:a16="http://schemas.microsoft.com/office/drawing/2014/main" val="112010361"/>
                    </a:ext>
                  </a:extLst>
                </a:gridCol>
                <a:gridCol w="2199776">
                  <a:extLst>
                    <a:ext uri="{9D8B030D-6E8A-4147-A177-3AD203B41FA5}">
                      <a16:colId xmlns:a16="http://schemas.microsoft.com/office/drawing/2014/main" val="2325435"/>
                    </a:ext>
                  </a:extLst>
                </a:gridCol>
              </a:tblGrid>
              <a:tr h="1034250">
                <a:tc>
                  <a:txBody>
                    <a:bodyPr/>
                    <a:lstStyle/>
                    <a:p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</a:t>
                      </a:r>
                    </a:p>
                    <a:p>
                      <a:pPr algn="ctr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2599297"/>
                  </a:ext>
                </a:extLst>
              </a:tr>
              <a:tr h="567170">
                <a:tc>
                  <a:txBody>
                    <a:bodyPr/>
                    <a:lstStyle/>
                    <a:p>
                      <a:pPr algn="r"/>
                      <a:r>
                        <a:rPr lang="ru-RU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учащихся: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271457 уч.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6035 уч.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144 уч.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02893407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Аудирование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72.14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74.01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68.47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1247591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Чтение.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69.02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71.92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67.78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5517332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Грамматика и Лексика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66.75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69.62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65.97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35259821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К1.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50.11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58.90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57.18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47583131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К2.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50.30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57.87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56.94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603440203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К3.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35.16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43.94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47.92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269172"/>
                  </a:ext>
                </a:extLst>
              </a:tr>
              <a:tr h="486891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К4.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44.60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52.17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50.35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9333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0000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F0552F-03A6-4E5E-9387-F4424A2BD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8A7CD3A-76FC-413E-9F89-251AC3576F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743559"/>
              </p:ext>
            </p:extLst>
          </p:nvPr>
        </p:nvGraphicFramePr>
        <p:xfrm>
          <a:off x="283780" y="1813034"/>
          <a:ext cx="11682251" cy="4934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1291">
                  <a:extLst>
                    <a:ext uri="{9D8B030D-6E8A-4147-A177-3AD203B41FA5}">
                      <a16:colId xmlns:a16="http://schemas.microsoft.com/office/drawing/2014/main" val="3709603748"/>
                    </a:ext>
                  </a:extLst>
                </a:gridCol>
                <a:gridCol w="2346960">
                  <a:extLst>
                    <a:ext uri="{9D8B030D-6E8A-4147-A177-3AD203B41FA5}">
                      <a16:colId xmlns:a16="http://schemas.microsoft.com/office/drawing/2014/main" val="8103914"/>
                    </a:ext>
                  </a:extLst>
                </a:gridCol>
                <a:gridCol w="2627192">
                  <a:extLst>
                    <a:ext uri="{9D8B030D-6E8A-4147-A177-3AD203B41FA5}">
                      <a16:colId xmlns:a16="http://schemas.microsoft.com/office/drawing/2014/main" val="1156193837"/>
                    </a:ext>
                  </a:extLst>
                </a:gridCol>
                <a:gridCol w="1666808">
                  <a:extLst>
                    <a:ext uri="{9D8B030D-6E8A-4147-A177-3AD203B41FA5}">
                      <a16:colId xmlns:a16="http://schemas.microsoft.com/office/drawing/2014/main" val="3132321825"/>
                    </a:ext>
                  </a:extLst>
                </a:gridCol>
              </a:tblGrid>
              <a:tr h="10060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</a:t>
                      </a:r>
                    </a:p>
                    <a:p>
                      <a:pPr algn="ctr"/>
                      <a:r>
                        <a:rPr lang="ru-RU" sz="2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000752"/>
                  </a:ext>
                </a:extLst>
              </a:tr>
              <a:tr h="551708">
                <a:tc>
                  <a:txBody>
                    <a:bodyPr/>
                    <a:lstStyle/>
                    <a:p>
                      <a:pPr algn="r"/>
                      <a:r>
                        <a:rPr lang="ru-RU" sz="2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учащихся: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248052 уч.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5320 уч.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152 уч.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49306266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Аудирование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71.46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72.32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78.42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71822849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Чтение.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69.87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73.23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67.50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32354152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Грамматика и Лексика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66.74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69.74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73.42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868199814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К1.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48.98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54.97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66.67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0195705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К2.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48.39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54.87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67.76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747527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К3.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33.29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42.26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54.39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71927"/>
                  </a:ext>
                </a:extLst>
              </a:tr>
              <a:tr h="482407">
                <a:tc>
                  <a:txBody>
                    <a:bodyPr/>
                    <a:lstStyle/>
                    <a:p>
                      <a:pPr algn="l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К4.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42.10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49.87</a:t>
                      </a:r>
                      <a:endParaRPr lang="ru-RU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66.45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619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3393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C3760-9A49-40E5-A457-71BF3318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DDD68F9D-8BE6-4F8A-86A8-95603A8BAA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8866388"/>
              </p:ext>
            </p:extLst>
          </p:nvPr>
        </p:nvGraphicFramePr>
        <p:xfrm>
          <a:off x="247974" y="1580827"/>
          <a:ext cx="11732214" cy="51339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1356">
                  <a:extLst>
                    <a:ext uri="{9D8B030D-6E8A-4147-A177-3AD203B41FA5}">
                      <a16:colId xmlns:a16="http://schemas.microsoft.com/office/drawing/2014/main" val="3656880766"/>
                    </a:ext>
                  </a:extLst>
                </a:gridCol>
                <a:gridCol w="1258807">
                  <a:extLst>
                    <a:ext uri="{9D8B030D-6E8A-4147-A177-3AD203B41FA5}">
                      <a16:colId xmlns:a16="http://schemas.microsoft.com/office/drawing/2014/main" val="1910165870"/>
                    </a:ext>
                  </a:extLst>
                </a:gridCol>
                <a:gridCol w="1296855">
                  <a:extLst>
                    <a:ext uri="{9D8B030D-6E8A-4147-A177-3AD203B41FA5}">
                      <a16:colId xmlns:a16="http://schemas.microsoft.com/office/drawing/2014/main" val="426815922"/>
                    </a:ext>
                  </a:extLst>
                </a:gridCol>
                <a:gridCol w="1288300">
                  <a:extLst>
                    <a:ext uri="{9D8B030D-6E8A-4147-A177-3AD203B41FA5}">
                      <a16:colId xmlns:a16="http://schemas.microsoft.com/office/drawing/2014/main" val="455613477"/>
                    </a:ext>
                  </a:extLst>
                </a:gridCol>
                <a:gridCol w="1284224">
                  <a:extLst>
                    <a:ext uri="{9D8B030D-6E8A-4147-A177-3AD203B41FA5}">
                      <a16:colId xmlns:a16="http://schemas.microsoft.com/office/drawing/2014/main" val="3163388728"/>
                    </a:ext>
                  </a:extLst>
                </a:gridCol>
                <a:gridCol w="1284224">
                  <a:extLst>
                    <a:ext uri="{9D8B030D-6E8A-4147-A177-3AD203B41FA5}">
                      <a16:colId xmlns:a16="http://schemas.microsoft.com/office/drawing/2014/main" val="4093417760"/>
                    </a:ext>
                  </a:extLst>
                </a:gridCol>
                <a:gridCol w="1284224">
                  <a:extLst>
                    <a:ext uri="{9D8B030D-6E8A-4147-A177-3AD203B41FA5}">
                      <a16:colId xmlns:a16="http://schemas.microsoft.com/office/drawing/2014/main" val="185491199"/>
                    </a:ext>
                  </a:extLst>
                </a:gridCol>
                <a:gridCol w="1284224">
                  <a:extLst>
                    <a:ext uri="{9D8B030D-6E8A-4147-A177-3AD203B41FA5}">
                      <a16:colId xmlns:a16="http://schemas.microsoft.com/office/drawing/2014/main" val="8889049"/>
                    </a:ext>
                  </a:extLst>
                </a:gridCol>
              </a:tblGrid>
              <a:tr h="644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Шк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ctr"/>
                      <a:r>
                        <a:rPr lang="ru-RU" sz="1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№2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№8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№9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Шк</a:t>
                      </a:r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algn="ctr"/>
                      <a:r>
                        <a:rPr lang="ru-RU" dirty="0" err="1">
                          <a:solidFill>
                            <a:schemeClr val="tx1"/>
                          </a:solidFill>
                        </a:rPr>
                        <a:t>инт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132170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r"/>
                      <a:r>
                        <a:rPr lang="ru-RU" sz="18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учащихся: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234357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5279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уч.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уч.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0380972"/>
                  </a:ext>
                </a:extLst>
              </a:tr>
              <a:tr h="37327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Аудирование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67,71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88,28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98,33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4763912"/>
                  </a:ext>
                </a:extLst>
              </a:tr>
              <a:tr h="37327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Чтение.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75,83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7453669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Грамматика и Лексика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72,63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27499291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4.К1.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59,06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85,06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42,11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49882085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4.К2.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50,76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57,05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79,31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47,37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78,57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39778254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4.К3. Электронное письмо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36,55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45,17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63,22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29,82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64,29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6966301"/>
                  </a:ext>
                </a:extLst>
              </a:tr>
              <a:tr h="62318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4.К4. Электронное письмо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74,14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39,47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73,21</a:t>
                      </a: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54,17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79241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1900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DCD98-F26E-46AA-B8D7-315FE92BF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планируемых результатов 10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B2568672-9836-47EA-BE63-ED14430B46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0624913"/>
              </p:ext>
            </p:extLst>
          </p:nvPr>
        </p:nvGraphicFramePr>
        <p:xfrm>
          <a:off x="774915" y="1690690"/>
          <a:ext cx="10895309" cy="5971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96407">
                  <a:extLst>
                    <a:ext uri="{9D8B030D-6E8A-4147-A177-3AD203B41FA5}">
                      <a16:colId xmlns:a16="http://schemas.microsoft.com/office/drawing/2014/main" val="4177382016"/>
                    </a:ext>
                  </a:extLst>
                </a:gridCol>
                <a:gridCol w="898902">
                  <a:extLst>
                    <a:ext uri="{9D8B030D-6E8A-4147-A177-3AD203B41FA5}">
                      <a16:colId xmlns:a16="http://schemas.microsoft.com/office/drawing/2014/main" val="4241278689"/>
                    </a:ext>
                  </a:extLst>
                </a:gridCol>
              </a:tblGrid>
              <a:tr h="5232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Блоки ПООП обучающийся научится / получит возможность научиться или проверяемые требования (умения) в соответствии с ФГОС (ФК ГОС)</a:t>
                      </a:r>
                    </a:p>
                  </a:txBody>
                  <a:tcPr marL="9525" marR="9525" marT="9525" marB="952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 балл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351948"/>
                  </a:ext>
                </a:extLst>
              </a:tr>
              <a:tr h="370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Воспринимать на слух и понимать аутентичные тексты, содержащие отдельные неизученные языковые явления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781126921"/>
                  </a:ext>
                </a:extLst>
              </a:tr>
              <a:tr h="523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Читать про себя и понимать основное содержание текстов, содержащих отдельные неизученные языковые явления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794856661"/>
                  </a:ext>
                </a:extLst>
              </a:tr>
              <a:tr h="523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Читать про себя и понимать несложные аутентичные тексты, содержащие отдельные неизученные языковые явления, с пониманием запрашиваемой информации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621598570"/>
                  </a:ext>
                </a:extLst>
              </a:tr>
              <a:tr h="523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Распознавать и правильно употреблять лексические единицы, обслуживающие ситуации общения в рамках тематического содержания речи, с соблюдением существующей нормы лексической сочетаемости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64592331"/>
                  </a:ext>
                </a:extLst>
              </a:tr>
              <a:tr h="3708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Оперировать языковыми средствами в коммуникативно значимом контексте: грамматические формы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7713468"/>
                  </a:ext>
                </a:extLst>
              </a:tr>
              <a:tr h="7841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Знать реалии страны/стран изучаемого языка (государственное устройство, систему образования, страницы истории, основные праздники, этикетные особенности общения и так далее); иметь базовые знания о социокультурном портрете и культурном наследии страны/стран изучаемого языка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03439167"/>
                  </a:ext>
                </a:extLst>
              </a:tr>
              <a:tr h="523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7К1. Писать электронное сообщение личного характера, соблюдая речевой этикет, принятый в стране/странах изучаемого языка (объем сообщения – до 130 слов)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99236803"/>
                  </a:ext>
                </a:extLst>
              </a:tr>
              <a:tr h="5232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7К2. Правильно использовать средства логической связи; структурно оформлять текст в соответствии с нормами письменного этикета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38030253"/>
                  </a:ext>
                </a:extLst>
              </a:tr>
              <a:tr h="13059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7К3. Употреблять лексические единицы, обслуживающие ситуации общения в рамках отобранного тематического содержания, с соблюдением существующей нормы лексической сочетаемости; употреблять в письменной речи изученные морфологические формы и синтаксические конструкции. Владеть орфографическими навыками: правильно писать изученные слова. Оформлять пунктуационно правильно, в соответствии с нормами речевого этикета, принятыми в стране изучаемого языка электронное сообщение личного характера.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295765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210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8F8418-0D1B-479F-BF1B-56294D8A6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ВПР п о английскому языку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класс</a:t>
            </a:r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61CC9A46-1360-4107-8937-7D6578DF4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393778"/>
              </p:ext>
            </p:extLst>
          </p:nvPr>
        </p:nvGraphicFramePr>
        <p:xfrm>
          <a:off x="418454" y="1580828"/>
          <a:ext cx="11453248" cy="5211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46948">
                  <a:extLst>
                    <a:ext uri="{9D8B030D-6E8A-4147-A177-3AD203B41FA5}">
                      <a16:colId xmlns:a16="http://schemas.microsoft.com/office/drawing/2014/main" val="1975337120"/>
                    </a:ext>
                  </a:extLst>
                </a:gridCol>
                <a:gridCol w="2191982">
                  <a:extLst>
                    <a:ext uri="{9D8B030D-6E8A-4147-A177-3AD203B41FA5}">
                      <a16:colId xmlns:a16="http://schemas.microsoft.com/office/drawing/2014/main" val="328142432"/>
                    </a:ext>
                  </a:extLst>
                </a:gridCol>
                <a:gridCol w="1967605">
                  <a:extLst>
                    <a:ext uri="{9D8B030D-6E8A-4147-A177-3AD203B41FA5}">
                      <a16:colId xmlns:a16="http://schemas.microsoft.com/office/drawing/2014/main" val="3356753225"/>
                    </a:ext>
                  </a:extLst>
                </a:gridCol>
                <a:gridCol w="2046713">
                  <a:extLst>
                    <a:ext uri="{9D8B030D-6E8A-4147-A177-3AD203B41FA5}">
                      <a16:colId xmlns:a16="http://schemas.microsoft.com/office/drawing/2014/main" val="2773974700"/>
                    </a:ext>
                  </a:extLst>
                </a:gridCol>
              </a:tblGrid>
              <a:tr h="63987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проверяемые требования (умения)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РФ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Самар</a:t>
                      </a:r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Кинель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853512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132607 уч.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2865 уч.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 уч.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63417936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Аудирование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75.53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77.67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70.86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97448659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Чтение.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83.24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87.07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93.14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6222720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Чтение.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81.15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83.41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85.14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3109327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Лексика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74.40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77.89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87.62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7627795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5.Грамматика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67.23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73.82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81.90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789914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Реалии страны.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81.75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86.24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81.71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109410137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К-1. Электронное письмо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52.93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61.69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48.57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6385021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К-2. Электронное письмо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48.48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56.27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52.86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98382121"/>
                  </a:ext>
                </a:extLst>
              </a:tr>
              <a:tr h="452106"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К-3. Электронное письмо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37.54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46.88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42.86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220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5125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1533</Words>
  <Application>Microsoft Office PowerPoint</Application>
  <PresentationFormat>Широкоэкранный</PresentationFormat>
  <Paragraphs>608</Paragraphs>
  <Slides>18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Результаты ВПР - 2025 г</vt:lpstr>
      <vt:lpstr>Результаты ВПР п о английскому языку 4 класс</vt:lpstr>
      <vt:lpstr>Достижение планируемых результатов 5-8 кл</vt:lpstr>
      <vt:lpstr>Результаты ВПР п о английскому языку 5 класс</vt:lpstr>
      <vt:lpstr>Результаты ВПР п о английскому языку 6 класс</vt:lpstr>
      <vt:lpstr>Результаты ВПР п о английскому языку 7 класс</vt:lpstr>
      <vt:lpstr>Результаты ВПР п о английскому языку 8 класс</vt:lpstr>
      <vt:lpstr>Достижение планируемых результатов 10 кл</vt:lpstr>
      <vt:lpstr>Результаты ВПР п о английскому языку 10 класс</vt:lpstr>
      <vt:lpstr>Соответствие оценок</vt:lpstr>
      <vt:lpstr>Соответствие оценок – 4 класс</vt:lpstr>
      <vt:lpstr>Соответствие оценок – 5 класс</vt:lpstr>
      <vt:lpstr>Соответствие оценок – 6 класс</vt:lpstr>
      <vt:lpstr>Соответствие оценок – 7 класс</vt:lpstr>
      <vt:lpstr>Соответствие оценок – 8 класс</vt:lpstr>
      <vt:lpstr>Соответствие оценок – 10 класс</vt:lpstr>
      <vt:lpstr>Подтвердили оценки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ВПР - 2025 г по английскому языку</dc:title>
  <dc:creator>Людмила Кудрявцева</dc:creator>
  <cp:lastModifiedBy>Людмила Кудрявцева</cp:lastModifiedBy>
  <cp:revision>30</cp:revision>
  <dcterms:created xsi:type="dcterms:W3CDTF">2026-04-01T13:34:14Z</dcterms:created>
  <dcterms:modified xsi:type="dcterms:W3CDTF">2026-04-01T21:16:41Z</dcterms:modified>
</cp:coreProperties>
</file>