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6" r:id="rId2"/>
    <p:sldId id="263" r:id="rId3"/>
    <p:sldId id="258" r:id="rId4"/>
    <p:sldId id="259" r:id="rId5"/>
    <p:sldId id="266" r:id="rId6"/>
    <p:sldId id="261" r:id="rId7"/>
    <p:sldId id="264" r:id="rId8"/>
    <p:sldId id="267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2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4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060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7622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032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408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742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325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234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38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57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8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178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352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01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03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49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C96DA-42C3-4596-A503-35C6D7422C45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4991660-73B7-4A75-8395-4C96CE20A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33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479" y="760163"/>
            <a:ext cx="7654523" cy="4054207"/>
          </a:xfrm>
        </p:spPr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эффективности образовательной деятельности посредством</a:t>
            </a:r>
            <a:r>
              <a:rPr lang="ru-RU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непрерывного совершенствования профессионального уровня и педагогического мастерства педагога</a:t>
            </a:r>
            <a:r>
              <a:rPr lang="ru-RU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848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56771"/>
            <a:ext cx="8596668" cy="4884591"/>
          </a:xfrm>
        </p:spPr>
        <p:txBody>
          <a:bodyPr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"Учитель живёт до тех пор, пока учится, как только он перестает учиться, в нём умирает учитель" </a:t>
            </a:r>
          </a:p>
          <a:p>
            <a:pPr marL="0" indent="0" algn="r">
              <a:buNone/>
            </a:pPr>
            <a:endParaRPr lang="ru-RU" dirty="0" smtClean="0"/>
          </a:p>
          <a:p>
            <a:pPr marL="0" indent="0" algn="r">
              <a:buNone/>
            </a:pPr>
            <a:r>
              <a:rPr lang="ru-RU" sz="2400" dirty="0" err="1" smtClean="0"/>
              <a:t>К.Д.Ушинский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5302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771" y="-270599"/>
            <a:ext cx="8846545" cy="7056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08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827" y="462709"/>
            <a:ext cx="981602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Мотивы, побуждающие учителя к самообразованию</a:t>
            </a:r>
          </a:p>
          <a:p>
            <a:endParaRPr lang="ru-RU" sz="2400" b="1" dirty="0" smtClean="0">
              <a:latin typeface="Times New Roman" panose="02020603050405020304" pitchFamily="18" charset="0"/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елание творчества;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тремительный рост современной науки;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е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жедневная работа с информацией;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онкуренция;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м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атериальное стимулирование.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674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9971" y="990601"/>
            <a:ext cx="968828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400" b="1" dirty="0">
                <a:latin typeface="Times New Roman"/>
                <a:ea typeface="Times New Roman"/>
              </a:rPr>
              <a:t>Основные направления, в которых учителю необходимо заниматься самообразованием.</a:t>
            </a:r>
            <a:endParaRPr lang="ru-RU" sz="2400" dirty="0">
              <a:latin typeface="Times New Roman"/>
              <a:ea typeface="Times New Roman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ru-RU" sz="2400" dirty="0" smtClean="0">
                <a:latin typeface="Times New Roman"/>
                <a:ea typeface="Times New Roman"/>
              </a:rPr>
              <a:t> </a:t>
            </a:r>
            <a:r>
              <a:rPr lang="ru-RU" sz="2400" dirty="0">
                <a:latin typeface="Times New Roman"/>
                <a:ea typeface="Times New Roman"/>
              </a:rPr>
              <a:t>профессиональное (предмет преподавания</a:t>
            </a:r>
            <a:r>
              <a:rPr lang="ru-RU" sz="2400" dirty="0" smtClean="0">
                <a:latin typeface="Times New Roman"/>
                <a:ea typeface="Times New Roman"/>
              </a:rPr>
              <a:t>);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ru-RU" sz="2400" dirty="0" smtClean="0">
                <a:latin typeface="Times New Roman"/>
                <a:ea typeface="Times New Roman"/>
              </a:rPr>
              <a:t>психолого-педагогическое </a:t>
            </a:r>
            <a:r>
              <a:rPr lang="ru-RU" sz="2400" dirty="0">
                <a:latin typeface="Times New Roman"/>
                <a:ea typeface="Times New Roman"/>
              </a:rPr>
              <a:t>(ориентированное на учеников и родителей</a:t>
            </a:r>
            <a:r>
              <a:rPr lang="ru-RU" sz="2400" dirty="0" smtClean="0">
                <a:latin typeface="Times New Roman"/>
                <a:ea typeface="Times New Roman"/>
              </a:rPr>
              <a:t>);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ru-RU" sz="2400" dirty="0" smtClean="0">
                <a:latin typeface="Times New Roman"/>
                <a:ea typeface="Times New Roman"/>
              </a:rPr>
              <a:t>психологическое </a:t>
            </a:r>
            <a:r>
              <a:rPr lang="ru-RU" sz="2400" dirty="0">
                <a:latin typeface="Times New Roman"/>
                <a:ea typeface="Times New Roman"/>
              </a:rPr>
              <a:t>(имидж, общение, искусство влияния, лидерские качества и др</a:t>
            </a:r>
            <a:r>
              <a:rPr lang="ru-RU" sz="2400" dirty="0" smtClean="0">
                <a:latin typeface="Times New Roman"/>
                <a:ea typeface="Times New Roman"/>
              </a:rPr>
              <a:t>.);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ru-RU" sz="2400" dirty="0" smtClean="0">
                <a:latin typeface="Times New Roman"/>
                <a:ea typeface="Times New Roman"/>
              </a:rPr>
              <a:t>методическое </a:t>
            </a:r>
            <a:r>
              <a:rPr lang="ru-RU" sz="2400" dirty="0">
                <a:latin typeface="Times New Roman"/>
                <a:ea typeface="Times New Roman"/>
              </a:rPr>
              <a:t>(педагогические технологии, формы, методы и приёмы обучения);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7105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848299"/>
            <a:ext cx="10339532" cy="264405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Курсы повышения квалификации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5" y="1457731"/>
            <a:ext cx="6071411" cy="255240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7267" y="4010140"/>
            <a:ext cx="7511667" cy="2511846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788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73" y="0"/>
            <a:ext cx="10399924" cy="688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49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6685" y="816430"/>
            <a:ext cx="9339943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ru-RU" sz="2400" dirty="0" smtClean="0">
                <a:latin typeface="Times New Roman"/>
                <a:ea typeface="Times New Roman"/>
              </a:rPr>
              <a:t>Изучать </a:t>
            </a:r>
            <a:r>
              <a:rPr lang="ru-RU" sz="2400" dirty="0">
                <a:latin typeface="Times New Roman"/>
                <a:ea typeface="Times New Roman"/>
              </a:rPr>
              <a:t>и внедрять новые технологии, формы, методы и приёмы обучения.      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ru-RU" sz="2400" dirty="0" smtClean="0">
                <a:latin typeface="Times New Roman"/>
                <a:ea typeface="Times New Roman"/>
              </a:rPr>
              <a:t>Посещать</a:t>
            </a:r>
            <a:r>
              <a:rPr lang="ru-RU" sz="2400" dirty="0">
                <a:latin typeface="Times New Roman"/>
                <a:ea typeface="Times New Roman"/>
              </a:rPr>
              <a:t> уроки коллег и участвовать в обмене опытом.      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ru-RU" sz="2400" dirty="0">
                <a:latin typeface="Times New Roman"/>
                <a:ea typeface="Times New Roman"/>
              </a:rPr>
              <a:t>Периодически </a:t>
            </a:r>
            <a:r>
              <a:rPr lang="ru-RU" sz="2400" dirty="0" smtClean="0">
                <a:latin typeface="Times New Roman"/>
                <a:ea typeface="Times New Roman"/>
              </a:rPr>
              <a:t> </a:t>
            </a:r>
            <a:r>
              <a:rPr lang="ru-RU" sz="2400" dirty="0">
                <a:latin typeface="Times New Roman"/>
                <a:ea typeface="Times New Roman"/>
              </a:rPr>
              <a:t>проводить самоанализ своей профессиональной деятельности.      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ru-RU" sz="2400" dirty="0" smtClean="0">
                <a:latin typeface="Times New Roman"/>
                <a:ea typeface="Times New Roman"/>
              </a:rPr>
              <a:t>Совершенствовать</a:t>
            </a:r>
            <a:r>
              <a:rPr lang="ru-RU" sz="2400" dirty="0">
                <a:latin typeface="Times New Roman"/>
                <a:ea typeface="Times New Roman"/>
              </a:rPr>
              <a:t> свои знания в области классической и современной психологии и педагогики.      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ru-RU" sz="2400" dirty="0" smtClean="0">
                <a:latin typeface="Times New Roman"/>
                <a:ea typeface="Times New Roman"/>
              </a:rPr>
              <a:t>Систематически</a:t>
            </a:r>
            <a:r>
              <a:rPr lang="ru-RU" sz="2400" dirty="0">
                <a:latin typeface="Times New Roman"/>
                <a:ea typeface="Times New Roman"/>
              </a:rPr>
              <a:t> </a:t>
            </a:r>
            <a:r>
              <a:rPr lang="ru-RU" sz="2400" dirty="0" smtClean="0">
                <a:latin typeface="Times New Roman"/>
                <a:ea typeface="Times New Roman"/>
              </a:rPr>
              <a:t> </a:t>
            </a:r>
            <a:r>
              <a:rPr lang="ru-RU" sz="2400" dirty="0">
                <a:latin typeface="Times New Roman"/>
                <a:ea typeface="Times New Roman"/>
              </a:rPr>
              <a:t>интересоваться событиями современной экономической, политической и культурной жизни.      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ru-RU" sz="2400" dirty="0" smtClean="0">
                <a:latin typeface="Times New Roman"/>
                <a:ea typeface="Times New Roman"/>
              </a:rPr>
              <a:t>Участие </a:t>
            </a:r>
            <a:r>
              <a:rPr lang="ru-RU" sz="2400" dirty="0">
                <a:latin typeface="Times New Roman"/>
                <a:ea typeface="Times New Roman"/>
              </a:rPr>
              <a:t>в творческих конкурсах.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741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1817783"/>
            <a:ext cx="8596668" cy="1630497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/>
              <a:t>          Спасибо за внимание!</a:t>
            </a:r>
            <a:endParaRPr lang="ru-RU" sz="4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86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308</TotalTime>
  <Words>107</Words>
  <Application>Microsoft Office PowerPoint</Application>
  <PresentationFormat>Произвольный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Грань</vt:lpstr>
      <vt:lpstr>     Повышение эффективности образовательной деятельности посредством непрерывного совершенствования профессионального уровня и педагогического мастерства педагога </vt:lpstr>
      <vt:lpstr>Презентация PowerPoint</vt:lpstr>
      <vt:lpstr>Презентация PowerPoint</vt:lpstr>
      <vt:lpstr>Презентация PowerPoint</vt:lpstr>
      <vt:lpstr>Презентация PowerPoint</vt:lpstr>
      <vt:lpstr>Курсы повышения квалификации</vt:lpstr>
      <vt:lpstr>Презентация PowerPoint</vt:lpstr>
      <vt:lpstr>Презентация PowerPoint</vt:lpstr>
      <vt:lpstr>          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Повышение эффективности образовательной деятельности посредством непрерывного совершенствования профессионального уровня и педагогического мастерства педагога</dc:title>
  <dc:creator>user</dc:creator>
  <cp:lastModifiedBy>Ученик</cp:lastModifiedBy>
  <cp:revision>11</cp:revision>
  <dcterms:created xsi:type="dcterms:W3CDTF">2026-04-14T14:27:21Z</dcterms:created>
  <dcterms:modified xsi:type="dcterms:W3CDTF">2026-04-15T04:40:40Z</dcterms:modified>
</cp:coreProperties>
</file>