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68" r:id="rId3"/>
    <p:sldId id="269" r:id="rId4"/>
    <p:sldId id="270" r:id="rId5"/>
    <p:sldId id="271" r:id="rId6"/>
    <p:sldId id="272" r:id="rId7"/>
    <p:sldId id="260" r:id="rId8"/>
    <p:sldId id="262" r:id="rId9"/>
    <p:sldId id="263" r:id="rId10"/>
    <p:sldId id="264" r:id="rId11"/>
    <p:sldId id="265" r:id="rId12"/>
    <p:sldId id="267" r:id="rId13"/>
    <p:sldId id="258" r:id="rId14"/>
    <p:sldId id="273" r:id="rId15"/>
    <p:sldId id="274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F82ED-EE25-41A2-AD83-F335E2A351E2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D3DA95-AD99-43BA-9941-FE3B81FC5C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04052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nglishgrammar.org/" TargetMode="External"/><Relationship Id="rId2" Type="http://schemas.openxmlformats.org/officeDocument/2006/relationships/hyperlink" Target="https://www.grammarcheck.net/infographics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052736"/>
            <a:ext cx="8280920" cy="2448272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chemeClr val="tx2"/>
                </a:solidFill>
              </a:rPr>
              <a:t>Семинар-практикум</a:t>
            </a:r>
            <a:br>
              <a:rPr lang="ru-RU" sz="3200" dirty="0">
                <a:solidFill>
                  <a:schemeClr val="tx2"/>
                </a:solidFill>
              </a:rPr>
            </a:br>
            <a:r>
              <a:rPr lang="ru-RU" sz="3200" dirty="0">
                <a:solidFill>
                  <a:schemeClr val="tx2"/>
                </a:solidFill>
              </a:rPr>
              <a:t>Цифровая образовательная среда</a:t>
            </a:r>
            <a:br>
              <a:rPr lang="ru-RU" sz="3200" dirty="0">
                <a:solidFill>
                  <a:schemeClr val="tx2"/>
                </a:solidFill>
              </a:rPr>
            </a:br>
            <a:r>
              <a:rPr lang="ru-RU" sz="3200" dirty="0">
                <a:solidFill>
                  <a:schemeClr val="tx2"/>
                </a:solidFill>
              </a:rPr>
              <a:t> как ресурс повышения качества образования английского языка</a:t>
            </a:r>
            <a:br>
              <a:rPr lang="ru-RU" sz="3200" dirty="0">
                <a:solidFill>
                  <a:schemeClr val="tx2"/>
                </a:solidFill>
              </a:rPr>
            </a:br>
            <a:endParaRPr lang="ru-RU" sz="3200" dirty="0">
              <a:solidFill>
                <a:schemeClr val="tx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3886200"/>
            <a:ext cx="8208912" cy="2567136"/>
          </a:xfrm>
        </p:spPr>
        <p:txBody>
          <a:bodyPr>
            <a:noAutofit/>
          </a:bodyPr>
          <a:lstStyle/>
          <a:p>
            <a:endParaRPr lang="ru-RU" sz="2400" dirty="0" smtClean="0">
              <a:solidFill>
                <a:srgbClr val="FF0000"/>
              </a:solidFill>
            </a:endParaRPr>
          </a:p>
          <a:p>
            <a:r>
              <a:rPr lang="ru-RU" sz="2400" dirty="0" smtClean="0">
                <a:solidFill>
                  <a:srgbClr val="FF0000"/>
                </a:solidFill>
              </a:rPr>
              <a:t>ОМО учителей ИЯ</a:t>
            </a:r>
          </a:p>
          <a:p>
            <a:r>
              <a:rPr lang="ru-RU" sz="2400" dirty="0" smtClean="0">
                <a:solidFill>
                  <a:srgbClr val="FF0000"/>
                </a:solidFill>
              </a:rPr>
              <a:t>Ресурсный центр ГБУ ДПО СО</a:t>
            </a:r>
          </a:p>
          <a:p>
            <a:r>
              <a:rPr lang="ru-RU" sz="2400" dirty="0" smtClean="0">
                <a:solidFill>
                  <a:srgbClr val="FF0000"/>
                </a:solidFill>
              </a:rPr>
              <a:t>02 </a:t>
            </a:r>
            <a:r>
              <a:rPr lang="ru-RU" sz="2400" dirty="0" smtClean="0">
                <a:solidFill>
                  <a:srgbClr val="FF0000"/>
                </a:solidFill>
              </a:rPr>
              <a:t>апреля </a:t>
            </a:r>
            <a:r>
              <a:rPr lang="ru-RU" sz="2400" dirty="0" smtClean="0">
                <a:solidFill>
                  <a:srgbClr val="FF0000"/>
                </a:solidFill>
              </a:rPr>
              <a:t>2026 год</a:t>
            </a:r>
            <a:endParaRPr lang="ru-RU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4656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Изучение </a:t>
            </a:r>
            <a:r>
              <a:rPr lang="ru-RU" dirty="0"/>
              <a:t>слов и </a:t>
            </a:r>
            <a:r>
              <a:rPr lang="ru-RU" dirty="0" err="1"/>
              <a:t>геймификация</a:t>
            </a:r>
            <a:r>
              <a:rPr lang="ru-RU" dirty="0"/>
              <a:t>:</a:t>
            </a:r>
          </a:p>
          <a:p>
            <a:r>
              <a:rPr lang="ru-RU" dirty="0" err="1"/>
              <a:t>Quizlet</a:t>
            </a:r>
            <a:r>
              <a:rPr lang="ru-RU" dirty="0"/>
              <a:t>: Создание интерактивных карточек для запоминания слов.</a:t>
            </a:r>
          </a:p>
          <a:p>
            <a:r>
              <a:rPr lang="ru-RU" dirty="0" err="1"/>
              <a:t>Lingualeo</a:t>
            </a:r>
            <a:r>
              <a:rPr lang="ru-RU" dirty="0"/>
              <a:t>: Игровая платформа для изучения английского языка. </a:t>
            </a:r>
          </a:p>
          <a:p>
            <a:r>
              <a:rPr lang="ru-RU" dirty="0" smtClean="0"/>
              <a:t>Специализированные </a:t>
            </a:r>
            <a:r>
              <a:rPr lang="ru-RU" dirty="0"/>
              <a:t>сайты для чтения и дискуссий:</a:t>
            </a:r>
          </a:p>
          <a:p>
            <a:r>
              <a:rPr lang="ru-RU" dirty="0"/>
              <a:t>Lit2go: Классические произведения с разделением по уровням.</a:t>
            </a:r>
          </a:p>
          <a:p>
            <a:r>
              <a:rPr lang="ru-RU" dirty="0"/>
              <a:t>ESL </a:t>
            </a:r>
            <a:r>
              <a:rPr lang="ru-RU" dirty="0" err="1"/>
              <a:t>Conversation</a:t>
            </a:r>
            <a:r>
              <a:rPr lang="ru-RU" dirty="0"/>
              <a:t> </a:t>
            </a:r>
            <a:r>
              <a:rPr lang="ru-RU" dirty="0" err="1"/>
              <a:t>Questions</a:t>
            </a:r>
            <a:r>
              <a:rPr lang="ru-RU" dirty="0"/>
              <a:t>: Темы и вопросы для дискуссий на уроках. </a:t>
            </a:r>
          </a:p>
          <a:p>
            <a:r>
              <a:rPr lang="ru-RU" dirty="0"/>
              <a:t>tefl-tesol-certificate.com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5797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Ресурсы для начальной и средней школы</a:t>
            </a:r>
          </a:p>
          <a:p>
            <a:r>
              <a:rPr lang="ru-RU" dirty="0" err="1"/>
              <a:t>English</a:t>
            </a:r>
            <a:r>
              <a:rPr lang="ru-RU" dirty="0"/>
              <a:t> </a:t>
            </a:r>
            <a:r>
              <a:rPr lang="ru-RU" dirty="0" err="1"/>
              <a:t>for</a:t>
            </a:r>
            <a:r>
              <a:rPr lang="ru-RU" dirty="0"/>
              <a:t> </a:t>
            </a:r>
            <a:r>
              <a:rPr lang="ru-RU" dirty="0" err="1"/>
              <a:t>Kids</a:t>
            </a:r>
            <a:r>
              <a:rPr lang="ru-RU" dirty="0"/>
              <a:t>: Материалы для детей (песни, стихи, сказки).</a:t>
            </a:r>
          </a:p>
          <a:p>
            <a:r>
              <a:rPr lang="ru-RU" dirty="0" err="1"/>
              <a:t>Starfall</a:t>
            </a:r>
            <a:r>
              <a:rPr lang="ru-RU" dirty="0"/>
              <a:t>: Обучение чтению и основам языка.</a:t>
            </a:r>
          </a:p>
          <a:p>
            <a:r>
              <a:rPr lang="ru-RU" dirty="0" err="1"/>
              <a:t>Free</a:t>
            </a:r>
            <a:r>
              <a:rPr lang="ru-RU" dirty="0"/>
              <a:t> </a:t>
            </a:r>
            <a:r>
              <a:rPr lang="ru-RU" dirty="0" err="1"/>
              <a:t>Kids</a:t>
            </a:r>
            <a:r>
              <a:rPr lang="ru-RU" dirty="0"/>
              <a:t> </a:t>
            </a:r>
            <a:r>
              <a:rPr lang="ru-RU" dirty="0" err="1"/>
              <a:t>Books</a:t>
            </a:r>
            <a:r>
              <a:rPr lang="ru-RU" dirty="0"/>
              <a:t>: Книги для чтения на английском. </a:t>
            </a:r>
          </a:p>
        </p:txBody>
      </p:sp>
    </p:spTree>
    <p:extLst>
      <p:ext uri="{BB962C8B-B14F-4D97-AF65-F5344CB8AC3E}">
        <p14:creationId xmlns:p14="http://schemas.microsoft.com/office/powerpoint/2010/main" val="951491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Подготовка к экзаменам (ОГЭ/ЕГЭ)</a:t>
            </a:r>
          </a:p>
          <a:p>
            <a:r>
              <a:rPr lang="ru-RU" dirty="0"/>
              <a:t>Решу ЕГЭ / Решу ОГЭ: Образовательный портал с актуальными тренировочными заданиями всех типов.</a:t>
            </a:r>
          </a:p>
          <a:p>
            <a:r>
              <a:rPr lang="ru-RU" dirty="0"/>
              <a:t>ФИПИ: Открытый банк заданий ОГЭ и ЕГЭ, официальные демоверсии и спецификации экзаменов</a:t>
            </a:r>
          </a:p>
        </p:txBody>
      </p:sp>
    </p:spTree>
    <p:extLst>
      <p:ext uri="{BB962C8B-B14F-4D97-AF65-F5344CB8AC3E}">
        <p14:creationId xmlns:p14="http://schemas.microsoft.com/office/powerpoint/2010/main" val="1358756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>
              <a:hlinkClick r:id="rId2"/>
            </a:endParaRPr>
          </a:p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prosv.ru/articles/poleznye-resursy-dlya-uchiteley-angliyskogo-yazyka</a:t>
            </a:r>
            <a:endParaRPr lang="ru-RU" dirty="0" smtClean="0">
              <a:hlinkClick r:id="rId2"/>
            </a:endParaRPr>
          </a:p>
          <a:p>
            <a:endParaRPr lang="ru-RU" dirty="0">
              <a:hlinkClick r:id="rId2"/>
            </a:endParaRPr>
          </a:p>
          <a:p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www.grammarcheck.net/infographics</a:t>
            </a:r>
            <a:endParaRPr lang="ru-RU" dirty="0" smtClean="0"/>
          </a:p>
          <a:p>
            <a:endParaRPr lang="ru-RU" dirty="0"/>
          </a:p>
          <a:p>
            <a:r>
              <a:rPr lang="en-US" dirty="0">
                <a:hlinkClick r:id="rId3"/>
              </a:rPr>
              <a:t>https://www.englishgrammar.org</a:t>
            </a:r>
            <a:r>
              <a:rPr lang="en-US" dirty="0" smtClean="0">
                <a:hlinkClick r:id="rId3"/>
              </a:rPr>
              <a:t>/</a:t>
            </a:r>
            <a:r>
              <a:rPr lang="ru-RU" dirty="0" smtClean="0"/>
              <a:t> </a:t>
            </a:r>
            <a:r>
              <a:rPr lang="en-US" dirty="0" smtClean="0"/>
              <a:t> </a:t>
            </a:r>
            <a:r>
              <a:rPr lang="en-US" dirty="0"/>
              <a:t/>
            </a:r>
            <a:br>
              <a:rPr lang="en-US" dirty="0"/>
            </a:b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127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1440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6620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Критический фильтр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r>
              <a:rPr lang="ru-RU" dirty="0"/>
              <a:t>Какое цифровое решение сэкономит учителю время на проверку, а какое — наоборот, потребует слишком долгой подготовки?</a:t>
            </a:r>
          </a:p>
          <a:p>
            <a:r>
              <a:rPr lang="ru-RU" dirty="0"/>
              <a:t>Что делать, если на уроке внезапно «упал» интернет</a:t>
            </a:r>
            <a:r>
              <a:rPr lang="ru-RU" dirty="0" smtClean="0"/>
              <a:t>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1834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sz="3600" dirty="0"/>
              <a:t>Ситуационный  </a:t>
            </a:r>
            <a:r>
              <a:rPr lang="ru-RU" sz="3600" dirty="0" smtClean="0"/>
              <a:t>анализ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Кейс №1 </a:t>
            </a:r>
            <a:r>
              <a:rPr lang="ru-RU" sz="3600" dirty="0"/>
              <a:t>«Борьба с ГДЗ и списыванием</a:t>
            </a:r>
            <a:r>
              <a:rPr lang="ru-RU" dirty="0"/>
              <a:t>»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ru-RU" dirty="0"/>
          </a:p>
          <a:p>
            <a:r>
              <a:rPr lang="ru-RU" dirty="0"/>
              <a:t>Ситуация: Вы заметили, что 80% класса сдают домашние работы, идеально списанные из «</a:t>
            </a:r>
            <a:r>
              <a:rPr lang="ru-RU" dirty="0" err="1"/>
              <a:t>Решебников</a:t>
            </a:r>
            <a:r>
              <a:rPr lang="ru-RU" dirty="0"/>
              <a:t>». Традиционные упражнения из учебника перестали работать как инструмент контроля.</a:t>
            </a:r>
          </a:p>
          <a:p>
            <a:r>
              <a:rPr lang="ru-RU" dirty="0"/>
              <a:t>Задание для педагогов: Используя </a:t>
            </a:r>
            <a:r>
              <a:rPr lang="ru-RU" dirty="0" err="1"/>
              <a:t>ЯКласс</a:t>
            </a:r>
            <a:r>
              <a:rPr lang="ru-RU" dirty="0"/>
              <a:t> или </a:t>
            </a:r>
            <a:r>
              <a:rPr lang="ru-RU" dirty="0" err="1"/>
              <a:t>LearningApps</a:t>
            </a:r>
            <a:r>
              <a:rPr lang="ru-RU" dirty="0"/>
              <a:t>, создайте за 10 минут уникальное упражнение на отработку </a:t>
            </a:r>
            <a:r>
              <a:rPr lang="ru-RU" dirty="0" err="1"/>
              <a:t>Present</a:t>
            </a:r>
            <a:r>
              <a:rPr lang="ru-RU" dirty="0"/>
              <a:t> </a:t>
            </a:r>
            <a:r>
              <a:rPr lang="ru-RU" dirty="0" err="1"/>
              <a:t>Perfect</a:t>
            </a:r>
            <a:r>
              <a:rPr lang="ru-RU" dirty="0"/>
              <a:t>, которое невозможно просто «</a:t>
            </a:r>
            <a:r>
              <a:rPr lang="ru-RU" dirty="0" err="1"/>
              <a:t>нагуглить</a:t>
            </a:r>
            <a:r>
              <a:rPr lang="ru-RU" dirty="0"/>
              <a:t>».</a:t>
            </a:r>
          </a:p>
          <a:p>
            <a:r>
              <a:rPr lang="ru-RU" dirty="0"/>
              <a:t>Обсуждение: В чем преимущество генерации случайных вариантов в ЦОР?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2477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/>
              <a:t>Кейс №2.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ru-RU" sz="3600" dirty="0" smtClean="0"/>
              <a:t>«</a:t>
            </a:r>
            <a:r>
              <a:rPr lang="ru-RU" sz="3600" dirty="0"/>
              <a:t>Оживляем скучный текст из учебника</a:t>
            </a:r>
            <a:r>
              <a:rPr lang="ru-RU" dirty="0"/>
              <a:t>»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ru-RU" dirty="0"/>
          </a:p>
          <a:p>
            <a:r>
              <a:rPr lang="ru-RU" dirty="0"/>
              <a:t>Ситуация: В учебнике дан длинный и академичный текст о достопримечательностях Лондона. Ученики 7-го класса явно скучают и не хотят его читать.</a:t>
            </a:r>
          </a:p>
          <a:p>
            <a:r>
              <a:rPr lang="ru-RU" dirty="0"/>
              <a:t>Задание для педагогов: С помощью </a:t>
            </a:r>
            <a:r>
              <a:rPr lang="ru-RU" dirty="0" smtClean="0"/>
              <a:t>… </a:t>
            </a:r>
            <a:r>
              <a:rPr lang="ru-RU" dirty="0"/>
              <a:t>или </a:t>
            </a:r>
            <a:r>
              <a:rPr lang="en-US" dirty="0" smtClean="0"/>
              <a:t>Re</a:t>
            </a:r>
            <a:r>
              <a:rPr lang="ru-RU" dirty="0" smtClean="0"/>
              <a:t>    -каналов </a:t>
            </a:r>
            <a:r>
              <a:rPr lang="ru-RU" dirty="0"/>
              <a:t>(например, </a:t>
            </a:r>
            <a:r>
              <a:rPr lang="ru-RU" dirty="0" err="1"/>
              <a:t>Engvid</a:t>
            </a:r>
            <a:r>
              <a:rPr lang="ru-RU" dirty="0"/>
              <a:t>) подберите визуальный или интерактивный контент, который станет «мостиком» к тексту. Как использовать </a:t>
            </a:r>
            <a:r>
              <a:rPr lang="ru-RU" dirty="0" err="1"/>
              <a:t>Quizlet</a:t>
            </a:r>
            <a:r>
              <a:rPr lang="ru-RU" dirty="0"/>
              <a:t>, чтобы быстро ввести лексику из этого текста в игровой форме?</a:t>
            </a:r>
          </a:p>
          <a:p>
            <a:r>
              <a:rPr lang="ru-RU" dirty="0"/>
              <a:t>Обсуждение: Как ЦОР помогают сменить модальность восприятия (от чтения к </a:t>
            </a:r>
            <a:r>
              <a:rPr lang="ru-RU" dirty="0" err="1"/>
              <a:t>аудированию</a:t>
            </a:r>
            <a:r>
              <a:rPr lang="ru-RU" dirty="0"/>
              <a:t>/игре)?</a:t>
            </a:r>
          </a:p>
        </p:txBody>
      </p:sp>
    </p:spTree>
    <p:extLst>
      <p:ext uri="{BB962C8B-B14F-4D97-AF65-F5344CB8AC3E}">
        <p14:creationId xmlns:p14="http://schemas.microsoft.com/office/powerpoint/2010/main" val="4089085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784976" cy="1143000"/>
          </a:xfrm>
        </p:spPr>
        <p:txBody>
          <a:bodyPr>
            <a:noAutofit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Кейс </a:t>
            </a:r>
            <a:r>
              <a:rPr lang="ru-RU" sz="3200" dirty="0"/>
              <a:t>№3. </a:t>
            </a:r>
            <a:r>
              <a:rPr lang="ru-RU" sz="3200" dirty="0" smtClean="0"/>
              <a:t>«</a:t>
            </a:r>
            <a:r>
              <a:rPr lang="ru-RU" sz="3200" dirty="0"/>
              <a:t>Подготовка к ОГЭ/ЕГЭ: психологический барьер»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ru-RU" dirty="0"/>
          </a:p>
          <a:p>
            <a:r>
              <a:rPr lang="ru-RU" dirty="0"/>
              <a:t>Ситуация: Девятиклассники боятся части «Говорение». При виде таймера на экране они впадают в ступор, хотя знают правила.</a:t>
            </a:r>
          </a:p>
          <a:p>
            <a:r>
              <a:rPr lang="ru-RU" dirty="0"/>
              <a:t>Задание для педагогов: Используя ресурсы ФИПИ и любой онлайн-диктофон или тренажер (например, встроенные в МЭШ/РЭШ), разработайте схему «безопасной» тренировки. Как </a:t>
            </a:r>
            <a:r>
              <a:rPr lang="ru-RU" dirty="0" err="1"/>
              <a:t>геймифицировать</a:t>
            </a:r>
            <a:r>
              <a:rPr lang="ru-RU" dirty="0"/>
              <a:t> подготовку к экзамену через </a:t>
            </a:r>
            <a:r>
              <a:rPr lang="ru-RU" dirty="0" err="1"/>
              <a:t>Quizizz</a:t>
            </a:r>
            <a:r>
              <a:rPr lang="ru-RU" dirty="0"/>
              <a:t>?</a:t>
            </a:r>
          </a:p>
          <a:p>
            <a:r>
              <a:rPr lang="ru-RU" dirty="0"/>
              <a:t>Обсуждение: Может ли ЦОР снизить уровень стресса у ученика перед официальным тестированием?</a:t>
            </a:r>
          </a:p>
        </p:txBody>
      </p:sp>
    </p:spTree>
    <p:extLst>
      <p:ext uri="{BB962C8B-B14F-4D97-AF65-F5344CB8AC3E}">
        <p14:creationId xmlns:p14="http://schemas.microsoft.com/office/powerpoint/2010/main" val="1167150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>Кейс №4.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ru-RU" sz="3200" dirty="0" smtClean="0"/>
              <a:t>«</a:t>
            </a:r>
            <a:r>
              <a:rPr lang="ru-RU" sz="3200" dirty="0"/>
              <a:t>Урок в мобильном телефоне»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ru-RU" dirty="0"/>
          </a:p>
          <a:p>
            <a:r>
              <a:rPr lang="ru-RU" dirty="0"/>
              <a:t>Ситуация: Администрация школы разрешила использовать смартфоны в учебных целях, но вы боитесь, что дети будут просто сидеть в </a:t>
            </a:r>
            <a:r>
              <a:rPr lang="ru-RU" dirty="0" err="1"/>
              <a:t>соцсетях</a:t>
            </a:r>
            <a:r>
              <a:rPr lang="ru-RU" dirty="0"/>
              <a:t>.</a:t>
            </a:r>
          </a:p>
          <a:p>
            <a:r>
              <a:rPr lang="ru-RU" dirty="0"/>
              <a:t>Задание для педагогов: Придумайте 5-минутный этап урока (</a:t>
            </a:r>
            <a:r>
              <a:rPr lang="ru-RU" dirty="0" err="1"/>
              <a:t>Warm-up</a:t>
            </a:r>
            <a:r>
              <a:rPr lang="ru-RU" dirty="0"/>
              <a:t> или </a:t>
            </a:r>
            <a:r>
              <a:rPr lang="ru-RU" dirty="0" err="1"/>
              <a:t>Wrap-up</a:t>
            </a:r>
            <a:r>
              <a:rPr lang="ru-RU" dirty="0"/>
              <a:t>) с использованием </a:t>
            </a:r>
            <a:r>
              <a:rPr lang="ru-RU" dirty="0" smtClean="0"/>
              <a:t>….</a:t>
            </a:r>
            <a:r>
              <a:rPr lang="ru-RU" dirty="0" smtClean="0"/>
              <a:t> </a:t>
            </a:r>
            <a:r>
              <a:rPr lang="ru-RU" dirty="0"/>
              <a:t>или </a:t>
            </a:r>
            <a:r>
              <a:rPr lang="ru-RU" dirty="0" smtClean="0"/>
              <a:t>…..</a:t>
            </a:r>
            <a:r>
              <a:rPr lang="ru-RU" dirty="0" smtClean="0"/>
              <a:t>. </a:t>
            </a:r>
            <a:r>
              <a:rPr lang="ru-RU" dirty="0"/>
              <a:t>Условие: каждый ученик должен быть вовлечен в процесс через свой гаджет.</a:t>
            </a:r>
          </a:p>
          <a:p>
            <a:r>
              <a:rPr lang="ru-RU" dirty="0"/>
              <a:t>Обсуждение: Как превратить смартфон из «врага дисциплины» в «инструмент исследователя»?</a:t>
            </a:r>
          </a:p>
        </p:txBody>
      </p:sp>
    </p:spTree>
    <p:extLst>
      <p:ext uri="{BB962C8B-B14F-4D97-AF65-F5344CB8AC3E}">
        <p14:creationId xmlns:p14="http://schemas.microsoft.com/office/powerpoint/2010/main" val="1042284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ЦОР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Комплексные платформы и курсы (для уроков и д/з):</a:t>
            </a:r>
          </a:p>
          <a:p>
            <a:r>
              <a:rPr lang="ru-RU" dirty="0"/>
              <a:t>Российская электронная школа (РЭШ): Полные </a:t>
            </a:r>
            <a:r>
              <a:rPr lang="ru-RU" dirty="0" err="1"/>
              <a:t>видеоуроки</a:t>
            </a:r>
            <a:r>
              <a:rPr lang="ru-RU" dirty="0"/>
              <a:t>, конспекты и тренировочные задания по ФГОС (1-11 классы).</a:t>
            </a:r>
          </a:p>
          <a:p>
            <a:r>
              <a:rPr lang="ru-RU" dirty="0"/>
              <a:t>Московская электронная школа (МЭШ): Большая библиотека сценариев уроков, электронных учебников и тестов.</a:t>
            </a:r>
          </a:p>
          <a:p>
            <a:r>
              <a:rPr lang="ru-RU" dirty="0" err="1"/>
              <a:t>ЯКласс</a:t>
            </a:r>
            <a:r>
              <a:rPr lang="ru-RU" dirty="0"/>
              <a:t>: Онлайн-тренажер с автоматической проверкой заданий и генерацией индивидуальных вариантов.</a:t>
            </a:r>
          </a:p>
          <a:p>
            <a:r>
              <a:rPr lang="ru-RU" dirty="0"/>
              <a:t>InternetUrok.ru: Библиотека </a:t>
            </a:r>
            <a:r>
              <a:rPr lang="ru-RU" dirty="0" err="1"/>
              <a:t>видеоуроков</a:t>
            </a:r>
            <a:r>
              <a:rPr lang="ru-RU" dirty="0"/>
              <a:t> по школьной программе. </a:t>
            </a:r>
          </a:p>
          <a:p>
            <a:r>
              <a:rPr lang="ru-RU" dirty="0" err="1" smtClean="0"/>
              <a:t>Госуслуги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1277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 smtClean="0"/>
              <a:t>Аудирование</a:t>
            </a:r>
            <a:r>
              <a:rPr lang="ru-RU" dirty="0" smtClean="0"/>
              <a:t> </a:t>
            </a:r>
            <a:r>
              <a:rPr lang="ru-RU" dirty="0"/>
              <a:t>и видеоматериалы (для развития навыков речи):</a:t>
            </a:r>
          </a:p>
          <a:p>
            <a:r>
              <a:rPr lang="ru-RU" dirty="0" err="1"/>
              <a:t>Elllo</a:t>
            </a:r>
            <a:r>
              <a:rPr lang="ru-RU" dirty="0"/>
              <a:t>: Подборка аудио и видео уроков с носителями языка, разделенная по уровням.</a:t>
            </a:r>
          </a:p>
          <a:p>
            <a:r>
              <a:rPr lang="ru-RU" dirty="0">
                <a:solidFill>
                  <a:srgbClr val="FF0000"/>
                </a:solidFill>
              </a:rPr>
              <a:t>BBC </a:t>
            </a:r>
            <a:r>
              <a:rPr lang="ru-RU" dirty="0" err="1">
                <a:solidFill>
                  <a:srgbClr val="FF0000"/>
                </a:solidFill>
              </a:rPr>
              <a:t>Learning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English</a:t>
            </a:r>
            <a:r>
              <a:rPr lang="ru-RU" dirty="0" smtClean="0"/>
              <a:t>:??? </a:t>
            </a:r>
            <a:r>
              <a:rPr lang="ru-RU" dirty="0"/>
              <a:t>Актуальные новости, </a:t>
            </a:r>
            <a:r>
              <a:rPr lang="ru-RU" dirty="0" err="1"/>
              <a:t>видеоуроки</a:t>
            </a:r>
            <a:r>
              <a:rPr lang="ru-RU" dirty="0"/>
              <a:t>, грамматика и словарь для продвинутых учеников.</a:t>
            </a:r>
          </a:p>
          <a:p>
            <a:r>
              <a:rPr lang="ru-RU" dirty="0"/>
              <a:t>ESL-</a:t>
            </a:r>
            <a:r>
              <a:rPr lang="ru-RU" dirty="0" err="1"/>
              <a:t>lab</a:t>
            </a:r>
            <a:r>
              <a:rPr lang="ru-RU" dirty="0"/>
              <a:t>: Аудиозаписи с заданиями на понимание речи для разных уровней. </a:t>
            </a:r>
          </a:p>
          <a:p>
            <a:r>
              <a:rPr lang="ru-RU" dirty="0"/>
              <a:t>tefl-tesol-certificate.com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1721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Интерактивные </a:t>
            </a:r>
            <a:r>
              <a:rPr lang="ru-RU" dirty="0"/>
              <a:t>упражнения и рабочие листы:</a:t>
            </a:r>
          </a:p>
          <a:p>
            <a:r>
              <a:rPr lang="ru-RU" dirty="0"/>
              <a:t>LearningApps.org: Конструктор интерактивных упражнений (игры, </a:t>
            </a:r>
            <a:r>
              <a:rPr lang="ru-RU" dirty="0" err="1"/>
              <a:t>пазлы</a:t>
            </a:r>
            <a:r>
              <a:rPr lang="ru-RU" dirty="0"/>
              <a:t>, викторины).</a:t>
            </a:r>
          </a:p>
          <a:p>
            <a:r>
              <a:rPr lang="ru-RU" dirty="0" err="1"/>
              <a:t>Agendaweb</a:t>
            </a:r>
            <a:r>
              <a:rPr lang="ru-RU" dirty="0"/>
              <a:t>: Огромная база грамматических упражнений, упражнений на слушание и чтение.</a:t>
            </a:r>
          </a:p>
          <a:p>
            <a:r>
              <a:rPr lang="ru-RU" dirty="0"/>
              <a:t>ESL </a:t>
            </a:r>
            <a:r>
              <a:rPr lang="ru-RU" dirty="0" err="1"/>
              <a:t>Flashcards</a:t>
            </a:r>
            <a:r>
              <a:rPr lang="ru-RU" dirty="0"/>
              <a:t>: Карточки для изучения лексики, особенно полезны для начальной школы. </a:t>
            </a:r>
          </a:p>
          <a:p>
            <a:r>
              <a:rPr lang="ru-RU" dirty="0" err="1"/>
              <a:t>Госуслуги</a:t>
            </a: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0853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1160</TotalTime>
  <Words>643</Words>
  <Application>Microsoft Office PowerPoint</Application>
  <PresentationFormat>Экран (4:3)</PresentationFormat>
  <Paragraphs>66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Семинар-практикум Цифровая образовательная среда  как ресурс повышения качества образования английского языка </vt:lpstr>
      <vt:lpstr>Критический фильтр</vt:lpstr>
      <vt:lpstr> Ситуационный  анализ Кейс №1 «Борьба с ГДЗ и списыванием» </vt:lpstr>
      <vt:lpstr>Кейс №2.  «Оживляем скучный текст из учебника» </vt:lpstr>
      <vt:lpstr> Кейс №3. «Подготовка к ОГЭ/ЕГЭ: психологический барьер» </vt:lpstr>
      <vt:lpstr>Кейс №4.  «Урок в мобильном телефоне» </vt:lpstr>
      <vt:lpstr>ЦОР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Руководитель отдела</dc:creator>
  <cp:lastModifiedBy>РЦ</cp:lastModifiedBy>
  <cp:revision>11</cp:revision>
  <dcterms:created xsi:type="dcterms:W3CDTF">2025-04-22T07:11:57Z</dcterms:created>
  <dcterms:modified xsi:type="dcterms:W3CDTF">2026-04-02T06:25:13Z</dcterms:modified>
</cp:coreProperties>
</file>