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notesMasterIdLst>
    <p:notesMasterId r:id="rId4"/>
  </p:notesMasterIdLst>
  <p:handoutMasterIdLst>
    <p:handoutMasterId r:id="rId40"/>
  </p:handoutMasterIdLst>
  <p:sldIdLst>
    <p:sldId id="256" r:id="rId3"/>
    <p:sldId id="278" r:id="rId5"/>
    <p:sldId id="280" r:id="rId6"/>
    <p:sldId id="258" r:id="rId7"/>
    <p:sldId id="259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5" r:id="rId19"/>
    <p:sldId id="276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9" r:id="rId38"/>
    <p:sldId id="277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3F4DA0-98E1-46B3-B525-5327DFE7DC27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229DB1-BDDE-4558-9CF2-F13CCB2DC30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62C655-B396-493F-8C95-1DD8E2E3C72A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AC23FB-567B-4EDE-9634-0448084D3B75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C23FB-567B-4EDE-9634-0448084D3B75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Изменения в структуре КИМ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C23FB-567B-4EDE-9634-0448084D3B75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статистические характеристики выполнения заданий КИМ в 2025 году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C23FB-567B-4EDE-9634-0448084D3B75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Средняя результативность выполнения задания</a:t>
            </a:r>
            <a:r>
              <a:rPr lang="ru-RU" baseline="0" dirty="0" smtClean="0"/>
              <a:t> – 46%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C23FB-567B-4EDE-9634-0448084D3B75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C23FB-567B-4EDE-9634-0448084D3B75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A398016-DC54-45F4-BB48-12E4378DB666}" type="datetimeFigureOut">
              <a:rPr lang="ru-RU" smtClean="0"/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27CE2CC-1080-4CD8-829A-D9B2A10A5290}" type="slidenum">
              <a:rPr lang="ru-RU" smtClean="0"/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98016-DC54-45F4-BB48-12E4378DB66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CE2CC-1080-4CD8-829A-D9B2A10A529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98016-DC54-45F4-BB48-12E4378DB66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CE2CC-1080-4CD8-829A-D9B2A10A529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A398016-DC54-45F4-BB48-12E4378DB666}" type="datetimeFigureOut">
              <a:rPr lang="ru-RU" smtClean="0"/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27CE2CC-1080-4CD8-829A-D9B2A10A5290}" type="slidenum">
              <a:rPr lang="ru-RU" smtClean="0"/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A398016-DC54-45F4-BB48-12E4378DB66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27CE2CC-1080-4CD8-829A-D9B2A10A5290}" type="slidenum">
              <a:rPr lang="ru-RU" smtClean="0"/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98016-DC54-45F4-BB48-12E4378DB666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CE2CC-1080-4CD8-829A-D9B2A10A5290}" type="slidenum">
              <a:rPr lang="ru-RU" smtClean="0"/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98016-DC54-45F4-BB48-12E4378DB666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CE2CC-1080-4CD8-829A-D9B2A10A5290}" type="slidenum">
              <a:rPr lang="ru-RU" smtClean="0"/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A398016-DC54-45F4-BB48-12E4378DB666}" type="datetimeFigureOut">
              <a:rPr lang="ru-RU" smtClean="0"/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27CE2CC-1080-4CD8-829A-D9B2A10A5290}" type="slidenum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98016-DC54-45F4-BB48-12E4378DB666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CE2CC-1080-4CD8-829A-D9B2A10A529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A398016-DC54-45F4-BB48-12E4378DB666}" type="datetimeFigureOut">
              <a:rPr lang="ru-RU" smtClean="0"/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27CE2CC-1080-4CD8-829A-D9B2A10A5290}" type="slidenum">
              <a:rPr lang="ru-RU" smtClean="0"/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A398016-DC54-45F4-BB48-12E4378DB666}" type="datetimeFigureOut">
              <a:rPr lang="ru-RU" smtClean="0"/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27CE2CC-1080-4CD8-829A-D9B2A10A5290}" type="slidenum">
              <a:rPr lang="ru-RU" smtClean="0"/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  <a:p>
            <a:pPr lvl="1" eaLnBrk="1" latinLnBrk="0" hangingPunct="1"/>
            <a:r>
              <a:rPr kumimoji="0" lang="ru-RU" smtClean="0"/>
              <a:t>Второй уровень</a:t>
            </a:r>
            <a:endParaRPr kumimoji="0" lang="ru-RU" smtClean="0"/>
          </a:p>
          <a:p>
            <a:pPr lvl="2" eaLnBrk="1" latinLnBrk="0" hangingPunct="1"/>
            <a:r>
              <a:rPr kumimoji="0" lang="ru-RU" smtClean="0"/>
              <a:t>Третий уровень</a:t>
            </a:r>
            <a:endParaRPr kumimoji="0" lang="ru-RU" smtClean="0"/>
          </a:p>
          <a:p>
            <a:pPr lvl="3" eaLnBrk="1" latinLnBrk="0" hangingPunct="1"/>
            <a:r>
              <a:rPr kumimoji="0" lang="ru-RU" smtClean="0"/>
              <a:t>Четвертый уровень</a:t>
            </a:r>
            <a:endParaRPr kumimoji="0" lang="ru-RU" smtClean="0"/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A398016-DC54-45F4-BB48-12E4378DB666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27CE2CC-1080-4CD8-829A-D9B2A10A529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 panose="05000000000000000000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 panose="05020102010507070707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hyperlink" Target="file:///C:\Users\&#1043;&#1080;&#1084;&#1085;&#1072;&#1079;&#1080;&#1103;\Desktop\&#1058;&#1059;&#1052;&#1054;%202025\&#1057;&#1040;&#1054;-9%202025_&#1043;&#1083;&#1072;&#1074;&#1072;%202_&#1061;&#1080;&#1084;&#1080;&#1103;.doc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00232" y="1428736"/>
            <a:ext cx="7000924" cy="5139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«Методический анализ результатов ОГЭ - 2025 по учебному предмету «ХИМИЯ» в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Кинельском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образовательном округе»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Попова Наиля Наиловнаа,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химии ГБОУ СОШ № 2 с углубленным изучением отдельных предметов пгт Усть-Кинельский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ОМО учителей химии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8596" y="2714620"/>
            <a:ext cx="7358082" cy="3467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115328" cy="1143000"/>
          </a:xfrm>
        </p:spPr>
        <p:txBody>
          <a:bodyPr>
            <a:normAutofit/>
          </a:bodyPr>
          <a:lstStyle/>
          <a:p>
            <a:pPr lvl="3"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сложных для участников ОГЭ заданий 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/>
              <a:t> </a:t>
            </a:r>
            <a:br>
              <a:rPr lang="ru-RU" sz="1600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357298"/>
            <a:ext cx="78581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уровень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задании 14 у</a:t>
            </a:r>
            <a:r>
              <a:rPr lang="ru-RU" dirty="0" smtClean="0"/>
              <a:t> учащихся возникли трудности на умение составлять</a:t>
            </a:r>
            <a:r>
              <a:rPr lang="ru-RU" b="1" dirty="0" smtClean="0"/>
              <a:t> </a:t>
            </a:r>
            <a:r>
              <a:rPr lang="ru-RU" dirty="0" smtClean="0"/>
              <a:t>молекулярные и ионные уравнения реакций (в том числе) реакций ионного обмена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6143644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результативность выполнения задания – 42%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115328" cy="1143000"/>
          </a:xfrm>
        </p:spPr>
        <p:txBody>
          <a:bodyPr>
            <a:normAutofit/>
          </a:bodyPr>
          <a:lstStyle/>
          <a:p>
            <a:pPr lvl="3"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сложных для участников ОГЭ заданий 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/>
              <a:t> </a:t>
            </a:r>
            <a:br>
              <a:rPr lang="ru-RU" sz="1600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714356"/>
            <a:ext cx="842968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уровень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Задание 16.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данного задания предполагает владение / знание основ: безопасной работы с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веществами,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посудой и лабораторным оборудованием; правил безопасного обращения с веществами, используемыми в повседневной жизни, правил поведения в целях сбережения здоровья и окружающей природной среды; понимание вреда (опасности) воздействия на живые организмы определённых веществ; способов уменьшения и предотвращения их вредного </a:t>
            </a:r>
            <a:r>
              <a:rPr lang="ru-RU" dirty="0" smtClean="0"/>
              <a:t>воздействия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6143644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результативность выполнения задания – 49%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8596" y="2857496"/>
            <a:ext cx="7715304" cy="3388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115328" cy="1143000"/>
          </a:xfrm>
        </p:spPr>
        <p:txBody>
          <a:bodyPr>
            <a:normAutofit/>
          </a:bodyPr>
          <a:lstStyle/>
          <a:p>
            <a:pPr lvl="3"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сложных для участников ОГЭ заданий 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/>
              <a:t> </a:t>
            </a:r>
            <a:br>
              <a:rPr lang="ru-RU" sz="1600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714356"/>
            <a:ext cx="84296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уровень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/>
              <a:t>Задание 19. В данном задании проверяется владение основами химической грамотности, включающей умение объективно оценивать информацию о веществах, их превращениях и практическом применении и умение использовать её для решения учебно-познавательных задач.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6143644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результативность выполнения задания – 38%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44" y="2714620"/>
            <a:ext cx="8237252" cy="26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115328" cy="1143000"/>
          </a:xfrm>
        </p:spPr>
        <p:txBody>
          <a:bodyPr>
            <a:normAutofit/>
          </a:bodyPr>
          <a:lstStyle/>
          <a:p>
            <a:pPr lvl="3"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сложных для участников ОГЭ заданий 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/>
              <a:t> </a:t>
            </a:r>
            <a:br>
              <a:rPr lang="ru-RU" sz="1600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714356"/>
            <a:ext cx="84296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уровень сложности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/>
              <a:t>Трудности в выполнении данного задания заключаются в отсутствии  практических навыков планирования и осуществления следующих химических экспериментов: применение индикаторов для определения характера среды в растворах кислот и щелочей; химические эксперименты, иллюстрирующие признаки протекания реакций ионного обмена; качественные реакции на присутствующие в водных растворах ионы</a:t>
            </a:r>
            <a:endParaRPr lang="ru-RU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6143644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результативность выполнения задания – 25%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1472" y="2643182"/>
            <a:ext cx="7038163" cy="3300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115328" cy="1143000"/>
          </a:xfrm>
        </p:spPr>
        <p:txBody>
          <a:bodyPr>
            <a:normAutofit/>
          </a:bodyPr>
          <a:lstStyle/>
          <a:p>
            <a:pPr lvl="3"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сложных для участников ОГЭ заданий 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/>
              <a:t> </a:t>
            </a:r>
            <a:br>
              <a:rPr lang="ru-RU" sz="1600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500042"/>
            <a:ext cx="84296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уровень сложности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6143644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результативность выполнения задания – 25%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/>
          <a:srcRect r="2123" b="6734"/>
          <a:stretch>
            <a:fillRect/>
          </a:stretch>
        </p:blipFill>
        <p:spPr bwMode="auto">
          <a:xfrm>
            <a:off x="214282" y="1000108"/>
            <a:ext cx="7000924" cy="530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214290"/>
            <a:ext cx="8643998" cy="8668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269790" tIns="126960" rIns="91440" bIns="0" numCol="1" anchor="ctr" anchorCtr="0" compatLnSpc="1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Пути устранения причин получения выявленных типичных ошибок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285860"/>
            <a:ext cx="82868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dirty="0" smtClean="0"/>
              <a:t>изучение содержания основных документов, регламентирующих проведение ОГЭ (кодификатор, спецификация и демонстрационные варианты) и доводить до обучающихся и их родителей основные особенности проведения ОГЭ по химии; </a:t>
            </a: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совершенствование методики контроля учебных достижений учеников; использовать в работе современные способы проверки знаний учащихся, предлагая учащимся задания, по структуре соответствующие заданиям КИМ ОГЭ, которые в значительной степени направлены не на простое воспроизведение полученных знаний, а на проверку </a:t>
            </a:r>
            <a:r>
              <a:rPr lang="ru-RU" dirty="0" err="1" smtClean="0"/>
              <a:t>сформированности</a:t>
            </a:r>
            <a:r>
              <a:rPr lang="ru-RU" dirty="0" smtClean="0"/>
              <a:t> умения применять их; </a:t>
            </a: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освоение </a:t>
            </a:r>
            <a:r>
              <a:rPr lang="ru-RU" dirty="0" err="1" smtClean="0"/>
              <a:t>критериального</a:t>
            </a:r>
            <a:r>
              <a:rPr lang="ru-RU" dirty="0" smtClean="0"/>
              <a:t> подхода к оценке контрольных работ школьников с доведением критериев до сведения обучающихся и родителей для лучшего понимания ими системы оценки на экзамене; </a:t>
            </a: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r>
              <a:rPr lang="ru-RU" dirty="0" smtClean="0"/>
              <a:t>- в начале изучения предмета (с 8 класса) ориентировать обучающихся на серьезное отношение к государственной итоговой аттестации, в том числе при выборе ими ОГЭ по химии; консультировать родителей по вопросам государственной итоговой аттестации;  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142852"/>
            <a:ext cx="8643998" cy="8668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269790" tIns="126960" rIns="91440" bIns="0" numCol="1" anchor="ctr" anchorCtr="0" compatLnSpc="1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Пути устранения причин получения выявленных типичных ошибок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000108"/>
            <a:ext cx="82868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dirty="0" smtClean="0"/>
              <a:t>проведение систематической работы по осознанному усвоению учащимися элементов знаний, умений, которые определены в Федеральном государственном стандарте основного общего (а в дальнейшем и среднего (полного) общего образования по химии); </a:t>
            </a: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особое внимание необходимо уделять овладению языком химии, правилам номенклатуры, формированию навыков написания химических формул, уравнений реакций; </a:t>
            </a: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  <a:p>
            <a:r>
              <a:rPr lang="ru-RU" dirty="0" smtClean="0"/>
              <a:t>-активное включение в работу по формированию у учащихся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умений и навыков: работы с текстом, графическим материалом, извлечение информации, представленной в различном виде, функциональное чтение, а также умений логически мыслить и выстраивать причинно-следственные связи (в системе работы ОО);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- уделять большое внимание изучению материала практико-ориентированной направленности, а также элементов содержания, имеющих непосредственное отношение к применению полученных химических знаний в быту, к вопросам природоохранного значения, роли химии в повседневной жизни человека  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214290"/>
            <a:ext cx="8643998" cy="4975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269790" tIns="126960" rIns="91440" bIns="0" numCol="1" anchor="ctr" anchorCtr="0" compatLnSpc="1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для подготовки к ОГЭ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/>
          <a:srcRect l="3239" t="1695"/>
          <a:stretch>
            <a:fillRect/>
          </a:stretch>
        </p:blipFill>
        <p:spPr bwMode="auto">
          <a:xfrm>
            <a:off x="285720" y="1285860"/>
            <a:ext cx="853434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00166" y="286315"/>
            <a:ext cx="6286512" cy="10401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25392" rIns="91440" bIns="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ХАРАКТЕРИСТИКА УЧАСТНИКОВ ЕГЭ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ПО УЧЕБНОМУ ПРЕДМЕТУ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365F9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-500098" y="1425476"/>
            <a:ext cx="487680" cy="495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269790" tIns="126960" rIns="91440" bIns="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6" y="1928802"/>
          <a:ext cx="7802245" cy="4602480"/>
        </p:xfrm>
        <a:graphic>
          <a:graphicData uri="http://schemas.openxmlformats.org/drawingml/2006/table">
            <a:tbl>
              <a:tblPr/>
              <a:tblGrid>
                <a:gridCol w="3590290"/>
                <a:gridCol w="1052988"/>
                <a:gridCol w="1052988"/>
                <a:gridCol w="1052988"/>
                <a:gridCol w="1052988"/>
              </a:tblGrid>
              <a:tr h="23491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600" b="1" dirty="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Экзамен</a:t>
                      </a:r>
                      <a:endParaRPr lang="ru-RU" sz="1600" dirty="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600" b="1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2024 г.</a:t>
                      </a:r>
                      <a:endParaRPr lang="ru-RU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137160" marR="137160" marT="137160" marB="13716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600" b="1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2025 г.</a:t>
                      </a:r>
                      <a:endParaRPr lang="ru-RU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137160" marR="137160" marT="137160" marB="137160"/>
                </a:tc>
              </a:tr>
              <a:tr h="1174551">
                <a:tc vMerge="1"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600" dirty="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чел.</a:t>
                      </a:r>
                      <a:endParaRPr lang="ru-RU" sz="1600" dirty="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% от общего числа участников</a:t>
                      </a:r>
                      <a:endParaRPr lang="ru-RU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чел.</a:t>
                      </a:r>
                      <a:endParaRPr lang="ru-RU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% от общего числа участников</a:t>
                      </a:r>
                      <a:endParaRPr lang="ru-RU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9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ЕГЭ по химии</a:t>
                      </a:r>
                      <a:endParaRPr lang="ru-RU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38</a:t>
                      </a:r>
                      <a:endParaRPr lang="ru-RU" sz="1600" dirty="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14,5</a:t>
                      </a:r>
                      <a:endParaRPr lang="ru-RU" sz="1600" dirty="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41</a:t>
                      </a:r>
                      <a:endParaRPr lang="ru-RU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14,7</a:t>
                      </a:r>
                      <a:endParaRPr lang="ru-RU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910">
                <a:tc>
                  <a:txBody>
                    <a:bodyPr/>
                    <a:p>
                      <a:pPr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не преодолелели мин. порог</a:t>
                      </a:r>
                      <a:endParaRPr lang="ru-RU" altLang="en-US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 dirty="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5</a:t>
                      </a:r>
                      <a:endParaRPr lang="ru-RU" altLang="en-US" sz="1600" dirty="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 dirty="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13,2</a:t>
                      </a:r>
                      <a:endParaRPr lang="ru-RU" altLang="en-US" sz="1600" dirty="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3</a:t>
                      </a:r>
                      <a:endParaRPr lang="ru-RU" altLang="en-US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7,3</a:t>
                      </a:r>
                      <a:endParaRPr lang="ru-RU" altLang="en-US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910">
                <a:tc>
                  <a:txBody>
                    <a:bodyPr/>
                    <a:p>
                      <a:pPr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преодолели порог с запасом 1-2 балла</a:t>
                      </a:r>
                      <a:endParaRPr lang="ru-RU" altLang="en-US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 dirty="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2</a:t>
                      </a:r>
                      <a:endParaRPr lang="ru-RU" altLang="en-US" sz="1600" dirty="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 dirty="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5,3</a:t>
                      </a:r>
                      <a:endParaRPr lang="ru-RU" altLang="en-US" sz="1600" dirty="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2</a:t>
                      </a:r>
                      <a:endParaRPr lang="ru-RU" altLang="en-US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4,6</a:t>
                      </a:r>
                      <a:endParaRPr lang="ru-RU" altLang="en-US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910">
                <a:tc>
                  <a:txBody>
                    <a:bodyPr/>
                    <a:p>
                      <a:pPr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81-99%</a:t>
                      </a:r>
                      <a:endParaRPr lang="ru-RU" altLang="en-US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 dirty="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11</a:t>
                      </a:r>
                      <a:endParaRPr lang="ru-RU" altLang="en-US" sz="1600" dirty="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 dirty="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31,6</a:t>
                      </a:r>
                      <a:endParaRPr lang="ru-RU" altLang="en-US" sz="1600" dirty="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9</a:t>
                      </a:r>
                      <a:endParaRPr lang="ru-RU" altLang="en-US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21</a:t>
                      </a:r>
                      <a:endParaRPr lang="ru-RU" altLang="en-US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910">
                <a:tc>
                  <a:txBody>
                    <a:bodyPr/>
                    <a:p>
                      <a:pPr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100-балльники</a:t>
                      </a:r>
                      <a:endParaRPr lang="ru-RU" altLang="en-US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 dirty="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2</a:t>
                      </a:r>
                      <a:endParaRPr lang="ru-RU" altLang="en-US" sz="1600" dirty="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endParaRPr lang="ru-RU" altLang="en-US" sz="1600" dirty="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r>
                        <a:rPr lang="ru-RU" altLang="en-US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3</a:t>
                      </a:r>
                      <a:endParaRPr lang="ru-RU" altLang="en-US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  <a:buNone/>
                      </a:pPr>
                      <a:endParaRPr lang="ru-RU" altLang="en-US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/>
              <a:t>Критерии оценивания </a:t>
            </a:r>
            <a:br>
              <a:rPr lang="ru-RU" altLang="en-US"/>
            </a:br>
            <a:r>
              <a:rPr lang="ru-RU" altLang="en-US"/>
              <a:t>заданий 2 части ЕГЭ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/>
        <p:txBody>
          <a:bodyPr/>
          <a:p>
            <a:r>
              <a:rPr lang="en-US" altLang="en-US"/>
              <a:t>Вторая</a:t>
            </a:r>
            <a:r>
              <a:rPr lang="en-US" altLang="ru-RU"/>
              <a:t> </a:t>
            </a:r>
            <a:r>
              <a:rPr lang="en-US" altLang="en-US"/>
              <a:t>часть</a:t>
            </a:r>
            <a:r>
              <a:rPr lang="en-US" altLang="ru-RU"/>
              <a:t> </a:t>
            </a:r>
            <a:r>
              <a:rPr lang="en-US" altLang="en-US"/>
              <a:t>ЕГЭ</a:t>
            </a:r>
            <a:r>
              <a:rPr lang="en-US" altLang="ru-RU"/>
              <a:t> </a:t>
            </a:r>
            <a:r>
              <a:rPr lang="en-US" altLang="en-US"/>
              <a:t>по</a:t>
            </a:r>
            <a:r>
              <a:rPr lang="en-US" altLang="ru-RU"/>
              <a:t> </a:t>
            </a:r>
            <a:r>
              <a:rPr lang="en-US" altLang="en-US"/>
              <a:t>химии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202</a:t>
            </a:r>
            <a:r>
              <a:rPr lang="ru-RU" altLang="en-US"/>
              <a:t>6</a:t>
            </a:r>
            <a:r>
              <a:rPr lang="en-US" altLang="ru-RU"/>
              <a:t> </a:t>
            </a:r>
            <a:r>
              <a:rPr lang="en-US" altLang="en-US"/>
              <a:t>году</a:t>
            </a:r>
            <a:r>
              <a:rPr lang="en-US" altLang="ru-RU"/>
              <a:t> </a:t>
            </a:r>
            <a:r>
              <a:rPr lang="en-US" altLang="en-US"/>
              <a:t>включает</a:t>
            </a:r>
            <a:r>
              <a:rPr lang="en-US" altLang="ru-RU"/>
              <a:t> 6 </a:t>
            </a:r>
            <a:r>
              <a:rPr lang="en-US" altLang="en-US"/>
              <a:t>заданий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развёрнутым</a:t>
            </a:r>
            <a:r>
              <a:rPr lang="en-US" altLang="ru-RU"/>
              <a:t> </a:t>
            </a:r>
            <a:r>
              <a:rPr lang="en-US" altLang="en-US"/>
              <a:t>ответом</a:t>
            </a:r>
            <a:r>
              <a:rPr lang="en-US" altLang="ru-RU"/>
              <a:t> (</a:t>
            </a:r>
            <a:r>
              <a:rPr lang="" altLang="en-US"/>
              <a:t>№</a:t>
            </a:r>
            <a:r>
              <a:rPr lang="en-US" altLang="ru-RU"/>
              <a:t>29–34). </a:t>
            </a:r>
            <a:endParaRPr lang="en-US" altLang="ru-RU"/>
          </a:p>
          <a:p>
            <a:r>
              <a:rPr lang="en-US" altLang="en-US"/>
              <a:t>Критерии</a:t>
            </a:r>
            <a:r>
              <a:rPr lang="en-US" altLang="ru-RU"/>
              <a:t> </a:t>
            </a:r>
            <a:r>
              <a:rPr lang="en-US" altLang="en-US"/>
              <a:t>оценивания</a:t>
            </a:r>
            <a:r>
              <a:rPr lang="en-US" altLang="ru-RU"/>
              <a:t> </a:t>
            </a:r>
            <a:r>
              <a:rPr lang="en-US" altLang="en-US"/>
              <a:t>этих</a:t>
            </a:r>
            <a:r>
              <a:rPr lang="en-US" altLang="ru-RU"/>
              <a:t> </a:t>
            </a:r>
            <a:r>
              <a:rPr lang="en-US" altLang="en-US"/>
              <a:t>заданий</a:t>
            </a:r>
            <a:r>
              <a:rPr lang="en-US" altLang="ru-RU"/>
              <a:t> </a:t>
            </a:r>
            <a:r>
              <a:rPr lang="en-US" altLang="en-US"/>
              <a:t>разработаны</a:t>
            </a:r>
            <a:r>
              <a:rPr lang="en-US" altLang="ru-RU"/>
              <a:t> </a:t>
            </a:r>
            <a:r>
              <a:rPr lang="en-US" altLang="en-US"/>
              <a:t>экспертами</a:t>
            </a:r>
            <a:r>
              <a:rPr lang="en-US" altLang="ru-RU"/>
              <a:t> </a:t>
            </a:r>
            <a:r>
              <a:rPr lang="en-US" altLang="en-US"/>
              <a:t>предметных</a:t>
            </a:r>
            <a:r>
              <a:rPr lang="en-US" altLang="ru-RU"/>
              <a:t> </a:t>
            </a:r>
            <a:r>
              <a:rPr lang="en-US" altLang="en-US"/>
              <a:t>комиссий</a:t>
            </a:r>
            <a:r>
              <a:rPr lang="en-US" altLang="ru-RU"/>
              <a:t> </a:t>
            </a:r>
            <a:r>
              <a:rPr lang="en-US" altLang="en-US"/>
              <a:t>субъектов</a:t>
            </a:r>
            <a:r>
              <a:rPr lang="en-US" altLang="ru-RU"/>
              <a:t> </a:t>
            </a:r>
            <a:r>
              <a:rPr lang="en-US" altLang="en-US"/>
              <a:t>Российской</a:t>
            </a:r>
            <a:r>
              <a:rPr lang="en-US" altLang="ru-RU"/>
              <a:t> </a:t>
            </a:r>
            <a:r>
              <a:rPr lang="en-US" altLang="en-US"/>
              <a:t>Федерации</a:t>
            </a:r>
            <a:r>
              <a:rPr lang="en-US" altLang="ru-RU"/>
              <a:t>.</a:t>
            </a:r>
            <a:endParaRPr lang="en-US" altLang="ru-RU"/>
          </a:p>
          <a:p>
            <a:pPr marL="0" indent="0" algn="ctr">
              <a:buNone/>
            </a:pPr>
            <a:r>
              <a:rPr lang="en-US" altLang="en-US" sz="2800" b="1"/>
              <a:t>Особенности</a:t>
            </a:r>
            <a:r>
              <a:rPr lang="en-US" altLang="ru-RU" sz="2800" b="1"/>
              <a:t> </a:t>
            </a:r>
            <a:r>
              <a:rPr lang="en-US" altLang="en-US" sz="2800" b="1"/>
              <a:t>заданий</a:t>
            </a:r>
            <a:r>
              <a:rPr lang="en-US" altLang="ru-RU" sz="2800" b="1"/>
              <a:t> </a:t>
            </a:r>
            <a:r>
              <a:rPr lang="en-US" altLang="en-US" sz="2800" b="1"/>
              <a:t>второй</a:t>
            </a:r>
            <a:r>
              <a:rPr lang="en-US" altLang="ru-RU" sz="2800" b="1"/>
              <a:t> </a:t>
            </a:r>
            <a:r>
              <a:rPr lang="en-US" altLang="en-US" sz="2800" b="1"/>
              <a:t>части</a:t>
            </a:r>
            <a:r>
              <a:rPr lang="ru-RU" altLang="en-US" sz="2800" b="1"/>
              <a:t>:</a:t>
            </a:r>
            <a:endParaRPr lang="ru-RU" altLang="en-US" sz="2800" b="1"/>
          </a:p>
          <a:p>
            <a:pPr algn="l"/>
            <a:r>
              <a:rPr lang="en-US" altLang="en-US"/>
              <a:t>Комплексная</a:t>
            </a:r>
            <a:r>
              <a:rPr lang="en-US" altLang="ru-RU"/>
              <a:t> </a:t>
            </a:r>
            <a:r>
              <a:rPr lang="en-US" altLang="en-US"/>
              <a:t>проверка</a:t>
            </a:r>
            <a:r>
              <a:rPr lang="en-US" altLang="ru-RU"/>
              <a:t> </a:t>
            </a:r>
            <a:r>
              <a:rPr lang="en-US" altLang="en-US"/>
              <a:t>знаний</a:t>
            </a:r>
            <a:r>
              <a:rPr lang="en-US" altLang="ru-RU"/>
              <a:t>.</a:t>
            </a:r>
            <a:endParaRPr lang="en-US" altLang="ru-RU"/>
          </a:p>
          <a:p>
            <a:pPr algn="l"/>
            <a:r>
              <a:rPr lang="en-US" altLang="en-US"/>
              <a:t>Требования</a:t>
            </a:r>
            <a:r>
              <a:rPr lang="en-US" altLang="ru-RU"/>
              <a:t> </a:t>
            </a:r>
            <a:r>
              <a:rPr lang="en-US" altLang="en-US"/>
              <a:t>к</a:t>
            </a:r>
            <a:r>
              <a:rPr lang="en-US" altLang="ru-RU"/>
              <a:t> </a:t>
            </a:r>
            <a:r>
              <a:rPr lang="en-US" altLang="en-US"/>
              <a:t>умениям</a:t>
            </a:r>
            <a:endParaRPr lang="en-US" altLang="en-US"/>
          </a:p>
          <a:p>
            <a:pPr algn="l"/>
            <a:r>
              <a:rPr lang="en-US" altLang="en-US"/>
              <a:t>Разнообразие</a:t>
            </a:r>
            <a:r>
              <a:rPr lang="en-US" altLang="ru-RU"/>
              <a:t> </a:t>
            </a:r>
            <a:r>
              <a:rPr lang="en-US" altLang="en-US"/>
              <a:t>способов</a:t>
            </a:r>
            <a:r>
              <a:rPr lang="en-US" altLang="ru-RU"/>
              <a:t> </a:t>
            </a:r>
            <a:r>
              <a:rPr lang="en-US" altLang="en-US"/>
              <a:t>выполнения</a:t>
            </a: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00166" y="285728"/>
            <a:ext cx="6286512" cy="10413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25392" rIns="91440" bIns="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ХАРАКТЕРИСТИКА УЧАСТНИКОВ ОГЭ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ПО УЧЕБНОМУ ПРЕДМЕТУ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365F9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-500098" y="1285860"/>
            <a:ext cx="8795720" cy="7745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269790" tIns="126960" rIns="91440" bIns="0" numCol="1" anchor="ctr" anchorCtr="0" compatLnSpc="1">
            <a:spAutoFit/>
          </a:bodyPr>
          <a:lstStyle/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Количество</a:t>
            </a:r>
            <a:r>
              <a:rPr lang="ru-RU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участников экзаменов по учебному предмету (за 3 года)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6" y="1928802"/>
          <a:ext cx="7802245" cy="2729230"/>
        </p:xfrm>
        <a:graphic>
          <a:graphicData uri="http://schemas.openxmlformats.org/drawingml/2006/table">
            <a:tbl>
              <a:tblPr/>
              <a:tblGrid>
                <a:gridCol w="1560449"/>
                <a:gridCol w="1560449"/>
                <a:gridCol w="1560449"/>
                <a:gridCol w="1560449"/>
                <a:gridCol w="1560449"/>
              </a:tblGrid>
              <a:tr h="23491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600" b="1" dirty="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Экзамен</a:t>
                      </a:r>
                      <a:endParaRPr lang="ru-RU" sz="1600" dirty="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600" b="1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2024 г.</a:t>
                      </a:r>
                      <a:endParaRPr lang="ru-RU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137160" marR="137160" marT="137160" marB="13716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600" b="1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2025 г.</a:t>
                      </a:r>
                      <a:endParaRPr lang="ru-RU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137160" marR="137160" marT="137160" marB="137160"/>
                </a:tc>
              </a:tr>
              <a:tr h="1174551">
                <a:tc vMerge="1"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600" dirty="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чел.</a:t>
                      </a:r>
                      <a:endParaRPr lang="ru-RU" sz="1600" dirty="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% от общего числа участников</a:t>
                      </a:r>
                      <a:endParaRPr lang="ru-RU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чел.</a:t>
                      </a:r>
                      <a:endParaRPr lang="ru-RU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53200" algn="l"/>
                        </a:tabLst>
                      </a:pPr>
                      <a:r>
                        <a:rPr lang="ru-RU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% от общего числа участников</a:t>
                      </a:r>
                      <a:endParaRPr lang="ru-RU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9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ОГЭ</a:t>
                      </a:r>
                      <a:endParaRPr lang="ru-RU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81</a:t>
                      </a:r>
                      <a:endParaRPr lang="ru-RU" sz="1600" dirty="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anose="02020603050405020304"/>
                          <a:ea typeface="Calibri" panose="020F0502020204030204"/>
                          <a:cs typeface="Times New Roman" panose="02020603050405020304"/>
                        </a:rPr>
                        <a:t>75</a:t>
                      </a:r>
                      <a:endParaRPr lang="ru-RU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>
                        <a:latin typeface="Times New Roman" panose="020206030504050203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137160" marR="137160" marT="137160" marB="13716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7467600" cy="574040"/>
          </a:xfrm>
        </p:spPr>
        <p:txBody>
          <a:bodyPr/>
          <a:p>
            <a:pPr algn="ctr"/>
            <a:r>
              <a:rPr lang="en-US" altLang="en-US"/>
              <a:t>Критерии</a:t>
            </a:r>
            <a:r>
              <a:rPr lang="en-US" altLang="ru-RU"/>
              <a:t> </a:t>
            </a:r>
            <a:r>
              <a:rPr lang="en-US" altLang="en-US"/>
              <a:t>оценивания</a:t>
            </a:r>
            <a:endParaRPr lang="en-US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>
          <a:xfrm>
            <a:off x="457200" y="915670"/>
            <a:ext cx="7467600" cy="5558155"/>
          </a:xfrm>
        </p:spPr>
        <p:txBody>
          <a:bodyPr>
            <a:normAutofit lnSpcReduction="20000"/>
          </a:bodyPr>
          <a:p>
            <a:r>
              <a:rPr lang="en-US" altLang="en-US" b="1"/>
              <a:t>Поэлементный</a:t>
            </a:r>
            <a:r>
              <a:rPr lang="en-US" altLang="ru-RU" b="1"/>
              <a:t> </a:t>
            </a:r>
            <a:r>
              <a:rPr lang="en-US" altLang="en-US" b="1"/>
              <a:t>анализ</a:t>
            </a:r>
            <a:r>
              <a:rPr lang="en-US" altLang="ru-RU" b="1"/>
              <a:t> </a:t>
            </a:r>
            <a:r>
              <a:rPr lang="en-US" altLang="en-US" b="1"/>
              <a:t>ответа</a:t>
            </a:r>
            <a:r>
              <a:rPr lang="en-US" altLang="ru-RU" b="1"/>
              <a:t>.</a:t>
            </a:r>
            <a:r>
              <a:rPr lang="en-US" altLang="ru-RU"/>
              <a:t> </a:t>
            </a:r>
            <a:endParaRPr lang="en-US" altLang="ru-RU"/>
          </a:p>
          <a:p>
            <a:pPr marL="0" indent="0">
              <a:buNone/>
            </a:pPr>
            <a:r>
              <a:rPr lang="en-US" altLang="en-US" sz="2000"/>
              <a:t>Проверка</a:t>
            </a:r>
            <a:r>
              <a:rPr lang="en-US" altLang="ru-RU" sz="2000"/>
              <a:t> </a:t>
            </a:r>
            <a:r>
              <a:rPr lang="en-US" altLang="en-US" sz="2000"/>
              <a:t>осуществляется</a:t>
            </a:r>
            <a:r>
              <a:rPr lang="en-US" altLang="ru-RU" sz="2000"/>
              <a:t> </a:t>
            </a:r>
            <a:r>
              <a:rPr lang="en-US" altLang="en-US" sz="2000"/>
              <a:t>на</a:t>
            </a:r>
            <a:r>
              <a:rPr lang="en-US" altLang="ru-RU" sz="2000"/>
              <a:t> </a:t>
            </a:r>
            <a:r>
              <a:rPr lang="en-US" altLang="en-US" sz="2000"/>
              <a:t>основе</a:t>
            </a:r>
            <a:r>
              <a:rPr lang="en-US" altLang="ru-RU" sz="2000"/>
              <a:t> </a:t>
            </a:r>
            <a:r>
              <a:rPr lang="en-US" altLang="en-US" sz="2000"/>
              <a:t>сравнения</a:t>
            </a:r>
            <a:r>
              <a:rPr lang="en-US" altLang="ru-RU" sz="2000"/>
              <a:t> </a:t>
            </a:r>
            <a:r>
              <a:rPr lang="en-US" altLang="en-US" sz="2000"/>
              <a:t>ответа</a:t>
            </a:r>
            <a:r>
              <a:rPr lang="en-US" altLang="ru-RU" sz="2000"/>
              <a:t> </a:t>
            </a:r>
            <a:r>
              <a:rPr lang="en-US" altLang="en-US" sz="2000"/>
              <a:t>экзаменуемого</a:t>
            </a:r>
            <a:r>
              <a:rPr lang="en-US" altLang="ru-RU" sz="2000"/>
              <a:t> </a:t>
            </a:r>
            <a:r>
              <a:rPr lang="en-US" altLang="en-US" sz="2000"/>
              <a:t>с</a:t>
            </a:r>
            <a:r>
              <a:rPr lang="en-US" altLang="ru-RU" sz="2000"/>
              <a:t> </a:t>
            </a:r>
            <a:r>
              <a:rPr lang="en-US" altLang="en-US" sz="2000"/>
              <a:t>критериями</a:t>
            </a:r>
            <a:r>
              <a:rPr lang="en-US" altLang="ru-RU" sz="2000"/>
              <a:t> </a:t>
            </a:r>
            <a:r>
              <a:rPr lang="en-US" altLang="en-US" sz="2000"/>
              <a:t>оценивания</a:t>
            </a:r>
            <a:r>
              <a:rPr lang="en-US" altLang="ru-RU" sz="2000"/>
              <a:t>, </a:t>
            </a:r>
            <a:r>
              <a:rPr lang="en-US" altLang="en-US" sz="2000"/>
              <a:t>которые</a:t>
            </a:r>
            <a:r>
              <a:rPr lang="en-US" altLang="ru-RU" sz="2000"/>
              <a:t> </a:t>
            </a:r>
            <a:r>
              <a:rPr lang="en-US" altLang="en-US" sz="2000"/>
              <a:t>включают</a:t>
            </a:r>
            <a:r>
              <a:rPr lang="en-US" altLang="ru-RU" sz="2000"/>
              <a:t> </a:t>
            </a:r>
            <a:r>
              <a:rPr lang="en-US" altLang="en-US" sz="2000"/>
              <a:t>перечень</a:t>
            </a:r>
            <a:r>
              <a:rPr lang="en-US" altLang="ru-RU" sz="2000"/>
              <a:t> </a:t>
            </a:r>
            <a:r>
              <a:rPr lang="en-US" altLang="en-US" sz="2000"/>
              <a:t>проверяемых</a:t>
            </a:r>
            <a:r>
              <a:rPr lang="en-US" altLang="ru-RU" sz="2000"/>
              <a:t> </a:t>
            </a:r>
            <a:r>
              <a:rPr lang="en-US" altLang="en-US" sz="2000"/>
              <a:t>элементов</a:t>
            </a:r>
            <a:r>
              <a:rPr lang="en-US" altLang="ru-RU" sz="2000"/>
              <a:t>. </a:t>
            </a:r>
            <a:r>
              <a:rPr lang="en-US" altLang="en-US" sz="2000"/>
              <a:t>Каждый</a:t>
            </a:r>
            <a:r>
              <a:rPr lang="en-US" altLang="ru-RU" sz="2000"/>
              <a:t> </a:t>
            </a:r>
            <a:r>
              <a:rPr lang="en-US" altLang="en-US" sz="2000"/>
              <a:t>требуемый</a:t>
            </a:r>
            <a:r>
              <a:rPr lang="en-US" altLang="ru-RU" sz="2000"/>
              <a:t> </a:t>
            </a:r>
            <a:r>
              <a:rPr lang="en-US" altLang="en-US" sz="2000"/>
              <a:t>элемент</a:t>
            </a:r>
            <a:r>
              <a:rPr lang="en-US" altLang="ru-RU" sz="2000"/>
              <a:t> </a:t>
            </a:r>
            <a:r>
              <a:rPr lang="en-US" altLang="en-US" sz="2000"/>
              <a:t>ответа</a:t>
            </a:r>
            <a:r>
              <a:rPr lang="en-US" altLang="ru-RU" sz="2000"/>
              <a:t> </a:t>
            </a:r>
            <a:r>
              <a:rPr lang="en-US" altLang="en-US" sz="2000"/>
              <a:t>оценивается</a:t>
            </a:r>
            <a:r>
              <a:rPr lang="en-US" altLang="ru-RU" sz="2000"/>
              <a:t> </a:t>
            </a:r>
            <a:r>
              <a:rPr lang="en-US" altLang="en-US" sz="2000"/>
              <a:t>в</a:t>
            </a:r>
            <a:r>
              <a:rPr lang="en-US" altLang="ru-RU" sz="2000"/>
              <a:t> 1 </a:t>
            </a:r>
            <a:r>
              <a:rPr lang="en-US" altLang="en-US" sz="2000"/>
              <a:t>балл</a:t>
            </a:r>
            <a:r>
              <a:rPr lang="en-US" altLang="ru-RU" sz="2000"/>
              <a:t>.</a:t>
            </a:r>
            <a:endParaRPr lang="en-US" altLang="ru-RU" sz="2000"/>
          </a:p>
          <a:p>
            <a:r>
              <a:rPr lang="en-US" altLang="en-US" b="1"/>
              <a:t>Максимальная</a:t>
            </a:r>
            <a:r>
              <a:rPr lang="en-US" altLang="ru-RU" b="1"/>
              <a:t> </a:t>
            </a:r>
            <a:r>
              <a:rPr lang="en-US" altLang="en-US" b="1"/>
              <a:t>оценка</a:t>
            </a:r>
            <a:r>
              <a:rPr lang="en-US" altLang="ru-RU" b="1"/>
              <a:t> </a:t>
            </a:r>
            <a:r>
              <a:rPr lang="en-US" altLang="en-US" b="1"/>
              <a:t>за</a:t>
            </a:r>
            <a:r>
              <a:rPr lang="en-US" altLang="ru-RU" b="1"/>
              <a:t> </a:t>
            </a:r>
            <a:r>
              <a:rPr lang="en-US" altLang="en-US" b="1"/>
              <a:t>задание</a:t>
            </a:r>
            <a:r>
              <a:rPr lang="en-US" altLang="ru-RU" b="1"/>
              <a:t> </a:t>
            </a:r>
            <a:r>
              <a:rPr lang="en-US" altLang="en-US" b="1"/>
              <a:t>зависит</a:t>
            </a:r>
            <a:r>
              <a:rPr lang="en-US" altLang="ru-RU" b="1"/>
              <a:t> </a:t>
            </a:r>
            <a:r>
              <a:rPr lang="en-US" altLang="en-US" b="1"/>
              <a:t>от</a:t>
            </a:r>
            <a:r>
              <a:rPr lang="en-US" altLang="ru-RU" b="1"/>
              <a:t> </a:t>
            </a:r>
            <a:r>
              <a:rPr lang="en-US" altLang="en-US" b="1"/>
              <a:t>его</a:t>
            </a:r>
            <a:r>
              <a:rPr lang="en-US" altLang="ru-RU" b="1"/>
              <a:t> </a:t>
            </a:r>
            <a:r>
              <a:rPr lang="en-US" altLang="en-US" b="1"/>
              <a:t>сложности</a:t>
            </a:r>
            <a:r>
              <a:rPr lang="en-US" altLang="ru-RU" b="1"/>
              <a:t> </a:t>
            </a:r>
            <a:r>
              <a:rPr lang="en-US" altLang="en-US" b="1"/>
              <a:t>и</a:t>
            </a:r>
            <a:r>
              <a:rPr lang="en-US" altLang="ru-RU" b="1"/>
              <a:t> </a:t>
            </a:r>
            <a:r>
              <a:rPr lang="en-US" altLang="en-US" b="1"/>
              <a:t>полноты</a:t>
            </a:r>
            <a:r>
              <a:rPr lang="en-US" altLang="ru-RU" b="1"/>
              <a:t> </a:t>
            </a:r>
            <a:r>
              <a:rPr lang="en-US" altLang="en-US" b="1"/>
              <a:t>ответа</a:t>
            </a:r>
            <a:r>
              <a:rPr lang="en-US" altLang="ru-RU" b="1"/>
              <a:t>: </a:t>
            </a:r>
            <a:endParaRPr lang="en-US" altLang="ru-RU" b="1"/>
          </a:p>
          <a:p>
            <a:pPr marL="0" indent="0">
              <a:buNone/>
            </a:pPr>
            <a:r>
              <a:rPr lang="en-US" altLang="en-US" sz="2000"/>
              <a:t>задания</a:t>
            </a:r>
            <a:r>
              <a:rPr lang="en-US" altLang="ru-RU" sz="2000"/>
              <a:t> 29 </a:t>
            </a:r>
            <a:r>
              <a:rPr lang="en-US" altLang="en-US" sz="2000"/>
              <a:t>и</a:t>
            </a:r>
            <a:r>
              <a:rPr lang="en-US" altLang="ru-RU" sz="2000"/>
              <a:t> 30 — </a:t>
            </a:r>
            <a:r>
              <a:rPr lang="en-US" altLang="en-US" sz="2000"/>
              <a:t>по</a:t>
            </a:r>
            <a:r>
              <a:rPr lang="en-US" altLang="ru-RU" sz="2000"/>
              <a:t> 2 </a:t>
            </a:r>
            <a:r>
              <a:rPr lang="en-US" altLang="en-US" sz="2000"/>
              <a:t>балла</a:t>
            </a:r>
            <a:r>
              <a:rPr lang="en-US" altLang="ru-RU" sz="2000"/>
              <a:t>; </a:t>
            </a:r>
            <a:endParaRPr lang="en-US" altLang="ru-RU" sz="2000"/>
          </a:p>
          <a:p>
            <a:pPr marL="0" indent="0">
              <a:buNone/>
            </a:pPr>
            <a:r>
              <a:rPr lang="en-US" altLang="en-US" sz="2000"/>
              <a:t>задания</a:t>
            </a:r>
            <a:r>
              <a:rPr lang="en-US" altLang="ru-RU" sz="2000"/>
              <a:t> 31 </a:t>
            </a:r>
            <a:r>
              <a:rPr lang="en-US" altLang="en-US" sz="2000"/>
              <a:t>и</a:t>
            </a:r>
            <a:r>
              <a:rPr lang="en-US" altLang="ru-RU" sz="2000"/>
              <a:t> 34 — </a:t>
            </a:r>
            <a:r>
              <a:rPr lang="en-US" altLang="en-US" sz="2000"/>
              <a:t>по</a:t>
            </a:r>
            <a:r>
              <a:rPr lang="en-US" altLang="ru-RU" sz="2000"/>
              <a:t> 4 </a:t>
            </a:r>
            <a:r>
              <a:rPr lang="en-US" altLang="en-US" sz="2000"/>
              <a:t>балла</a:t>
            </a:r>
            <a:r>
              <a:rPr lang="en-US" altLang="ru-RU" sz="2000"/>
              <a:t>; </a:t>
            </a:r>
            <a:endParaRPr lang="en-US" altLang="ru-RU" sz="2000"/>
          </a:p>
          <a:p>
            <a:pPr marL="0" indent="0">
              <a:buNone/>
            </a:pPr>
            <a:r>
              <a:rPr lang="en-US" altLang="en-US" sz="2000"/>
              <a:t>задание</a:t>
            </a:r>
            <a:r>
              <a:rPr lang="en-US" altLang="ru-RU" sz="2000"/>
              <a:t> 32 — 5 </a:t>
            </a:r>
            <a:r>
              <a:rPr lang="en-US" altLang="en-US" sz="2000"/>
              <a:t>баллов</a:t>
            </a:r>
            <a:r>
              <a:rPr lang="en-US" altLang="ru-RU" sz="2000"/>
              <a:t>; </a:t>
            </a:r>
            <a:endParaRPr lang="en-US" altLang="ru-RU" sz="2000"/>
          </a:p>
          <a:p>
            <a:pPr marL="0" indent="0">
              <a:buNone/>
            </a:pPr>
            <a:r>
              <a:rPr lang="en-US" altLang="en-US" sz="2000"/>
              <a:t>задание</a:t>
            </a:r>
            <a:r>
              <a:rPr lang="en-US" altLang="ru-RU" sz="2000"/>
              <a:t> 33 — 3 </a:t>
            </a:r>
            <a:r>
              <a:rPr lang="en-US" altLang="en-US" sz="2000"/>
              <a:t>балла</a:t>
            </a:r>
            <a:r>
              <a:rPr lang="en-US" altLang="ru-RU" sz="2000"/>
              <a:t>. </a:t>
            </a:r>
            <a:endParaRPr lang="en-US" altLang="ru-RU" sz="2000"/>
          </a:p>
          <a:p>
            <a:r>
              <a:rPr lang="en-US" altLang="en-US" b="1"/>
              <a:t>Особенности</a:t>
            </a:r>
            <a:r>
              <a:rPr lang="en-US" altLang="ru-RU" b="1"/>
              <a:t> </a:t>
            </a:r>
            <a:r>
              <a:rPr lang="en-US" altLang="en-US" b="1"/>
              <a:t>проверки</a:t>
            </a:r>
            <a:r>
              <a:rPr lang="en-US" altLang="ru-RU" b="1"/>
              <a:t>.</a:t>
            </a:r>
            <a:r>
              <a:rPr lang="en-US" altLang="ru-RU" sz="2000"/>
              <a:t> </a:t>
            </a:r>
            <a:endParaRPr lang="en-US" altLang="ru-RU" sz="2000"/>
          </a:p>
          <a:p>
            <a:pPr marL="0" indent="0">
              <a:buNone/>
            </a:pPr>
            <a:r>
              <a:rPr lang="en-US" altLang="en-US" sz="2000"/>
              <a:t>Эксперты</a:t>
            </a:r>
            <a:r>
              <a:rPr lang="en-US" altLang="ru-RU" sz="2000"/>
              <a:t> </a:t>
            </a:r>
            <a:r>
              <a:rPr lang="en-US" altLang="en-US" sz="2000"/>
              <a:t>независимо</a:t>
            </a:r>
            <a:r>
              <a:rPr lang="en-US" altLang="ru-RU" sz="2000"/>
              <a:t> </a:t>
            </a:r>
            <a:r>
              <a:rPr lang="en-US" altLang="en-US" sz="2000"/>
              <a:t>друг</a:t>
            </a:r>
            <a:r>
              <a:rPr lang="en-US" altLang="ru-RU" sz="2000"/>
              <a:t> </a:t>
            </a:r>
            <a:r>
              <a:rPr lang="en-US" altLang="en-US" sz="2000"/>
              <a:t>от</a:t>
            </a:r>
            <a:r>
              <a:rPr lang="en-US" altLang="ru-RU" sz="2000"/>
              <a:t> </a:t>
            </a:r>
            <a:r>
              <a:rPr lang="en-US" altLang="en-US" sz="2000"/>
              <a:t>друга</a:t>
            </a:r>
            <a:r>
              <a:rPr lang="en-US" altLang="ru-RU" sz="2000"/>
              <a:t> </a:t>
            </a:r>
            <a:r>
              <a:rPr lang="en-US" altLang="en-US" sz="2000"/>
              <a:t>выставляют</a:t>
            </a:r>
            <a:r>
              <a:rPr lang="en-US" altLang="ru-RU" sz="2000"/>
              <a:t> </a:t>
            </a:r>
            <a:r>
              <a:rPr lang="en-US" altLang="en-US" sz="2000"/>
              <a:t>первичные</a:t>
            </a:r>
            <a:r>
              <a:rPr lang="en-US" altLang="ru-RU" sz="2000"/>
              <a:t> </a:t>
            </a:r>
            <a:r>
              <a:rPr lang="en-US" altLang="en-US" sz="2000"/>
              <a:t>баллы</a:t>
            </a:r>
            <a:r>
              <a:rPr lang="en-US" altLang="ru-RU" sz="2000"/>
              <a:t> </a:t>
            </a:r>
            <a:r>
              <a:rPr lang="en-US" altLang="en-US" sz="2000"/>
              <a:t>за</a:t>
            </a:r>
            <a:r>
              <a:rPr lang="en-US" altLang="ru-RU" sz="2000"/>
              <a:t> </a:t>
            </a:r>
            <a:r>
              <a:rPr lang="en-US" altLang="en-US" sz="2000"/>
              <a:t>каждый</a:t>
            </a:r>
            <a:r>
              <a:rPr lang="en-US" altLang="ru-RU" sz="2000"/>
              <a:t> </a:t>
            </a:r>
            <a:r>
              <a:rPr lang="en-US" altLang="en-US" sz="2000"/>
              <a:t>ответ</a:t>
            </a:r>
            <a:r>
              <a:rPr lang="en-US" altLang="ru-RU" sz="2000"/>
              <a:t> </a:t>
            </a:r>
            <a:r>
              <a:rPr lang="en-US" altLang="en-US" sz="2000"/>
              <a:t>на</a:t>
            </a:r>
            <a:r>
              <a:rPr lang="en-US" altLang="ru-RU" sz="2000"/>
              <a:t> </a:t>
            </a:r>
            <a:r>
              <a:rPr lang="en-US" altLang="en-US" sz="2000"/>
              <a:t>задания</a:t>
            </a:r>
            <a:r>
              <a:rPr lang="en-US" altLang="ru-RU" sz="2000"/>
              <a:t> </a:t>
            </a:r>
            <a:r>
              <a:rPr lang="en-US" altLang="en-US" sz="2000"/>
              <a:t>с</a:t>
            </a:r>
            <a:r>
              <a:rPr lang="en-US" altLang="ru-RU" sz="2000"/>
              <a:t> </a:t>
            </a:r>
            <a:r>
              <a:rPr lang="en-US" altLang="en-US" sz="2000"/>
              <a:t>развёрнутым</a:t>
            </a:r>
            <a:r>
              <a:rPr lang="en-US" altLang="ru-RU" sz="2000"/>
              <a:t> </a:t>
            </a:r>
            <a:r>
              <a:rPr lang="en-US" altLang="en-US" sz="2000"/>
              <a:t>ответом</a:t>
            </a:r>
            <a:r>
              <a:rPr lang="en-US" altLang="ru-RU" sz="2000"/>
              <a:t>. </a:t>
            </a:r>
            <a:r>
              <a:rPr lang="en-US" altLang="en-US" sz="2000"/>
              <a:t>В</a:t>
            </a:r>
            <a:r>
              <a:rPr lang="en-US" altLang="ru-RU" sz="2000"/>
              <a:t> </a:t>
            </a:r>
            <a:r>
              <a:rPr lang="en-US" altLang="en-US" sz="2000"/>
              <a:t>случае</a:t>
            </a:r>
            <a:r>
              <a:rPr lang="en-US" altLang="ru-RU" sz="2000"/>
              <a:t> </a:t>
            </a:r>
            <a:r>
              <a:rPr lang="en-US" altLang="en-US" sz="2000"/>
              <a:t>существенного</a:t>
            </a:r>
            <a:r>
              <a:rPr lang="en-US" altLang="ru-RU" sz="2000"/>
              <a:t> </a:t>
            </a:r>
            <a:r>
              <a:rPr lang="en-US" altLang="en-US" sz="2000"/>
              <a:t>расхождения</a:t>
            </a:r>
            <a:r>
              <a:rPr lang="en-US" altLang="ru-RU" sz="2000"/>
              <a:t> </a:t>
            </a:r>
            <a:r>
              <a:rPr lang="en-US" altLang="en-US" sz="2000"/>
              <a:t>в</a:t>
            </a:r>
            <a:r>
              <a:rPr lang="en-US" altLang="ru-RU" sz="2000"/>
              <a:t> </a:t>
            </a:r>
            <a:r>
              <a:rPr lang="en-US" altLang="en-US" sz="2000"/>
              <a:t>баллах</a:t>
            </a:r>
            <a:r>
              <a:rPr lang="en-US" altLang="ru-RU" sz="2000"/>
              <a:t> (</a:t>
            </a:r>
            <a:r>
              <a:rPr lang="en-US" altLang="en-US" sz="2000"/>
              <a:t>на</a:t>
            </a:r>
            <a:r>
              <a:rPr lang="en-US" altLang="ru-RU" sz="2000"/>
              <a:t> 2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более</a:t>
            </a:r>
            <a:r>
              <a:rPr lang="en-US" altLang="ru-RU" sz="2000"/>
              <a:t> </a:t>
            </a:r>
            <a:r>
              <a:rPr lang="en-US" altLang="en-US" sz="2000"/>
              <a:t>за</a:t>
            </a:r>
            <a:r>
              <a:rPr lang="en-US" altLang="ru-RU" sz="2000"/>
              <a:t> </a:t>
            </a:r>
            <a:r>
              <a:rPr lang="en-US" altLang="en-US" sz="2000"/>
              <a:t>выполнение</a:t>
            </a:r>
            <a:r>
              <a:rPr lang="en-US" altLang="ru-RU" sz="2000"/>
              <a:t> </a:t>
            </a:r>
            <a:r>
              <a:rPr lang="en-US" altLang="en-US" sz="2000"/>
              <a:t>любого</a:t>
            </a:r>
            <a:r>
              <a:rPr lang="en-US" altLang="ru-RU" sz="2000"/>
              <a:t> </a:t>
            </a:r>
            <a:r>
              <a:rPr lang="en-US" altLang="en-US" sz="2000"/>
              <a:t>из</a:t>
            </a:r>
            <a:r>
              <a:rPr lang="en-US" altLang="ru-RU" sz="2000"/>
              <a:t> </a:t>
            </a:r>
            <a:r>
              <a:rPr lang="en-US" altLang="en-US" sz="2000"/>
              <a:t>заданий</a:t>
            </a:r>
            <a:r>
              <a:rPr lang="en-US" altLang="ru-RU" sz="2000"/>
              <a:t> 29–34) </a:t>
            </a:r>
            <a:r>
              <a:rPr lang="en-US" altLang="en-US" sz="2000"/>
              <a:t>назначается</a:t>
            </a:r>
            <a:r>
              <a:rPr lang="en-US" altLang="ru-RU" sz="2000"/>
              <a:t> </a:t>
            </a:r>
            <a:r>
              <a:rPr lang="en-US" altLang="en-US" sz="2000"/>
              <a:t>третья</a:t>
            </a:r>
            <a:r>
              <a:rPr lang="en-US" altLang="ru-RU" sz="2000"/>
              <a:t> </a:t>
            </a:r>
            <a:r>
              <a:rPr lang="en-US" altLang="en-US" sz="2000"/>
              <a:t>проверка</a:t>
            </a:r>
            <a:r>
              <a:rPr lang="en-US" altLang="ru-RU" sz="2000"/>
              <a:t>. </a:t>
            </a:r>
            <a:endParaRPr lang="en-US" altLang="ru-RU" sz="20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7467600" cy="487045"/>
          </a:xfrm>
        </p:spPr>
        <p:txBody>
          <a:bodyPr>
            <a:normAutofit fontScale="90000"/>
          </a:bodyPr>
          <a:p>
            <a:pPr algn="ctr"/>
            <a:r>
              <a:rPr lang="en-US" altLang="en-US" b="1"/>
              <a:t>Дополнительные</a:t>
            </a:r>
            <a:r>
              <a:rPr lang="en-US" altLang="ru-RU" b="1"/>
              <a:t> </a:t>
            </a:r>
            <a:r>
              <a:rPr lang="en-US" altLang="en-US" b="1"/>
              <a:t>аспекты</a:t>
            </a:r>
            <a:endParaRPr lang="en-US" altLang="en-US" b="1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>
          <a:xfrm>
            <a:off x="457200" y="762000"/>
            <a:ext cx="7467600" cy="5711825"/>
          </a:xfrm>
        </p:spPr>
        <p:txBody>
          <a:bodyPr>
            <a:normAutofit fontScale="90000" lnSpcReduction="20000"/>
          </a:bodyPr>
          <a:p>
            <a:r>
              <a:rPr lang="en-US" altLang="en-US" sz="2700" b="1"/>
              <a:t>Учёт</a:t>
            </a:r>
            <a:r>
              <a:rPr lang="en-US" altLang="ru-RU" sz="2700" b="1"/>
              <a:t> </a:t>
            </a:r>
            <a:r>
              <a:rPr lang="en-US" altLang="en-US" sz="2700" b="1"/>
              <a:t>различных</a:t>
            </a:r>
            <a:r>
              <a:rPr lang="en-US" altLang="ru-RU" sz="2700" b="1"/>
              <a:t> </a:t>
            </a:r>
            <a:r>
              <a:rPr lang="en-US" altLang="en-US" sz="2700" b="1"/>
              <a:t>способов</a:t>
            </a:r>
            <a:r>
              <a:rPr lang="en-US" altLang="ru-RU" sz="2700" b="1"/>
              <a:t> </a:t>
            </a:r>
            <a:r>
              <a:rPr lang="en-US" altLang="en-US" sz="2700" b="1"/>
              <a:t>выполнения</a:t>
            </a:r>
            <a:r>
              <a:rPr lang="en-US" altLang="ru-RU" sz="2700" b="1"/>
              <a:t>. </a:t>
            </a:r>
            <a:endParaRPr lang="en-US" altLang="ru-RU" sz="2700" b="1"/>
          </a:p>
          <a:p>
            <a:pPr marL="0" indent="0">
              <a:buNone/>
            </a:pPr>
            <a:r>
              <a:rPr lang="en-US" altLang="en-US"/>
              <a:t>При</a:t>
            </a:r>
            <a:r>
              <a:rPr lang="en-US" altLang="ru-RU"/>
              <a:t> </a:t>
            </a:r>
            <a:r>
              <a:rPr lang="en-US" altLang="en-US"/>
              <a:t>оценивании</a:t>
            </a:r>
            <a:r>
              <a:rPr lang="en-US" altLang="ru-RU"/>
              <a:t> </a:t>
            </a:r>
            <a:r>
              <a:rPr lang="en-US" altLang="en-US"/>
              <a:t>учитывается</a:t>
            </a:r>
            <a:r>
              <a:rPr lang="en-US" altLang="ru-RU"/>
              <a:t>, </a:t>
            </a:r>
            <a:r>
              <a:rPr lang="en-US" altLang="en-US"/>
              <a:t>что</a:t>
            </a:r>
            <a:r>
              <a:rPr lang="en-US" altLang="ru-RU"/>
              <a:t> </a:t>
            </a:r>
            <a:r>
              <a:rPr lang="en-US" altLang="en-US"/>
              <a:t>ответы</a:t>
            </a:r>
            <a:r>
              <a:rPr lang="en-US" altLang="ru-RU"/>
              <a:t> </a:t>
            </a:r>
            <a:r>
              <a:rPr lang="en-US" altLang="en-US"/>
              <a:t>могут</a:t>
            </a:r>
            <a:r>
              <a:rPr lang="en-US" altLang="ru-RU"/>
              <a:t> </a:t>
            </a:r>
            <a:r>
              <a:rPr lang="en-US" altLang="en-US"/>
              <a:t>быть</a:t>
            </a:r>
            <a:r>
              <a:rPr lang="en-US" altLang="ru-RU"/>
              <a:t> </a:t>
            </a:r>
            <a:r>
              <a:rPr lang="en-US" altLang="en-US"/>
              <a:t>как</a:t>
            </a:r>
            <a:r>
              <a:rPr lang="en-US" altLang="ru-RU"/>
              <a:t> </a:t>
            </a:r>
            <a:r>
              <a:rPr lang="en-US" altLang="en-US"/>
              <a:t>общими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обтекаемыми</a:t>
            </a:r>
            <a:r>
              <a:rPr lang="en-US" altLang="ru-RU"/>
              <a:t>, </a:t>
            </a:r>
            <a:r>
              <a:rPr lang="en-US" altLang="en-US"/>
              <a:t>так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краткими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недостаточно</a:t>
            </a:r>
            <a:r>
              <a:rPr lang="en-US" altLang="ru-RU"/>
              <a:t> </a:t>
            </a:r>
            <a:r>
              <a:rPr lang="en-US" altLang="en-US"/>
              <a:t>аргументированными</a:t>
            </a:r>
            <a:r>
              <a:rPr lang="en-US" altLang="ru-RU"/>
              <a:t>. </a:t>
            </a:r>
            <a:r>
              <a:rPr lang="en-US" altLang="en-US"/>
              <a:t>При</a:t>
            </a:r>
            <a:r>
              <a:rPr lang="en-US" altLang="ru-RU"/>
              <a:t> </a:t>
            </a:r>
            <a:r>
              <a:rPr lang="en-US" altLang="en-US"/>
              <a:t>этом</a:t>
            </a:r>
            <a:r>
              <a:rPr lang="en-US" altLang="ru-RU"/>
              <a:t> </a:t>
            </a:r>
            <a:r>
              <a:rPr lang="en-US" altLang="en-US"/>
              <a:t>принимается</a:t>
            </a:r>
            <a:r>
              <a:rPr lang="en-US" altLang="ru-RU"/>
              <a:t> </a:t>
            </a:r>
            <a:r>
              <a:rPr lang="en-US" altLang="en-US"/>
              <a:t>любая</a:t>
            </a:r>
            <a:r>
              <a:rPr lang="en-US" altLang="ru-RU"/>
              <a:t> </a:t>
            </a:r>
            <a:r>
              <a:rPr lang="en-US" altLang="en-US"/>
              <a:t>модель</a:t>
            </a:r>
            <a:r>
              <a:rPr lang="en-US" altLang="ru-RU"/>
              <a:t> </a:t>
            </a:r>
            <a:r>
              <a:rPr lang="en-US" altLang="en-US"/>
              <a:t>ответа</a:t>
            </a:r>
            <a:r>
              <a:rPr lang="en-US" altLang="ru-RU"/>
              <a:t>, </a:t>
            </a:r>
            <a:r>
              <a:rPr lang="en-US" altLang="en-US"/>
              <a:t>которая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искажает</a:t>
            </a:r>
            <a:r>
              <a:rPr lang="en-US" altLang="ru-RU"/>
              <a:t> </a:t>
            </a:r>
            <a:r>
              <a:rPr lang="en-US" altLang="en-US"/>
              <a:t>сути</a:t>
            </a:r>
            <a:r>
              <a:rPr lang="en-US" altLang="ru-RU"/>
              <a:t> </a:t>
            </a:r>
            <a:r>
              <a:rPr lang="en-US" altLang="en-US"/>
              <a:t>химической</a:t>
            </a:r>
            <a:r>
              <a:rPr lang="en-US" altLang="ru-RU"/>
              <a:t> </a:t>
            </a:r>
            <a:r>
              <a:rPr lang="en-US" altLang="en-US"/>
              <a:t>составляющей</a:t>
            </a:r>
            <a:r>
              <a:rPr lang="en-US" altLang="ru-RU"/>
              <a:t> </a:t>
            </a:r>
            <a:r>
              <a:rPr lang="en-US" altLang="en-US"/>
              <a:t>условия</a:t>
            </a:r>
            <a:r>
              <a:rPr lang="en-US" altLang="ru-RU"/>
              <a:t> </a:t>
            </a:r>
            <a:r>
              <a:rPr lang="en-US" altLang="en-US"/>
              <a:t>задания</a:t>
            </a:r>
            <a:r>
              <a:rPr lang="en-US" altLang="ru-RU"/>
              <a:t>. </a:t>
            </a:r>
            <a:endParaRPr lang="en-US" altLang="ru-RU"/>
          </a:p>
          <a:p>
            <a:r>
              <a:rPr lang="en-US" altLang="ru-RU"/>
              <a:t> </a:t>
            </a:r>
            <a:r>
              <a:rPr lang="en-US" altLang="en-US" sz="2700" b="1">
                <a:sym typeface="+mn-ea"/>
              </a:rPr>
              <a:t>Расчётные</a:t>
            </a:r>
            <a:r>
              <a:rPr lang="en-US" altLang="ru-RU" sz="2700" b="1">
                <a:sym typeface="+mn-ea"/>
              </a:rPr>
              <a:t> </a:t>
            </a:r>
            <a:r>
              <a:rPr lang="en-US" altLang="en-US" sz="2700" b="1">
                <a:sym typeface="+mn-ea"/>
              </a:rPr>
              <a:t>задачи</a:t>
            </a:r>
            <a:r>
              <a:rPr lang="en-US" altLang="ru-RU" sz="2700" b="1">
                <a:sym typeface="+mn-ea"/>
              </a:rPr>
              <a:t>.</a:t>
            </a:r>
            <a:endParaRPr lang="en-US" altLang="ru-RU" sz="2700" b="1">
              <a:sym typeface="+mn-ea"/>
            </a:endParaRPr>
          </a:p>
          <a:p>
            <a:pPr marL="0" indent="0">
              <a:buNone/>
            </a:pPr>
            <a:r>
              <a:rPr lang="ru-RU" altLang="en-US"/>
              <a:t>П</a:t>
            </a:r>
            <a:r>
              <a:rPr lang="en-US" altLang="en-US"/>
              <a:t>ри</a:t>
            </a:r>
            <a:r>
              <a:rPr lang="en-US" altLang="ru-RU"/>
              <a:t> </a:t>
            </a:r>
            <a:r>
              <a:rPr lang="en-US" altLang="en-US"/>
              <a:t>оценивании</a:t>
            </a:r>
            <a:r>
              <a:rPr lang="en-US" altLang="ru-RU"/>
              <a:t> </a:t>
            </a:r>
            <a:r>
              <a:rPr lang="en-US" altLang="en-US"/>
              <a:t>расчётных</a:t>
            </a:r>
            <a:r>
              <a:rPr lang="en-US" altLang="ru-RU"/>
              <a:t> </a:t>
            </a:r>
            <a:r>
              <a:rPr lang="en-US" altLang="en-US"/>
              <a:t>задач</a:t>
            </a:r>
            <a:r>
              <a:rPr lang="en-US" altLang="ru-RU"/>
              <a:t> (</a:t>
            </a:r>
            <a:r>
              <a:rPr lang="en-US" altLang="en-US"/>
              <a:t>например</a:t>
            </a:r>
            <a:r>
              <a:rPr lang="en-US" altLang="ru-RU"/>
              <a:t>, </a:t>
            </a:r>
            <a:r>
              <a:rPr lang="en-US" altLang="en-US"/>
              <a:t>заданий</a:t>
            </a:r>
            <a:r>
              <a:rPr lang="en-US" altLang="ru-RU"/>
              <a:t> 33 </a:t>
            </a:r>
            <a:r>
              <a:rPr lang="en-US" altLang="en-US"/>
              <a:t>и</a:t>
            </a:r>
            <a:r>
              <a:rPr lang="en-US" altLang="ru-RU"/>
              <a:t> 34) </a:t>
            </a:r>
            <a:r>
              <a:rPr lang="en-US" altLang="en-US"/>
              <a:t>учитывается</a:t>
            </a:r>
            <a:r>
              <a:rPr lang="en-US" altLang="ru-RU"/>
              <a:t> </a:t>
            </a:r>
            <a:r>
              <a:rPr lang="en-US" altLang="en-US"/>
              <a:t>возможность</a:t>
            </a:r>
            <a:r>
              <a:rPr lang="en-US" altLang="ru-RU"/>
              <a:t> </a:t>
            </a:r>
            <a:r>
              <a:rPr lang="en-US" altLang="en-US"/>
              <a:t>различных</a:t>
            </a:r>
            <a:r>
              <a:rPr lang="en-US" altLang="ru-RU"/>
              <a:t> </a:t>
            </a:r>
            <a:r>
              <a:rPr lang="en-US" altLang="en-US"/>
              <a:t>путей</a:t>
            </a:r>
            <a:r>
              <a:rPr lang="en-US" altLang="ru-RU"/>
              <a:t> </a:t>
            </a:r>
            <a:r>
              <a:rPr lang="en-US" altLang="en-US"/>
              <a:t>решения</a:t>
            </a:r>
            <a:r>
              <a:rPr lang="en-US" altLang="ru-RU"/>
              <a:t>, </a:t>
            </a:r>
            <a:r>
              <a:rPr lang="en-US" altLang="en-US"/>
              <a:t>а</a:t>
            </a:r>
            <a:r>
              <a:rPr lang="en-US" altLang="ru-RU"/>
              <a:t> </a:t>
            </a:r>
            <a:r>
              <a:rPr lang="en-US" altLang="en-US"/>
              <a:t>также</a:t>
            </a:r>
            <a:r>
              <a:rPr lang="en-US" altLang="ru-RU"/>
              <a:t> </a:t>
            </a:r>
            <a:r>
              <a:rPr lang="en-US" altLang="en-US"/>
              <a:t>присутствие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ответе</a:t>
            </a:r>
            <a:r>
              <a:rPr lang="en-US" altLang="ru-RU"/>
              <a:t> </a:t>
            </a:r>
            <a:r>
              <a:rPr lang="en-US" altLang="en-US"/>
              <a:t>основных</a:t>
            </a:r>
            <a:r>
              <a:rPr lang="en-US" altLang="ru-RU"/>
              <a:t> </a:t>
            </a:r>
            <a:r>
              <a:rPr lang="en-US" altLang="en-US"/>
              <a:t>этапов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результатов</a:t>
            </a:r>
            <a:r>
              <a:rPr lang="en-US" altLang="ru-RU"/>
              <a:t>, </a:t>
            </a:r>
            <a:r>
              <a:rPr lang="en-US" altLang="en-US"/>
              <a:t>указанных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критериях</a:t>
            </a:r>
            <a:r>
              <a:rPr lang="en-US" altLang="ru-RU"/>
              <a:t> </a:t>
            </a:r>
            <a:r>
              <a:rPr lang="en-US" altLang="en-US"/>
              <a:t>оценивания</a:t>
            </a:r>
            <a:r>
              <a:rPr lang="en-US" altLang="ru-RU"/>
              <a:t>. </a:t>
            </a:r>
            <a:endParaRPr lang="en-US" altLang="ru-RU"/>
          </a:p>
          <a:p>
            <a:r>
              <a:rPr lang="en-US" altLang="en-US" sz="2700" b="1"/>
              <a:t>Перевод</a:t>
            </a:r>
            <a:r>
              <a:rPr lang="en-US" altLang="ru-RU" sz="2700" b="1"/>
              <a:t> </a:t>
            </a:r>
            <a:r>
              <a:rPr lang="en-US" altLang="en-US" sz="2700" b="1"/>
              <a:t>первичных</a:t>
            </a:r>
            <a:r>
              <a:rPr lang="en-US" altLang="ru-RU" sz="2700" b="1"/>
              <a:t> </a:t>
            </a:r>
            <a:r>
              <a:rPr lang="en-US" altLang="en-US" sz="2700" b="1"/>
              <a:t>баллов</a:t>
            </a:r>
            <a:r>
              <a:rPr lang="en-US" altLang="ru-RU" sz="2700" b="1"/>
              <a:t> </a:t>
            </a:r>
            <a:r>
              <a:rPr lang="en-US" altLang="en-US" sz="2700" b="1"/>
              <a:t>в</a:t>
            </a:r>
            <a:r>
              <a:rPr lang="en-US" altLang="ru-RU" sz="2700" b="1"/>
              <a:t> </a:t>
            </a:r>
            <a:r>
              <a:rPr lang="en-US" altLang="en-US" sz="2700" b="1"/>
              <a:t>тестовые</a:t>
            </a:r>
            <a:r>
              <a:rPr lang="en-US" altLang="ru-RU" sz="2700" b="1"/>
              <a:t>. 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основе</a:t>
            </a:r>
            <a:r>
              <a:rPr lang="en-US" altLang="ru-RU"/>
              <a:t> </a:t>
            </a:r>
            <a:r>
              <a:rPr lang="en-US" altLang="en-US"/>
              <a:t>результатов</a:t>
            </a:r>
            <a:r>
              <a:rPr lang="en-US" altLang="ru-RU"/>
              <a:t> </a:t>
            </a:r>
            <a:r>
              <a:rPr lang="en-US" altLang="en-US"/>
              <a:t>выполнения</a:t>
            </a:r>
            <a:r>
              <a:rPr lang="en-US" altLang="ru-RU"/>
              <a:t> </a:t>
            </a:r>
            <a:r>
              <a:rPr lang="en-US" altLang="en-US"/>
              <a:t>всех</a:t>
            </a:r>
            <a:r>
              <a:rPr lang="en-US" altLang="ru-RU"/>
              <a:t> </a:t>
            </a:r>
            <a:r>
              <a:rPr lang="en-US" altLang="en-US"/>
              <a:t>заданий</a:t>
            </a:r>
            <a:r>
              <a:rPr lang="en-US" altLang="ru-RU"/>
              <a:t> </a:t>
            </a:r>
            <a:r>
              <a:rPr lang="en-US" altLang="en-US"/>
              <a:t>работы</a:t>
            </a:r>
            <a:r>
              <a:rPr lang="en-US" altLang="ru-RU"/>
              <a:t> </a:t>
            </a:r>
            <a:r>
              <a:rPr lang="en-US" altLang="en-US"/>
              <a:t>определяются</a:t>
            </a:r>
            <a:r>
              <a:rPr lang="en-US" altLang="ru-RU"/>
              <a:t> </a:t>
            </a:r>
            <a:r>
              <a:rPr lang="en-US" altLang="en-US"/>
              <a:t>первичные</a:t>
            </a:r>
            <a:r>
              <a:rPr lang="en-US" altLang="ru-RU"/>
              <a:t> </a:t>
            </a:r>
            <a:r>
              <a:rPr lang="en-US" altLang="en-US"/>
              <a:t>баллы</a:t>
            </a:r>
            <a:r>
              <a:rPr lang="en-US" altLang="ru-RU"/>
              <a:t>, </a:t>
            </a:r>
            <a:r>
              <a:rPr lang="en-US" altLang="en-US"/>
              <a:t>которые</a:t>
            </a:r>
            <a:r>
              <a:rPr lang="en-US" altLang="ru-RU"/>
              <a:t> </a:t>
            </a:r>
            <a:r>
              <a:rPr lang="en-US" altLang="en-US"/>
              <a:t>затем</a:t>
            </a:r>
            <a:r>
              <a:rPr lang="en-US" altLang="ru-RU"/>
              <a:t> </a:t>
            </a:r>
            <a:r>
              <a:rPr lang="en-US" altLang="en-US"/>
              <a:t>переводятся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тестовые</a:t>
            </a:r>
            <a:r>
              <a:rPr lang="en-US" altLang="ru-RU"/>
              <a:t> </a:t>
            </a:r>
            <a:r>
              <a:rPr lang="en-US" altLang="en-US"/>
              <a:t>по</a:t>
            </a:r>
            <a:r>
              <a:rPr lang="en-US" altLang="ru-RU"/>
              <a:t> 100-</a:t>
            </a:r>
            <a:r>
              <a:rPr lang="en-US" altLang="en-US"/>
              <a:t>балльной</a:t>
            </a:r>
            <a:r>
              <a:rPr lang="en-US" altLang="ru-RU"/>
              <a:t> </a:t>
            </a:r>
            <a:r>
              <a:rPr lang="en-US" altLang="en-US"/>
              <a:t>шкале</a:t>
            </a:r>
            <a:r>
              <a:rPr lang="en-US" altLang="ru-RU"/>
              <a:t>. </a:t>
            </a:r>
            <a:endParaRPr lang="en-US" alt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" y="274955"/>
            <a:ext cx="8338185" cy="1143000"/>
          </a:xfrm>
        </p:spPr>
        <p:txBody>
          <a:bodyPr>
            <a:normAutofit fontScale="90000"/>
          </a:bodyPr>
          <a:p>
            <a:pPr algn="ctr"/>
            <a:r>
              <a:rPr lang="en-US" altLang="en-US" b="1"/>
              <a:t>типичные</a:t>
            </a:r>
            <a:r>
              <a:rPr lang="en-US" altLang="ru-RU" b="1"/>
              <a:t> </a:t>
            </a:r>
            <a:r>
              <a:rPr lang="en-US" altLang="en-US" b="1"/>
              <a:t>ошибки</a:t>
            </a:r>
            <a:r>
              <a:rPr lang="en-US" altLang="ru-RU" b="1"/>
              <a:t>, </a:t>
            </a:r>
            <a:r>
              <a:rPr lang="en-US" altLang="en-US" b="1"/>
              <a:t>которые</a:t>
            </a:r>
            <a:r>
              <a:rPr lang="en-US" altLang="ru-RU" b="1"/>
              <a:t> </a:t>
            </a:r>
            <a:r>
              <a:rPr lang="en-US" altLang="en-US" b="1"/>
              <a:t>допускают</a:t>
            </a:r>
            <a:r>
              <a:rPr lang="en-US" altLang="ru-RU" b="1"/>
              <a:t> </a:t>
            </a:r>
            <a:r>
              <a:rPr lang="en-US" altLang="en-US" b="1"/>
              <a:t>выпускники</a:t>
            </a:r>
            <a:r>
              <a:rPr lang="en-US" altLang="ru-RU" b="1"/>
              <a:t> </a:t>
            </a:r>
            <a:r>
              <a:rPr lang="en-US" altLang="en-US" b="1"/>
              <a:t>при</a:t>
            </a:r>
            <a:r>
              <a:rPr lang="en-US" altLang="ru-RU" b="1"/>
              <a:t> </a:t>
            </a:r>
            <a:r>
              <a:rPr lang="en-US" altLang="en-US" b="1"/>
              <a:t>выполнении</a:t>
            </a:r>
            <a:r>
              <a:rPr lang="en-US" altLang="ru-RU" b="1"/>
              <a:t> </a:t>
            </a:r>
            <a:r>
              <a:rPr lang="en-US" altLang="en-US" b="1"/>
              <a:t>заданий</a:t>
            </a:r>
            <a:r>
              <a:rPr lang="en-US" altLang="ru-RU" b="1"/>
              <a:t> 29–34 </a:t>
            </a:r>
            <a:r>
              <a:rPr lang="en-US" altLang="en-US" b="1"/>
              <a:t>второй</a:t>
            </a:r>
            <a:r>
              <a:rPr lang="en-US" altLang="ru-RU" b="1"/>
              <a:t> </a:t>
            </a:r>
            <a:r>
              <a:rPr lang="en-US" altLang="en-US" b="1"/>
              <a:t>части</a:t>
            </a:r>
            <a:r>
              <a:rPr lang="en-US" altLang="ru-RU" b="1"/>
              <a:t> </a:t>
            </a:r>
            <a:r>
              <a:rPr lang="en-US" altLang="en-US" b="1"/>
              <a:t>ЕГЭ</a:t>
            </a:r>
            <a:r>
              <a:rPr lang="en-US" altLang="ru-RU" b="1"/>
              <a:t> </a:t>
            </a:r>
            <a:r>
              <a:rPr lang="en-US" altLang="en-US" b="1"/>
              <a:t>по</a:t>
            </a:r>
            <a:r>
              <a:rPr lang="en-US" altLang="ru-RU" b="1"/>
              <a:t> </a:t>
            </a:r>
            <a:r>
              <a:rPr lang="en-US" altLang="en-US" b="1"/>
              <a:t>химии</a:t>
            </a:r>
            <a:endParaRPr lang="en-US" altLang="en-US" b="1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0000" lnSpcReduction="20000"/>
          </a:bodyPr>
          <a:p>
            <a:pPr marL="0" indent="0" algn="ctr">
              <a:buNone/>
            </a:pPr>
            <a:r>
              <a:rPr lang="ru-RU" altLang="en-US" sz="2700" b="1"/>
              <a:t>З</a:t>
            </a:r>
            <a:r>
              <a:rPr lang="en-US" altLang="en-US" sz="2700" b="1"/>
              <a:t>адание</a:t>
            </a:r>
            <a:r>
              <a:rPr lang="en-US" altLang="ru-RU" sz="2700" b="1"/>
              <a:t> 29:</a:t>
            </a:r>
            <a:endParaRPr lang="en-US" altLang="ru-RU" sz="2700" b="1"/>
          </a:p>
          <a:p>
            <a:r>
              <a:rPr lang="en-US" altLang="en-US"/>
              <a:t>неверный</a:t>
            </a:r>
            <a:r>
              <a:rPr lang="en-US" altLang="ru-RU"/>
              <a:t> </a:t>
            </a:r>
            <a:r>
              <a:rPr lang="en-US" altLang="en-US"/>
              <a:t>выбор</a:t>
            </a:r>
            <a:r>
              <a:rPr lang="en-US" altLang="ru-RU"/>
              <a:t> </a:t>
            </a:r>
            <a:r>
              <a:rPr lang="en-US" altLang="en-US"/>
              <a:t>веществ</a:t>
            </a:r>
            <a:r>
              <a:rPr lang="en-US" altLang="ru-RU"/>
              <a:t>, </a:t>
            </a:r>
            <a:r>
              <a:rPr lang="en-US" altLang="en-US"/>
              <a:t>которые</a:t>
            </a:r>
            <a:r>
              <a:rPr lang="en-US" altLang="ru-RU"/>
              <a:t> </a:t>
            </a:r>
            <a:r>
              <a:rPr lang="en-US" altLang="en-US"/>
              <a:t>вступают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окислительно</a:t>
            </a:r>
            <a:r>
              <a:rPr lang="en-US" altLang="ru-RU"/>
              <a:t>-</a:t>
            </a:r>
            <a:r>
              <a:rPr lang="en-US" altLang="en-US"/>
              <a:t>восстановительную</a:t>
            </a:r>
            <a:r>
              <a:rPr lang="en-US" altLang="ru-RU"/>
              <a:t> </a:t>
            </a:r>
            <a:r>
              <a:rPr lang="en-US" altLang="en-US"/>
              <a:t>реакцию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соответствии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условием</a:t>
            </a:r>
            <a:r>
              <a:rPr lang="en-US" altLang="ru-RU"/>
              <a:t> </a:t>
            </a:r>
            <a:r>
              <a:rPr lang="en-US" altLang="en-US"/>
              <a:t>задания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невнимательное</a:t>
            </a:r>
            <a:r>
              <a:rPr lang="en-US" altLang="ru-RU"/>
              <a:t> </a:t>
            </a:r>
            <a:r>
              <a:rPr lang="en-US" altLang="en-US"/>
              <a:t>прочтение</a:t>
            </a:r>
            <a:r>
              <a:rPr lang="en-US" altLang="ru-RU"/>
              <a:t> </a:t>
            </a:r>
            <a:r>
              <a:rPr lang="en-US" altLang="en-US"/>
              <a:t>задания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пропуски</a:t>
            </a:r>
            <a:r>
              <a:rPr lang="en-US" altLang="ru-RU"/>
              <a:t> </a:t>
            </a:r>
            <a:r>
              <a:rPr lang="en-US" altLang="en-US"/>
              <a:t>коэффициентов</a:t>
            </a:r>
            <a:r>
              <a:rPr lang="en-US" altLang="ru-RU"/>
              <a:t> </a:t>
            </a:r>
            <a:r>
              <a:rPr lang="en-US" altLang="en-US"/>
              <a:t>при</a:t>
            </a:r>
            <a:r>
              <a:rPr lang="en-US" altLang="ru-RU"/>
              <a:t> </a:t>
            </a:r>
            <a:r>
              <a:rPr lang="en-US" altLang="en-US"/>
              <a:t>записи</a:t>
            </a:r>
            <a:r>
              <a:rPr lang="en-US" altLang="ru-RU"/>
              <a:t> </a:t>
            </a:r>
            <a:r>
              <a:rPr lang="en-US" altLang="en-US"/>
              <a:t>уравнения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незнание</a:t>
            </a:r>
            <a:r>
              <a:rPr lang="en-US" altLang="ru-RU"/>
              <a:t> </a:t>
            </a:r>
            <a:r>
              <a:rPr lang="en-US" altLang="en-US"/>
              <a:t>влияния</a:t>
            </a:r>
            <a:r>
              <a:rPr lang="en-US" altLang="ru-RU"/>
              <a:t> </a:t>
            </a:r>
            <a:r>
              <a:rPr lang="en-US" altLang="en-US"/>
              <a:t>среды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продукты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неверно</a:t>
            </a:r>
            <a:r>
              <a:rPr lang="en-US" altLang="ru-RU"/>
              <a:t> </a:t>
            </a:r>
            <a:r>
              <a:rPr lang="en-US" altLang="en-US"/>
              <a:t>выбранный</a:t>
            </a:r>
            <a:r>
              <a:rPr lang="en-US" altLang="ru-RU"/>
              <a:t> </a:t>
            </a:r>
            <a:r>
              <a:rPr lang="en-US" altLang="en-US"/>
              <a:t>окислитель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восстановитель</a:t>
            </a:r>
            <a:r>
              <a:rPr lang="en-US" altLang="ru-RU"/>
              <a:t>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запись</a:t>
            </a:r>
            <a:r>
              <a:rPr lang="en-US" altLang="ru-RU"/>
              <a:t> </a:t>
            </a:r>
            <a:r>
              <a:rPr lang="en-US" altLang="en-US"/>
              <a:t>уравнений</a:t>
            </a:r>
            <a:r>
              <a:rPr lang="en-US" altLang="ru-RU"/>
              <a:t> </a:t>
            </a:r>
            <a:r>
              <a:rPr lang="en-US" altLang="en-US"/>
              <a:t>несуществующих</a:t>
            </a:r>
            <a:r>
              <a:rPr lang="en-US" altLang="ru-RU"/>
              <a:t> </a:t>
            </a:r>
            <a:r>
              <a:rPr lang="en-US" altLang="en-US"/>
              <a:t>химических</a:t>
            </a:r>
            <a:r>
              <a:rPr lang="en-US" altLang="ru-RU"/>
              <a:t> </a:t>
            </a:r>
            <a:r>
              <a:rPr lang="en-US" altLang="en-US"/>
              <a:t>реакций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неучёт</a:t>
            </a:r>
            <a:r>
              <a:rPr lang="en-US" altLang="ru-RU"/>
              <a:t> </a:t>
            </a:r>
            <a:r>
              <a:rPr lang="en-US" altLang="en-US"/>
              <a:t>характера</a:t>
            </a:r>
            <a:r>
              <a:rPr lang="en-US" altLang="ru-RU"/>
              <a:t> </a:t>
            </a:r>
            <a:r>
              <a:rPr lang="en-US" altLang="en-US"/>
              <a:t>среды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возможных</a:t>
            </a:r>
            <a:r>
              <a:rPr lang="en-US" altLang="ru-RU"/>
              <a:t> </a:t>
            </a:r>
            <a:r>
              <a:rPr lang="en-US" altLang="en-US"/>
              <a:t>взаимодействий</a:t>
            </a:r>
            <a:r>
              <a:rPr lang="en-US" altLang="ru-RU"/>
              <a:t> </a:t>
            </a:r>
            <a:r>
              <a:rPr lang="en-US" altLang="en-US"/>
              <a:t>между</a:t>
            </a:r>
            <a:r>
              <a:rPr lang="en-US" altLang="ru-RU"/>
              <a:t> </a:t>
            </a:r>
            <a:r>
              <a:rPr lang="en-US" altLang="en-US"/>
              <a:t>продуктами</a:t>
            </a:r>
            <a:r>
              <a:rPr lang="en-US" altLang="ru-RU"/>
              <a:t> </a:t>
            </a:r>
            <a:r>
              <a:rPr lang="en-US" altLang="en-US"/>
              <a:t>или</a:t>
            </a:r>
            <a:r>
              <a:rPr lang="en-US" altLang="ru-RU"/>
              <a:t> </a:t>
            </a:r>
            <a:r>
              <a:rPr lang="en-US" altLang="en-US"/>
              <a:t>продуктов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исходными</a:t>
            </a:r>
            <a:r>
              <a:rPr lang="en-US" altLang="ru-RU"/>
              <a:t> </a:t>
            </a:r>
            <a:r>
              <a:rPr lang="en-US" altLang="en-US"/>
              <a:t>веществами</a:t>
            </a:r>
            <a:r>
              <a:rPr lang="en-US" altLang="ru-RU"/>
              <a:t>.</a:t>
            </a:r>
            <a:endParaRPr lang="en-US" alt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545" y="274955"/>
            <a:ext cx="8453755" cy="1143000"/>
          </a:xfrm>
        </p:spPr>
        <p:txBody>
          <a:bodyPr>
            <a:normAutofit fontScale="90000"/>
          </a:bodyPr>
          <a:p>
            <a:pPr algn="ctr"/>
            <a:r>
              <a:rPr lang="en-US" altLang="en-US" b="1">
                <a:sym typeface="+mn-ea"/>
              </a:rPr>
              <a:t>типичные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ошибки</a:t>
            </a:r>
            <a:r>
              <a:rPr lang="en-US" altLang="ru-RU" b="1">
                <a:sym typeface="+mn-ea"/>
              </a:rPr>
              <a:t>, </a:t>
            </a:r>
            <a:r>
              <a:rPr lang="en-US" altLang="en-US" b="1">
                <a:sym typeface="+mn-ea"/>
              </a:rPr>
              <a:t>которые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допускают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выпускники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при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выполнении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заданий</a:t>
            </a:r>
            <a:r>
              <a:rPr lang="en-US" altLang="ru-RU" b="1">
                <a:sym typeface="+mn-ea"/>
              </a:rPr>
              <a:t> 29–34 </a:t>
            </a:r>
            <a:r>
              <a:rPr lang="en-US" altLang="en-US" b="1">
                <a:sym typeface="+mn-ea"/>
              </a:rPr>
              <a:t>второй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части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ЕГЭ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по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химии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0000"/>
          </a:bodyPr>
          <a:p>
            <a:pPr marL="0" indent="0">
              <a:buNone/>
            </a:pPr>
            <a:r>
              <a:rPr lang="en-US" altLang="en-US" sz="3000" b="1"/>
              <a:t>Задание</a:t>
            </a:r>
            <a:r>
              <a:rPr lang="en-US" altLang="ru-RU" sz="3000" b="1"/>
              <a:t> 30:</a:t>
            </a:r>
            <a:endParaRPr lang="en-US" altLang="ru-RU" sz="3000" b="1"/>
          </a:p>
          <a:p>
            <a:r>
              <a:rPr lang="en-US" altLang="en-US"/>
              <a:t>неверный</a:t>
            </a:r>
            <a:r>
              <a:rPr lang="en-US" altLang="ru-RU"/>
              <a:t> </a:t>
            </a:r>
            <a:r>
              <a:rPr lang="en-US" altLang="en-US"/>
              <a:t>заряд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сокращены</a:t>
            </a:r>
            <a:r>
              <a:rPr lang="en-US" altLang="ru-RU"/>
              <a:t> </a:t>
            </a:r>
            <a:r>
              <a:rPr lang="en-US" altLang="en-US"/>
              <a:t>одинаковые</a:t>
            </a:r>
            <a:r>
              <a:rPr lang="en-US" altLang="ru-RU"/>
              <a:t> </a:t>
            </a:r>
            <a:r>
              <a:rPr lang="en-US" altLang="en-US"/>
              <a:t>ионы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коэффициенты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доведены</a:t>
            </a:r>
            <a:r>
              <a:rPr lang="en-US" altLang="ru-RU"/>
              <a:t> </a:t>
            </a:r>
            <a:r>
              <a:rPr lang="en-US" altLang="en-US"/>
              <a:t>до</a:t>
            </a:r>
            <a:r>
              <a:rPr lang="en-US" altLang="ru-RU"/>
              <a:t> </a:t>
            </a:r>
            <a:r>
              <a:rPr lang="en-US" altLang="en-US"/>
              <a:t>минимальных</a:t>
            </a:r>
            <a:r>
              <a:rPr lang="en-US" altLang="ru-RU"/>
              <a:t>.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 </a:t>
            </a:r>
            <a:endParaRPr lang="en-US" altLang="ru-RU"/>
          </a:p>
          <a:p>
            <a:pPr marL="0" indent="0">
              <a:buNone/>
            </a:pPr>
            <a:r>
              <a:rPr lang="en-US" altLang="en-US" sz="3000" b="1"/>
              <a:t>Задание</a:t>
            </a:r>
            <a:r>
              <a:rPr lang="en-US" altLang="ru-RU" sz="3000" b="1"/>
              <a:t> 31:</a:t>
            </a:r>
            <a:endParaRPr lang="en-US" altLang="ru-RU" sz="3000" b="1"/>
          </a:p>
          <a:p>
            <a:r>
              <a:rPr lang="en-US" altLang="en-US"/>
              <a:t>одна</a:t>
            </a:r>
            <a:r>
              <a:rPr lang="en-US" altLang="ru-RU"/>
              <a:t> </a:t>
            </a:r>
            <a:r>
              <a:rPr lang="en-US" altLang="en-US"/>
              <a:t>ошибка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формуле</a:t>
            </a:r>
            <a:r>
              <a:rPr lang="en-US" altLang="ru-RU"/>
              <a:t> </a:t>
            </a:r>
            <a:r>
              <a:rPr lang="en-US" altLang="en-US"/>
              <a:t>или</a:t>
            </a:r>
            <a:r>
              <a:rPr lang="en-US" altLang="ru-RU"/>
              <a:t> </a:t>
            </a:r>
            <a:r>
              <a:rPr lang="en-US" altLang="en-US"/>
              <a:t>коэффициенте</a:t>
            </a:r>
            <a:r>
              <a:rPr lang="en-US" altLang="ru-RU"/>
              <a:t> — </a:t>
            </a:r>
            <a:r>
              <a:rPr lang="en-US" altLang="en-US"/>
              <a:t>минус</a:t>
            </a:r>
            <a:r>
              <a:rPr lang="en-US" altLang="ru-RU"/>
              <a:t> </a:t>
            </a:r>
            <a:r>
              <a:rPr lang="en-US" altLang="en-US"/>
              <a:t>балл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уравнение</a:t>
            </a:r>
            <a:r>
              <a:rPr lang="en-US" altLang="ru-RU"/>
              <a:t> </a:t>
            </a:r>
            <a:r>
              <a:rPr lang="en-US" altLang="en-US"/>
              <a:t>считается</a:t>
            </a:r>
            <a:r>
              <a:rPr lang="en-US" altLang="ru-RU"/>
              <a:t> </a:t>
            </a:r>
            <a:r>
              <a:rPr lang="en-US" altLang="en-US"/>
              <a:t>верным</a:t>
            </a:r>
            <a:r>
              <a:rPr lang="en-US" altLang="ru-RU"/>
              <a:t> </a:t>
            </a:r>
            <a:r>
              <a:rPr lang="en-US" altLang="en-US"/>
              <a:t>только</a:t>
            </a:r>
            <a:r>
              <a:rPr lang="en-US" altLang="ru-RU"/>
              <a:t> </a:t>
            </a:r>
            <a:r>
              <a:rPr lang="en-US" altLang="en-US"/>
              <a:t>если</a:t>
            </a:r>
            <a:r>
              <a:rPr lang="en-US" altLang="ru-RU"/>
              <a:t> </a:t>
            </a:r>
            <a:r>
              <a:rPr lang="en-US" altLang="en-US"/>
              <a:t>правильно</a:t>
            </a:r>
            <a:r>
              <a:rPr lang="en-US" altLang="ru-RU"/>
              <a:t> </a:t>
            </a:r>
            <a:r>
              <a:rPr lang="en-US" altLang="en-US"/>
              <a:t>записаны</a:t>
            </a:r>
            <a:r>
              <a:rPr lang="en-US" altLang="ru-RU"/>
              <a:t> </a:t>
            </a:r>
            <a:r>
              <a:rPr lang="en-US" altLang="en-US"/>
              <a:t>все</a:t>
            </a:r>
            <a:r>
              <a:rPr lang="en-US" altLang="ru-RU"/>
              <a:t> </a:t>
            </a:r>
            <a:r>
              <a:rPr lang="en-US" altLang="en-US"/>
              <a:t>формулы</a:t>
            </a:r>
            <a:r>
              <a:rPr lang="en-US" altLang="ru-RU"/>
              <a:t>, </a:t>
            </a:r>
            <a:r>
              <a:rPr lang="en-US" altLang="en-US"/>
              <a:t>есть</a:t>
            </a:r>
            <a:r>
              <a:rPr lang="en-US" altLang="ru-RU"/>
              <a:t> </a:t>
            </a:r>
            <a:r>
              <a:rPr lang="en-US" altLang="en-US"/>
              <a:t>коэффициенты</a:t>
            </a:r>
            <a:r>
              <a:rPr lang="en-US" altLang="ru-RU"/>
              <a:t>, </a:t>
            </a:r>
            <a:r>
              <a:rPr lang="en-US" altLang="en-US"/>
              <a:t>а</a:t>
            </a:r>
            <a:r>
              <a:rPr lang="en-US" altLang="ru-RU"/>
              <a:t> </a:t>
            </a:r>
            <a:r>
              <a:rPr lang="en-US" altLang="en-US"/>
              <a:t>продукты</a:t>
            </a:r>
            <a:r>
              <a:rPr lang="en-US" altLang="ru-RU"/>
              <a:t> </a:t>
            </a:r>
            <a:r>
              <a:rPr lang="en-US" altLang="en-US"/>
              <a:t>соответствуют</a:t>
            </a:r>
            <a:r>
              <a:rPr lang="en-US" altLang="ru-RU"/>
              <a:t> </a:t>
            </a:r>
            <a:r>
              <a:rPr lang="en-US" altLang="en-US"/>
              <a:t>условиям</a:t>
            </a:r>
            <a:r>
              <a:rPr lang="en-US" altLang="ru-RU"/>
              <a:t> </a:t>
            </a:r>
            <a:r>
              <a:rPr lang="en-US" altLang="en-US"/>
              <a:t>проведения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.</a:t>
            </a:r>
            <a:endParaRPr lang="en-US" altLang="ru-RU"/>
          </a:p>
          <a:p>
            <a:pPr marL="0" indent="0">
              <a:buNone/>
            </a:pPr>
            <a:r>
              <a:rPr lang="en-US" altLang="en-US" sz="3000" b="1"/>
              <a:t>Задание</a:t>
            </a:r>
            <a:r>
              <a:rPr lang="en-US" altLang="ru-RU" sz="3000" b="1"/>
              <a:t> 32:</a:t>
            </a:r>
            <a:endParaRPr lang="en-US" altLang="ru-RU" sz="3000" b="1"/>
          </a:p>
          <a:p>
            <a:r>
              <a:rPr lang="en-US" altLang="en-US"/>
              <a:t>состав</a:t>
            </a:r>
            <a:r>
              <a:rPr lang="en-US" altLang="ru-RU"/>
              <a:t> </a:t>
            </a:r>
            <a:r>
              <a:rPr lang="en-US" altLang="en-US"/>
              <a:t>продуктов</a:t>
            </a:r>
            <a:r>
              <a:rPr lang="en-US" altLang="ru-RU"/>
              <a:t> </a:t>
            </a:r>
            <a:r>
              <a:rPr lang="en-US" altLang="en-US"/>
              <a:t>должен</a:t>
            </a:r>
            <a:r>
              <a:rPr lang="en-US" altLang="ru-RU"/>
              <a:t> </a:t>
            </a:r>
            <a:r>
              <a:rPr lang="en-US" altLang="en-US"/>
              <a:t>соответствовать</a:t>
            </a:r>
            <a:r>
              <a:rPr lang="en-US" altLang="ru-RU"/>
              <a:t> </a:t>
            </a:r>
            <a:r>
              <a:rPr lang="en-US" altLang="en-US"/>
              <a:t>условиям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, </a:t>
            </a:r>
            <a:r>
              <a:rPr lang="en-US" altLang="en-US"/>
              <a:t>иначе</a:t>
            </a:r>
            <a:r>
              <a:rPr lang="en-US" altLang="ru-RU"/>
              <a:t> </a:t>
            </a:r>
            <a:r>
              <a:rPr lang="en-US" altLang="en-US"/>
              <a:t>элемент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засчитывается</a:t>
            </a:r>
            <a:r>
              <a:rPr lang="en-US" altLang="ru-RU"/>
              <a:t>.</a:t>
            </a:r>
            <a:endParaRPr lang="en-US" alt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" y="274955"/>
            <a:ext cx="8481695" cy="1143000"/>
          </a:xfrm>
        </p:spPr>
        <p:txBody>
          <a:bodyPr>
            <a:normAutofit fontScale="90000"/>
          </a:bodyPr>
          <a:p>
            <a:pPr algn="ctr"/>
            <a:r>
              <a:rPr lang="en-US" altLang="en-US" b="1">
                <a:sym typeface="+mn-ea"/>
              </a:rPr>
              <a:t>типичные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ошибки</a:t>
            </a:r>
            <a:r>
              <a:rPr lang="en-US" altLang="ru-RU" b="1">
                <a:sym typeface="+mn-ea"/>
              </a:rPr>
              <a:t>, </a:t>
            </a:r>
            <a:r>
              <a:rPr lang="en-US" altLang="en-US" b="1">
                <a:sym typeface="+mn-ea"/>
              </a:rPr>
              <a:t>которые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допускают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выпускники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при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выполнении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заданий</a:t>
            </a:r>
            <a:r>
              <a:rPr lang="en-US" altLang="ru-RU" b="1">
                <a:sym typeface="+mn-ea"/>
              </a:rPr>
              <a:t> 29–34 </a:t>
            </a:r>
            <a:r>
              <a:rPr lang="en-US" altLang="en-US" b="1">
                <a:sym typeface="+mn-ea"/>
              </a:rPr>
              <a:t>второй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части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ЕГЭ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по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химии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20000"/>
          </a:bodyPr>
          <a:p>
            <a:pPr marL="0" indent="0">
              <a:buNone/>
            </a:pPr>
            <a:r>
              <a:rPr lang="en-US" altLang="en-US" b="1"/>
              <a:t>Задание</a:t>
            </a:r>
            <a:r>
              <a:rPr lang="en-US" altLang="ru-RU" b="1"/>
              <a:t> 33:</a:t>
            </a:r>
            <a:endParaRPr lang="en-US" altLang="ru-RU" b="1"/>
          </a:p>
          <a:p>
            <a:r>
              <a:rPr lang="en-US" altLang="en-US"/>
              <a:t>расчёты</a:t>
            </a:r>
            <a:r>
              <a:rPr lang="en-US" altLang="ru-RU"/>
              <a:t>, </a:t>
            </a:r>
            <a:r>
              <a:rPr lang="en-US" altLang="en-US"/>
              <a:t>подтверждающие</a:t>
            </a:r>
            <a:r>
              <a:rPr lang="en-US" altLang="ru-RU"/>
              <a:t> </a:t>
            </a:r>
            <a:r>
              <a:rPr lang="en-US" altLang="en-US"/>
              <a:t>наличие</a:t>
            </a:r>
            <a:r>
              <a:rPr lang="en-US" altLang="ru-RU"/>
              <a:t> </a:t>
            </a:r>
            <a:r>
              <a:rPr lang="en-US" altLang="en-US"/>
              <a:t>или</a:t>
            </a:r>
            <a:r>
              <a:rPr lang="en-US" altLang="ru-RU"/>
              <a:t> </a:t>
            </a:r>
            <a:r>
              <a:rPr lang="en-US" altLang="en-US"/>
              <a:t>отсутствие</a:t>
            </a:r>
            <a:r>
              <a:rPr lang="en-US" altLang="ru-RU"/>
              <a:t> </a:t>
            </a:r>
            <a:r>
              <a:rPr lang="en-US" altLang="en-US"/>
              <a:t>атомов</a:t>
            </a:r>
            <a:r>
              <a:rPr lang="en-US" altLang="ru-RU"/>
              <a:t> </a:t>
            </a:r>
            <a:r>
              <a:rPr lang="en-US" altLang="en-US"/>
              <a:t>кислорода</a:t>
            </a:r>
            <a:r>
              <a:rPr lang="en-US" altLang="ru-RU"/>
              <a:t>, </a:t>
            </a:r>
            <a:r>
              <a:rPr lang="en-US" altLang="en-US"/>
              <a:t>обязательны</a:t>
            </a:r>
            <a:r>
              <a:rPr lang="en-US" altLang="ru-RU"/>
              <a:t>, </a:t>
            </a:r>
            <a:r>
              <a:rPr lang="en-US" altLang="en-US"/>
              <a:t>если</a:t>
            </a:r>
            <a:r>
              <a:rPr lang="en-US" altLang="ru-RU"/>
              <a:t> </a:t>
            </a:r>
            <a:r>
              <a:rPr lang="en-US" altLang="en-US"/>
              <a:t>это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задано</a:t>
            </a:r>
            <a:r>
              <a:rPr lang="en-US" altLang="ru-RU"/>
              <a:t> </a:t>
            </a:r>
            <a:r>
              <a:rPr lang="en-US" altLang="en-US"/>
              <a:t>напрямую</a:t>
            </a:r>
            <a:r>
              <a:rPr lang="en-US" altLang="ru-RU"/>
              <a:t>. </a:t>
            </a:r>
            <a:endParaRPr lang="en-US" altLang="ru-RU"/>
          </a:p>
          <a:p>
            <a:pPr marL="0" indent="0">
              <a:buNone/>
            </a:pPr>
            <a:r>
              <a:rPr lang="en-US" altLang="en-US" b="1"/>
              <a:t>Задание</a:t>
            </a:r>
            <a:r>
              <a:rPr lang="en-US" altLang="ru-RU" b="1"/>
              <a:t> 34:</a:t>
            </a:r>
            <a:endParaRPr lang="en-US" altLang="ru-RU" b="1"/>
          </a:p>
          <a:p>
            <a:r>
              <a:rPr lang="en-US" altLang="en-US"/>
              <a:t>неумение</a:t>
            </a:r>
            <a:r>
              <a:rPr lang="en-US" altLang="ru-RU"/>
              <a:t> </a:t>
            </a:r>
            <a:r>
              <a:rPr lang="en-US" altLang="en-US"/>
              <a:t>построить</a:t>
            </a:r>
            <a:r>
              <a:rPr lang="en-US" altLang="ru-RU"/>
              <a:t> </a:t>
            </a:r>
            <a:r>
              <a:rPr lang="en-US" altLang="en-US"/>
              <a:t>математическую</a:t>
            </a:r>
            <a:r>
              <a:rPr lang="en-US" altLang="ru-RU"/>
              <a:t> </a:t>
            </a:r>
            <a:r>
              <a:rPr lang="en-US" altLang="en-US"/>
              <a:t>модель</a:t>
            </a:r>
            <a:r>
              <a:rPr lang="en-US" altLang="ru-RU"/>
              <a:t> </a:t>
            </a:r>
            <a:r>
              <a:rPr lang="en-US" altLang="en-US"/>
              <a:t>того</a:t>
            </a:r>
            <a:r>
              <a:rPr lang="en-US" altLang="ru-RU"/>
              <a:t>, </a:t>
            </a:r>
            <a:r>
              <a:rPr lang="en-US" altLang="en-US"/>
              <a:t>что</a:t>
            </a:r>
            <a:r>
              <a:rPr lang="en-US" altLang="ru-RU"/>
              <a:t> </a:t>
            </a:r>
            <a:r>
              <a:rPr lang="en-US" altLang="en-US"/>
              <a:t>происходит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задаче</a:t>
            </a:r>
            <a:r>
              <a:rPr lang="en-US" altLang="ru-RU"/>
              <a:t>,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неспособность</a:t>
            </a:r>
            <a:r>
              <a:rPr lang="en-US" altLang="ru-RU"/>
              <a:t> </a:t>
            </a:r>
            <a:r>
              <a:rPr lang="en-US" altLang="en-US"/>
              <a:t>учесть</a:t>
            </a:r>
            <a:r>
              <a:rPr lang="en-US" altLang="ru-RU"/>
              <a:t> </a:t>
            </a:r>
            <a:r>
              <a:rPr lang="en-US" altLang="en-US"/>
              <a:t>множество</a:t>
            </a:r>
            <a:r>
              <a:rPr lang="en-US" altLang="ru-RU"/>
              <a:t> </a:t>
            </a:r>
            <a:r>
              <a:rPr lang="en-US" altLang="en-US"/>
              <a:t>последовательных</a:t>
            </a:r>
            <a:r>
              <a:rPr lang="en-US" altLang="ru-RU"/>
              <a:t> </a:t>
            </a:r>
            <a:r>
              <a:rPr lang="en-US" altLang="en-US"/>
              <a:t>процессов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например</a:t>
            </a:r>
            <a:r>
              <a:rPr lang="en-US" altLang="ru-RU"/>
              <a:t>,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 </a:t>
            </a:r>
            <a:r>
              <a:rPr lang="en-US" altLang="en-US"/>
              <a:t>выделяется</a:t>
            </a:r>
            <a:r>
              <a:rPr lang="en-US" altLang="ru-RU"/>
              <a:t> </a:t>
            </a:r>
            <a:r>
              <a:rPr lang="en-US" altLang="en-US"/>
              <a:t>газ</a:t>
            </a:r>
            <a:r>
              <a:rPr lang="en-US" altLang="ru-RU"/>
              <a:t>, </a:t>
            </a:r>
            <a:r>
              <a:rPr lang="en-US" altLang="en-US"/>
              <a:t>а</a:t>
            </a:r>
            <a:r>
              <a:rPr lang="en-US" altLang="ru-RU"/>
              <a:t> </a:t>
            </a:r>
            <a:r>
              <a:rPr lang="en-US" altLang="en-US"/>
              <a:t>участник</a:t>
            </a:r>
            <a:r>
              <a:rPr lang="en-US" altLang="ru-RU"/>
              <a:t> </a:t>
            </a:r>
            <a:r>
              <a:rPr lang="en-US" altLang="en-US"/>
              <a:t>экзамена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учитывает</a:t>
            </a:r>
            <a:r>
              <a:rPr lang="en-US" altLang="ru-RU"/>
              <a:t> </a:t>
            </a:r>
            <a:r>
              <a:rPr lang="en-US" altLang="en-US"/>
              <a:t>это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начинает</a:t>
            </a:r>
            <a:r>
              <a:rPr lang="en-US" altLang="ru-RU"/>
              <a:t> </a:t>
            </a:r>
            <a:r>
              <a:rPr lang="en-US" altLang="en-US"/>
              <a:t>считать</a:t>
            </a:r>
            <a:r>
              <a:rPr lang="en-US" altLang="ru-RU"/>
              <a:t> </a:t>
            </a:r>
            <a:r>
              <a:rPr lang="en-US" altLang="en-US"/>
              <a:t>массовую</a:t>
            </a:r>
            <a:r>
              <a:rPr lang="en-US" altLang="ru-RU"/>
              <a:t> </a:t>
            </a:r>
            <a:r>
              <a:rPr lang="en-US" altLang="en-US"/>
              <a:t>долю</a:t>
            </a:r>
            <a:r>
              <a:rPr lang="en-US" altLang="ru-RU"/>
              <a:t> </a:t>
            </a:r>
            <a:r>
              <a:rPr lang="en-US" altLang="en-US"/>
              <a:t>какой</a:t>
            </a:r>
            <a:r>
              <a:rPr lang="en-US" altLang="ru-RU"/>
              <a:t>-</a:t>
            </a:r>
            <a:r>
              <a:rPr lang="en-US" altLang="en-US"/>
              <a:t>нибудь</a:t>
            </a:r>
            <a:r>
              <a:rPr lang="en-US" altLang="ru-RU"/>
              <a:t> </a:t>
            </a:r>
            <a:r>
              <a:rPr lang="en-US" altLang="en-US"/>
              <a:t>соли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растворе</a:t>
            </a:r>
            <a:r>
              <a:rPr lang="en-US" altLang="ru-RU"/>
              <a:t>,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поняв</a:t>
            </a:r>
            <a:r>
              <a:rPr lang="en-US" altLang="ru-RU"/>
              <a:t>, </a:t>
            </a:r>
            <a:r>
              <a:rPr lang="en-US" altLang="en-US"/>
              <a:t>что</a:t>
            </a:r>
            <a:r>
              <a:rPr lang="en-US" altLang="ru-RU"/>
              <a:t> </a:t>
            </a:r>
            <a:r>
              <a:rPr lang="en-US" altLang="en-US"/>
              <a:t>масса</a:t>
            </a:r>
            <a:r>
              <a:rPr lang="en-US" altLang="ru-RU"/>
              <a:t> </a:t>
            </a:r>
            <a:r>
              <a:rPr lang="en-US" altLang="en-US"/>
              <a:t>раствора</a:t>
            </a:r>
            <a:r>
              <a:rPr lang="en-US" altLang="ru-RU"/>
              <a:t> </a:t>
            </a:r>
            <a:r>
              <a:rPr lang="en-US" altLang="en-US"/>
              <a:t>изменилась</a:t>
            </a:r>
            <a:r>
              <a:rPr lang="en-US" altLang="ru-RU"/>
              <a:t>.</a:t>
            </a:r>
            <a:endParaRPr lang="en-US" alt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3840"/>
            <a:ext cx="7467600" cy="1174115"/>
          </a:xfrm>
        </p:spPr>
        <p:txBody>
          <a:bodyPr>
            <a:normAutofit/>
          </a:bodyPr>
          <a:p>
            <a:br>
              <a:rPr lang="en-US" altLang="en-US"/>
            </a:br>
            <a:endParaRPr lang="en-US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>
          <a:xfrm>
            <a:off x="457200" y="1417955"/>
            <a:ext cx="7867015" cy="505587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en-US" sz="1600" b="1"/>
              <a:t>Как</a:t>
            </a:r>
            <a:r>
              <a:rPr lang="en-US" altLang="ru-RU" sz="1600" b="1"/>
              <a:t> </a:t>
            </a:r>
            <a:r>
              <a:rPr lang="en-US" altLang="en-US" sz="1600" b="1"/>
              <a:t>показывают</a:t>
            </a:r>
            <a:r>
              <a:rPr lang="en-US" altLang="ru-RU" sz="1600" b="1"/>
              <a:t> </a:t>
            </a:r>
            <a:r>
              <a:rPr lang="en-US" altLang="en-US" sz="1600" b="1"/>
              <a:t>результаты</a:t>
            </a:r>
            <a:r>
              <a:rPr lang="en-US" altLang="ru-RU" sz="1600" b="1"/>
              <a:t> </a:t>
            </a:r>
            <a:r>
              <a:rPr lang="en-US" altLang="en-US" sz="1600" b="1"/>
              <a:t>экзамена</a:t>
            </a:r>
            <a:r>
              <a:rPr lang="en-US" altLang="ru-RU" sz="1600" b="1"/>
              <a:t> 2025 </a:t>
            </a:r>
            <a:r>
              <a:rPr lang="en-US" altLang="en-US" sz="1600" b="1"/>
              <a:t>года</a:t>
            </a:r>
            <a:r>
              <a:rPr lang="en-US" altLang="ru-RU" sz="1600" b="1"/>
              <a:t>, </a:t>
            </a:r>
            <a:r>
              <a:rPr lang="en-US" altLang="en-US" sz="1600" b="1"/>
              <a:t>в</a:t>
            </a:r>
            <a:r>
              <a:rPr lang="en-US" altLang="ru-RU" sz="1600" b="1"/>
              <a:t> </a:t>
            </a:r>
            <a:r>
              <a:rPr lang="en-US" altLang="en-US" sz="1600" b="1"/>
              <a:t>первом</a:t>
            </a:r>
            <a:r>
              <a:rPr lang="en-US" altLang="ru-RU" sz="1600" b="1"/>
              <a:t> </a:t>
            </a:r>
            <a:r>
              <a:rPr lang="en-US" altLang="en-US" sz="1600" b="1"/>
              <a:t>теоретическом</a:t>
            </a:r>
            <a:r>
              <a:rPr lang="en-US" altLang="ru-RU" sz="1600" b="1"/>
              <a:t> </a:t>
            </a:r>
            <a:r>
              <a:rPr lang="en-US" altLang="en-US" sz="1600" b="1"/>
              <a:t>блоке</a:t>
            </a:r>
            <a:r>
              <a:rPr lang="en-US" altLang="ru-RU" sz="1600" b="1"/>
              <a:t> </a:t>
            </a:r>
            <a:r>
              <a:rPr lang="en-US" altLang="en-US" sz="1600" b="1"/>
              <a:t>четыре</a:t>
            </a:r>
            <a:r>
              <a:rPr lang="ru-RU" altLang="en-US" sz="1600" b="1"/>
              <a:t> </a:t>
            </a:r>
            <a:r>
              <a:rPr lang="en-US" altLang="en-US" sz="1600" b="1"/>
              <a:t>самых</a:t>
            </a:r>
            <a:r>
              <a:rPr lang="en-US" altLang="ru-RU" sz="1600" b="1"/>
              <a:t> </a:t>
            </a:r>
            <a:r>
              <a:rPr lang="en-US" altLang="en-US" sz="1600" b="1"/>
              <a:t>важных</a:t>
            </a:r>
            <a:r>
              <a:rPr lang="en-US" altLang="ru-RU" sz="1600" b="1"/>
              <a:t> </a:t>
            </a:r>
            <a:r>
              <a:rPr lang="en-US" altLang="en-US" sz="1600" b="1"/>
              <a:t>задания</a:t>
            </a:r>
            <a:r>
              <a:rPr lang="en-US" altLang="ru-RU" sz="1600" b="1"/>
              <a:t> </a:t>
            </a:r>
            <a:r>
              <a:rPr lang="en-US" altLang="en-US" sz="1600" b="1"/>
              <a:t>выполнены</a:t>
            </a:r>
            <a:r>
              <a:rPr lang="en-US" altLang="ru-RU" sz="1600" b="1"/>
              <a:t> </a:t>
            </a:r>
            <a:r>
              <a:rPr lang="en-US" altLang="en-US" sz="1600" b="1"/>
              <a:t>очень</a:t>
            </a:r>
            <a:r>
              <a:rPr lang="en-US" altLang="ru-RU" sz="1600" b="1"/>
              <a:t> </a:t>
            </a:r>
            <a:r>
              <a:rPr lang="en-US" altLang="en-US" sz="1600" b="1"/>
              <a:t>слабо</a:t>
            </a:r>
            <a:r>
              <a:rPr lang="en-US" altLang="ru-RU" sz="1600" b="1"/>
              <a:t>. </a:t>
            </a:r>
            <a:r>
              <a:rPr lang="en-US" altLang="en-US" sz="1600" b="1"/>
              <a:t>К</a:t>
            </a:r>
            <a:r>
              <a:rPr lang="en-US" altLang="ru-RU" sz="1600" b="1"/>
              <a:t> </a:t>
            </a:r>
            <a:r>
              <a:rPr lang="en-US" altLang="en-US" sz="1600" b="1"/>
              <a:t>ним</a:t>
            </a:r>
            <a:r>
              <a:rPr lang="en-US" altLang="ru-RU" sz="1600" b="1"/>
              <a:t> </a:t>
            </a:r>
            <a:r>
              <a:rPr lang="en-US" altLang="en-US" sz="1600" b="1"/>
              <a:t>относятся</a:t>
            </a:r>
            <a:r>
              <a:rPr lang="en-US" altLang="ru-RU" sz="1600" b="1"/>
              <a:t> </a:t>
            </a:r>
            <a:r>
              <a:rPr lang="en-US" altLang="en-US" sz="1600" b="1"/>
              <a:t>следующие</a:t>
            </a:r>
            <a:r>
              <a:rPr lang="en-US" altLang="ru-RU" sz="1600" b="1"/>
              <a:t> </a:t>
            </a:r>
            <a:r>
              <a:rPr lang="en-US" altLang="en-US" sz="1600" b="1"/>
              <a:t>номера</a:t>
            </a:r>
            <a:r>
              <a:rPr lang="en-US" altLang="ru-RU" sz="1600" b="1"/>
              <a:t> </a:t>
            </a:r>
            <a:r>
              <a:rPr lang="en-US" altLang="en-US" sz="1600" b="1"/>
              <a:t>из</a:t>
            </a:r>
            <a:r>
              <a:rPr lang="ru-RU" altLang="en-US" sz="1600" b="1"/>
              <a:t>  </a:t>
            </a:r>
            <a:r>
              <a:rPr lang="en-US" altLang="en-US" sz="1600" b="1"/>
              <a:t>экзаменационной</a:t>
            </a:r>
            <a:r>
              <a:rPr lang="en-US" altLang="ru-RU" sz="1600" b="1"/>
              <a:t> </a:t>
            </a:r>
            <a:r>
              <a:rPr lang="en-US" altLang="en-US" sz="1600" b="1"/>
              <a:t>работы</a:t>
            </a:r>
            <a:r>
              <a:rPr lang="en-US" altLang="ru-RU" sz="1600" b="1"/>
              <a:t>:</a:t>
            </a:r>
            <a:endParaRPr lang="en-US" altLang="ru-RU" sz="1600" b="1"/>
          </a:p>
          <a:p>
            <a:r>
              <a:rPr lang="" altLang="en-US" sz="1600"/>
              <a:t>№</a:t>
            </a:r>
            <a:r>
              <a:rPr lang="en-US" altLang="ru-RU" sz="1600"/>
              <a:t> 2. </a:t>
            </a:r>
            <a:r>
              <a:rPr lang="en-US" altLang="en-US" sz="1600"/>
              <a:t>Закономерности</a:t>
            </a:r>
            <a:r>
              <a:rPr lang="en-US" altLang="ru-RU" sz="1600"/>
              <a:t> </a:t>
            </a:r>
            <a:r>
              <a:rPr lang="en-US" altLang="en-US" sz="1600"/>
              <a:t>в</a:t>
            </a:r>
            <a:r>
              <a:rPr lang="en-US" altLang="ru-RU" sz="1600"/>
              <a:t> </a:t>
            </a:r>
            <a:r>
              <a:rPr lang="en-US" altLang="en-US" sz="1600"/>
              <a:t>периодической</a:t>
            </a:r>
            <a:r>
              <a:rPr lang="en-US" altLang="ru-RU" sz="1600"/>
              <a:t> </a:t>
            </a:r>
            <a:r>
              <a:rPr lang="en-US" altLang="en-US" sz="1600"/>
              <a:t>системе</a:t>
            </a:r>
            <a:r>
              <a:rPr lang="en-US" altLang="ru-RU" sz="1600"/>
              <a:t> (32,7% </a:t>
            </a:r>
            <a:r>
              <a:rPr lang="en-US" altLang="en-US" sz="1600"/>
              <a:t>выполнения</a:t>
            </a:r>
            <a:r>
              <a:rPr lang="en-US" altLang="ru-RU" sz="1600"/>
              <a:t>);</a:t>
            </a:r>
            <a:endParaRPr lang="en-US" altLang="ru-RU" sz="1600"/>
          </a:p>
          <a:p>
            <a:r>
              <a:rPr lang="" altLang="en-US" sz="1600"/>
              <a:t>№</a:t>
            </a:r>
            <a:r>
              <a:rPr lang="en-US" altLang="ru-RU" sz="1600"/>
              <a:t> 4. </a:t>
            </a:r>
            <a:r>
              <a:rPr lang="en-US" altLang="en-US" sz="1600"/>
              <a:t>Химическая</a:t>
            </a:r>
            <a:r>
              <a:rPr lang="en-US" altLang="ru-RU" sz="1600"/>
              <a:t> </a:t>
            </a:r>
            <a:r>
              <a:rPr lang="en-US" altLang="en-US" sz="1600"/>
              <a:t>связь</a:t>
            </a:r>
            <a:r>
              <a:rPr lang="en-US" altLang="ru-RU" sz="1600"/>
              <a:t>. </a:t>
            </a:r>
            <a:r>
              <a:rPr lang="en-US" altLang="en-US" sz="1600"/>
              <a:t>Зависимость</a:t>
            </a:r>
            <a:r>
              <a:rPr lang="en-US" altLang="ru-RU" sz="1600"/>
              <a:t> </a:t>
            </a:r>
            <a:r>
              <a:rPr lang="en-US" altLang="en-US" sz="1600"/>
              <a:t>свойств</a:t>
            </a:r>
            <a:r>
              <a:rPr lang="en-US" altLang="ru-RU" sz="1600"/>
              <a:t> </a:t>
            </a:r>
            <a:r>
              <a:rPr lang="en-US" altLang="en-US" sz="1600"/>
              <a:t>от</a:t>
            </a:r>
            <a:r>
              <a:rPr lang="en-US" altLang="ru-RU" sz="1600"/>
              <a:t> </a:t>
            </a:r>
            <a:r>
              <a:rPr lang="en-US" altLang="en-US" sz="1600"/>
              <a:t>типов</a:t>
            </a:r>
            <a:r>
              <a:rPr lang="en-US" altLang="ru-RU" sz="1600"/>
              <a:t> </a:t>
            </a:r>
            <a:r>
              <a:rPr lang="en-US" altLang="en-US" sz="1600"/>
              <a:t>кристаллических</a:t>
            </a:r>
            <a:r>
              <a:rPr lang="en-US" altLang="ru-RU" sz="1600"/>
              <a:t> </a:t>
            </a:r>
            <a:r>
              <a:rPr lang="en-US" altLang="en-US" sz="1600"/>
              <a:t>решеток</a:t>
            </a:r>
            <a:r>
              <a:rPr lang="en-US" altLang="ru-RU" sz="1600"/>
              <a:t> (41,3%</a:t>
            </a:r>
            <a:r>
              <a:rPr lang="ru-RU" altLang="en-US" sz="1600"/>
              <a:t>  </a:t>
            </a:r>
            <a:r>
              <a:rPr lang="en-US" altLang="en-US" sz="1600"/>
              <a:t>выполнения</a:t>
            </a:r>
            <a:r>
              <a:rPr lang="en-US" altLang="ru-RU" sz="1600"/>
              <a:t>);</a:t>
            </a:r>
            <a:endParaRPr lang="en-US" altLang="ru-RU" sz="1600"/>
          </a:p>
          <a:p>
            <a:r>
              <a:rPr lang="" altLang="en-US" sz="1600"/>
              <a:t>№</a:t>
            </a:r>
            <a:r>
              <a:rPr lang="en-US" altLang="ru-RU" sz="1600"/>
              <a:t> 29. </a:t>
            </a:r>
            <a:r>
              <a:rPr lang="en-US" altLang="en-US" sz="1600"/>
              <a:t>Окислительно</a:t>
            </a:r>
            <a:r>
              <a:rPr lang="en-US" altLang="ru-RU" sz="1600"/>
              <a:t>-</a:t>
            </a:r>
            <a:r>
              <a:rPr lang="en-US" altLang="en-US" sz="1600"/>
              <a:t>восстановительные</a:t>
            </a:r>
            <a:r>
              <a:rPr lang="en-US" altLang="ru-RU" sz="1600"/>
              <a:t> </a:t>
            </a:r>
            <a:r>
              <a:rPr lang="en-US" altLang="en-US" sz="1600"/>
              <a:t>реакции</a:t>
            </a:r>
            <a:r>
              <a:rPr lang="en-US" altLang="ru-RU" sz="1600"/>
              <a:t> (25,1% </a:t>
            </a:r>
            <a:r>
              <a:rPr lang="en-US" altLang="en-US" sz="1600"/>
              <a:t>выполнения</a:t>
            </a:r>
            <a:r>
              <a:rPr lang="en-US" altLang="ru-RU" sz="1600"/>
              <a:t>);</a:t>
            </a:r>
            <a:endParaRPr lang="en-US" altLang="ru-RU" sz="1600"/>
          </a:p>
          <a:p>
            <a:r>
              <a:rPr lang="" altLang="en-US" sz="1600"/>
              <a:t>№</a:t>
            </a:r>
            <a:r>
              <a:rPr lang="en-US" altLang="ru-RU" sz="1600"/>
              <a:t> 30. </a:t>
            </a:r>
            <a:r>
              <a:rPr lang="en-US" altLang="en-US" sz="1600"/>
              <a:t>Реакции</a:t>
            </a:r>
            <a:r>
              <a:rPr lang="en-US" altLang="ru-RU" sz="1600"/>
              <a:t> </a:t>
            </a:r>
            <a:r>
              <a:rPr lang="en-US" altLang="en-US" sz="1600"/>
              <a:t>ионного</a:t>
            </a:r>
            <a:r>
              <a:rPr lang="en-US" altLang="ru-RU" sz="1600"/>
              <a:t> </a:t>
            </a:r>
            <a:r>
              <a:rPr lang="en-US" altLang="en-US" sz="1600"/>
              <a:t>обмена</a:t>
            </a:r>
            <a:r>
              <a:rPr lang="en-US" altLang="ru-RU" sz="1600"/>
              <a:t> (40,7% </a:t>
            </a:r>
            <a:r>
              <a:rPr lang="en-US" altLang="en-US" sz="1600"/>
              <a:t>выполнения</a:t>
            </a:r>
            <a:r>
              <a:rPr lang="en-US" altLang="ru-RU" sz="1600"/>
              <a:t>).</a:t>
            </a:r>
            <a:endParaRPr lang="en-US" altLang="ru-RU" sz="1600"/>
          </a:p>
          <a:p>
            <a:pPr marL="0" indent="0">
              <a:buNone/>
            </a:pPr>
            <a:r>
              <a:rPr lang="en-US" altLang="en-US" sz="1800" b="1"/>
              <a:t>Во</a:t>
            </a:r>
            <a:r>
              <a:rPr lang="en-US" altLang="ru-RU" sz="1800" b="1"/>
              <a:t> </a:t>
            </a:r>
            <a:r>
              <a:rPr lang="en-US" altLang="en-US" sz="1800" b="1"/>
              <a:t>втором</a:t>
            </a:r>
            <a:r>
              <a:rPr lang="en-US" altLang="ru-RU" sz="1800" b="1"/>
              <a:t> </a:t>
            </a:r>
            <a:r>
              <a:rPr lang="en-US" altLang="en-US" sz="1800" b="1"/>
              <a:t>теоретическом</a:t>
            </a:r>
            <a:r>
              <a:rPr lang="en-US" altLang="ru-RU" sz="1800" b="1"/>
              <a:t> </a:t>
            </a:r>
            <a:r>
              <a:rPr lang="en-US" altLang="en-US" sz="1800" b="1"/>
              <a:t>блоке</a:t>
            </a:r>
            <a:r>
              <a:rPr lang="en-US" altLang="ru-RU" sz="1800" b="1"/>
              <a:t> </a:t>
            </a:r>
            <a:r>
              <a:rPr lang="" altLang="en-US" sz="1800" b="1"/>
              <a:t>«</a:t>
            </a:r>
            <a:r>
              <a:rPr lang="en-US" altLang="en-US" sz="1800" b="1"/>
              <a:t>Основы</a:t>
            </a:r>
            <a:r>
              <a:rPr lang="en-US" altLang="ru-RU" sz="1800" b="1"/>
              <a:t> </a:t>
            </a:r>
            <a:r>
              <a:rPr lang="en-US" altLang="en-US" sz="1800" b="1"/>
              <a:t>неорганической</a:t>
            </a:r>
            <a:r>
              <a:rPr lang="en-US" altLang="ru-RU" sz="1800" b="1"/>
              <a:t> </a:t>
            </a:r>
            <a:r>
              <a:rPr lang="en-US" altLang="en-US" sz="1800" b="1"/>
              <a:t>химии</a:t>
            </a:r>
            <a:r>
              <a:rPr lang="" altLang="en-US" sz="1800" b="1"/>
              <a:t>»</a:t>
            </a:r>
            <a:r>
              <a:rPr lang="en-US" altLang="ru-RU" sz="1800" b="1"/>
              <a:t> </a:t>
            </a:r>
            <a:r>
              <a:rPr lang="en-US" altLang="en-US" sz="1800" b="1"/>
              <a:t>из</a:t>
            </a:r>
            <a:r>
              <a:rPr lang="en-US" altLang="ru-RU" sz="1800" b="1"/>
              <a:t> 6 </a:t>
            </a:r>
            <a:r>
              <a:rPr lang="en-US" altLang="en-US" sz="1800" b="1"/>
              <a:t>заданий</a:t>
            </a:r>
            <a:r>
              <a:rPr lang="ru-RU" altLang="en-US" sz="1800" b="1"/>
              <a:t>  </a:t>
            </a:r>
            <a:r>
              <a:rPr lang="en-US" altLang="en-US" sz="1800" b="1"/>
              <a:t>низкие</a:t>
            </a:r>
            <a:r>
              <a:rPr lang="en-US" altLang="ru-RU" sz="1800" b="1"/>
              <a:t> </a:t>
            </a:r>
            <a:r>
              <a:rPr lang="en-US" altLang="en-US" sz="1800" b="1"/>
              <a:t>результаты</a:t>
            </a:r>
            <a:r>
              <a:rPr lang="en-US" altLang="ru-RU" sz="1800" b="1"/>
              <a:t> </a:t>
            </a:r>
            <a:r>
              <a:rPr lang="en-US" altLang="en-US" sz="1800" b="1"/>
              <a:t>выявлены</a:t>
            </a:r>
            <a:r>
              <a:rPr lang="en-US" altLang="ru-RU" sz="1800" b="1"/>
              <a:t> </a:t>
            </a:r>
            <a:r>
              <a:rPr lang="en-US" altLang="en-US" sz="1800" b="1"/>
              <a:t>по</a:t>
            </a:r>
            <a:r>
              <a:rPr lang="en-US" altLang="ru-RU" sz="1800" b="1"/>
              <a:t> </a:t>
            </a:r>
            <a:r>
              <a:rPr lang="en-US" altLang="en-US" sz="1800" b="1"/>
              <a:t>номерам</a:t>
            </a:r>
            <a:r>
              <a:rPr lang="en-US" altLang="ru-RU" sz="1800" b="1"/>
              <a:t>:</a:t>
            </a:r>
            <a:endParaRPr lang="en-US" altLang="ru-RU" sz="1800" b="1"/>
          </a:p>
          <a:p>
            <a:r>
              <a:rPr lang="" altLang="en-US" sz="1600"/>
              <a:t>№</a:t>
            </a:r>
            <a:r>
              <a:rPr lang="en-US" altLang="ru-RU" sz="1600"/>
              <a:t> 7. </a:t>
            </a:r>
            <a:r>
              <a:rPr lang="en-US" altLang="en-US" sz="1600"/>
              <a:t>Химические</a:t>
            </a:r>
            <a:r>
              <a:rPr lang="en-US" altLang="ru-RU" sz="1600"/>
              <a:t> </a:t>
            </a:r>
            <a:r>
              <a:rPr lang="en-US" altLang="en-US" sz="1600"/>
              <a:t>свойства</a:t>
            </a:r>
            <a:r>
              <a:rPr lang="en-US" altLang="ru-RU" sz="1600"/>
              <a:t> </a:t>
            </a:r>
            <a:r>
              <a:rPr lang="en-US" altLang="en-US" sz="1600"/>
              <a:t>и</a:t>
            </a:r>
            <a:r>
              <a:rPr lang="en-US" altLang="ru-RU" sz="1600"/>
              <a:t> </a:t>
            </a:r>
            <a:r>
              <a:rPr lang="en-US" altLang="en-US" sz="1600"/>
              <a:t>получение</a:t>
            </a:r>
            <a:r>
              <a:rPr lang="en-US" altLang="ru-RU" sz="1600"/>
              <a:t> </a:t>
            </a:r>
            <a:r>
              <a:rPr lang="en-US" altLang="en-US" sz="1600"/>
              <a:t>металлов</a:t>
            </a:r>
            <a:r>
              <a:rPr lang="en-US" altLang="ru-RU" sz="1600"/>
              <a:t>, </a:t>
            </a:r>
            <a:r>
              <a:rPr lang="en-US" altLang="en-US" sz="1600"/>
              <a:t>неметаллов</a:t>
            </a:r>
            <a:r>
              <a:rPr lang="en-US" altLang="ru-RU" sz="1600"/>
              <a:t> </a:t>
            </a:r>
            <a:r>
              <a:rPr lang="en-US" altLang="en-US" sz="1600"/>
              <a:t>и</a:t>
            </a:r>
            <a:r>
              <a:rPr lang="en-US" altLang="ru-RU" sz="1600"/>
              <a:t> </a:t>
            </a:r>
            <a:r>
              <a:rPr lang="en-US" altLang="en-US" sz="1600"/>
              <a:t>их</a:t>
            </a:r>
            <a:r>
              <a:rPr lang="en-US" altLang="ru-RU" sz="1600"/>
              <a:t> </a:t>
            </a:r>
            <a:r>
              <a:rPr lang="en-US" altLang="en-US" sz="1600"/>
              <a:t>соединений</a:t>
            </a:r>
            <a:r>
              <a:rPr lang="en-US" altLang="ru-RU" sz="1600"/>
              <a:t> (30,9%</a:t>
            </a:r>
            <a:r>
              <a:rPr lang="ru-RU" altLang="en-US" sz="1600"/>
              <a:t> </a:t>
            </a:r>
            <a:r>
              <a:rPr lang="en-US" altLang="en-US" sz="1600"/>
              <a:t>выполнения</a:t>
            </a:r>
            <a:r>
              <a:rPr lang="en-US" altLang="ru-RU" sz="1600"/>
              <a:t>);</a:t>
            </a:r>
            <a:endParaRPr lang="en-US" altLang="ru-RU" sz="1600"/>
          </a:p>
          <a:p>
            <a:r>
              <a:rPr lang="" altLang="en-US" sz="1600"/>
              <a:t>№</a:t>
            </a:r>
            <a:r>
              <a:rPr lang="en-US" altLang="ru-RU" sz="1600"/>
              <a:t> 31. </a:t>
            </a:r>
            <a:r>
              <a:rPr lang="en-US" altLang="en-US" sz="1600"/>
              <a:t>Генетические</a:t>
            </a:r>
            <a:r>
              <a:rPr lang="en-US" altLang="ru-RU" sz="1600"/>
              <a:t> </a:t>
            </a:r>
            <a:r>
              <a:rPr lang="en-US" altLang="en-US" sz="1600"/>
              <a:t>связи</a:t>
            </a:r>
            <a:r>
              <a:rPr lang="en-US" altLang="ru-RU" sz="1600"/>
              <a:t> </a:t>
            </a:r>
            <a:r>
              <a:rPr lang="en-US" altLang="en-US" sz="1600"/>
              <a:t>классов</a:t>
            </a:r>
            <a:r>
              <a:rPr lang="en-US" altLang="ru-RU" sz="1600"/>
              <a:t> </a:t>
            </a:r>
            <a:r>
              <a:rPr lang="en-US" altLang="en-US" sz="1600"/>
              <a:t>неорганических</a:t>
            </a:r>
            <a:r>
              <a:rPr lang="en-US" altLang="ru-RU" sz="1600"/>
              <a:t> </a:t>
            </a:r>
            <a:r>
              <a:rPr lang="en-US" altLang="en-US" sz="1600"/>
              <a:t>соединений</a:t>
            </a:r>
            <a:r>
              <a:rPr lang="en-US" altLang="ru-RU" sz="1600"/>
              <a:t> (19,9 % </a:t>
            </a:r>
            <a:r>
              <a:rPr lang="en-US" altLang="en-US" sz="1600"/>
              <a:t>выполнения</a:t>
            </a:r>
            <a:r>
              <a:rPr lang="en-US" altLang="ru-RU" sz="1600"/>
              <a:t>).</a:t>
            </a:r>
            <a:endParaRPr lang="en-US" altLang="ru-RU" sz="1600"/>
          </a:p>
          <a:p>
            <a:endParaRPr lang="en-US" altLang="ru-RU" sz="1600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315595" y="141605"/>
            <a:ext cx="8415020" cy="12331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en-US" altLang="en-US" sz="2800" b="1">
                <a:sym typeface="+mn-ea"/>
              </a:rPr>
              <a:t>Анализ</a:t>
            </a:r>
            <a:r>
              <a:rPr lang="en-US" altLang="ru-RU" sz="2800" b="1">
                <a:sym typeface="+mn-ea"/>
              </a:rPr>
              <a:t> </a:t>
            </a:r>
            <a:r>
              <a:rPr lang="en-US" altLang="en-US" sz="2800" b="1">
                <a:sym typeface="+mn-ea"/>
              </a:rPr>
              <a:t>выполнения</a:t>
            </a:r>
            <a:r>
              <a:rPr lang="en-US" altLang="ru-RU" sz="2800" b="1">
                <a:sym typeface="+mn-ea"/>
              </a:rPr>
              <a:t> </a:t>
            </a:r>
            <a:r>
              <a:rPr lang="en-US" altLang="en-US" sz="2800" b="1">
                <a:sym typeface="+mn-ea"/>
              </a:rPr>
              <a:t>заданий</a:t>
            </a:r>
            <a:r>
              <a:rPr lang="en-US" altLang="ru-RU" sz="2800" b="1">
                <a:sym typeface="+mn-ea"/>
              </a:rPr>
              <a:t> </a:t>
            </a:r>
            <a:r>
              <a:rPr lang="en-US" altLang="en-US" sz="2800" b="1">
                <a:sym typeface="+mn-ea"/>
              </a:rPr>
              <a:t>разных</a:t>
            </a:r>
            <a:r>
              <a:rPr lang="en-US" altLang="ru-RU" sz="2800" b="1">
                <a:sym typeface="+mn-ea"/>
              </a:rPr>
              <a:t> </a:t>
            </a:r>
            <a:r>
              <a:rPr lang="en-US" altLang="en-US" sz="2800" b="1">
                <a:sym typeface="+mn-ea"/>
              </a:rPr>
              <a:t>теоретических</a:t>
            </a:r>
            <a:r>
              <a:rPr lang="en-US" altLang="ru-RU" sz="2800" b="1">
                <a:sym typeface="+mn-ea"/>
              </a:rPr>
              <a:t> </a:t>
            </a:r>
            <a:r>
              <a:rPr lang="en-US" altLang="en-US" sz="2800" b="1">
                <a:sym typeface="+mn-ea"/>
              </a:rPr>
              <a:t>блоков</a:t>
            </a:r>
            <a:r>
              <a:rPr lang="en-US" altLang="ru-RU" sz="2800" b="1">
                <a:sym typeface="+mn-ea"/>
              </a:rPr>
              <a:t> </a:t>
            </a:r>
            <a:r>
              <a:rPr lang="en-US" altLang="en-US" sz="2800" b="1">
                <a:sym typeface="+mn-ea"/>
              </a:rPr>
              <a:t>курса</a:t>
            </a:r>
            <a:r>
              <a:rPr lang="en-US" altLang="ru-RU" sz="2800" b="1">
                <a:sym typeface="+mn-ea"/>
              </a:rPr>
              <a:t> </a:t>
            </a:r>
            <a:r>
              <a:rPr lang="en-US" altLang="en-US" sz="2800" b="1">
                <a:sym typeface="+mn-ea"/>
              </a:rPr>
              <a:t>школьной</a:t>
            </a:r>
            <a:r>
              <a:rPr lang="ru-RU" altLang="en-US" sz="2800" b="1">
                <a:sym typeface="+mn-ea"/>
              </a:rPr>
              <a:t>  </a:t>
            </a:r>
            <a:r>
              <a:rPr lang="en-US" altLang="en-US" sz="2800" b="1">
                <a:sym typeface="+mn-ea"/>
              </a:rPr>
              <a:t>химии</a:t>
            </a:r>
            <a:endParaRPr lang="en-US" altLang="en-US" sz="2800" b="1"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pPr algn="ctr"/>
            <a:r>
              <a:rPr lang="en-US" altLang="en-US" b="1">
                <a:sym typeface="+mn-ea"/>
              </a:rPr>
              <a:t>Анализ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выполнения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заданий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разных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теоретических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блоков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курса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школьной</a:t>
            </a:r>
            <a:r>
              <a:rPr lang="ru-RU" altLang="en-US" b="1">
                <a:sym typeface="+mn-ea"/>
              </a:rPr>
              <a:t>  </a:t>
            </a:r>
            <a:r>
              <a:rPr lang="en-US" altLang="en-US" b="1">
                <a:sym typeface="+mn-ea"/>
              </a:rPr>
              <a:t>химии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/>
        <p:txBody>
          <a:bodyPr/>
          <a:p>
            <a:pPr marL="0" indent="0" algn="ctr">
              <a:buNone/>
            </a:pPr>
            <a:r>
              <a:rPr lang="en-US" altLang="en-US" sz="2000" b="1">
                <a:sym typeface="+mn-ea"/>
              </a:rPr>
              <a:t>Третий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теоретический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блок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«Основы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органической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химии»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состоит</a:t>
            </a:r>
            <a:r>
              <a:rPr lang="en-US" altLang="ru-RU" sz="2000" b="1">
                <a:sym typeface="+mn-ea"/>
              </a:rPr>
              <a:t> 8 </a:t>
            </a:r>
            <a:r>
              <a:rPr lang="en-US" altLang="en-US" sz="2000" b="1">
                <a:sym typeface="+mn-ea"/>
              </a:rPr>
              <a:t>заданий</a:t>
            </a:r>
            <a:r>
              <a:rPr lang="en-US" altLang="ru-RU" sz="2000" b="1">
                <a:sym typeface="+mn-ea"/>
              </a:rPr>
              <a:t>, </a:t>
            </a:r>
            <a:r>
              <a:rPr lang="en-US" altLang="en-US" sz="2000" b="1">
                <a:sym typeface="+mn-ea"/>
              </a:rPr>
              <a:t>пять</a:t>
            </a:r>
            <a:r>
              <a:rPr lang="ru-RU" altLang="en-US" sz="2000" b="1">
                <a:sym typeface="+mn-ea"/>
              </a:rPr>
              <a:t>  </a:t>
            </a:r>
            <a:r>
              <a:rPr lang="en-US" altLang="en-US" sz="2000" b="1">
                <a:sym typeface="+mn-ea"/>
              </a:rPr>
              <a:t>из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которых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выполнены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участниками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экзамена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очень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слабо</a:t>
            </a:r>
            <a:r>
              <a:rPr lang="en-US" altLang="ru-RU" sz="2000" b="1">
                <a:sym typeface="+mn-ea"/>
              </a:rPr>
              <a:t>.</a:t>
            </a:r>
            <a:endParaRPr lang="en-US" altLang="ru-RU" sz="2000" b="1"/>
          </a:p>
          <a:p>
            <a:r>
              <a:rPr lang="en-US" altLang="en-US" sz="1800">
                <a:sym typeface="+mn-ea"/>
              </a:rPr>
              <a:t>№</a:t>
            </a:r>
            <a:r>
              <a:rPr lang="en-US" altLang="ru-RU" sz="1800">
                <a:sym typeface="+mn-ea"/>
              </a:rPr>
              <a:t> 12. (19,7% </a:t>
            </a:r>
            <a:r>
              <a:rPr lang="en-US" altLang="en-US" sz="1800">
                <a:sym typeface="+mn-ea"/>
              </a:rPr>
              <a:t>выполнения</a:t>
            </a:r>
            <a:r>
              <a:rPr lang="en-US" altLang="ru-RU" sz="1800">
                <a:sym typeface="+mn-ea"/>
              </a:rPr>
              <a:t>);</a:t>
            </a:r>
            <a:endParaRPr lang="en-US" altLang="ru-RU" sz="1800"/>
          </a:p>
          <a:p>
            <a:r>
              <a:rPr lang="en-US" altLang="en-US" sz="1800">
                <a:sym typeface="+mn-ea"/>
              </a:rPr>
              <a:t>№</a:t>
            </a:r>
            <a:r>
              <a:rPr lang="en-US" altLang="ru-RU" sz="1800">
                <a:sym typeface="+mn-ea"/>
              </a:rPr>
              <a:t> 14. (34,8% </a:t>
            </a:r>
            <a:r>
              <a:rPr lang="en-US" altLang="en-US" sz="1800">
                <a:sym typeface="+mn-ea"/>
              </a:rPr>
              <a:t>выполнения</a:t>
            </a:r>
            <a:r>
              <a:rPr lang="en-US" altLang="ru-RU" sz="1800">
                <a:sym typeface="+mn-ea"/>
              </a:rPr>
              <a:t>);</a:t>
            </a:r>
            <a:endParaRPr lang="en-US" altLang="ru-RU" sz="1800"/>
          </a:p>
          <a:p>
            <a:r>
              <a:rPr lang="en-US" altLang="en-US" sz="1800">
                <a:sym typeface="+mn-ea"/>
              </a:rPr>
              <a:t>№</a:t>
            </a:r>
            <a:r>
              <a:rPr lang="en-US" altLang="ru-RU" sz="1800">
                <a:sym typeface="+mn-ea"/>
              </a:rPr>
              <a:t> 15. (46,3% </a:t>
            </a:r>
            <a:r>
              <a:rPr lang="en-US" altLang="en-US" sz="1800">
                <a:sym typeface="+mn-ea"/>
              </a:rPr>
              <a:t>выполнения</a:t>
            </a:r>
            <a:r>
              <a:rPr lang="en-US" altLang="ru-RU" sz="1800">
                <a:sym typeface="+mn-ea"/>
              </a:rPr>
              <a:t>);</a:t>
            </a:r>
            <a:endParaRPr lang="en-US" altLang="ru-RU" sz="1800"/>
          </a:p>
          <a:p>
            <a:r>
              <a:rPr lang="en-US" altLang="en-US" sz="1800">
                <a:sym typeface="+mn-ea"/>
              </a:rPr>
              <a:t>№</a:t>
            </a:r>
            <a:r>
              <a:rPr lang="en-US" altLang="ru-RU" sz="1800">
                <a:sym typeface="+mn-ea"/>
              </a:rPr>
              <a:t> 16. (45,8% </a:t>
            </a:r>
            <a:r>
              <a:rPr lang="en-US" altLang="en-US" sz="1800">
                <a:sym typeface="+mn-ea"/>
              </a:rPr>
              <a:t>выполнения</a:t>
            </a:r>
            <a:r>
              <a:rPr lang="en-US" altLang="ru-RU" sz="1800">
                <a:sym typeface="+mn-ea"/>
              </a:rPr>
              <a:t>);</a:t>
            </a:r>
            <a:endParaRPr lang="en-US" altLang="ru-RU" sz="1800"/>
          </a:p>
          <a:p>
            <a:r>
              <a:rPr lang="en-US" altLang="en-US" sz="1800">
                <a:sym typeface="+mn-ea"/>
              </a:rPr>
              <a:t>№</a:t>
            </a:r>
            <a:r>
              <a:rPr lang="en-US" altLang="ru-RU" sz="1800">
                <a:sym typeface="+mn-ea"/>
              </a:rPr>
              <a:t> 32. (23,5% </a:t>
            </a:r>
            <a:r>
              <a:rPr lang="en-US" altLang="en-US" sz="1800">
                <a:sym typeface="+mn-ea"/>
              </a:rPr>
              <a:t>выполнения</a:t>
            </a:r>
            <a:r>
              <a:rPr lang="en-US" altLang="ru-RU" sz="1800">
                <a:sym typeface="+mn-ea"/>
              </a:rPr>
              <a:t>).</a:t>
            </a:r>
            <a:endParaRPr lang="en-US" altLang="ru-RU" sz="1800"/>
          </a:p>
          <a:p>
            <a:pPr marL="0" indent="0">
              <a:buNone/>
            </a:pPr>
            <a:r>
              <a:rPr lang="en-US" altLang="en-US" sz="2000" b="1">
                <a:sym typeface="+mn-ea"/>
              </a:rPr>
              <a:t>Четвертый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теоретический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блок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«Химия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и</a:t>
            </a:r>
            <a:r>
              <a:rPr lang="en-US" altLang="ru-RU" sz="2000" b="1">
                <a:sym typeface="+mn-ea"/>
              </a:rPr>
              <a:t> </a:t>
            </a:r>
            <a:r>
              <a:rPr lang="en-US" altLang="en-US" sz="2000" b="1">
                <a:sym typeface="+mn-ea"/>
              </a:rPr>
              <a:t>жизнь»</a:t>
            </a:r>
            <a:r>
              <a:rPr lang="en-US" altLang="ru-RU" sz="1800">
                <a:sym typeface="+mn-ea"/>
              </a:rPr>
              <a:t> </a:t>
            </a:r>
            <a:endParaRPr lang="en-US" altLang="ru-RU" sz="1800">
              <a:sym typeface="+mn-ea"/>
            </a:endParaRPr>
          </a:p>
          <a:p>
            <a:pPr marL="0" indent="0">
              <a:buNone/>
            </a:pPr>
            <a:r>
              <a:rPr lang="en-US" altLang="en-US" sz="1800">
                <a:sym typeface="+mn-ea"/>
              </a:rPr>
              <a:t>состоит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из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двух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заданий</a:t>
            </a:r>
            <a:r>
              <a:rPr lang="en-US" altLang="ru-RU" sz="1800">
                <a:sym typeface="+mn-ea"/>
              </a:rPr>
              <a:t>, </a:t>
            </a:r>
            <a:r>
              <a:rPr lang="en-US" altLang="en-US" sz="1800">
                <a:sym typeface="+mn-ea"/>
              </a:rPr>
              <a:t>результаты</a:t>
            </a:r>
            <a:r>
              <a:rPr lang="ru-RU" altLang="en-US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которых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демонстрируют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качество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преподавания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химии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в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школах</a:t>
            </a:r>
            <a:r>
              <a:rPr lang="en-US" altLang="ru-RU" sz="1800">
                <a:sym typeface="+mn-ea"/>
              </a:rPr>
              <a:t>, </a:t>
            </a:r>
            <a:r>
              <a:rPr lang="en-US" altLang="en-US" sz="1800">
                <a:sym typeface="+mn-ea"/>
              </a:rPr>
              <a:t>умения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использовать</a:t>
            </a:r>
            <a:r>
              <a:rPr lang="ru-RU" altLang="en-US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химические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знания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в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решении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жизненных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проблем</a:t>
            </a:r>
            <a:r>
              <a:rPr lang="en-US" altLang="ru-RU" sz="1800">
                <a:sym typeface="+mn-ea"/>
              </a:rPr>
              <a:t>. </a:t>
            </a:r>
            <a:r>
              <a:rPr lang="en-US" altLang="en-US" sz="1800">
                <a:sym typeface="+mn-ea"/>
              </a:rPr>
              <a:t>Оба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задания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выполнены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участниками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ЕГЭ</a:t>
            </a:r>
            <a:r>
              <a:rPr lang="ru-RU" altLang="en-US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по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химии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слабо</a:t>
            </a:r>
            <a:r>
              <a:rPr lang="en-US" altLang="ru-RU" sz="1800">
                <a:sym typeface="+mn-ea"/>
              </a:rPr>
              <a:t>.</a:t>
            </a:r>
            <a:endParaRPr lang="en-US" altLang="ru-RU" sz="1800"/>
          </a:p>
          <a:p>
            <a:endParaRPr lang="en-US" altLang="ru-RU" sz="18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035925" cy="1143000"/>
          </a:xfrm>
        </p:spPr>
        <p:txBody>
          <a:bodyPr>
            <a:normAutofit fontScale="90000"/>
          </a:bodyPr>
          <a:p>
            <a:pPr algn="ctr"/>
            <a:r>
              <a:rPr lang="en-US" altLang="en-US" b="1">
                <a:sym typeface="+mn-ea"/>
              </a:rPr>
              <a:t>Анализ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выполнения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заданий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разных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теоретических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блоков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курса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школьной</a:t>
            </a:r>
            <a:r>
              <a:rPr lang="ru-RU" altLang="en-US" b="1">
                <a:sym typeface="+mn-ea"/>
              </a:rPr>
              <a:t>  </a:t>
            </a:r>
            <a:r>
              <a:rPr lang="en-US" altLang="en-US" b="1">
                <a:sym typeface="+mn-ea"/>
              </a:rPr>
              <a:t>химии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0000"/>
          </a:bodyPr>
          <a:p>
            <a:r>
              <a:rPr lang="en-US" altLang="en-US" sz="2700">
                <a:sym typeface="+mn-ea"/>
              </a:rPr>
              <a:t>№</a:t>
            </a:r>
            <a:r>
              <a:rPr lang="en-US" altLang="ru-RU" sz="2700">
                <a:sym typeface="+mn-ea"/>
              </a:rPr>
              <a:t> 24. </a:t>
            </a:r>
            <a:r>
              <a:rPr lang="en-US" altLang="en-US" sz="2700">
                <a:sym typeface="+mn-ea"/>
              </a:rPr>
              <a:t>Идентификация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неорганических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и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органических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веществ</a:t>
            </a:r>
            <a:r>
              <a:rPr lang="en-US" altLang="ru-RU" sz="2700">
                <a:sym typeface="+mn-ea"/>
              </a:rPr>
              <a:t>. </a:t>
            </a:r>
            <a:r>
              <a:rPr lang="en-US" altLang="en-US" sz="2700">
                <a:sym typeface="+mn-ea"/>
              </a:rPr>
              <a:t>Решение</a:t>
            </a:r>
            <a:endParaRPr lang="en-US" altLang="en-US" sz="2700"/>
          </a:p>
          <a:p>
            <a:r>
              <a:rPr lang="en-US" altLang="en-US" sz="2700">
                <a:sym typeface="+mn-ea"/>
              </a:rPr>
              <a:t>экспериментальных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задач</a:t>
            </a:r>
            <a:r>
              <a:rPr lang="en-US" altLang="ru-RU" sz="2700">
                <a:sym typeface="+mn-ea"/>
              </a:rPr>
              <a:t> (35,6% </a:t>
            </a:r>
            <a:r>
              <a:rPr lang="en-US" altLang="en-US" sz="2700">
                <a:sym typeface="+mn-ea"/>
              </a:rPr>
              <a:t>выполнения</a:t>
            </a:r>
            <a:r>
              <a:rPr lang="en-US" altLang="ru-RU" sz="2700">
                <a:sym typeface="+mn-ea"/>
              </a:rPr>
              <a:t>);</a:t>
            </a:r>
            <a:endParaRPr lang="en-US" altLang="ru-RU" sz="2700"/>
          </a:p>
          <a:p>
            <a:r>
              <a:rPr lang="en-US" altLang="en-US" sz="2700">
                <a:sym typeface="+mn-ea"/>
              </a:rPr>
              <a:t>№</a:t>
            </a:r>
            <a:r>
              <a:rPr lang="en-US" altLang="ru-RU" sz="2700">
                <a:sym typeface="+mn-ea"/>
              </a:rPr>
              <a:t> 25. </a:t>
            </a:r>
            <a:r>
              <a:rPr lang="en-US" altLang="en-US" sz="2700">
                <a:sym typeface="+mn-ea"/>
              </a:rPr>
              <a:t>Принципы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химического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производства</a:t>
            </a:r>
            <a:r>
              <a:rPr lang="en-US" altLang="ru-RU" sz="2700">
                <a:sym typeface="+mn-ea"/>
              </a:rPr>
              <a:t>. </a:t>
            </a:r>
            <a:r>
              <a:rPr lang="en-US" altLang="en-US" sz="2700">
                <a:sym typeface="+mn-ea"/>
              </a:rPr>
              <a:t>Природные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источники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углеводородов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и</a:t>
            </a:r>
            <a:r>
              <a:rPr lang="ru-RU" altLang="en-US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их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переработка</a:t>
            </a:r>
            <a:r>
              <a:rPr lang="en-US" altLang="ru-RU" sz="2700">
                <a:sym typeface="+mn-ea"/>
              </a:rPr>
              <a:t>. </a:t>
            </a:r>
            <a:r>
              <a:rPr lang="en-US" altLang="en-US" sz="2700">
                <a:sym typeface="+mn-ea"/>
              </a:rPr>
              <a:t>Химия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и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экология</a:t>
            </a:r>
            <a:r>
              <a:rPr lang="en-US" altLang="ru-RU" sz="2700">
                <a:sym typeface="+mn-ea"/>
              </a:rPr>
              <a:t>. </a:t>
            </a:r>
            <a:r>
              <a:rPr lang="en-US" altLang="en-US" sz="2700">
                <a:sym typeface="+mn-ea"/>
              </a:rPr>
              <a:t>ВМС</a:t>
            </a:r>
            <a:r>
              <a:rPr lang="en-US" altLang="ru-RU" sz="2700">
                <a:sym typeface="+mn-ea"/>
              </a:rPr>
              <a:t> (46,8% </a:t>
            </a:r>
            <a:r>
              <a:rPr lang="en-US" altLang="en-US" sz="2700">
                <a:sym typeface="+mn-ea"/>
              </a:rPr>
              <a:t>выполнения</a:t>
            </a:r>
            <a:r>
              <a:rPr lang="en-US" altLang="ru-RU" sz="2700">
                <a:sym typeface="+mn-ea"/>
              </a:rPr>
              <a:t>).</a:t>
            </a:r>
            <a:endParaRPr lang="en-US" altLang="ru-RU" sz="2700"/>
          </a:p>
          <a:p>
            <a:pPr marL="0" indent="0">
              <a:buNone/>
            </a:pPr>
            <a:r>
              <a:rPr lang="en-US" altLang="en-US" sz="3000" b="1">
                <a:sym typeface="+mn-ea"/>
              </a:rPr>
              <a:t>Четвертый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теоретический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блок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«Типы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расчетных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задач»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самый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сложный</a:t>
            </a:r>
            <a:r>
              <a:rPr lang="en-US" altLang="ru-RU" sz="3000" b="1">
                <a:sym typeface="+mn-ea"/>
              </a:rPr>
              <a:t>, </a:t>
            </a:r>
            <a:r>
              <a:rPr lang="en-US" altLang="en-US" sz="3000" b="1">
                <a:sym typeface="+mn-ea"/>
              </a:rPr>
              <a:t>потому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что</a:t>
            </a:r>
            <a:r>
              <a:rPr lang="ru-RU" altLang="en-US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для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решения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задач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нужна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хорошая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подготовка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по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всем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теоретическим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блокам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и</a:t>
            </a:r>
            <a:r>
              <a:rPr lang="ru-RU" altLang="en-US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метапредметная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компетентность</a:t>
            </a:r>
            <a:r>
              <a:rPr lang="en-US" altLang="ru-RU" sz="3000" b="1">
                <a:sym typeface="+mn-ea"/>
              </a:rPr>
              <a:t>. </a:t>
            </a:r>
            <a:r>
              <a:rPr lang="en-US" altLang="en-US" sz="3000" b="1">
                <a:sym typeface="+mn-ea"/>
              </a:rPr>
              <a:t>Из</a:t>
            </a:r>
            <a:r>
              <a:rPr lang="en-US" altLang="ru-RU" sz="3000" b="1">
                <a:sym typeface="+mn-ea"/>
              </a:rPr>
              <a:t> 6 </a:t>
            </a:r>
            <a:r>
              <a:rPr lang="en-US" altLang="en-US" sz="3000" b="1">
                <a:sym typeface="+mn-ea"/>
              </a:rPr>
              <a:t>заданий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блока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с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результатами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ниже</a:t>
            </a:r>
            <a:r>
              <a:rPr lang="en-US" altLang="ru-RU" sz="3000" b="1">
                <a:sym typeface="+mn-ea"/>
              </a:rPr>
              <a:t> 50 % </a:t>
            </a:r>
            <a:r>
              <a:rPr lang="en-US" altLang="en-US" sz="3000" b="1">
                <a:sym typeface="+mn-ea"/>
              </a:rPr>
              <a:t>выполнены</a:t>
            </a:r>
            <a:r>
              <a:rPr lang="ru-RU" altLang="en-US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три</a:t>
            </a:r>
            <a:r>
              <a:rPr lang="en-US" altLang="ru-RU" sz="3000" b="1">
                <a:sym typeface="+mn-ea"/>
              </a:rPr>
              <a:t> </a:t>
            </a:r>
            <a:r>
              <a:rPr lang="en-US" altLang="en-US" sz="3000" b="1">
                <a:sym typeface="+mn-ea"/>
              </a:rPr>
              <a:t>задания</a:t>
            </a:r>
            <a:r>
              <a:rPr lang="en-US" altLang="ru-RU" sz="3000" b="1">
                <a:sym typeface="+mn-ea"/>
              </a:rPr>
              <a:t>:</a:t>
            </a:r>
            <a:endParaRPr lang="en-US" altLang="ru-RU" sz="3000" b="1"/>
          </a:p>
          <a:p>
            <a:r>
              <a:rPr lang="en-US" altLang="en-US" sz="2700">
                <a:sym typeface="+mn-ea"/>
              </a:rPr>
              <a:t>№</a:t>
            </a:r>
            <a:r>
              <a:rPr lang="en-US" altLang="ru-RU" sz="2700">
                <a:sym typeface="+mn-ea"/>
              </a:rPr>
              <a:t> 28. </a:t>
            </a:r>
            <a:r>
              <a:rPr lang="en-US" altLang="en-US" sz="2700">
                <a:sym typeface="+mn-ea"/>
              </a:rPr>
              <a:t>Вычисления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по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уравнениям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реакций</a:t>
            </a:r>
            <a:r>
              <a:rPr lang="en-US" altLang="ru-RU" sz="2700">
                <a:sym typeface="+mn-ea"/>
              </a:rPr>
              <a:t> (27,9 % </a:t>
            </a:r>
            <a:r>
              <a:rPr lang="en-US" altLang="en-US" sz="2700">
                <a:sym typeface="+mn-ea"/>
              </a:rPr>
              <a:t>выполнения</a:t>
            </a:r>
            <a:r>
              <a:rPr lang="en-US" altLang="ru-RU" sz="2700">
                <a:sym typeface="+mn-ea"/>
              </a:rPr>
              <a:t>);</a:t>
            </a:r>
            <a:endParaRPr lang="en-US" altLang="ru-RU" sz="2700"/>
          </a:p>
          <a:p>
            <a:r>
              <a:rPr lang="en-US" altLang="en-US" sz="2700">
                <a:sym typeface="+mn-ea"/>
              </a:rPr>
              <a:t>№</a:t>
            </a:r>
            <a:r>
              <a:rPr lang="en-US" altLang="ru-RU" sz="2700">
                <a:sym typeface="+mn-ea"/>
              </a:rPr>
              <a:t> 33. </a:t>
            </a:r>
            <a:r>
              <a:rPr lang="en-US" altLang="en-US" sz="2700">
                <a:sym typeface="+mn-ea"/>
              </a:rPr>
              <a:t>Установление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молекулярной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и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структурной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формул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вещества</a:t>
            </a:r>
            <a:r>
              <a:rPr lang="en-US" altLang="ru-RU" sz="2700">
                <a:sym typeface="+mn-ea"/>
              </a:rPr>
              <a:t> (15,3 %</a:t>
            </a:r>
            <a:endParaRPr lang="en-US" altLang="ru-RU" sz="2700"/>
          </a:p>
          <a:p>
            <a:r>
              <a:rPr lang="en-US" altLang="en-US" sz="2700">
                <a:sym typeface="+mn-ea"/>
              </a:rPr>
              <a:t>выполнения</a:t>
            </a:r>
            <a:r>
              <a:rPr lang="en-US" altLang="ru-RU" sz="2700">
                <a:sym typeface="+mn-ea"/>
              </a:rPr>
              <a:t>);</a:t>
            </a:r>
            <a:endParaRPr lang="en-US" altLang="ru-RU" sz="2700"/>
          </a:p>
          <a:p>
            <a:r>
              <a:rPr lang="en-US" altLang="en-US" sz="2700">
                <a:sym typeface="+mn-ea"/>
              </a:rPr>
              <a:t>№</a:t>
            </a:r>
            <a:r>
              <a:rPr lang="en-US" altLang="ru-RU" sz="2700">
                <a:sym typeface="+mn-ea"/>
              </a:rPr>
              <a:t> 34. </a:t>
            </a:r>
            <a:r>
              <a:rPr lang="en-US" altLang="en-US" sz="2700">
                <a:sym typeface="+mn-ea"/>
              </a:rPr>
              <a:t>Вычисления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по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уравнениям</a:t>
            </a:r>
            <a:r>
              <a:rPr lang="en-US" altLang="ru-RU" sz="2700">
                <a:sym typeface="+mn-ea"/>
              </a:rPr>
              <a:t> </a:t>
            </a:r>
            <a:r>
              <a:rPr lang="en-US" altLang="en-US" sz="2700">
                <a:sym typeface="+mn-ea"/>
              </a:rPr>
              <a:t>реакций</a:t>
            </a:r>
            <a:r>
              <a:rPr lang="en-US" altLang="ru-RU" sz="2700">
                <a:sym typeface="+mn-ea"/>
              </a:rPr>
              <a:t> (4,3 % </a:t>
            </a:r>
            <a:r>
              <a:rPr lang="en-US" altLang="en-US" sz="2700">
                <a:sym typeface="+mn-ea"/>
              </a:rPr>
              <a:t>выполнения</a:t>
            </a:r>
            <a:r>
              <a:rPr lang="en-US" altLang="ru-RU" sz="2700">
                <a:sym typeface="+mn-ea"/>
              </a:rPr>
              <a:t>).</a:t>
            </a:r>
            <a:endParaRPr lang="en-US" altLang="ru-RU" sz="2700"/>
          </a:p>
          <a:p>
            <a:endParaRPr lang="en-US" altLang="ru-RU"/>
          </a:p>
          <a:p>
            <a:endParaRPr lang="ru-RU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pPr algn="ctr"/>
            <a:r>
              <a:rPr lang="en-US" altLang="en-US" b="1">
                <a:sym typeface="+mn-ea"/>
              </a:rPr>
              <a:t>Анализ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выполнения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заданий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разного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уровня</a:t>
            </a:r>
            <a:r>
              <a:rPr lang="en-US" altLang="ru-RU" b="1">
                <a:sym typeface="+mn-ea"/>
              </a:rPr>
              <a:t> </a:t>
            </a:r>
            <a:r>
              <a:rPr lang="en-US" altLang="en-US" b="1">
                <a:sym typeface="+mn-ea"/>
              </a:rPr>
              <a:t>сложности</a:t>
            </a:r>
            <a:br>
              <a:rPr lang="en-US" altLang="en-US" b="1"/>
            </a:br>
            <a:endParaRPr lang="en-US" altLang="en-US" b="1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>
          <a:xfrm>
            <a:off x="457200" y="944245"/>
            <a:ext cx="7467600" cy="5529580"/>
          </a:xfrm>
        </p:spPr>
        <p:txBody>
          <a:bodyPr>
            <a:normAutofit fontScale="60000"/>
          </a:bodyPr>
          <a:p>
            <a:r>
              <a:rPr lang="en-US" altLang="en-US" sz="4000" b="1"/>
              <a:t>Задания</a:t>
            </a:r>
            <a:r>
              <a:rPr lang="en-US" altLang="ru-RU" sz="4000" b="1"/>
              <a:t> </a:t>
            </a:r>
            <a:r>
              <a:rPr lang="en-US" altLang="en-US" sz="4000" b="1"/>
              <a:t>базового</a:t>
            </a:r>
            <a:r>
              <a:rPr lang="en-US" altLang="ru-RU" sz="4000" b="1"/>
              <a:t> </a:t>
            </a:r>
            <a:r>
              <a:rPr lang="en-US" altLang="en-US" sz="4000" b="1"/>
              <a:t>уровня</a:t>
            </a:r>
            <a:r>
              <a:rPr lang="en-US" altLang="ru-RU" sz="4000" b="1"/>
              <a:t> </a:t>
            </a:r>
            <a:r>
              <a:rPr lang="en-US" altLang="en-US" sz="4000" b="1"/>
              <a:t>сложности</a:t>
            </a:r>
            <a:r>
              <a:rPr lang="en-US" altLang="ru-RU"/>
              <a:t>  </a:t>
            </a:r>
            <a:r>
              <a:rPr lang="en-US" altLang="en-US" sz="3000"/>
              <a:t>выполнены</a:t>
            </a:r>
            <a:r>
              <a:rPr lang="en-US" altLang="ru-RU" sz="3000"/>
              <a:t> </a:t>
            </a:r>
            <a:r>
              <a:rPr lang="en-US" altLang="en-US" sz="3000"/>
              <a:t>хорошо</a:t>
            </a:r>
            <a:r>
              <a:rPr lang="en-US" altLang="ru-RU" sz="3000"/>
              <a:t> (</a:t>
            </a:r>
            <a:r>
              <a:rPr lang="en-US" altLang="en-US" sz="3000"/>
              <a:t>процент</a:t>
            </a:r>
            <a:r>
              <a:rPr lang="ru-RU" altLang="en-US" sz="3000"/>
              <a:t>  </a:t>
            </a:r>
            <a:r>
              <a:rPr lang="en-US" altLang="en-US" sz="3000"/>
              <a:t>выполнения</a:t>
            </a:r>
            <a:r>
              <a:rPr lang="en-US" altLang="ru-RU" sz="3000"/>
              <a:t> </a:t>
            </a:r>
            <a:r>
              <a:rPr lang="en-US" altLang="en-US" sz="3000"/>
              <a:t>выше</a:t>
            </a:r>
            <a:r>
              <a:rPr lang="en-US" altLang="ru-RU" sz="3000"/>
              <a:t> 70 %) </a:t>
            </a:r>
            <a:r>
              <a:rPr lang="en-US" altLang="en-US" sz="3000"/>
              <a:t>по</a:t>
            </a:r>
            <a:r>
              <a:rPr lang="en-US" altLang="ru-RU" sz="3000"/>
              <a:t> </a:t>
            </a:r>
            <a:r>
              <a:rPr lang="en-US" altLang="en-US" sz="3000"/>
              <a:t>заданиям</a:t>
            </a:r>
            <a:r>
              <a:rPr lang="en-US" altLang="ru-RU" sz="3000"/>
              <a:t> </a:t>
            </a:r>
            <a:r>
              <a:rPr lang="" altLang="en-US" sz="3000"/>
              <a:t>№</a:t>
            </a:r>
            <a:r>
              <a:rPr lang="en-US" altLang="ru-RU" sz="3000"/>
              <a:t> 1 (</a:t>
            </a:r>
            <a:r>
              <a:rPr lang="en-US" altLang="en-US" sz="3000"/>
              <a:t>Строение</a:t>
            </a:r>
            <a:r>
              <a:rPr lang="en-US" altLang="ru-RU" sz="3000"/>
              <a:t> </a:t>
            </a:r>
            <a:r>
              <a:rPr lang="en-US" altLang="en-US" sz="3000"/>
              <a:t>атома</a:t>
            </a:r>
            <a:r>
              <a:rPr lang="en-US" altLang="ru-RU" sz="3000"/>
              <a:t>), 19 (</a:t>
            </a:r>
            <a:r>
              <a:rPr lang="en-US" altLang="en-US" sz="3000"/>
              <a:t>ОВР</a:t>
            </a:r>
            <a:r>
              <a:rPr lang="en-US" altLang="ru-RU" sz="3000"/>
              <a:t>), 20 (</a:t>
            </a:r>
            <a:r>
              <a:rPr lang="en-US" altLang="en-US" sz="3000"/>
              <a:t>Электролиз</a:t>
            </a:r>
            <a:r>
              <a:rPr lang="en-US" altLang="ru-RU" sz="3000"/>
              <a:t>).</a:t>
            </a:r>
            <a:endParaRPr lang="en-US" altLang="ru-RU" sz="3000"/>
          </a:p>
          <a:p>
            <a:r>
              <a:rPr lang="en-US" altLang="en-US" sz="3000"/>
              <a:t>Выполнены</a:t>
            </a:r>
            <a:r>
              <a:rPr lang="en-US" altLang="ru-RU" sz="3000"/>
              <a:t> </a:t>
            </a:r>
            <a:r>
              <a:rPr lang="en-US" altLang="en-US" sz="3000"/>
              <a:t>слабо</a:t>
            </a:r>
            <a:r>
              <a:rPr lang="en-US" altLang="ru-RU" sz="3000"/>
              <a:t> (</a:t>
            </a:r>
            <a:r>
              <a:rPr lang="en-US" altLang="en-US" sz="3000"/>
              <a:t>ниже</a:t>
            </a:r>
            <a:r>
              <a:rPr lang="en-US" altLang="ru-RU" sz="3000"/>
              <a:t> 50 % </a:t>
            </a:r>
            <a:r>
              <a:rPr lang="en-US" altLang="en-US" sz="3000"/>
              <a:t>выполнения</a:t>
            </a:r>
            <a:r>
              <a:rPr lang="en-US" altLang="ru-RU" sz="3000"/>
              <a:t>) </a:t>
            </a:r>
            <a:r>
              <a:rPr lang="en-US" altLang="en-US" sz="3000"/>
              <a:t>задания</a:t>
            </a:r>
            <a:r>
              <a:rPr lang="en-US" altLang="ru-RU" sz="3000"/>
              <a:t> </a:t>
            </a:r>
            <a:r>
              <a:rPr lang="" altLang="en-US" sz="3000"/>
              <a:t>№</a:t>
            </a:r>
            <a:r>
              <a:rPr lang="en-US" altLang="ru-RU" sz="3000"/>
              <a:t> 2 (</a:t>
            </a:r>
            <a:r>
              <a:rPr lang="en-US" altLang="en-US" sz="3000"/>
              <a:t>Закономерности</a:t>
            </a:r>
            <a:r>
              <a:rPr lang="en-US" altLang="ru-RU" sz="3000"/>
              <a:t> </a:t>
            </a:r>
            <a:r>
              <a:rPr lang="en-US" altLang="en-US" sz="3000"/>
              <a:t>в</a:t>
            </a:r>
            <a:r>
              <a:rPr lang="en-US" altLang="ru-RU" sz="3000"/>
              <a:t> </a:t>
            </a:r>
            <a:r>
              <a:rPr lang="en-US" altLang="en-US" sz="3000"/>
              <a:t>периодической</a:t>
            </a:r>
            <a:r>
              <a:rPr lang="ru-RU" altLang="en-US" sz="3000"/>
              <a:t> </a:t>
            </a:r>
            <a:r>
              <a:rPr lang="en-US" altLang="en-US" sz="3000"/>
              <a:t>системе</a:t>
            </a:r>
            <a:r>
              <a:rPr lang="en-US" altLang="ru-RU" sz="3000"/>
              <a:t>), </a:t>
            </a:r>
            <a:r>
              <a:rPr lang="" altLang="en-US" sz="3000"/>
              <a:t>№</a:t>
            </a:r>
            <a:r>
              <a:rPr lang="en-US" altLang="ru-RU" sz="3000"/>
              <a:t> 4 (</a:t>
            </a:r>
            <a:r>
              <a:rPr lang="en-US" altLang="en-US" sz="3000"/>
              <a:t>Химическая</a:t>
            </a:r>
            <a:r>
              <a:rPr lang="en-US" altLang="ru-RU" sz="3000"/>
              <a:t> </a:t>
            </a:r>
            <a:r>
              <a:rPr lang="en-US" altLang="en-US" sz="3000"/>
              <a:t>связь</a:t>
            </a:r>
            <a:r>
              <a:rPr lang="en-US" altLang="ru-RU" sz="3000"/>
              <a:t>), </a:t>
            </a:r>
            <a:r>
              <a:rPr lang="" altLang="en-US" sz="3000"/>
              <a:t>№</a:t>
            </a:r>
            <a:r>
              <a:rPr lang="en-US" altLang="ru-RU" sz="3000"/>
              <a:t> 25 (</a:t>
            </a:r>
            <a:r>
              <a:rPr lang="en-US" altLang="en-US" sz="3000"/>
              <a:t>Химическое</a:t>
            </a:r>
            <a:r>
              <a:rPr lang="en-US" altLang="ru-RU" sz="3000"/>
              <a:t> </a:t>
            </a:r>
            <a:r>
              <a:rPr lang="en-US" altLang="en-US" sz="3000"/>
              <a:t>производство</a:t>
            </a:r>
            <a:r>
              <a:rPr lang="en-US" altLang="ru-RU" sz="3000"/>
              <a:t>, </a:t>
            </a:r>
            <a:r>
              <a:rPr lang="en-US" altLang="en-US" sz="3000"/>
              <a:t>химия</a:t>
            </a:r>
            <a:r>
              <a:rPr lang="en-US" altLang="ru-RU" sz="3000"/>
              <a:t> </a:t>
            </a:r>
            <a:r>
              <a:rPr lang="en-US" altLang="en-US" sz="3000"/>
              <a:t>и</a:t>
            </a:r>
            <a:r>
              <a:rPr lang="en-US" altLang="ru-RU" sz="3000"/>
              <a:t> </a:t>
            </a:r>
            <a:r>
              <a:rPr lang="en-US" altLang="en-US" sz="3000"/>
              <a:t>экология</a:t>
            </a:r>
            <a:r>
              <a:rPr lang="en-US" altLang="ru-RU" sz="3000"/>
              <a:t>, </a:t>
            </a:r>
            <a:r>
              <a:rPr lang="en-US" altLang="en-US" sz="3000"/>
              <a:t>ВМС</a:t>
            </a:r>
            <a:r>
              <a:rPr lang="en-US" altLang="ru-RU" sz="3000"/>
              <a:t>),</a:t>
            </a:r>
            <a:endParaRPr lang="en-US" altLang="ru-RU" sz="3000"/>
          </a:p>
          <a:p>
            <a:r>
              <a:rPr lang="" altLang="en-US" sz="3000"/>
              <a:t>№</a:t>
            </a:r>
            <a:r>
              <a:rPr lang="en-US" altLang="ru-RU" sz="3000"/>
              <a:t> 28 (</a:t>
            </a:r>
            <a:r>
              <a:rPr lang="en-US" altLang="en-US" sz="3000"/>
              <a:t>Вычисления</a:t>
            </a:r>
            <a:r>
              <a:rPr lang="en-US" altLang="ru-RU" sz="3000"/>
              <a:t> </a:t>
            </a:r>
            <a:r>
              <a:rPr lang="en-US" altLang="en-US" sz="3000"/>
              <a:t>по</a:t>
            </a:r>
            <a:r>
              <a:rPr lang="en-US" altLang="ru-RU" sz="3000"/>
              <a:t> </a:t>
            </a:r>
            <a:r>
              <a:rPr lang="en-US" altLang="en-US" sz="3000"/>
              <a:t>уравнениям</a:t>
            </a:r>
            <a:r>
              <a:rPr lang="en-US" altLang="ru-RU" sz="3000"/>
              <a:t> </a:t>
            </a:r>
            <a:r>
              <a:rPr lang="en-US" altLang="en-US" sz="3000"/>
              <a:t>реакций</a:t>
            </a:r>
            <a:r>
              <a:rPr lang="en-US" altLang="ru-RU" sz="3000"/>
              <a:t>). </a:t>
            </a:r>
            <a:r>
              <a:rPr lang="en-US" altLang="en-US" sz="3000"/>
              <a:t>Результаты</a:t>
            </a:r>
            <a:r>
              <a:rPr lang="en-US" altLang="ru-RU" sz="3000"/>
              <a:t> </a:t>
            </a:r>
            <a:r>
              <a:rPr lang="en-US" altLang="en-US" sz="3000"/>
              <a:t>выполнения</a:t>
            </a:r>
            <a:r>
              <a:rPr lang="en-US" altLang="ru-RU" sz="3000"/>
              <a:t> </a:t>
            </a:r>
            <a:r>
              <a:rPr lang="en-US" altLang="en-US" sz="3000"/>
              <a:t>заданий</a:t>
            </a:r>
            <a:r>
              <a:rPr lang="en-US" altLang="ru-RU" sz="3000"/>
              <a:t> </a:t>
            </a:r>
            <a:r>
              <a:rPr lang="" altLang="en-US" sz="3000"/>
              <a:t>№</a:t>
            </a:r>
            <a:r>
              <a:rPr lang="en-US" altLang="ru-RU" sz="3000"/>
              <a:t> 2 </a:t>
            </a:r>
            <a:r>
              <a:rPr lang="en-US" altLang="en-US" sz="3000"/>
              <a:t>и</a:t>
            </a:r>
            <a:r>
              <a:rPr lang="en-US" altLang="ru-RU" sz="3000"/>
              <a:t> </a:t>
            </a:r>
            <a:r>
              <a:rPr lang="" altLang="en-US" sz="3000"/>
              <a:t>№</a:t>
            </a:r>
            <a:r>
              <a:rPr lang="en-US" altLang="ru-RU" sz="3000"/>
              <a:t> 4</a:t>
            </a:r>
            <a:r>
              <a:rPr lang="ru-RU" altLang="en-US" sz="3000"/>
              <a:t>   </a:t>
            </a:r>
            <a:r>
              <a:rPr lang="en-US" altLang="en-US" sz="3000"/>
              <a:t>подтверждают</a:t>
            </a:r>
            <a:r>
              <a:rPr lang="en-US" altLang="ru-RU" sz="3000"/>
              <a:t>, </a:t>
            </a:r>
            <a:r>
              <a:rPr lang="en-US" altLang="en-US" sz="3000"/>
              <a:t>почему</a:t>
            </a:r>
            <a:r>
              <a:rPr lang="en-US" altLang="ru-RU" sz="3000"/>
              <a:t> </a:t>
            </a:r>
            <a:r>
              <a:rPr lang="en-US" altLang="en-US" sz="3000"/>
              <a:t>в</a:t>
            </a:r>
            <a:r>
              <a:rPr lang="en-US" altLang="ru-RU" sz="3000"/>
              <a:t> </a:t>
            </a:r>
            <a:r>
              <a:rPr lang="en-US" altLang="en-US" sz="3000"/>
              <a:t>целом</a:t>
            </a:r>
            <a:r>
              <a:rPr lang="en-US" altLang="ru-RU" sz="3000"/>
              <a:t> </a:t>
            </a:r>
            <a:r>
              <a:rPr lang="en-US" altLang="en-US" sz="3000"/>
              <a:t>много</a:t>
            </a:r>
            <a:r>
              <a:rPr lang="en-US" altLang="ru-RU" sz="3000"/>
              <a:t> </a:t>
            </a:r>
            <a:r>
              <a:rPr lang="en-US" altLang="en-US" sz="3000"/>
              <a:t>работ</a:t>
            </a:r>
            <a:r>
              <a:rPr lang="en-US" altLang="ru-RU" sz="3000"/>
              <a:t> </a:t>
            </a:r>
            <a:r>
              <a:rPr lang="en-US" altLang="en-US" sz="3000"/>
              <a:t>с</a:t>
            </a:r>
            <a:r>
              <a:rPr lang="en-US" altLang="ru-RU" sz="3000"/>
              <a:t> </a:t>
            </a:r>
            <a:r>
              <a:rPr lang="en-US" altLang="en-US" sz="3000"/>
              <a:t>низкими</a:t>
            </a:r>
            <a:r>
              <a:rPr lang="en-US" altLang="ru-RU" sz="3000"/>
              <a:t> </a:t>
            </a:r>
            <a:r>
              <a:rPr lang="en-US" altLang="en-US" sz="3000"/>
              <a:t>результатами</a:t>
            </a:r>
            <a:r>
              <a:rPr lang="en-US" altLang="ru-RU" sz="3000"/>
              <a:t>: 24,3% </a:t>
            </a:r>
            <a:r>
              <a:rPr lang="en-US" altLang="en-US" sz="3000"/>
              <a:t>участников</a:t>
            </a:r>
            <a:r>
              <a:rPr lang="en-US" altLang="ru-RU" sz="3000"/>
              <a:t> </a:t>
            </a:r>
            <a:r>
              <a:rPr lang="en-US" altLang="en-US" sz="3000"/>
              <a:t>не</a:t>
            </a:r>
            <a:r>
              <a:rPr lang="ru-RU" altLang="en-US" sz="3000"/>
              <a:t>     </a:t>
            </a:r>
            <a:r>
              <a:rPr lang="en-US" altLang="en-US" sz="3000"/>
              <a:t>прошли</a:t>
            </a:r>
            <a:r>
              <a:rPr lang="en-US" altLang="ru-RU" sz="3000"/>
              <a:t> </a:t>
            </a:r>
            <a:r>
              <a:rPr lang="en-US" altLang="en-US" sz="3000"/>
              <a:t>минимальный</a:t>
            </a:r>
            <a:r>
              <a:rPr lang="en-US" altLang="ru-RU" sz="3000"/>
              <a:t> </a:t>
            </a:r>
            <a:r>
              <a:rPr lang="en-US" altLang="en-US" sz="3000"/>
              <a:t>порог</a:t>
            </a:r>
            <a:r>
              <a:rPr lang="en-US" altLang="ru-RU" sz="3000"/>
              <a:t> 36 </a:t>
            </a:r>
            <a:r>
              <a:rPr lang="en-US" altLang="en-US" sz="3000"/>
              <a:t>баллов</a:t>
            </a:r>
            <a:r>
              <a:rPr lang="en-US" altLang="ru-RU" sz="3000"/>
              <a:t> </a:t>
            </a:r>
            <a:r>
              <a:rPr lang="ru-RU" altLang="en-US" sz="3000"/>
              <a:t>.</a:t>
            </a:r>
            <a:endParaRPr lang="ru-RU" altLang="en-US" sz="3000"/>
          </a:p>
          <a:p>
            <a:pPr marL="0" indent="0" algn="ctr">
              <a:buNone/>
            </a:pPr>
            <a:r>
              <a:rPr lang="en-US" altLang="en-US" sz="3000"/>
              <a:t>Эти</a:t>
            </a:r>
            <a:r>
              <a:rPr lang="en-US" altLang="ru-RU" sz="3000"/>
              <a:t> </a:t>
            </a:r>
            <a:r>
              <a:rPr lang="en-US" altLang="en-US" sz="3000"/>
              <a:t>задания</a:t>
            </a:r>
            <a:r>
              <a:rPr lang="en-US" altLang="ru-RU" sz="3000"/>
              <a:t> </a:t>
            </a:r>
            <a:r>
              <a:rPr lang="en-US" altLang="en-US" sz="3000"/>
              <a:t>проверяют</a:t>
            </a:r>
            <a:r>
              <a:rPr lang="ru-RU" altLang="en-US" sz="3000"/>
              <a:t> </a:t>
            </a:r>
            <a:r>
              <a:rPr lang="en-US" altLang="en-US" sz="3000"/>
              <a:t>понимание</a:t>
            </a:r>
            <a:r>
              <a:rPr lang="en-US" altLang="ru-RU" sz="3000"/>
              <a:t> </a:t>
            </a:r>
            <a:r>
              <a:rPr lang="en-US" altLang="en-US" sz="3000"/>
              <a:t>закономерностей</a:t>
            </a:r>
            <a:r>
              <a:rPr lang="en-US" altLang="ru-RU" sz="3000"/>
              <a:t> </a:t>
            </a:r>
            <a:r>
              <a:rPr lang="en-US" altLang="en-US" sz="3000"/>
              <a:t>в</a:t>
            </a:r>
            <a:r>
              <a:rPr lang="en-US" altLang="ru-RU" sz="3000"/>
              <a:t> </a:t>
            </a:r>
            <a:r>
              <a:rPr lang="en-US" altLang="en-US" sz="3000"/>
              <a:t>периодической</a:t>
            </a:r>
            <a:r>
              <a:rPr lang="en-US" altLang="ru-RU" sz="3000"/>
              <a:t> </a:t>
            </a:r>
            <a:r>
              <a:rPr lang="en-US" altLang="en-US" sz="3000"/>
              <a:t>системе</a:t>
            </a:r>
            <a:r>
              <a:rPr lang="en-US" altLang="ru-RU" sz="3000"/>
              <a:t>, </a:t>
            </a:r>
            <a:r>
              <a:rPr lang="en-US" altLang="en-US" sz="3000"/>
              <a:t>умение</a:t>
            </a:r>
            <a:r>
              <a:rPr lang="en-US" altLang="ru-RU" sz="3000"/>
              <a:t> </a:t>
            </a:r>
            <a:r>
              <a:rPr lang="en-US" altLang="en-US" sz="3000"/>
              <a:t>пользоваться</a:t>
            </a:r>
            <a:r>
              <a:rPr lang="ru-RU" altLang="en-US" sz="3000"/>
              <a:t> </a:t>
            </a:r>
            <a:r>
              <a:rPr lang="en-US" altLang="en-US" sz="3000"/>
              <a:t>периодической</a:t>
            </a:r>
            <a:r>
              <a:rPr lang="en-US" altLang="ru-RU" sz="3000"/>
              <a:t> </a:t>
            </a:r>
            <a:r>
              <a:rPr lang="en-US" altLang="en-US" sz="3000"/>
              <a:t>системой</a:t>
            </a:r>
            <a:r>
              <a:rPr lang="en-US" altLang="ru-RU" sz="3000"/>
              <a:t>, </a:t>
            </a:r>
            <a:r>
              <a:rPr lang="en-US" altLang="en-US" sz="3000"/>
              <a:t>что</a:t>
            </a:r>
            <a:r>
              <a:rPr lang="en-US" altLang="ru-RU" sz="3000"/>
              <a:t> </a:t>
            </a:r>
            <a:r>
              <a:rPr lang="en-US" altLang="en-US" sz="3000"/>
              <a:t>является</a:t>
            </a:r>
            <a:r>
              <a:rPr lang="en-US" altLang="ru-RU" sz="3000"/>
              <a:t> </a:t>
            </a:r>
            <a:r>
              <a:rPr lang="en-US" altLang="en-US" sz="3000"/>
              <a:t>главным</a:t>
            </a:r>
            <a:r>
              <a:rPr lang="en-US" altLang="ru-RU" sz="3000"/>
              <a:t> </a:t>
            </a:r>
            <a:r>
              <a:rPr lang="en-US" altLang="en-US" sz="3000"/>
              <a:t>условием</a:t>
            </a:r>
            <a:r>
              <a:rPr lang="en-US" altLang="ru-RU" sz="3000"/>
              <a:t> </a:t>
            </a:r>
            <a:r>
              <a:rPr lang="en-US" altLang="en-US" sz="3000"/>
              <a:t>успешного</a:t>
            </a:r>
            <a:r>
              <a:rPr lang="en-US" altLang="ru-RU" sz="3000"/>
              <a:t> </a:t>
            </a:r>
            <a:r>
              <a:rPr lang="en-US" altLang="en-US" sz="3000"/>
              <a:t>изучения</a:t>
            </a:r>
            <a:r>
              <a:rPr lang="en-US" altLang="ru-RU" sz="3000"/>
              <a:t> </a:t>
            </a:r>
            <a:r>
              <a:rPr lang="en-US" altLang="en-US" sz="3000"/>
              <a:t>химии</a:t>
            </a:r>
            <a:r>
              <a:rPr lang="en-US" altLang="ru-RU" sz="3000"/>
              <a:t>.</a:t>
            </a:r>
            <a:endParaRPr lang="en-US" altLang="ru-RU" sz="30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en-US">
                <a:sym typeface="+mn-ea"/>
              </a:rPr>
              <a:t>Из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заданий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повышенного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уровня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сложности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на</a:t>
            </a:r>
            <a:r>
              <a:rPr lang="en-US" altLang="ru-RU">
                <a:sym typeface="+mn-ea"/>
              </a:rPr>
              <a:t> 2 </a:t>
            </a:r>
            <a:r>
              <a:rPr lang="en-US" altLang="en-US">
                <a:sym typeface="+mn-ea"/>
              </a:rPr>
              <a:t>балла</a:t>
            </a:r>
            <a:endParaRPr lang="en-US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p>
            <a:r>
              <a:rPr lang="en-US" altLang="en-US" sz="1600"/>
              <a:t>хорошо</a:t>
            </a:r>
            <a:r>
              <a:rPr lang="ru-RU" altLang="en-US" sz="1600"/>
              <a:t> </a:t>
            </a:r>
            <a:r>
              <a:rPr lang="en-US" altLang="en-US" sz="1600"/>
              <a:t>выполнены</a:t>
            </a:r>
            <a:r>
              <a:rPr lang="en-US" altLang="ru-RU" sz="1600"/>
              <a:t> (</a:t>
            </a:r>
            <a:r>
              <a:rPr lang="en-US" altLang="en-US" sz="1600"/>
              <a:t>средний</a:t>
            </a:r>
            <a:r>
              <a:rPr lang="en-US" altLang="ru-RU" sz="1600"/>
              <a:t> </a:t>
            </a:r>
            <a:r>
              <a:rPr lang="en-US" altLang="en-US" sz="1600"/>
              <a:t>процент</a:t>
            </a:r>
            <a:r>
              <a:rPr lang="en-US" altLang="ru-RU" sz="1600"/>
              <a:t> </a:t>
            </a:r>
            <a:r>
              <a:rPr lang="en-US" altLang="en-US" sz="1600"/>
              <a:t>выполнения</a:t>
            </a:r>
            <a:r>
              <a:rPr lang="en-US" altLang="ru-RU" sz="1600"/>
              <a:t> </a:t>
            </a:r>
            <a:r>
              <a:rPr lang="en-US" altLang="en-US" sz="1600"/>
              <a:t>выше</a:t>
            </a:r>
            <a:r>
              <a:rPr lang="en-US" altLang="ru-RU" sz="1600"/>
              <a:t> 70%), </a:t>
            </a:r>
            <a:r>
              <a:rPr lang="en-US" altLang="en-US" sz="1600"/>
              <a:t>как</a:t>
            </a:r>
            <a:r>
              <a:rPr lang="en-US" altLang="ru-RU" sz="1600"/>
              <a:t> </a:t>
            </a:r>
            <a:r>
              <a:rPr lang="en-US" altLang="en-US" sz="1600"/>
              <a:t>было</a:t>
            </a:r>
            <a:r>
              <a:rPr lang="en-US" altLang="ru-RU" sz="1600"/>
              <a:t> </a:t>
            </a:r>
            <a:r>
              <a:rPr lang="en-US" altLang="en-US" sz="1600"/>
              <a:t>отмечено</a:t>
            </a:r>
            <a:r>
              <a:rPr lang="en-US" altLang="ru-RU" sz="1600"/>
              <a:t> </a:t>
            </a:r>
            <a:r>
              <a:rPr lang="en-US" altLang="en-US" sz="1600"/>
              <a:t>выше</a:t>
            </a:r>
            <a:r>
              <a:rPr lang="en-US" altLang="ru-RU" sz="1600"/>
              <a:t>, </a:t>
            </a:r>
            <a:r>
              <a:rPr lang="en-US" altLang="en-US" sz="1600"/>
              <a:t>только</a:t>
            </a:r>
            <a:r>
              <a:rPr lang="en-US" altLang="ru-RU" sz="1600"/>
              <a:t> </a:t>
            </a:r>
            <a:r>
              <a:rPr lang="en-US" altLang="en-US" sz="1600"/>
              <a:t>по</a:t>
            </a:r>
            <a:r>
              <a:rPr lang="ru-RU" altLang="en-US" sz="1600"/>
              <a:t> </a:t>
            </a:r>
            <a:r>
              <a:rPr lang="en-US" altLang="en-US" sz="1600"/>
              <a:t>заданию</a:t>
            </a:r>
            <a:r>
              <a:rPr lang="en-US" altLang="ru-RU" sz="1600"/>
              <a:t> </a:t>
            </a:r>
            <a:r>
              <a:rPr lang="" altLang="en-US" sz="1600"/>
              <a:t>№</a:t>
            </a:r>
            <a:r>
              <a:rPr lang="en-US" altLang="ru-RU" sz="1600"/>
              <a:t> 23 (</a:t>
            </a:r>
            <a:r>
              <a:rPr lang="en-US" altLang="en-US" sz="1600"/>
              <a:t>Вычисления</a:t>
            </a:r>
            <a:r>
              <a:rPr lang="en-US" altLang="ru-RU" sz="1600"/>
              <a:t> </a:t>
            </a:r>
            <a:r>
              <a:rPr lang="en-US" altLang="en-US" sz="1600"/>
              <a:t>на</a:t>
            </a:r>
            <a:r>
              <a:rPr lang="en-US" altLang="ru-RU" sz="1600"/>
              <a:t> </a:t>
            </a:r>
            <a:r>
              <a:rPr lang="en-US" altLang="en-US" sz="1600"/>
              <a:t>химическое</a:t>
            </a:r>
            <a:r>
              <a:rPr lang="en-US" altLang="ru-RU" sz="1600"/>
              <a:t> </a:t>
            </a:r>
            <a:r>
              <a:rPr lang="en-US" altLang="en-US" sz="1600"/>
              <a:t>равновесие</a:t>
            </a:r>
            <a:r>
              <a:rPr lang="en-US" altLang="ru-RU" sz="1600"/>
              <a:t>). </a:t>
            </a:r>
            <a:endParaRPr lang="en-US" altLang="ru-RU" sz="1600"/>
          </a:p>
          <a:p>
            <a:pPr marL="0" indent="0">
              <a:buNone/>
            </a:pPr>
            <a:r>
              <a:rPr lang="en-US" altLang="en-US" sz="1600"/>
              <a:t>Это</a:t>
            </a:r>
            <a:r>
              <a:rPr lang="en-US" altLang="ru-RU" sz="1600"/>
              <a:t> </a:t>
            </a:r>
            <a:r>
              <a:rPr lang="en-US" altLang="en-US" sz="1600"/>
              <a:t>объясняется</a:t>
            </a:r>
            <a:r>
              <a:rPr lang="en-US" altLang="ru-RU" sz="1600"/>
              <a:t> </a:t>
            </a:r>
            <a:r>
              <a:rPr lang="en-US" altLang="en-US" sz="1600"/>
              <a:t>овладением</a:t>
            </a:r>
            <a:r>
              <a:rPr lang="ru-RU" altLang="en-US" sz="1600"/>
              <a:t> </a:t>
            </a:r>
            <a:r>
              <a:rPr lang="en-US" altLang="en-US" sz="1600"/>
              <a:t>школьниками</a:t>
            </a:r>
            <a:r>
              <a:rPr lang="en-US" altLang="ru-RU" sz="1600"/>
              <a:t> </a:t>
            </a:r>
            <a:r>
              <a:rPr lang="en-US" altLang="en-US" sz="1600"/>
              <a:t>алгоритмом</a:t>
            </a:r>
            <a:r>
              <a:rPr lang="en-US" altLang="ru-RU" sz="1600"/>
              <a:t> </a:t>
            </a:r>
            <a:r>
              <a:rPr lang="en-US" altLang="en-US" sz="1600"/>
              <a:t>решения</a:t>
            </a:r>
            <a:r>
              <a:rPr lang="en-US" altLang="ru-RU" sz="1600"/>
              <a:t> </a:t>
            </a:r>
            <a:r>
              <a:rPr lang="en-US" altLang="en-US" sz="1600"/>
              <a:t>задания</a:t>
            </a:r>
            <a:r>
              <a:rPr lang="en-US" altLang="ru-RU" sz="1600"/>
              <a:t> (</a:t>
            </a:r>
            <a:r>
              <a:rPr lang="en-US" altLang="en-US" sz="1600"/>
              <a:t>алгоритмом</a:t>
            </a:r>
            <a:r>
              <a:rPr lang="en-US" altLang="ru-RU" sz="1600"/>
              <a:t> </a:t>
            </a:r>
            <a:r>
              <a:rPr lang="en-US" altLang="en-US" sz="1600"/>
              <a:t>выполнения</a:t>
            </a:r>
            <a:r>
              <a:rPr lang="en-US" altLang="ru-RU" sz="1600"/>
              <a:t> </a:t>
            </a:r>
            <a:r>
              <a:rPr lang="en-US" altLang="en-US" sz="1600"/>
              <a:t>задания</a:t>
            </a:r>
            <a:r>
              <a:rPr lang="en-US" altLang="ru-RU" sz="1600"/>
              <a:t>).</a:t>
            </a:r>
            <a:endParaRPr lang="en-US" altLang="ru-RU" sz="1600"/>
          </a:p>
          <a:p>
            <a:r>
              <a:rPr lang="en-US" altLang="ru-RU" sz="1600"/>
              <a:t> </a:t>
            </a:r>
            <a:r>
              <a:rPr lang="en-US" altLang="en-US" sz="1600"/>
              <a:t>Показатель</a:t>
            </a:r>
            <a:r>
              <a:rPr lang="ru-RU" altLang="en-US" sz="1600"/>
              <a:t>  </a:t>
            </a:r>
            <a:r>
              <a:rPr lang="en-US" altLang="ru-RU" sz="1600"/>
              <a:t>71,8% </a:t>
            </a:r>
            <a:r>
              <a:rPr lang="en-US" altLang="en-US" sz="1600"/>
              <a:t>не</a:t>
            </a:r>
            <a:r>
              <a:rPr lang="en-US" altLang="ru-RU" sz="1600"/>
              <a:t> </a:t>
            </a:r>
            <a:r>
              <a:rPr lang="en-US" altLang="en-US" sz="1600"/>
              <a:t>доказывает</a:t>
            </a:r>
            <a:r>
              <a:rPr lang="en-US" altLang="ru-RU" sz="1600"/>
              <a:t> </a:t>
            </a:r>
            <a:r>
              <a:rPr lang="en-US" altLang="en-US" sz="1600"/>
              <a:t>понимание</a:t>
            </a:r>
            <a:r>
              <a:rPr lang="en-US" altLang="ru-RU" sz="1600"/>
              <a:t> </a:t>
            </a:r>
            <a:r>
              <a:rPr lang="en-US" altLang="en-US" sz="1600"/>
              <a:t>теории</a:t>
            </a:r>
            <a:r>
              <a:rPr lang="en-US" altLang="ru-RU" sz="1600"/>
              <a:t> </a:t>
            </a:r>
            <a:r>
              <a:rPr lang="en-US" altLang="en-US" sz="1600"/>
              <a:t>по</a:t>
            </a:r>
            <a:r>
              <a:rPr lang="en-US" altLang="ru-RU" sz="1600"/>
              <a:t> </a:t>
            </a:r>
            <a:r>
              <a:rPr lang="en-US" altLang="en-US" sz="1600"/>
              <a:t>данной</a:t>
            </a:r>
            <a:r>
              <a:rPr lang="en-US" altLang="ru-RU" sz="1600"/>
              <a:t> </a:t>
            </a:r>
            <a:r>
              <a:rPr lang="en-US" altLang="en-US" sz="1600"/>
              <a:t>сложной</a:t>
            </a:r>
            <a:r>
              <a:rPr lang="en-US" altLang="ru-RU" sz="1600"/>
              <a:t> </a:t>
            </a:r>
            <a:r>
              <a:rPr lang="en-US" altLang="en-US" sz="1600"/>
              <a:t>теме</a:t>
            </a:r>
            <a:r>
              <a:rPr lang="en-US" altLang="ru-RU" sz="1600"/>
              <a:t>. </a:t>
            </a:r>
            <a:r>
              <a:rPr lang="en-US" altLang="en-US" sz="1600"/>
              <a:t>Как</a:t>
            </a:r>
            <a:r>
              <a:rPr lang="en-US" altLang="ru-RU" sz="1600"/>
              <a:t> </a:t>
            </a:r>
            <a:r>
              <a:rPr lang="en-US" altLang="en-US" sz="1600"/>
              <a:t>показывает</a:t>
            </a:r>
            <a:r>
              <a:rPr lang="en-US" altLang="ru-RU" sz="1600"/>
              <a:t> </a:t>
            </a:r>
            <a:r>
              <a:rPr lang="en-US" altLang="en-US" sz="1600"/>
              <a:t>практика</a:t>
            </a:r>
            <a:r>
              <a:rPr lang="en-US" altLang="ru-RU" sz="1600"/>
              <a:t>,</a:t>
            </a:r>
            <a:r>
              <a:rPr lang="en-US" altLang="en-US" sz="1600"/>
              <a:t>школьники</a:t>
            </a:r>
            <a:r>
              <a:rPr lang="en-US" altLang="ru-RU" sz="1600"/>
              <a:t> </a:t>
            </a:r>
            <a:r>
              <a:rPr lang="en-US" altLang="en-US" sz="1600"/>
              <a:t>испытывают</a:t>
            </a:r>
            <a:r>
              <a:rPr lang="en-US" altLang="ru-RU" sz="1600"/>
              <a:t> </a:t>
            </a:r>
            <a:r>
              <a:rPr lang="en-US" altLang="en-US" sz="1600"/>
              <a:t>трудности</a:t>
            </a:r>
            <a:r>
              <a:rPr lang="en-US" altLang="ru-RU" sz="1600"/>
              <a:t> </a:t>
            </a:r>
            <a:r>
              <a:rPr lang="en-US" altLang="en-US" sz="1600"/>
              <a:t>при</a:t>
            </a:r>
            <a:r>
              <a:rPr lang="en-US" altLang="ru-RU" sz="1600"/>
              <a:t> </a:t>
            </a:r>
            <a:r>
              <a:rPr lang="en-US" altLang="en-US" sz="1600"/>
              <a:t>изучении</a:t>
            </a:r>
            <a:r>
              <a:rPr lang="en-US" altLang="ru-RU" sz="1600"/>
              <a:t> </a:t>
            </a:r>
            <a:r>
              <a:rPr lang="en-US" altLang="en-US" sz="1600"/>
              <a:t>химического</a:t>
            </a:r>
            <a:r>
              <a:rPr lang="en-US" altLang="ru-RU" sz="1600"/>
              <a:t> </a:t>
            </a:r>
            <a:r>
              <a:rPr lang="en-US" altLang="en-US" sz="1600"/>
              <a:t>равновесия</a:t>
            </a:r>
            <a:r>
              <a:rPr lang="en-US" altLang="ru-RU" sz="1600"/>
              <a:t>.</a:t>
            </a:r>
            <a:endParaRPr lang="en-US" altLang="ru-RU" sz="1600"/>
          </a:p>
          <a:p>
            <a:r>
              <a:rPr lang="en-US" altLang="en-US" sz="1600"/>
              <a:t>В</a:t>
            </a:r>
            <a:r>
              <a:rPr lang="en-US" altLang="ru-RU" sz="1600"/>
              <a:t> </a:t>
            </a:r>
            <a:r>
              <a:rPr lang="en-US" altLang="en-US" sz="1600"/>
              <a:t>этой</a:t>
            </a:r>
            <a:r>
              <a:rPr lang="en-US" altLang="ru-RU" sz="1600"/>
              <a:t> </a:t>
            </a:r>
            <a:r>
              <a:rPr lang="en-US" altLang="en-US" sz="1600"/>
              <a:t>группе</a:t>
            </a:r>
            <a:r>
              <a:rPr lang="en-US" altLang="ru-RU" sz="1600"/>
              <a:t> </a:t>
            </a:r>
            <a:r>
              <a:rPr lang="en-US" altLang="en-US" sz="1600"/>
              <a:t>заданий</a:t>
            </a:r>
            <a:r>
              <a:rPr lang="en-US" altLang="ru-RU" sz="1600"/>
              <a:t> </a:t>
            </a:r>
            <a:r>
              <a:rPr lang="en-US" altLang="en-US" sz="1600"/>
              <a:t>больше</a:t>
            </a:r>
            <a:r>
              <a:rPr lang="en-US" altLang="ru-RU" sz="1600"/>
              <a:t> </a:t>
            </a:r>
            <a:r>
              <a:rPr lang="en-US" altLang="en-US" sz="1600"/>
              <a:t>всего</a:t>
            </a:r>
            <a:r>
              <a:rPr lang="en-US" altLang="ru-RU" sz="1600"/>
              <a:t> </a:t>
            </a:r>
            <a:r>
              <a:rPr lang="en-US" altLang="en-US" sz="1600"/>
              <a:t>работ</a:t>
            </a:r>
            <a:r>
              <a:rPr lang="en-US" altLang="ru-RU" sz="1600"/>
              <a:t> </a:t>
            </a:r>
            <a:r>
              <a:rPr lang="en-US" altLang="en-US" sz="1600"/>
              <a:t>с</a:t>
            </a:r>
            <a:r>
              <a:rPr lang="en-US" altLang="ru-RU" sz="1600"/>
              <a:t> </a:t>
            </a:r>
            <a:r>
              <a:rPr lang="en-US" altLang="en-US" sz="1600"/>
              <a:t>нулевыми</a:t>
            </a:r>
            <a:r>
              <a:rPr lang="en-US" altLang="ru-RU" sz="1600"/>
              <a:t> </a:t>
            </a:r>
            <a:r>
              <a:rPr lang="en-US" altLang="en-US" sz="1600"/>
              <a:t>баллами</a:t>
            </a:r>
            <a:r>
              <a:rPr lang="en-US" altLang="ru-RU" sz="1600"/>
              <a:t> </a:t>
            </a:r>
            <a:r>
              <a:rPr lang="en-US" altLang="en-US" sz="1600"/>
              <a:t>в</a:t>
            </a:r>
            <a:r>
              <a:rPr lang="en-US" altLang="ru-RU" sz="1600"/>
              <a:t> </a:t>
            </a:r>
            <a:r>
              <a:rPr lang="en-US" altLang="en-US" sz="1600"/>
              <a:t>заданиях</a:t>
            </a:r>
            <a:r>
              <a:rPr lang="en-US" altLang="ru-RU" sz="1600"/>
              <a:t> </a:t>
            </a:r>
            <a:r>
              <a:rPr lang="" altLang="en-US" sz="1600"/>
              <a:t>№</a:t>
            </a:r>
            <a:r>
              <a:rPr lang="en-US" altLang="ru-RU" sz="1600"/>
              <a:t> 14</a:t>
            </a:r>
            <a:r>
              <a:rPr lang="ru-RU" altLang="en-US" sz="1600"/>
              <a:t> </a:t>
            </a:r>
            <a:r>
              <a:rPr lang="en-US" altLang="ru-RU" sz="1600"/>
              <a:t>(</a:t>
            </a:r>
            <a:r>
              <a:rPr lang="en-US" altLang="en-US" sz="1600"/>
              <a:t>Химические</a:t>
            </a:r>
            <a:r>
              <a:rPr lang="en-US" altLang="ru-RU" sz="1600"/>
              <a:t> </a:t>
            </a:r>
            <a:r>
              <a:rPr lang="en-US" altLang="en-US" sz="1600"/>
              <a:t>свойства</a:t>
            </a:r>
            <a:r>
              <a:rPr lang="en-US" altLang="ru-RU" sz="1600"/>
              <a:t> </a:t>
            </a:r>
            <a:r>
              <a:rPr lang="en-US" altLang="en-US" sz="1600"/>
              <a:t>и</a:t>
            </a:r>
            <a:r>
              <a:rPr lang="en-US" altLang="ru-RU" sz="1600"/>
              <a:t> </a:t>
            </a:r>
            <a:r>
              <a:rPr lang="en-US" altLang="en-US" sz="1600"/>
              <a:t>получение</a:t>
            </a:r>
            <a:r>
              <a:rPr lang="en-US" altLang="ru-RU" sz="1600"/>
              <a:t> </a:t>
            </a:r>
            <a:r>
              <a:rPr lang="en-US" altLang="en-US" sz="1600"/>
              <a:t>углеводородов</a:t>
            </a:r>
            <a:r>
              <a:rPr lang="en-US" altLang="ru-RU" sz="1600"/>
              <a:t>) </a:t>
            </a:r>
            <a:r>
              <a:rPr lang="en-US" altLang="en-US" sz="1600"/>
              <a:t>и</a:t>
            </a:r>
            <a:r>
              <a:rPr lang="en-US" altLang="ru-RU" sz="1600"/>
              <a:t> </a:t>
            </a:r>
            <a:r>
              <a:rPr lang="" altLang="en-US" sz="1600"/>
              <a:t>№</a:t>
            </a:r>
            <a:r>
              <a:rPr lang="en-US" altLang="ru-RU" sz="1600"/>
              <a:t> 24 (</a:t>
            </a:r>
            <a:r>
              <a:rPr lang="en-US" altLang="en-US" sz="1600"/>
              <a:t>Идентификация</a:t>
            </a:r>
            <a:r>
              <a:rPr lang="en-US" altLang="ru-RU" sz="1600"/>
              <a:t> </a:t>
            </a:r>
            <a:r>
              <a:rPr lang="en-US" altLang="en-US" sz="1600"/>
              <a:t>веществ</a:t>
            </a:r>
            <a:r>
              <a:rPr lang="en-US" altLang="ru-RU" sz="1600"/>
              <a:t>). </a:t>
            </a:r>
            <a:r>
              <a:rPr lang="en-US" altLang="en-US" sz="1600"/>
              <a:t>Для</a:t>
            </a:r>
            <a:r>
              <a:rPr lang="ru-RU" altLang="en-US" sz="1600"/>
              <a:t>  </a:t>
            </a:r>
            <a:r>
              <a:rPr lang="en-US" altLang="en-US" sz="1600"/>
              <a:t>правильного</a:t>
            </a:r>
            <a:r>
              <a:rPr lang="en-US" altLang="ru-RU" sz="1600"/>
              <a:t> </a:t>
            </a:r>
            <a:r>
              <a:rPr lang="en-US" altLang="en-US" sz="1600"/>
              <a:t>выбора</a:t>
            </a:r>
            <a:r>
              <a:rPr lang="en-US" altLang="ru-RU" sz="1600"/>
              <a:t> </a:t>
            </a:r>
            <a:r>
              <a:rPr lang="en-US" altLang="en-US" sz="1600"/>
              <a:t>ответов</a:t>
            </a:r>
            <a:r>
              <a:rPr lang="en-US" altLang="ru-RU" sz="1600"/>
              <a:t> </a:t>
            </a:r>
            <a:r>
              <a:rPr lang="en-US" altLang="en-US" sz="1600"/>
              <a:t>нужно</a:t>
            </a:r>
            <a:r>
              <a:rPr lang="en-US" altLang="ru-RU" sz="1600"/>
              <a:t> </a:t>
            </a:r>
            <a:r>
              <a:rPr lang="en-US" altLang="en-US" sz="1600"/>
              <a:t>знать</a:t>
            </a:r>
            <a:r>
              <a:rPr lang="en-US" altLang="ru-RU" sz="1600"/>
              <a:t> </a:t>
            </a:r>
            <a:r>
              <a:rPr lang="en-US" altLang="en-US" sz="1600"/>
              <a:t>очень</a:t>
            </a:r>
            <a:r>
              <a:rPr lang="en-US" altLang="ru-RU" sz="1600"/>
              <a:t> </a:t>
            </a:r>
            <a:r>
              <a:rPr lang="en-US" altLang="en-US" sz="1600"/>
              <a:t>много</a:t>
            </a:r>
            <a:r>
              <a:rPr lang="en-US" altLang="ru-RU" sz="1600"/>
              <a:t> </a:t>
            </a:r>
            <a:r>
              <a:rPr lang="en-US" altLang="en-US" sz="1600"/>
              <a:t>фактов</a:t>
            </a:r>
            <a:r>
              <a:rPr lang="en-US" altLang="ru-RU" sz="1600"/>
              <a:t> </a:t>
            </a:r>
            <a:r>
              <a:rPr lang="en-US" altLang="en-US" sz="1600"/>
              <a:t>и</a:t>
            </a:r>
            <a:r>
              <a:rPr lang="en-US" altLang="ru-RU" sz="1600"/>
              <a:t> </a:t>
            </a:r>
            <a:r>
              <a:rPr lang="en-US" altLang="en-US" sz="1600"/>
              <a:t>правил</a:t>
            </a:r>
            <a:r>
              <a:rPr lang="en-US" altLang="ru-RU" sz="1600"/>
              <a:t>.</a:t>
            </a:r>
            <a:endParaRPr lang="en-US" altLang="ru-RU" sz="1600"/>
          </a:p>
          <a:p>
            <a:r>
              <a:rPr lang="en-US" altLang="en-US" sz="1600"/>
              <a:t>Высока</a:t>
            </a:r>
            <a:r>
              <a:rPr lang="en-US" altLang="ru-RU" sz="1600"/>
              <a:t> </a:t>
            </a:r>
            <a:r>
              <a:rPr lang="en-US" altLang="en-US" sz="1600"/>
              <a:t>доля</a:t>
            </a:r>
            <a:r>
              <a:rPr lang="en-US" altLang="ru-RU" sz="1600"/>
              <a:t> </a:t>
            </a:r>
            <a:r>
              <a:rPr lang="en-US" altLang="en-US" sz="1600"/>
              <a:t>ответов</a:t>
            </a:r>
            <a:r>
              <a:rPr lang="en-US" altLang="ru-RU" sz="1600"/>
              <a:t> </a:t>
            </a:r>
            <a:r>
              <a:rPr lang="en-US" altLang="en-US" sz="1600"/>
              <a:t>с</a:t>
            </a:r>
            <a:r>
              <a:rPr lang="en-US" altLang="ru-RU" sz="1600"/>
              <a:t> </a:t>
            </a:r>
            <a:r>
              <a:rPr lang="en-US" altLang="en-US" sz="1600"/>
              <a:t>одной</a:t>
            </a:r>
            <a:r>
              <a:rPr lang="en-US" altLang="ru-RU" sz="1600"/>
              <a:t> </a:t>
            </a:r>
            <a:r>
              <a:rPr lang="en-US" altLang="en-US" sz="1600"/>
              <a:t>ошибкой</a:t>
            </a:r>
            <a:r>
              <a:rPr lang="en-US" altLang="ru-RU" sz="1600"/>
              <a:t> (</a:t>
            </a:r>
            <a:r>
              <a:rPr lang="en-US" altLang="en-US" sz="1600"/>
              <a:t>получивших</a:t>
            </a:r>
            <a:r>
              <a:rPr lang="en-US" altLang="ru-RU" sz="1600"/>
              <a:t> 1 </a:t>
            </a:r>
            <a:r>
              <a:rPr lang="en-US" altLang="en-US" sz="1600"/>
              <a:t>балл</a:t>
            </a:r>
            <a:r>
              <a:rPr lang="en-US" altLang="ru-RU" sz="1600"/>
              <a:t> </a:t>
            </a:r>
            <a:r>
              <a:rPr lang="en-US" altLang="en-US" sz="1600"/>
              <a:t>из</a:t>
            </a:r>
            <a:r>
              <a:rPr lang="en-US" altLang="ru-RU" sz="1600"/>
              <a:t> 2 </a:t>
            </a:r>
            <a:r>
              <a:rPr lang="en-US" altLang="en-US" sz="1600"/>
              <a:t>баллов</a:t>
            </a:r>
            <a:r>
              <a:rPr lang="en-US" altLang="ru-RU" sz="1600"/>
              <a:t>), </a:t>
            </a:r>
            <a:r>
              <a:rPr lang="en-US" altLang="en-US" sz="1600"/>
              <a:t>например</a:t>
            </a:r>
            <a:r>
              <a:rPr lang="en-US" altLang="ru-RU" sz="1600"/>
              <a:t>, </a:t>
            </a:r>
            <a:r>
              <a:rPr lang="en-US" altLang="en-US" sz="1600"/>
              <a:t>в</a:t>
            </a:r>
            <a:r>
              <a:rPr lang="ru-RU" altLang="en-US" sz="1600"/>
              <a:t>  </a:t>
            </a:r>
            <a:r>
              <a:rPr lang="en-US" altLang="en-US" sz="1600"/>
              <a:t>задании</a:t>
            </a:r>
            <a:r>
              <a:rPr lang="en-US" altLang="ru-RU" sz="1600"/>
              <a:t> </a:t>
            </a:r>
            <a:r>
              <a:rPr lang="" altLang="en-US" sz="1600"/>
              <a:t>№</a:t>
            </a:r>
            <a:r>
              <a:rPr lang="en-US" altLang="ru-RU" sz="1600"/>
              <a:t> 6, </a:t>
            </a:r>
            <a:r>
              <a:rPr lang="en-US" altLang="en-US" sz="1600"/>
              <a:t>где</a:t>
            </a:r>
            <a:r>
              <a:rPr lang="en-US" altLang="ru-RU" sz="1600"/>
              <a:t> </a:t>
            </a:r>
            <a:r>
              <a:rPr lang="en-US" altLang="en-US" sz="1600"/>
              <a:t>нужно</a:t>
            </a:r>
            <a:r>
              <a:rPr lang="en-US" altLang="ru-RU" sz="1600"/>
              <a:t> </a:t>
            </a:r>
            <a:r>
              <a:rPr lang="en-US" altLang="en-US" sz="1600"/>
              <a:t>проанализировать</a:t>
            </a:r>
            <a:r>
              <a:rPr lang="en-US" altLang="ru-RU" sz="1600"/>
              <a:t> </a:t>
            </a:r>
            <a:r>
              <a:rPr lang="en-US" altLang="en-US" sz="1600"/>
              <a:t>описываемые</a:t>
            </a:r>
            <a:r>
              <a:rPr lang="en-US" altLang="ru-RU" sz="1600"/>
              <a:t> </a:t>
            </a:r>
            <a:r>
              <a:rPr lang="en-US" altLang="en-US" sz="1600"/>
              <a:t>превращения</a:t>
            </a:r>
            <a:r>
              <a:rPr lang="en-US" altLang="ru-RU" sz="1600"/>
              <a:t> </a:t>
            </a:r>
            <a:r>
              <a:rPr lang="en-US" altLang="en-US" sz="1600"/>
              <a:t>и</a:t>
            </a:r>
            <a:r>
              <a:rPr lang="en-US" altLang="ru-RU" sz="1600"/>
              <a:t> </a:t>
            </a:r>
            <a:r>
              <a:rPr lang="en-US" altLang="en-US" sz="1600"/>
              <a:t>отобрать</a:t>
            </a:r>
            <a:r>
              <a:rPr lang="en-US" altLang="ru-RU" sz="1600"/>
              <a:t> </a:t>
            </a:r>
            <a:r>
              <a:rPr lang="en-US" altLang="en-US" sz="1600"/>
              <a:t>по</a:t>
            </a:r>
            <a:r>
              <a:rPr lang="ru-RU" altLang="en-US" sz="1600"/>
              <a:t>     </a:t>
            </a:r>
            <a:r>
              <a:rPr lang="en-US" altLang="en-US" sz="1600"/>
              <a:t>признакам</a:t>
            </a:r>
            <a:r>
              <a:rPr lang="en-US" altLang="ru-RU" sz="1600"/>
              <a:t> </a:t>
            </a:r>
            <a:r>
              <a:rPr lang="en-US" altLang="en-US" sz="1600"/>
              <a:t>реакций</a:t>
            </a:r>
            <a:r>
              <a:rPr lang="en-US" altLang="ru-RU" sz="1600"/>
              <a:t> </a:t>
            </a:r>
            <a:r>
              <a:rPr lang="en-US" altLang="en-US" sz="1600"/>
              <a:t>нужные</a:t>
            </a:r>
            <a:r>
              <a:rPr lang="en-US" altLang="ru-RU" sz="1600"/>
              <a:t> </a:t>
            </a:r>
            <a:r>
              <a:rPr lang="en-US" altLang="en-US" sz="1600"/>
              <a:t>вещества</a:t>
            </a:r>
            <a:r>
              <a:rPr lang="en-US" altLang="ru-RU" sz="1600"/>
              <a:t>. </a:t>
            </a:r>
            <a:r>
              <a:rPr lang="en-US" altLang="en-US" sz="1600"/>
              <a:t>В</a:t>
            </a:r>
            <a:r>
              <a:rPr lang="en-US" altLang="ru-RU" sz="1600"/>
              <a:t> </a:t>
            </a:r>
            <a:r>
              <a:rPr lang="en-US" altLang="en-US" sz="1600"/>
              <a:t>описываемом</a:t>
            </a:r>
            <a:r>
              <a:rPr lang="en-US" altLang="ru-RU" sz="1600"/>
              <a:t> </a:t>
            </a:r>
            <a:r>
              <a:rPr lang="en-US" altLang="en-US" sz="1600"/>
              <a:t>мысленном</a:t>
            </a:r>
            <a:r>
              <a:rPr lang="en-US" altLang="ru-RU" sz="1600"/>
              <a:t> </a:t>
            </a:r>
            <a:r>
              <a:rPr lang="en-US" altLang="en-US" sz="1600"/>
              <a:t>эксперименте</a:t>
            </a:r>
            <a:r>
              <a:rPr lang="en-US" altLang="ru-RU" sz="1600"/>
              <a:t> </a:t>
            </a:r>
            <a:r>
              <a:rPr lang="en-US" altLang="en-US" sz="1600"/>
              <a:t>легко</a:t>
            </a:r>
            <a:r>
              <a:rPr lang="ru-RU" altLang="en-US" sz="1600"/>
              <a:t>  </a:t>
            </a:r>
            <a:r>
              <a:rPr lang="en-US" altLang="en-US" sz="1600"/>
              <a:t>ошибиться</a:t>
            </a:r>
            <a:r>
              <a:rPr lang="en-US" altLang="ru-RU" sz="1600"/>
              <a:t>, </a:t>
            </a:r>
            <a:r>
              <a:rPr lang="en-US" altLang="en-US" sz="1600"/>
              <a:t>особенно</a:t>
            </a:r>
            <a:r>
              <a:rPr lang="en-US" altLang="ru-RU" sz="1600"/>
              <a:t> </a:t>
            </a:r>
            <a:r>
              <a:rPr lang="en-US" altLang="en-US" sz="1600"/>
              <a:t>при</a:t>
            </a:r>
            <a:r>
              <a:rPr lang="en-US" altLang="ru-RU" sz="1600"/>
              <a:t> </a:t>
            </a:r>
            <a:r>
              <a:rPr lang="en-US" altLang="en-US" sz="1600"/>
              <a:t>невнимательном</a:t>
            </a:r>
            <a:r>
              <a:rPr lang="en-US" altLang="ru-RU" sz="1600"/>
              <a:t> </a:t>
            </a:r>
            <a:r>
              <a:rPr lang="en-US" altLang="en-US" sz="1600"/>
              <a:t>прочтении</a:t>
            </a:r>
            <a:r>
              <a:rPr lang="en-US" altLang="ru-RU" sz="1600"/>
              <a:t>.</a:t>
            </a:r>
            <a:endParaRPr lang="en-US" altLang="ru-RU" sz="1600"/>
          </a:p>
          <a:p>
            <a:endParaRPr lang="en-US" altLang="ru-RU" sz="1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92717" y="1344998"/>
            <a:ext cx="8358246" cy="31381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 характере изменения количества участников ОГЭ по предмету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sz="2400" b="1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2026 году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Кинельском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управлении министерства образования Самарской области количество выпускников, выбирающих предмет по выбору «химия» вырос по сравнению с предыдцщими годами - 110 обучающихся.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en-US">
                <a:sym typeface="+mn-ea"/>
              </a:rPr>
              <a:t>Из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заданий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повышенного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уровня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сложности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на</a:t>
            </a:r>
            <a:r>
              <a:rPr lang="en-US" altLang="ru-RU">
                <a:sym typeface="+mn-ea"/>
              </a:rPr>
              <a:t> 2 </a:t>
            </a:r>
            <a:r>
              <a:rPr lang="en-US" altLang="en-US">
                <a:sym typeface="+mn-ea"/>
              </a:rPr>
              <a:t>балла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/>
        <p:txBody>
          <a:bodyPr/>
          <a:p>
            <a:r>
              <a:rPr lang="en-US" altLang="en-US" sz="1800">
                <a:sym typeface="+mn-ea"/>
              </a:rPr>
              <a:t>Мало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правильных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ответов</a:t>
            </a:r>
            <a:r>
              <a:rPr lang="en-US" altLang="ru-RU" sz="1800">
                <a:sym typeface="+mn-ea"/>
              </a:rPr>
              <a:t>, </a:t>
            </a:r>
            <a:r>
              <a:rPr lang="en-US" altLang="en-US" sz="1800">
                <a:sym typeface="+mn-ea"/>
              </a:rPr>
              <a:t>выполненных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на</a:t>
            </a:r>
            <a:r>
              <a:rPr lang="en-US" altLang="ru-RU" sz="1800">
                <a:sym typeface="+mn-ea"/>
              </a:rPr>
              <a:t> 2 </a:t>
            </a:r>
            <a:r>
              <a:rPr lang="en-US" altLang="en-US" sz="1800">
                <a:sym typeface="+mn-ea"/>
              </a:rPr>
              <a:t>балла</a:t>
            </a:r>
            <a:r>
              <a:rPr lang="en-US" altLang="ru-RU" sz="1800">
                <a:sym typeface="+mn-ea"/>
              </a:rPr>
              <a:t> (</a:t>
            </a:r>
            <a:r>
              <a:rPr lang="en-US" altLang="en-US" sz="1800">
                <a:sym typeface="+mn-ea"/>
              </a:rPr>
              <a:t>с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долей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менее</a:t>
            </a:r>
            <a:r>
              <a:rPr lang="en-US" altLang="ru-RU" sz="1800">
                <a:sym typeface="+mn-ea"/>
              </a:rPr>
              <a:t> 40 %) </a:t>
            </a:r>
            <a:r>
              <a:rPr lang="en-US" altLang="en-US" sz="1800">
                <a:sym typeface="+mn-ea"/>
              </a:rPr>
              <a:t>в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заданиях</a:t>
            </a:r>
            <a:r>
              <a:rPr lang="en-US" altLang="ru-RU" sz="1800">
                <a:sym typeface="+mn-ea"/>
              </a:rPr>
              <a:t>:</a:t>
            </a:r>
            <a:endParaRPr lang="en-US" altLang="ru-RU" sz="1800"/>
          </a:p>
          <a:p>
            <a:r>
              <a:rPr lang="en-US" altLang="en-US" sz="1800">
                <a:sym typeface="+mn-ea"/>
              </a:rPr>
              <a:t>№</a:t>
            </a:r>
            <a:r>
              <a:rPr lang="en-US" altLang="ru-RU" sz="1800">
                <a:sym typeface="+mn-ea"/>
              </a:rPr>
              <a:t> 7 (</a:t>
            </a:r>
            <a:r>
              <a:rPr lang="en-US" altLang="en-US" sz="1800">
                <a:sym typeface="+mn-ea"/>
              </a:rPr>
              <a:t>Химические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свойства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получение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неорганических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соединений</a:t>
            </a:r>
            <a:r>
              <a:rPr lang="en-US" altLang="ru-RU" sz="1800">
                <a:sym typeface="+mn-ea"/>
              </a:rPr>
              <a:t>), </a:t>
            </a:r>
            <a:endParaRPr lang="en-US" altLang="ru-RU" sz="1800">
              <a:sym typeface="+mn-ea"/>
            </a:endParaRPr>
          </a:p>
          <a:p>
            <a:r>
              <a:rPr lang="en-US" altLang="en-US" sz="1800">
                <a:sym typeface="+mn-ea"/>
              </a:rPr>
              <a:t>№</a:t>
            </a:r>
            <a:r>
              <a:rPr lang="en-US" altLang="ru-RU" sz="1800">
                <a:sym typeface="+mn-ea"/>
              </a:rPr>
              <a:t> 8 (</a:t>
            </a:r>
            <a:r>
              <a:rPr lang="en-US" altLang="en-US" sz="1800">
                <a:sym typeface="+mn-ea"/>
              </a:rPr>
              <a:t>Химические</a:t>
            </a:r>
            <a:r>
              <a:rPr lang="ru-RU" altLang="en-US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свойства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получение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металлов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неметаллов</a:t>
            </a:r>
            <a:r>
              <a:rPr lang="en-US" altLang="ru-RU" sz="1800">
                <a:sym typeface="+mn-ea"/>
              </a:rPr>
              <a:t>), </a:t>
            </a:r>
            <a:endParaRPr lang="en-US" altLang="ru-RU" sz="1800">
              <a:sym typeface="+mn-ea"/>
            </a:endParaRPr>
          </a:p>
          <a:p>
            <a:r>
              <a:rPr lang="en-US" altLang="en-US" sz="1800">
                <a:sym typeface="+mn-ea"/>
              </a:rPr>
              <a:t>№</a:t>
            </a:r>
            <a:r>
              <a:rPr lang="en-US" altLang="ru-RU" sz="1800">
                <a:sym typeface="+mn-ea"/>
              </a:rPr>
              <a:t> 14 (</a:t>
            </a:r>
            <a:r>
              <a:rPr lang="en-US" altLang="en-US" sz="1800">
                <a:sym typeface="+mn-ea"/>
              </a:rPr>
              <a:t>Химические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свойства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углеводородов</a:t>
            </a:r>
            <a:r>
              <a:rPr lang="en-US" altLang="ru-RU" sz="1800">
                <a:sym typeface="+mn-ea"/>
              </a:rPr>
              <a:t>),</a:t>
            </a:r>
            <a:endParaRPr lang="en-US" altLang="ru-RU" sz="1800"/>
          </a:p>
          <a:p>
            <a:r>
              <a:rPr lang="en-US" altLang="en-US" sz="1800">
                <a:sym typeface="+mn-ea"/>
              </a:rPr>
              <a:t>№</a:t>
            </a:r>
            <a:r>
              <a:rPr lang="en-US" altLang="ru-RU" sz="1800">
                <a:sym typeface="+mn-ea"/>
              </a:rPr>
              <a:t> 15 (</a:t>
            </a:r>
            <a:r>
              <a:rPr lang="en-US" altLang="en-US" sz="1800">
                <a:sym typeface="+mn-ea"/>
              </a:rPr>
              <a:t>Химические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свойства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кислородсодержащих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органических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соединений</a:t>
            </a:r>
            <a:r>
              <a:rPr lang="en-US" altLang="ru-RU" sz="1800">
                <a:sym typeface="+mn-ea"/>
              </a:rPr>
              <a:t>), </a:t>
            </a:r>
            <a:endParaRPr lang="en-US" altLang="ru-RU" sz="1800">
              <a:sym typeface="+mn-ea"/>
            </a:endParaRPr>
          </a:p>
          <a:p>
            <a:r>
              <a:rPr lang="en-US" altLang="en-US" sz="1800">
                <a:sym typeface="+mn-ea"/>
              </a:rPr>
              <a:t>№</a:t>
            </a:r>
            <a:r>
              <a:rPr lang="en-US" altLang="ru-RU" sz="1800">
                <a:sym typeface="+mn-ea"/>
              </a:rPr>
              <a:t> 24(</a:t>
            </a:r>
            <a:r>
              <a:rPr lang="en-US" altLang="en-US" sz="1800">
                <a:sym typeface="+mn-ea"/>
              </a:rPr>
              <a:t>Идентификация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неорганических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органических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веществ</a:t>
            </a:r>
            <a:r>
              <a:rPr lang="en-US" altLang="ru-RU" sz="1800">
                <a:sym typeface="+mn-ea"/>
              </a:rPr>
              <a:t>). </a:t>
            </a:r>
            <a:r>
              <a:rPr lang="en-US" altLang="en-US" sz="1800">
                <a:sym typeface="+mn-ea"/>
              </a:rPr>
              <a:t>Все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эти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задания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требуют</a:t>
            </a:r>
            <a:r>
              <a:rPr lang="ru-RU" altLang="en-US" sz="1800"/>
              <a:t> </a:t>
            </a:r>
            <a:r>
              <a:rPr lang="en-US" altLang="en-US" sz="1800">
                <a:sym typeface="+mn-ea"/>
              </a:rPr>
              <a:t>истемности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знаний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по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неорганической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органической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химии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умений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анализировать</a:t>
            </a:r>
            <a:r>
              <a:rPr lang="ru-RU" altLang="en-US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информацию</a:t>
            </a:r>
            <a:r>
              <a:rPr lang="en-US" altLang="ru-RU" sz="1800">
                <a:sym typeface="+mn-ea"/>
              </a:rPr>
              <a:t>. </a:t>
            </a:r>
            <a:endParaRPr lang="en-US" altLang="ru-RU" sz="1800">
              <a:sym typeface="+mn-ea"/>
            </a:endParaRPr>
          </a:p>
          <a:p>
            <a:r>
              <a:rPr lang="en-US" altLang="en-US" sz="1800">
                <a:sym typeface="+mn-ea"/>
              </a:rPr>
              <a:t>Кроме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этого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нужно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знать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много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фактов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уметь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прогнозировать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свойства</a:t>
            </a:r>
            <a:r>
              <a:rPr lang="ru-RU" altLang="en-US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веществ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по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составу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строению</a:t>
            </a:r>
            <a:r>
              <a:rPr lang="en-US" altLang="ru-RU" sz="1800">
                <a:sym typeface="+mn-ea"/>
              </a:rPr>
              <a:t>.</a:t>
            </a:r>
            <a:endParaRPr lang="en-US" altLang="ru-RU" sz="1800"/>
          </a:p>
          <a:p>
            <a:endParaRPr lang="en-US" altLang="ru-RU" sz="18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en-US">
                <a:sym typeface="+mn-ea"/>
              </a:rPr>
              <a:t>Выполнение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расчетных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задач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базового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уровня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сложности</a:t>
            </a:r>
            <a:endParaRPr lang="en-US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>
          <a:xfrm>
            <a:off x="89535" y="1600200"/>
            <a:ext cx="8757285" cy="487362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ru-RU" sz="1600"/>
              <a:t>  </a:t>
            </a:r>
            <a:r>
              <a:rPr lang="en-US" altLang="en-US" sz="1600"/>
              <a:t>всегда</a:t>
            </a:r>
            <a:r>
              <a:rPr lang="ru-RU" altLang="en-US" sz="1600"/>
              <a:t>  </a:t>
            </a:r>
            <a:r>
              <a:rPr lang="en-US" altLang="en-US" sz="1600"/>
              <a:t>вызывает</a:t>
            </a:r>
            <a:r>
              <a:rPr lang="en-US" altLang="ru-RU" sz="1600"/>
              <a:t> </a:t>
            </a:r>
            <a:r>
              <a:rPr lang="en-US" altLang="en-US" sz="1600"/>
              <a:t>трудности</a:t>
            </a:r>
            <a:r>
              <a:rPr lang="en-US" altLang="ru-RU" sz="1600"/>
              <a:t> </a:t>
            </a:r>
            <a:r>
              <a:rPr lang="en-US" altLang="en-US" sz="1600"/>
              <a:t>у</a:t>
            </a:r>
            <a:r>
              <a:rPr lang="en-US" altLang="ru-RU" sz="1600"/>
              <a:t> </a:t>
            </a:r>
            <a:r>
              <a:rPr lang="en-US" altLang="en-US" sz="1600"/>
              <a:t>школьников</a:t>
            </a:r>
            <a:r>
              <a:rPr lang="en-US" altLang="ru-RU" sz="1600"/>
              <a:t>: </a:t>
            </a:r>
            <a:r>
              <a:rPr lang="ru-RU" altLang="en-US" sz="1600"/>
              <a:t> </a:t>
            </a:r>
            <a:r>
              <a:rPr lang="en-US" altLang="en-US" sz="1600"/>
              <a:t>задание</a:t>
            </a:r>
            <a:r>
              <a:rPr lang="en-US" altLang="ru-RU" sz="1600"/>
              <a:t> </a:t>
            </a:r>
            <a:r>
              <a:rPr lang="" altLang="en-US" sz="1600"/>
              <a:t>№</a:t>
            </a:r>
            <a:r>
              <a:rPr lang="en-US" altLang="ru-RU" sz="1600"/>
              <a:t> 28 (</a:t>
            </a:r>
            <a:r>
              <a:rPr lang="en-US" altLang="en-US" sz="1600"/>
              <a:t>Вычисления</a:t>
            </a:r>
            <a:r>
              <a:rPr lang="en-US" altLang="ru-RU" sz="1600"/>
              <a:t> </a:t>
            </a:r>
            <a:r>
              <a:rPr lang="en-US" altLang="en-US" sz="1600"/>
              <a:t>по</a:t>
            </a:r>
            <a:r>
              <a:rPr lang="en-US" altLang="ru-RU" sz="1600"/>
              <a:t> </a:t>
            </a:r>
            <a:r>
              <a:rPr lang="en-US" altLang="en-US" sz="1600"/>
              <a:t>уравнениям</a:t>
            </a:r>
            <a:r>
              <a:rPr lang="en-US" altLang="ru-RU" sz="1600"/>
              <a:t> </a:t>
            </a:r>
            <a:r>
              <a:rPr lang="en-US" altLang="en-US" sz="1600"/>
              <a:t>реакций</a:t>
            </a:r>
            <a:r>
              <a:rPr lang="en-US" altLang="ru-RU" sz="1600"/>
              <a:t>).</a:t>
            </a:r>
            <a:endParaRPr lang="en-US" altLang="ru-RU" sz="1600"/>
          </a:p>
          <a:p>
            <a:r>
              <a:rPr lang="en-US" altLang="en-US" sz="1600"/>
              <a:t>Только</a:t>
            </a:r>
            <a:r>
              <a:rPr lang="en-US" altLang="ru-RU" sz="1600"/>
              <a:t> </a:t>
            </a:r>
            <a:r>
              <a:rPr lang="en-US" altLang="en-US" sz="1600"/>
              <a:t>одна</a:t>
            </a:r>
            <a:r>
              <a:rPr lang="en-US" altLang="ru-RU" sz="1600"/>
              <a:t> </a:t>
            </a:r>
            <a:r>
              <a:rPr lang="en-US" altLang="en-US" sz="1600"/>
              <a:t>треть</a:t>
            </a:r>
            <a:r>
              <a:rPr lang="en-US" altLang="ru-RU" sz="1600"/>
              <a:t> </a:t>
            </a:r>
            <a:r>
              <a:rPr lang="en-US" altLang="en-US" sz="1600"/>
              <a:t>участников</a:t>
            </a:r>
            <a:r>
              <a:rPr lang="en-US" altLang="ru-RU" sz="1600"/>
              <a:t> </a:t>
            </a:r>
            <a:r>
              <a:rPr lang="en-US" altLang="en-US" sz="1600"/>
              <a:t>ЕГЭ</a:t>
            </a:r>
            <a:r>
              <a:rPr lang="en-US" altLang="ru-RU" sz="1600"/>
              <a:t> </a:t>
            </a:r>
            <a:r>
              <a:rPr lang="en-US" altLang="en-US" sz="1600"/>
              <a:t>получили</a:t>
            </a:r>
            <a:r>
              <a:rPr lang="en-US" altLang="ru-RU" sz="1600"/>
              <a:t> 1 </a:t>
            </a:r>
            <a:r>
              <a:rPr lang="en-US" altLang="en-US" sz="1600"/>
              <a:t>балл</a:t>
            </a:r>
            <a:r>
              <a:rPr lang="en-US" altLang="ru-RU" sz="1600"/>
              <a:t> </a:t>
            </a:r>
            <a:r>
              <a:rPr lang="en-US" altLang="en-US" sz="1600"/>
              <a:t>по</a:t>
            </a:r>
            <a:r>
              <a:rPr lang="en-US" altLang="ru-RU" sz="1600"/>
              <a:t> </a:t>
            </a:r>
            <a:r>
              <a:rPr lang="en-US" altLang="en-US" sz="1600"/>
              <a:t>данному</a:t>
            </a:r>
            <a:r>
              <a:rPr lang="en-US" altLang="ru-RU" sz="1600"/>
              <a:t> </a:t>
            </a:r>
            <a:r>
              <a:rPr lang="en-US" altLang="en-US" sz="1600"/>
              <a:t>заданию</a:t>
            </a:r>
            <a:r>
              <a:rPr lang="en-US" altLang="ru-RU" sz="1600"/>
              <a:t> (27,9 % </a:t>
            </a:r>
            <a:r>
              <a:rPr lang="en-US" altLang="en-US" sz="1600"/>
              <a:t>ответов</a:t>
            </a:r>
            <a:r>
              <a:rPr lang="en-US" altLang="ru-RU" sz="1600"/>
              <a:t>).</a:t>
            </a:r>
            <a:endParaRPr lang="en-US" altLang="ru-RU" sz="1600"/>
          </a:p>
          <a:p>
            <a:pPr marL="0" indent="0">
              <a:buNone/>
            </a:pPr>
            <a:r>
              <a:rPr lang="en-US" altLang="ru-RU" sz="1600"/>
              <a:t> </a:t>
            </a:r>
            <a:r>
              <a:rPr lang="en-US" altLang="en-US" sz="1600"/>
              <a:t>Это</a:t>
            </a:r>
            <a:r>
              <a:rPr lang="ru-RU" altLang="en-US" sz="1600"/>
              <a:t> </a:t>
            </a:r>
            <a:r>
              <a:rPr lang="en-US" altLang="en-US" sz="1600"/>
              <a:t>объясняется</a:t>
            </a:r>
            <a:r>
              <a:rPr lang="en-US" altLang="ru-RU" sz="1600"/>
              <a:t>, </a:t>
            </a:r>
            <a:r>
              <a:rPr lang="en-US" altLang="en-US" sz="1600"/>
              <a:t>в</a:t>
            </a:r>
            <a:r>
              <a:rPr lang="en-US" altLang="ru-RU" sz="1600"/>
              <a:t> </a:t>
            </a:r>
            <a:r>
              <a:rPr lang="en-US" altLang="en-US" sz="1600"/>
              <a:t>основном</a:t>
            </a:r>
            <a:r>
              <a:rPr lang="en-US" altLang="ru-RU" sz="1600"/>
              <a:t>, </a:t>
            </a:r>
            <a:r>
              <a:rPr lang="en-US" altLang="en-US" sz="1600"/>
              <a:t>тремя</a:t>
            </a:r>
            <a:r>
              <a:rPr lang="en-US" altLang="ru-RU" sz="1600"/>
              <a:t> </a:t>
            </a:r>
            <a:r>
              <a:rPr lang="en-US" altLang="en-US" sz="1600"/>
              <a:t>причинами</a:t>
            </a:r>
            <a:r>
              <a:rPr lang="ru-RU" altLang="en-US" sz="1600"/>
              <a:t>:</a:t>
            </a:r>
            <a:endParaRPr lang="en-US" altLang="ru-RU" sz="1600"/>
          </a:p>
          <a:p>
            <a:r>
              <a:rPr lang="en-US" altLang="ru-RU" sz="1600"/>
              <a:t> </a:t>
            </a:r>
            <a:r>
              <a:rPr lang="en-US" altLang="en-US" sz="1600"/>
              <a:t>Во</a:t>
            </a:r>
            <a:r>
              <a:rPr lang="en-US" altLang="ru-RU" sz="1600"/>
              <a:t>-</a:t>
            </a:r>
            <a:r>
              <a:rPr lang="en-US" altLang="en-US" sz="1600"/>
              <a:t>первых</a:t>
            </a:r>
            <a:r>
              <a:rPr lang="en-US" altLang="ru-RU" sz="1600"/>
              <a:t>, </a:t>
            </a:r>
            <a:r>
              <a:rPr lang="en-US" altLang="en-US" sz="1600"/>
              <a:t>участники</a:t>
            </a:r>
            <a:r>
              <a:rPr lang="en-US" altLang="ru-RU" sz="1600"/>
              <a:t> </a:t>
            </a:r>
            <a:r>
              <a:rPr lang="en-US" altLang="en-US" sz="1600"/>
              <a:t>ЕГЭ</a:t>
            </a:r>
            <a:r>
              <a:rPr lang="en-US" altLang="ru-RU" sz="1600"/>
              <a:t> </a:t>
            </a:r>
            <a:r>
              <a:rPr lang="en-US" altLang="en-US" sz="1600"/>
              <a:t>не</a:t>
            </a:r>
            <a:r>
              <a:rPr lang="en-US" altLang="ru-RU" sz="1600"/>
              <a:t> </a:t>
            </a:r>
            <a:r>
              <a:rPr lang="en-US" altLang="en-US" sz="1600"/>
              <a:t>всегда</a:t>
            </a:r>
            <a:r>
              <a:rPr lang="en-US" altLang="ru-RU" sz="1600"/>
              <a:t> </a:t>
            </a:r>
            <a:r>
              <a:rPr lang="en-US" altLang="en-US" sz="1600"/>
              <a:t>могут</a:t>
            </a:r>
            <a:r>
              <a:rPr lang="ru-RU" altLang="en-US" sz="1600"/>
              <a:t>  </a:t>
            </a:r>
            <a:r>
              <a:rPr lang="en-US" altLang="en-US" sz="1600"/>
              <a:t>составить</a:t>
            </a:r>
            <a:r>
              <a:rPr lang="en-US" altLang="ru-RU" sz="1600"/>
              <a:t> </a:t>
            </a:r>
            <a:r>
              <a:rPr lang="en-US" altLang="en-US" sz="1600"/>
              <a:t>уравнение</a:t>
            </a:r>
            <a:r>
              <a:rPr lang="en-US" altLang="ru-RU" sz="1600"/>
              <a:t> </a:t>
            </a:r>
            <a:r>
              <a:rPr lang="en-US" altLang="en-US" sz="1600"/>
              <a:t>реакции</a:t>
            </a:r>
            <a:r>
              <a:rPr lang="en-US" altLang="ru-RU" sz="1600"/>
              <a:t>, </a:t>
            </a:r>
            <a:r>
              <a:rPr lang="en-US" altLang="en-US" sz="1600"/>
              <a:t>так</a:t>
            </a:r>
            <a:r>
              <a:rPr lang="en-US" altLang="ru-RU" sz="1600"/>
              <a:t> </a:t>
            </a:r>
            <a:r>
              <a:rPr lang="en-US" altLang="en-US" sz="1600"/>
              <a:t>как</a:t>
            </a:r>
            <a:r>
              <a:rPr lang="en-US" altLang="ru-RU" sz="1600"/>
              <a:t> </a:t>
            </a:r>
            <a:r>
              <a:rPr lang="en-US" altLang="en-US" sz="1600"/>
              <a:t>не</a:t>
            </a:r>
            <a:r>
              <a:rPr lang="en-US" altLang="ru-RU" sz="1600"/>
              <a:t> </a:t>
            </a:r>
            <a:r>
              <a:rPr lang="en-US" altLang="en-US" sz="1600"/>
              <a:t>знают</a:t>
            </a:r>
            <a:r>
              <a:rPr lang="en-US" altLang="ru-RU" sz="1600"/>
              <a:t> </a:t>
            </a:r>
            <a:r>
              <a:rPr lang="en-US" altLang="en-US" sz="1600"/>
              <a:t>химические</a:t>
            </a:r>
            <a:r>
              <a:rPr lang="en-US" altLang="ru-RU" sz="1600"/>
              <a:t> </a:t>
            </a:r>
            <a:r>
              <a:rPr lang="en-US" altLang="en-US" sz="1600"/>
              <a:t>свойства</a:t>
            </a:r>
            <a:r>
              <a:rPr lang="en-US" altLang="ru-RU" sz="1600"/>
              <a:t> </a:t>
            </a:r>
            <a:r>
              <a:rPr lang="en-US" altLang="en-US" sz="1600"/>
              <a:t>простых</a:t>
            </a:r>
            <a:r>
              <a:rPr lang="en-US" altLang="ru-RU" sz="1600"/>
              <a:t> </a:t>
            </a:r>
            <a:r>
              <a:rPr lang="en-US" altLang="en-US" sz="1600"/>
              <a:t>веществ</a:t>
            </a:r>
            <a:r>
              <a:rPr lang="en-US" altLang="ru-RU" sz="1600"/>
              <a:t> </a:t>
            </a:r>
            <a:r>
              <a:rPr lang="en-US" altLang="en-US" sz="1600"/>
              <a:t>и</a:t>
            </a:r>
            <a:r>
              <a:rPr lang="ru-RU" altLang="en-US" sz="1600"/>
              <a:t>  </a:t>
            </a:r>
            <a:r>
              <a:rPr lang="en-US" altLang="en-US" sz="1600"/>
              <a:t>классов</a:t>
            </a:r>
            <a:r>
              <a:rPr lang="en-US" altLang="ru-RU" sz="1600"/>
              <a:t> </a:t>
            </a:r>
            <a:r>
              <a:rPr lang="en-US" altLang="en-US" sz="1600"/>
              <a:t>неорганических</a:t>
            </a:r>
            <a:r>
              <a:rPr lang="en-US" altLang="ru-RU" sz="1600"/>
              <a:t> </a:t>
            </a:r>
            <a:r>
              <a:rPr lang="en-US" altLang="en-US" sz="1600"/>
              <a:t>соединений</a:t>
            </a:r>
            <a:r>
              <a:rPr lang="en-US" altLang="ru-RU" sz="1600"/>
              <a:t>.</a:t>
            </a:r>
            <a:endParaRPr lang="en-US" altLang="ru-RU" sz="1600"/>
          </a:p>
          <a:p>
            <a:r>
              <a:rPr lang="en-US" altLang="ru-RU" sz="1600"/>
              <a:t> </a:t>
            </a:r>
            <a:r>
              <a:rPr lang="en-US" altLang="en-US" sz="1600"/>
              <a:t>Во</a:t>
            </a:r>
            <a:r>
              <a:rPr lang="en-US" altLang="ru-RU" sz="1600"/>
              <a:t>-</a:t>
            </a:r>
            <a:r>
              <a:rPr lang="en-US" altLang="en-US" sz="1600"/>
              <a:t>вторых</a:t>
            </a:r>
            <a:r>
              <a:rPr lang="en-US" altLang="ru-RU" sz="1600"/>
              <a:t>, </a:t>
            </a:r>
            <a:r>
              <a:rPr lang="en-US" altLang="en-US" sz="1600"/>
              <a:t>участники</a:t>
            </a:r>
            <a:r>
              <a:rPr lang="en-US" altLang="ru-RU" sz="1600"/>
              <a:t> </a:t>
            </a:r>
            <a:r>
              <a:rPr lang="en-US" altLang="en-US" sz="1600"/>
              <a:t>экзамена</a:t>
            </a:r>
            <a:r>
              <a:rPr lang="en-US" altLang="ru-RU" sz="1600"/>
              <a:t> </a:t>
            </a:r>
            <a:r>
              <a:rPr lang="en-US" altLang="en-US" sz="1600"/>
              <a:t>не</a:t>
            </a:r>
            <a:r>
              <a:rPr lang="en-US" altLang="ru-RU" sz="1600"/>
              <a:t> </a:t>
            </a:r>
            <a:r>
              <a:rPr lang="en-US" altLang="en-US" sz="1600"/>
              <a:t>понимают</a:t>
            </a:r>
            <a:r>
              <a:rPr lang="ru-RU" altLang="en-US" sz="1600"/>
              <a:t>  </a:t>
            </a:r>
            <a:r>
              <a:rPr lang="en-US" altLang="en-US" sz="1600"/>
              <a:t>физический</a:t>
            </a:r>
            <a:r>
              <a:rPr lang="en-US" altLang="ru-RU" sz="1600"/>
              <a:t> </a:t>
            </a:r>
            <a:r>
              <a:rPr lang="en-US" altLang="en-US" sz="1600"/>
              <a:t>смысл</a:t>
            </a:r>
            <a:r>
              <a:rPr lang="en-US" altLang="ru-RU" sz="1600"/>
              <a:t> </a:t>
            </a:r>
            <a:r>
              <a:rPr lang="en-US" altLang="en-US" sz="1600"/>
              <a:t>уравнения</a:t>
            </a:r>
            <a:r>
              <a:rPr lang="en-US" altLang="ru-RU" sz="1600"/>
              <a:t> </a:t>
            </a:r>
            <a:r>
              <a:rPr lang="en-US" altLang="en-US" sz="1600"/>
              <a:t>реакции</a:t>
            </a:r>
            <a:r>
              <a:rPr lang="en-US" altLang="ru-RU" sz="1600"/>
              <a:t>, </a:t>
            </a:r>
            <a:r>
              <a:rPr lang="en-US" altLang="en-US" sz="1600"/>
              <a:t>а</a:t>
            </a:r>
            <a:r>
              <a:rPr lang="en-US" altLang="ru-RU" sz="1600"/>
              <a:t> </a:t>
            </a:r>
            <a:r>
              <a:rPr lang="en-US" altLang="en-US" sz="1600"/>
              <a:t>потому</a:t>
            </a:r>
            <a:r>
              <a:rPr lang="en-US" altLang="ru-RU" sz="1600"/>
              <a:t> </a:t>
            </a:r>
            <a:r>
              <a:rPr lang="en-US" altLang="en-US" sz="1600"/>
              <a:t>не</a:t>
            </a:r>
            <a:r>
              <a:rPr lang="en-US" altLang="ru-RU" sz="1600"/>
              <a:t> </a:t>
            </a:r>
            <a:r>
              <a:rPr lang="en-US" altLang="en-US" sz="1600"/>
              <a:t>умеют</a:t>
            </a:r>
            <a:r>
              <a:rPr lang="en-US" altLang="ru-RU" sz="1600"/>
              <a:t> </a:t>
            </a:r>
            <a:r>
              <a:rPr lang="en-US" altLang="en-US" sz="1600"/>
              <a:t>составлять</a:t>
            </a:r>
            <a:r>
              <a:rPr lang="en-US" altLang="ru-RU" sz="1600"/>
              <a:t> </a:t>
            </a:r>
            <a:r>
              <a:rPr lang="en-US" altLang="en-US" sz="1600"/>
              <a:t>правильные</a:t>
            </a:r>
            <a:r>
              <a:rPr lang="en-US" altLang="ru-RU" sz="1600"/>
              <a:t> </a:t>
            </a:r>
            <a:r>
              <a:rPr lang="en-US" altLang="en-US" sz="1600"/>
              <a:t>пропорции</a:t>
            </a:r>
            <a:r>
              <a:rPr lang="en-US" altLang="ru-RU" sz="1600"/>
              <a:t>.</a:t>
            </a:r>
            <a:endParaRPr lang="en-US" altLang="ru-RU" sz="1600"/>
          </a:p>
          <a:p>
            <a:r>
              <a:rPr lang="en-US" altLang="en-US" sz="1600"/>
              <a:t>В</a:t>
            </a:r>
            <a:r>
              <a:rPr lang="en-US" altLang="ru-RU" sz="1600"/>
              <a:t>-</a:t>
            </a:r>
            <a:r>
              <a:rPr lang="en-US" altLang="en-US" sz="1600"/>
              <a:t>третьих</a:t>
            </a:r>
            <a:r>
              <a:rPr lang="en-US" altLang="ru-RU" sz="1600"/>
              <a:t>, </a:t>
            </a:r>
            <a:r>
              <a:rPr lang="en-US" altLang="en-US" sz="1600"/>
              <a:t>многие</a:t>
            </a:r>
            <a:r>
              <a:rPr lang="en-US" altLang="ru-RU" sz="1600"/>
              <a:t> </a:t>
            </a:r>
            <a:r>
              <a:rPr lang="en-US" altLang="en-US" sz="1600"/>
              <a:t>не</a:t>
            </a:r>
            <a:r>
              <a:rPr lang="en-US" altLang="ru-RU" sz="1600"/>
              <a:t> </a:t>
            </a:r>
            <a:r>
              <a:rPr lang="en-US" altLang="en-US" sz="1600"/>
              <a:t>умеют</a:t>
            </a:r>
            <a:r>
              <a:rPr lang="en-US" altLang="ru-RU" sz="1600"/>
              <a:t> </a:t>
            </a:r>
            <a:r>
              <a:rPr lang="en-US" altLang="en-US" sz="1600"/>
              <a:t>решать</a:t>
            </a:r>
            <a:r>
              <a:rPr lang="en-US" altLang="ru-RU" sz="1600"/>
              <a:t> </a:t>
            </a:r>
            <a:r>
              <a:rPr lang="en-US" altLang="en-US" sz="1600"/>
              <a:t>комбинированные</a:t>
            </a:r>
            <a:r>
              <a:rPr lang="en-US" altLang="ru-RU" sz="1600"/>
              <a:t> </a:t>
            </a:r>
            <a:r>
              <a:rPr lang="en-US" altLang="en-US" sz="1600"/>
              <a:t>задачи</a:t>
            </a:r>
            <a:r>
              <a:rPr lang="en-US" altLang="ru-RU" sz="1600"/>
              <a:t>, </a:t>
            </a:r>
            <a:r>
              <a:rPr lang="en-US" altLang="en-US" sz="1600"/>
              <a:t>связанные</a:t>
            </a:r>
            <a:r>
              <a:rPr lang="en-US" altLang="ru-RU" sz="1600"/>
              <a:t> </a:t>
            </a:r>
            <a:r>
              <a:rPr lang="en-US" altLang="en-US" sz="1600"/>
              <a:t>с</a:t>
            </a:r>
            <a:r>
              <a:rPr lang="en-US" altLang="ru-RU" sz="1600"/>
              <a:t> </a:t>
            </a:r>
            <a:r>
              <a:rPr lang="en-US" altLang="en-US" sz="1600"/>
              <a:t>массовой</a:t>
            </a:r>
            <a:r>
              <a:rPr lang="en-US" altLang="ru-RU" sz="1600"/>
              <a:t> </a:t>
            </a:r>
            <a:r>
              <a:rPr lang="en-US" altLang="en-US" sz="1600"/>
              <a:t>долей</a:t>
            </a:r>
            <a:r>
              <a:rPr lang="en-US" altLang="ru-RU" sz="1600"/>
              <a:t>,</a:t>
            </a:r>
            <a:r>
              <a:rPr lang="ru-RU" altLang="en-US" sz="1600"/>
              <a:t>  </a:t>
            </a:r>
            <a:r>
              <a:rPr lang="en-US" altLang="en-US" sz="1600"/>
              <a:t>растворимостью</a:t>
            </a:r>
            <a:r>
              <a:rPr lang="en-US" altLang="ru-RU" sz="1600"/>
              <a:t> </a:t>
            </a:r>
            <a:r>
              <a:rPr lang="en-US" altLang="en-US" sz="1600"/>
              <a:t>и</a:t>
            </a:r>
            <a:r>
              <a:rPr lang="en-US" altLang="ru-RU" sz="1600"/>
              <a:t> </a:t>
            </a:r>
            <a:r>
              <a:rPr lang="en-US" altLang="en-US" sz="1600"/>
              <a:t>выходом</a:t>
            </a:r>
            <a:r>
              <a:rPr lang="en-US" altLang="ru-RU" sz="1600"/>
              <a:t> </a:t>
            </a:r>
            <a:r>
              <a:rPr lang="en-US" altLang="en-US" sz="1600"/>
              <a:t>продукта</a:t>
            </a:r>
            <a:r>
              <a:rPr lang="en-US" altLang="ru-RU" sz="1600"/>
              <a:t> </a:t>
            </a:r>
            <a:r>
              <a:rPr lang="en-US" altLang="en-US" sz="1600"/>
              <a:t>реакции</a:t>
            </a:r>
            <a:r>
              <a:rPr lang="en-US" altLang="ru-RU" sz="1600"/>
              <a:t>.</a:t>
            </a:r>
            <a:endParaRPr lang="en-US" altLang="ru-RU" sz="1600"/>
          </a:p>
          <a:p>
            <a:r>
              <a:rPr lang="en-US" altLang="en-US" sz="1600"/>
              <a:t>Низкий</a:t>
            </a:r>
            <a:r>
              <a:rPr lang="en-US" altLang="ru-RU" sz="1600"/>
              <a:t> </a:t>
            </a:r>
            <a:r>
              <a:rPr lang="en-US" altLang="en-US" sz="1600"/>
              <a:t>показатель</a:t>
            </a:r>
            <a:r>
              <a:rPr lang="en-US" altLang="ru-RU" sz="1600"/>
              <a:t> </a:t>
            </a:r>
            <a:r>
              <a:rPr lang="en-US" altLang="en-US" sz="1600"/>
              <a:t>по</a:t>
            </a:r>
            <a:r>
              <a:rPr lang="en-US" altLang="ru-RU" sz="1600"/>
              <a:t> </a:t>
            </a:r>
            <a:r>
              <a:rPr lang="en-US" altLang="en-US" sz="1600"/>
              <a:t>заданию</a:t>
            </a:r>
            <a:r>
              <a:rPr lang="en-US" altLang="ru-RU" sz="1600"/>
              <a:t> </a:t>
            </a:r>
            <a:r>
              <a:rPr lang="" altLang="en-US" sz="1600"/>
              <a:t>№</a:t>
            </a:r>
            <a:r>
              <a:rPr lang="en-US" altLang="ru-RU" sz="1600"/>
              <a:t> 28 </a:t>
            </a:r>
            <a:r>
              <a:rPr lang="en-US" altLang="en-US" sz="1600"/>
              <a:t>объясняет</a:t>
            </a:r>
            <a:r>
              <a:rPr lang="en-US" altLang="ru-RU" sz="1600"/>
              <a:t>, </a:t>
            </a:r>
            <a:r>
              <a:rPr lang="en-US" altLang="en-US" sz="1600"/>
              <a:t>почему</a:t>
            </a:r>
            <a:r>
              <a:rPr lang="en-US" altLang="ru-RU" sz="1600"/>
              <a:t> </a:t>
            </a:r>
            <a:r>
              <a:rPr lang="en-US" altLang="en-US" sz="1600"/>
              <a:t>участники</a:t>
            </a:r>
            <a:r>
              <a:rPr lang="en-US" altLang="ru-RU" sz="1600"/>
              <a:t> </a:t>
            </a:r>
            <a:r>
              <a:rPr lang="en-US" altLang="en-US" sz="1600"/>
              <a:t>ЕГЭ</a:t>
            </a:r>
            <a:r>
              <a:rPr lang="en-US" altLang="ru-RU" sz="1600"/>
              <a:t> </a:t>
            </a:r>
            <a:r>
              <a:rPr lang="en-US" altLang="en-US" sz="1600"/>
              <a:t>не</a:t>
            </a:r>
            <a:r>
              <a:rPr lang="en-US" altLang="ru-RU" sz="1600"/>
              <a:t> </a:t>
            </a:r>
            <a:r>
              <a:rPr lang="en-US" altLang="en-US" sz="1600"/>
              <a:t>справляются</a:t>
            </a:r>
            <a:endParaRPr lang="en-US" altLang="en-US" sz="1600"/>
          </a:p>
          <a:p>
            <a:r>
              <a:rPr lang="en-US" altLang="en-US" sz="1600"/>
              <a:t>с</a:t>
            </a:r>
            <a:r>
              <a:rPr lang="en-US" altLang="ru-RU" sz="1600"/>
              <a:t> </a:t>
            </a:r>
            <a:r>
              <a:rPr lang="en-US" altLang="en-US" sz="1600"/>
              <a:t>задачей</a:t>
            </a:r>
            <a:r>
              <a:rPr lang="en-US" altLang="ru-RU" sz="1600"/>
              <a:t> </a:t>
            </a:r>
            <a:r>
              <a:rPr lang="" altLang="en-US" sz="1600"/>
              <a:t>№</a:t>
            </a:r>
            <a:r>
              <a:rPr lang="en-US" altLang="ru-RU" sz="1600"/>
              <a:t> 34 (</a:t>
            </a:r>
            <a:r>
              <a:rPr lang="en-US" altLang="en-US" sz="1600"/>
              <a:t>Вычисления</a:t>
            </a:r>
            <a:r>
              <a:rPr lang="en-US" altLang="ru-RU" sz="1600"/>
              <a:t> </a:t>
            </a:r>
            <a:r>
              <a:rPr lang="en-US" altLang="en-US" sz="1600"/>
              <a:t>по</a:t>
            </a:r>
            <a:r>
              <a:rPr lang="en-US" altLang="ru-RU" sz="1600"/>
              <a:t> </a:t>
            </a:r>
            <a:r>
              <a:rPr lang="en-US" altLang="en-US" sz="1600"/>
              <a:t>уравнениям</a:t>
            </a:r>
            <a:r>
              <a:rPr lang="en-US" altLang="ru-RU" sz="1600"/>
              <a:t> </a:t>
            </a:r>
            <a:r>
              <a:rPr lang="en-US" altLang="en-US" sz="1600"/>
              <a:t>реакций</a:t>
            </a:r>
            <a:r>
              <a:rPr lang="en-US" altLang="ru-RU" sz="1600"/>
              <a:t>) </a:t>
            </a:r>
            <a:r>
              <a:rPr lang="en-US" altLang="en-US" sz="1600"/>
              <a:t>высокого</a:t>
            </a:r>
            <a:r>
              <a:rPr lang="en-US" altLang="ru-RU" sz="1600"/>
              <a:t> </a:t>
            </a:r>
            <a:r>
              <a:rPr lang="en-US" altLang="en-US" sz="1600"/>
              <a:t>уровня</a:t>
            </a:r>
            <a:r>
              <a:rPr lang="en-US" altLang="ru-RU" sz="1600"/>
              <a:t> </a:t>
            </a:r>
            <a:r>
              <a:rPr lang="en-US" altLang="en-US" sz="1600"/>
              <a:t>сложности</a:t>
            </a:r>
            <a:r>
              <a:rPr lang="en-US" altLang="ru-RU" sz="1600"/>
              <a:t> </a:t>
            </a:r>
            <a:r>
              <a:rPr lang="en-US" altLang="en-US" sz="1600"/>
              <a:t>во</a:t>
            </a:r>
            <a:r>
              <a:rPr lang="en-US" altLang="ru-RU" sz="1600"/>
              <a:t> </a:t>
            </a:r>
            <a:r>
              <a:rPr lang="en-US" altLang="en-US" sz="1600"/>
              <a:t>второй</a:t>
            </a:r>
            <a:r>
              <a:rPr lang="ru-RU" altLang="en-US" sz="1600"/>
              <a:t>  </a:t>
            </a:r>
            <a:r>
              <a:rPr lang="en-US" altLang="en-US" sz="1600"/>
              <a:t>части</a:t>
            </a:r>
            <a:r>
              <a:rPr lang="en-US" altLang="ru-RU" sz="1600"/>
              <a:t> </a:t>
            </a:r>
            <a:r>
              <a:rPr lang="en-US" altLang="en-US" sz="1600"/>
              <a:t>экзаменационной</a:t>
            </a:r>
            <a:r>
              <a:rPr lang="en-US" altLang="ru-RU" sz="1600"/>
              <a:t> </a:t>
            </a:r>
            <a:r>
              <a:rPr lang="en-US" altLang="en-US" sz="1600"/>
              <a:t>работы</a:t>
            </a:r>
            <a:r>
              <a:rPr lang="en-US" altLang="ru-RU" sz="1600"/>
              <a:t>. </a:t>
            </a:r>
            <a:r>
              <a:rPr lang="en-US" altLang="en-US" sz="1600"/>
              <a:t>Если</a:t>
            </a:r>
            <a:r>
              <a:rPr lang="en-US" altLang="ru-RU" sz="1600"/>
              <a:t> </a:t>
            </a:r>
            <a:r>
              <a:rPr lang="en-US" altLang="en-US" sz="1600"/>
              <a:t>обучающиеся</a:t>
            </a:r>
            <a:r>
              <a:rPr lang="en-US" altLang="ru-RU" sz="1600"/>
              <a:t> </a:t>
            </a:r>
            <a:r>
              <a:rPr lang="en-US" altLang="en-US" sz="1600"/>
              <a:t>не</a:t>
            </a:r>
            <a:r>
              <a:rPr lang="en-US" altLang="ru-RU" sz="1600"/>
              <a:t> </a:t>
            </a:r>
            <a:r>
              <a:rPr lang="en-US" altLang="en-US" sz="1600"/>
              <a:t>умеют</a:t>
            </a:r>
            <a:r>
              <a:rPr lang="en-US" altLang="ru-RU" sz="1600"/>
              <a:t> </a:t>
            </a:r>
            <a:r>
              <a:rPr lang="en-US" altLang="en-US" sz="1600"/>
              <a:t>решать</a:t>
            </a:r>
            <a:r>
              <a:rPr lang="en-US" altLang="ru-RU" sz="1600"/>
              <a:t> </a:t>
            </a:r>
            <a:r>
              <a:rPr lang="en-US" altLang="en-US" sz="1600"/>
              <a:t>базовые</a:t>
            </a:r>
            <a:r>
              <a:rPr lang="en-US" altLang="ru-RU" sz="1600"/>
              <a:t> </a:t>
            </a:r>
            <a:r>
              <a:rPr lang="en-US" altLang="en-US" sz="1600"/>
              <a:t>задачи</a:t>
            </a:r>
            <a:r>
              <a:rPr lang="en-US" altLang="ru-RU" sz="1600"/>
              <a:t> </a:t>
            </a:r>
            <a:r>
              <a:rPr lang="en-US" altLang="en-US" sz="1600"/>
              <a:t>по</a:t>
            </a:r>
            <a:endParaRPr lang="en-US" altLang="en-US" sz="1600"/>
          </a:p>
          <a:p>
            <a:r>
              <a:rPr lang="en-US" altLang="en-US" sz="1600"/>
              <a:t>уравнениям</a:t>
            </a:r>
            <a:r>
              <a:rPr lang="en-US" altLang="ru-RU" sz="1600"/>
              <a:t> </a:t>
            </a:r>
            <a:r>
              <a:rPr lang="en-US" altLang="en-US" sz="1600"/>
              <a:t>реакций</a:t>
            </a:r>
            <a:r>
              <a:rPr lang="en-US" altLang="ru-RU" sz="1600"/>
              <a:t>, </a:t>
            </a:r>
            <a:r>
              <a:rPr lang="en-US" altLang="en-US" sz="1600"/>
              <a:t>понятно</a:t>
            </a:r>
            <a:r>
              <a:rPr lang="en-US" altLang="ru-RU" sz="1600"/>
              <a:t>, </a:t>
            </a:r>
            <a:r>
              <a:rPr lang="en-US" altLang="en-US" sz="1600"/>
              <a:t>что</a:t>
            </a:r>
            <a:r>
              <a:rPr lang="en-US" altLang="ru-RU" sz="1600"/>
              <a:t> </a:t>
            </a:r>
            <a:r>
              <a:rPr lang="en-US" altLang="en-US" sz="1600"/>
              <a:t>задачи</a:t>
            </a:r>
            <a:r>
              <a:rPr lang="en-US" altLang="ru-RU" sz="1600"/>
              <a:t> </a:t>
            </a:r>
            <a:r>
              <a:rPr lang="en-US" altLang="en-US" sz="1600"/>
              <a:t>высокого</a:t>
            </a:r>
            <a:r>
              <a:rPr lang="en-US" altLang="ru-RU" sz="1600"/>
              <a:t> </a:t>
            </a:r>
            <a:r>
              <a:rPr lang="en-US" altLang="en-US" sz="1600"/>
              <a:t>уровня</a:t>
            </a:r>
            <a:r>
              <a:rPr lang="en-US" altLang="ru-RU" sz="1600"/>
              <a:t> </a:t>
            </a:r>
            <a:r>
              <a:rPr lang="en-US" altLang="en-US" sz="1600"/>
              <a:t>сложности</a:t>
            </a:r>
            <a:r>
              <a:rPr lang="en-US" altLang="ru-RU" sz="1600"/>
              <a:t> </a:t>
            </a:r>
            <a:r>
              <a:rPr lang="en-US" altLang="en-US" sz="1600"/>
              <a:t>недоступны</a:t>
            </a:r>
            <a:r>
              <a:rPr lang="en-US" altLang="ru-RU" sz="1600"/>
              <a:t> </a:t>
            </a:r>
            <a:r>
              <a:rPr lang="en-US" altLang="en-US" sz="1600"/>
              <a:t>для</a:t>
            </a:r>
            <a:r>
              <a:rPr lang="ru-RU" altLang="en-US" sz="1600"/>
              <a:t>  </a:t>
            </a:r>
            <a:r>
              <a:rPr lang="en-US" altLang="en-US" sz="1600"/>
              <a:t>большинства</a:t>
            </a:r>
            <a:r>
              <a:rPr lang="en-US" altLang="ru-RU" sz="1600"/>
              <a:t> </a:t>
            </a:r>
            <a:r>
              <a:rPr lang="en-US" altLang="en-US" sz="1600"/>
              <a:t>участников</a:t>
            </a:r>
            <a:r>
              <a:rPr lang="en-US" altLang="ru-RU" sz="1600"/>
              <a:t> </a:t>
            </a:r>
            <a:r>
              <a:rPr lang="en-US" altLang="en-US" sz="1600"/>
              <a:t>ЕГЭ</a:t>
            </a:r>
            <a:r>
              <a:rPr lang="en-US" altLang="ru-RU" sz="1600"/>
              <a:t> </a:t>
            </a:r>
            <a:r>
              <a:rPr lang="en-US" altLang="en-US" sz="1600"/>
              <a:t>по</a:t>
            </a:r>
            <a:r>
              <a:rPr lang="en-US" altLang="ru-RU" sz="1600"/>
              <a:t> </a:t>
            </a:r>
            <a:r>
              <a:rPr lang="en-US" altLang="en-US" sz="1600"/>
              <a:t>химии</a:t>
            </a:r>
            <a:r>
              <a:rPr lang="en-US" altLang="ru-RU" sz="1600"/>
              <a:t> (4,3 % </a:t>
            </a:r>
            <a:r>
              <a:rPr lang="en-US" altLang="en-US" sz="1600"/>
              <a:t>выполнения</a:t>
            </a:r>
            <a:r>
              <a:rPr lang="en-US" altLang="ru-RU" sz="1600"/>
              <a:t>).</a:t>
            </a:r>
            <a:endParaRPr lang="en-US" altLang="ru-RU" sz="1600"/>
          </a:p>
          <a:p>
            <a:endParaRPr lang="en-US" altLang="ru-RU" sz="16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7467600" cy="516255"/>
          </a:xfrm>
        </p:spPr>
        <p:txBody>
          <a:bodyPr>
            <a:normAutofit fontScale="90000"/>
          </a:bodyPr>
          <a:p>
            <a:pPr algn="ctr"/>
            <a:r>
              <a:rPr lang="ru-RU" altLang="en-US"/>
              <a:t>задание № 34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>
          <a:xfrm>
            <a:off x="457200" y="843280"/>
            <a:ext cx="7467600" cy="5630545"/>
          </a:xfrm>
        </p:spPr>
        <p:txBody>
          <a:bodyPr>
            <a:normAutofit fontScale="80000"/>
          </a:bodyPr>
          <a:p>
            <a:pPr marL="0" indent="0" algn="ctr">
              <a:buNone/>
            </a:pPr>
            <a:r>
              <a:rPr lang="en-US" altLang="en-US" sz="2500" b="1"/>
              <a:t>Типичные</a:t>
            </a:r>
            <a:r>
              <a:rPr lang="en-US" altLang="ru-RU" sz="2500" b="1"/>
              <a:t> </a:t>
            </a:r>
            <a:r>
              <a:rPr lang="en-US" altLang="en-US" sz="2500" b="1"/>
              <a:t>ошибки</a:t>
            </a:r>
            <a:r>
              <a:rPr lang="en-US" altLang="ru-RU" sz="2500" b="1"/>
              <a:t>:</a:t>
            </a:r>
            <a:endParaRPr lang="en-US" altLang="ru-RU" sz="2500" b="1"/>
          </a:p>
          <a:p>
            <a:r>
              <a:rPr lang="en-US" altLang="en-US" sz="2500"/>
              <a:t></a:t>
            </a:r>
            <a:r>
              <a:rPr lang="en-US" altLang="ru-RU" sz="2500"/>
              <a:t> </a:t>
            </a:r>
            <a:r>
              <a:rPr lang="en-US" altLang="en-US" sz="2500"/>
              <a:t>не</a:t>
            </a:r>
            <a:r>
              <a:rPr lang="en-US" altLang="ru-RU" sz="2500"/>
              <a:t> </a:t>
            </a:r>
            <a:r>
              <a:rPr lang="en-US" altLang="en-US" sz="2500"/>
              <a:t>составляют</a:t>
            </a:r>
            <a:r>
              <a:rPr lang="en-US" altLang="ru-RU" sz="2500"/>
              <a:t> </a:t>
            </a:r>
            <a:r>
              <a:rPr lang="en-US" altLang="en-US" sz="2500"/>
              <a:t>уравнения</a:t>
            </a:r>
            <a:r>
              <a:rPr lang="en-US" altLang="ru-RU" sz="2500"/>
              <a:t> </a:t>
            </a:r>
            <a:r>
              <a:rPr lang="en-US" altLang="en-US" sz="2500"/>
              <a:t>реакций</a:t>
            </a:r>
            <a:r>
              <a:rPr lang="en-US" altLang="ru-RU" sz="2500"/>
              <a:t> </a:t>
            </a:r>
            <a:r>
              <a:rPr lang="en-US" altLang="en-US" sz="2500"/>
              <a:t>или</a:t>
            </a:r>
            <a:r>
              <a:rPr lang="en-US" altLang="ru-RU" sz="2500"/>
              <a:t> </a:t>
            </a:r>
            <a:r>
              <a:rPr lang="en-US" altLang="en-US" sz="2500"/>
              <a:t>допускают</a:t>
            </a:r>
            <a:r>
              <a:rPr lang="en-US" altLang="ru-RU" sz="2500"/>
              <a:t> </a:t>
            </a:r>
            <a:r>
              <a:rPr lang="en-US" altLang="en-US" sz="2500"/>
              <a:t>ошибки</a:t>
            </a:r>
            <a:r>
              <a:rPr lang="en-US" altLang="ru-RU" sz="2500"/>
              <a:t> </a:t>
            </a:r>
            <a:r>
              <a:rPr lang="en-US" altLang="en-US" sz="2500"/>
              <a:t>в</a:t>
            </a:r>
            <a:r>
              <a:rPr lang="en-US" altLang="ru-RU" sz="2500"/>
              <a:t> </a:t>
            </a:r>
            <a:r>
              <a:rPr lang="en-US" altLang="en-US" sz="2500"/>
              <a:t>уравнениях</a:t>
            </a:r>
            <a:r>
              <a:rPr lang="en-US" altLang="ru-RU" sz="2500"/>
              <a:t> </a:t>
            </a:r>
            <a:r>
              <a:rPr lang="en-US" altLang="en-US" sz="2500"/>
              <a:t>реакций</a:t>
            </a:r>
            <a:r>
              <a:rPr lang="en-US" altLang="ru-RU" sz="2500"/>
              <a:t>, </a:t>
            </a:r>
            <a:r>
              <a:rPr lang="en-US" altLang="en-US" sz="2500"/>
              <a:t>или</a:t>
            </a:r>
            <a:r>
              <a:rPr lang="ru-RU" altLang="en-US" sz="2500"/>
              <a:t> </a:t>
            </a:r>
            <a:r>
              <a:rPr lang="en-US" altLang="en-US" sz="2500"/>
              <a:t>составляют</a:t>
            </a:r>
            <a:r>
              <a:rPr lang="en-US" altLang="ru-RU" sz="2500"/>
              <a:t> </a:t>
            </a:r>
            <a:r>
              <a:rPr lang="en-US" altLang="en-US" sz="2500"/>
              <a:t>уравнения</a:t>
            </a:r>
            <a:r>
              <a:rPr lang="en-US" altLang="ru-RU" sz="2500"/>
              <a:t>, </a:t>
            </a:r>
            <a:r>
              <a:rPr lang="en-US" altLang="en-US" sz="2500"/>
              <a:t>не</a:t>
            </a:r>
            <a:r>
              <a:rPr lang="en-US" altLang="ru-RU" sz="2500"/>
              <a:t> </a:t>
            </a:r>
            <a:r>
              <a:rPr lang="en-US" altLang="en-US" sz="2500"/>
              <a:t>соответствующие</a:t>
            </a:r>
            <a:r>
              <a:rPr lang="en-US" altLang="ru-RU" sz="2500"/>
              <a:t> </a:t>
            </a:r>
            <a:r>
              <a:rPr lang="en-US" altLang="en-US" sz="2500"/>
              <a:t>содержанию</a:t>
            </a:r>
            <a:r>
              <a:rPr lang="en-US" altLang="ru-RU" sz="2500"/>
              <a:t> </a:t>
            </a:r>
            <a:r>
              <a:rPr lang="en-US" altLang="en-US" sz="2500"/>
              <a:t>задачи</a:t>
            </a:r>
            <a:r>
              <a:rPr lang="en-US" altLang="ru-RU" sz="2500"/>
              <a:t>;</a:t>
            </a:r>
            <a:endParaRPr lang="en-US" altLang="ru-RU" sz="2500"/>
          </a:p>
          <a:p>
            <a:r>
              <a:rPr lang="en-US" altLang="en-US" sz="2500"/>
              <a:t></a:t>
            </a:r>
            <a:r>
              <a:rPr lang="en-US" altLang="ru-RU" sz="2500"/>
              <a:t> </a:t>
            </a:r>
            <a:r>
              <a:rPr lang="en-US" altLang="en-US" sz="2500"/>
              <a:t>неправильно</a:t>
            </a:r>
            <a:r>
              <a:rPr lang="en-US" altLang="ru-RU" sz="2500"/>
              <a:t> </a:t>
            </a:r>
            <a:r>
              <a:rPr lang="en-US" altLang="en-US" sz="2500"/>
              <a:t>вычисляют</a:t>
            </a:r>
            <a:r>
              <a:rPr lang="en-US" altLang="ru-RU" sz="2500"/>
              <a:t> </a:t>
            </a:r>
            <a:r>
              <a:rPr lang="en-US" altLang="en-US" sz="2500"/>
              <a:t>физические</a:t>
            </a:r>
            <a:r>
              <a:rPr lang="en-US" altLang="ru-RU" sz="2500"/>
              <a:t> </a:t>
            </a:r>
            <a:r>
              <a:rPr lang="en-US" altLang="en-US" sz="2500"/>
              <a:t>величины</a:t>
            </a:r>
            <a:r>
              <a:rPr lang="en-US" altLang="ru-RU" sz="2500"/>
              <a:t> </a:t>
            </a:r>
            <a:r>
              <a:rPr lang="en-US" altLang="en-US" sz="2500"/>
              <a:t>массу</a:t>
            </a:r>
            <a:r>
              <a:rPr lang="en-US" altLang="ru-RU" sz="2500"/>
              <a:t>, </a:t>
            </a:r>
            <a:r>
              <a:rPr lang="en-US" altLang="en-US" sz="2500"/>
              <a:t>количество</a:t>
            </a:r>
            <a:r>
              <a:rPr lang="en-US" altLang="ru-RU" sz="2500"/>
              <a:t> </a:t>
            </a:r>
            <a:r>
              <a:rPr lang="en-US" altLang="en-US" sz="2500"/>
              <a:t>вещества</a:t>
            </a:r>
            <a:r>
              <a:rPr lang="en-US" altLang="ru-RU" sz="2500"/>
              <a:t>, </a:t>
            </a:r>
            <a:r>
              <a:rPr lang="en-US" altLang="en-US" sz="2500"/>
              <a:t>объем</a:t>
            </a:r>
            <a:r>
              <a:rPr lang="en-US" altLang="ru-RU" sz="2500"/>
              <a:t>;</a:t>
            </a:r>
            <a:endParaRPr lang="en-US" altLang="ru-RU" sz="2500"/>
          </a:p>
          <a:p>
            <a:r>
              <a:rPr lang="en-US" altLang="en-US" sz="2500"/>
              <a:t></a:t>
            </a:r>
            <a:r>
              <a:rPr lang="en-US" altLang="ru-RU" sz="2500"/>
              <a:t> </a:t>
            </a:r>
            <a:r>
              <a:rPr lang="en-US" altLang="en-US" sz="2500"/>
              <a:t>неправильно</a:t>
            </a:r>
            <a:r>
              <a:rPr lang="en-US" altLang="ru-RU" sz="2500"/>
              <a:t> </a:t>
            </a:r>
            <a:r>
              <a:rPr lang="en-US" altLang="en-US" sz="2500"/>
              <a:t>используют</a:t>
            </a:r>
            <a:r>
              <a:rPr lang="en-US" altLang="ru-RU" sz="2500"/>
              <a:t> </a:t>
            </a:r>
            <a:r>
              <a:rPr lang="en-US" altLang="en-US" sz="2500"/>
              <a:t>физические</a:t>
            </a:r>
            <a:r>
              <a:rPr lang="en-US" altLang="ru-RU" sz="2500"/>
              <a:t> </a:t>
            </a:r>
            <a:r>
              <a:rPr lang="en-US" altLang="en-US" sz="2500"/>
              <a:t>величины</a:t>
            </a:r>
            <a:r>
              <a:rPr lang="en-US" altLang="ru-RU" sz="2500"/>
              <a:t>, </a:t>
            </a:r>
            <a:r>
              <a:rPr lang="en-US" altLang="en-US" sz="2500"/>
              <a:t>например</a:t>
            </a:r>
            <a:r>
              <a:rPr lang="en-US" altLang="ru-RU" sz="2500"/>
              <a:t>, </a:t>
            </a:r>
            <a:r>
              <a:rPr lang="en-US" altLang="en-US" sz="2500"/>
              <a:t>растворимость</a:t>
            </a:r>
            <a:r>
              <a:rPr lang="en-US" altLang="ru-RU" sz="2500"/>
              <a:t> </a:t>
            </a:r>
            <a:r>
              <a:rPr lang="en-US" altLang="en-US" sz="2500"/>
              <a:t>вещества</a:t>
            </a:r>
            <a:r>
              <a:rPr lang="en-US" altLang="ru-RU" sz="2500"/>
              <a:t>,</a:t>
            </a:r>
            <a:r>
              <a:rPr lang="ru-RU" altLang="en-US" sz="2500"/>
              <a:t> </a:t>
            </a:r>
            <a:r>
              <a:rPr lang="en-US" altLang="en-US" sz="2500"/>
              <a:t>количественные</a:t>
            </a:r>
            <a:r>
              <a:rPr lang="en-US" altLang="ru-RU" sz="2500"/>
              <a:t> </a:t>
            </a:r>
            <a:r>
              <a:rPr lang="en-US" altLang="en-US" sz="2500"/>
              <a:t>отношения</a:t>
            </a:r>
            <a:r>
              <a:rPr lang="en-US" altLang="ru-RU" sz="2500"/>
              <a:t> </a:t>
            </a:r>
            <a:r>
              <a:rPr lang="en-US" altLang="en-US" sz="2500"/>
              <a:t>атомов</a:t>
            </a:r>
            <a:r>
              <a:rPr lang="en-US" altLang="ru-RU" sz="2500"/>
              <a:t>, </a:t>
            </a:r>
            <a:r>
              <a:rPr lang="en-US" altLang="en-US" sz="2500"/>
              <a:t>массовую</a:t>
            </a:r>
            <a:r>
              <a:rPr lang="en-US" altLang="ru-RU" sz="2500"/>
              <a:t> </a:t>
            </a:r>
            <a:r>
              <a:rPr lang="en-US" altLang="en-US" sz="2500"/>
              <a:t>долю</a:t>
            </a:r>
            <a:r>
              <a:rPr lang="en-US" altLang="ru-RU" sz="2500"/>
              <a:t> </a:t>
            </a:r>
            <a:r>
              <a:rPr lang="en-US" altLang="en-US" sz="2500"/>
              <a:t>и</a:t>
            </a:r>
            <a:r>
              <a:rPr lang="en-US" altLang="ru-RU" sz="2500"/>
              <a:t> </a:t>
            </a:r>
            <a:r>
              <a:rPr lang="en-US" altLang="en-US" sz="2500"/>
              <a:t>другие</a:t>
            </a:r>
            <a:r>
              <a:rPr lang="en-US" altLang="ru-RU" sz="2500"/>
              <a:t>;</a:t>
            </a:r>
            <a:endParaRPr lang="en-US" altLang="ru-RU" sz="2500"/>
          </a:p>
          <a:p>
            <a:r>
              <a:rPr lang="en-US" altLang="en-US" sz="2500"/>
              <a:t></a:t>
            </a:r>
            <a:r>
              <a:rPr lang="en-US" altLang="ru-RU" sz="2500"/>
              <a:t> </a:t>
            </a:r>
            <a:r>
              <a:rPr lang="en-US" altLang="en-US" sz="2500"/>
              <a:t>выстраивают</a:t>
            </a:r>
            <a:r>
              <a:rPr lang="en-US" altLang="ru-RU" sz="2500"/>
              <a:t> </a:t>
            </a:r>
            <a:r>
              <a:rPr lang="en-US" altLang="en-US" sz="2500"/>
              <a:t>неверный</a:t>
            </a:r>
            <a:r>
              <a:rPr lang="en-US" altLang="ru-RU" sz="2500"/>
              <a:t> </a:t>
            </a:r>
            <a:r>
              <a:rPr lang="en-US" altLang="en-US" sz="2500"/>
              <a:t>план</a:t>
            </a:r>
            <a:r>
              <a:rPr lang="en-US" altLang="ru-RU" sz="2500"/>
              <a:t> </a:t>
            </a:r>
            <a:r>
              <a:rPr lang="en-US" altLang="en-US" sz="2500"/>
              <a:t>решения</a:t>
            </a:r>
            <a:r>
              <a:rPr lang="en-US" altLang="ru-RU" sz="2500"/>
              <a:t> </a:t>
            </a:r>
            <a:r>
              <a:rPr lang="en-US" altLang="en-US" sz="2500"/>
              <a:t>задачи</a:t>
            </a:r>
            <a:r>
              <a:rPr lang="en-US" altLang="ru-RU" sz="2500"/>
              <a:t>, </a:t>
            </a:r>
            <a:r>
              <a:rPr lang="en-US" altLang="en-US" sz="2500"/>
              <a:t>не</a:t>
            </a:r>
            <a:r>
              <a:rPr lang="en-US" altLang="ru-RU" sz="2500"/>
              <a:t> </a:t>
            </a:r>
            <a:r>
              <a:rPr lang="en-US" altLang="en-US" sz="2500"/>
              <a:t>пишут</a:t>
            </a:r>
            <a:r>
              <a:rPr lang="en-US" altLang="ru-RU" sz="2500"/>
              <a:t> </a:t>
            </a:r>
            <a:r>
              <a:rPr lang="en-US" altLang="en-US" sz="2500"/>
              <a:t>нужные</a:t>
            </a:r>
            <a:r>
              <a:rPr lang="en-US" altLang="ru-RU" sz="2500"/>
              <a:t> </a:t>
            </a:r>
            <a:r>
              <a:rPr lang="en-US" altLang="en-US" sz="2500"/>
              <a:t>комментарии</a:t>
            </a:r>
            <a:r>
              <a:rPr lang="en-US" altLang="ru-RU" sz="2500"/>
              <a:t> </a:t>
            </a:r>
            <a:r>
              <a:rPr lang="en-US" altLang="en-US" sz="2500"/>
              <a:t>к</a:t>
            </a:r>
            <a:r>
              <a:rPr lang="en-US" altLang="ru-RU" sz="2500"/>
              <a:t> </a:t>
            </a:r>
            <a:r>
              <a:rPr lang="en-US" altLang="en-US" sz="2500"/>
              <a:t>вычислениям</a:t>
            </a:r>
            <a:r>
              <a:rPr lang="en-US" altLang="ru-RU" sz="2500"/>
              <a:t>,</a:t>
            </a:r>
            <a:r>
              <a:rPr lang="ru-RU" altLang="en-US" sz="2500"/>
              <a:t> </a:t>
            </a:r>
            <a:r>
              <a:rPr lang="en-US" altLang="en-US" sz="2500"/>
              <a:t>делают</a:t>
            </a:r>
            <a:r>
              <a:rPr lang="en-US" altLang="ru-RU" sz="2500"/>
              <a:t> </a:t>
            </a:r>
            <a:r>
              <a:rPr lang="en-US" altLang="en-US" sz="2500"/>
              <a:t>неверные</a:t>
            </a:r>
            <a:r>
              <a:rPr lang="en-US" altLang="ru-RU" sz="2500"/>
              <a:t> </a:t>
            </a:r>
            <a:r>
              <a:rPr lang="en-US" altLang="en-US" sz="2500"/>
              <a:t>выводы</a:t>
            </a:r>
            <a:r>
              <a:rPr lang="en-US" altLang="ru-RU" sz="2500"/>
              <a:t>;</a:t>
            </a:r>
            <a:endParaRPr lang="en-US" altLang="ru-RU" sz="2500"/>
          </a:p>
          <a:p>
            <a:r>
              <a:rPr lang="en-US" altLang="en-US" sz="2500"/>
              <a:t></a:t>
            </a:r>
            <a:r>
              <a:rPr lang="en-US" altLang="ru-RU" sz="2500"/>
              <a:t> </a:t>
            </a:r>
            <a:r>
              <a:rPr lang="en-US" altLang="en-US" sz="2500"/>
              <a:t>допускают</a:t>
            </a:r>
            <a:r>
              <a:rPr lang="en-US" altLang="ru-RU" sz="2500"/>
              <a:t> </a:t>
            </a:r>
            <a:r>
              <a:rPr lang="en-US" altLang="en-US" sz="2500"/>
              <a:t>вычислительные</a:t>
            </a:r>
            <a:r>
              <a:rPr lang="en-US" altLang="ru-RU" sz="2500"/>
              <a:t> </a:t>
            </a:r>
            <a:r>
              <a:rPr lang="en-US" altLang="en-US" sz="2500"/>
              <a:t>ошибки</a:t>
            </a:r>
            <a:r>
              <a:rPr lang="en-US" altLang="ru-RU" sz="2500"/>
              <a:t>, </a:t>
            </a:r>
            <a:r>
              <a:rPr lang="en-US" altLang="en-US" sz="2500"/>
              <a:t>неправильно</a:t>
            </a:r>
            <a:r>
              <a:rPr lang="en-US" altLang="ru-RU" sz="2500"/>
              <a:t> </a:t>
            </a:r>
            <a:r>
              <a:rPr lang="en-US" altLang="en-US" sz="2500"/>
              <a:t>решают</a:t>
            </a:r>
            <a:r>
              <a:rPr lang="en-US" altLang="ru-RU" sz="2500"/>
              <a:t> </a:t>
            </a:r>
            <a:r>
              <a:rPr lang="en-US" altLang="en-US" sz="2500"/>
              <a:t>алгебраические</a:t>
            </a:r>
            <a:r>
              <a:rPr lang="en-US" altLang="ru-RU" sz="2500"/>
              <a:t> </a:t>
            </a:r>
            <a:r>
              <a:rPr lang="en-US" altLang="en-US" sz="2500"/>
              <a:t>уравнения</a:t>
            </a:r>
            <a:r>
              <a:rPr lang="en-US" altLang="ru-RU" sz="2500"/>
              <a:t> </a:t>
            </a:r>
            <a:r>
              <a:rPr lang="en-US" altLang="en-US" sz="2500"/>
              <a:t>и</a:t>
            </a:r>
            <a:r>
              <a:rPr lang="ru-RU" altLang="en-US" sz="2500"/>
              <a:t> </a:t>
            </a:r>
            <a:r>
              <a:rPr lang="en-US" altLang="en-US" sz="2500"/>
              <a:t>системы</a:t>
            </a:r>
            <a:r>
              <a:rPr lang="en-US" altLang="ru-RU" sz="2500"/>
              <a:t> </a:t>
            </a:r>
            <a:r>
              <a:rPr lang="en-US" altLang="en-US" sz="2500"/>
              <a:t>с</a:t>
            </a:r>
            <a:r>
              <a:rPr lang="en-US" altLang="ru-RU" sz="2500"/>
              <a:t> </a:t>
            </a:r>
            <a:r>
              <a:rPr lang="en-US" altLang="en-US" sz="2500"/>
              <a:t>неизвестными</a:t>
            </a:r>
            <a:r>
              <a:rPr lang="en-US" altLang="ru-RU" sz="2500"/>
              <a:t> </a:t>
            </a:r>
            <a:r>
              <a:rPr lang="en-US" altLang="en-US" sz="2500"/>
              <a:t>величинами</a:t>
            </a:r>
            <a:r>
              <a:rPr lang="en-US" altLang="ru-RU" sz="2500"/>
              <a:t>.</a:t>
            </a:r>
            <a:endParaRPr lang="en-US" altLang="ru-RU" sz="2500"/>
          </a:p>
          <a:p>
            <a:endParaRPr lang="en-US" altLang="ru-RU" sz="25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7467600" cy="559435"/>
          </a:xfrm>
        </p:spPr>
        <p:txBody>
          <a:bodyPr/>
          <a:p>
            <a:pPr algn="ctr"/>
            <a:r>
              <a:rPr lang="ru-RU" altLang="en-US">
                <a:sym typeface="+mn-ea"/>
              </a:rPr>
              <a:t>задание № 34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>
          <a:xfrm>
            <a:off x="184785" y="828675"/>
            <a:ext cx="8365490" cy="5645150"/>
          </a:xfrm>
        </p:spPr>
        <p:txBody>
          <a:bodyPr>
            <a:normAutofit fontScale="25000"/>
          </a:bodyPr>
          <a:p>
            <a:pPr marL="0" indent="0" algn="ctr">
              <a:buNone/>
            </a:pPr>
            <a:r>
              <a:rPr lang="en-US" altLang="en-US" sz="3330" b="1"/>
              <a:t>Причины</a:t>
            </a:r>
            <a:r>
              <a:rPr lang="en-US" altLang="ru-RU"/>
              <a:t>:</a:t>
            </a:r>
            <a:endParaRPr lang="en-US" altLang="ru-RU"/>
          </a:p>
          <a:p>
            <a:r>
              <a:rPr lang="en-US" altLang="en-US" sz="8000"/>
              <a:t></a:t>
            </a:r>
            <a:r>
              <a:rPr lang="en-US" altLang="ru-RU" sz="8000"/>
              <a:t> </a:t>
            </a:r>
            <a:r>
              <a:rPr lang="en-US" altLang="en-US" sz="8000"/>
              <a:t>не</a:t>
            </a:r>
            <a:r>
              <a:rPr lang="en-US" altLang="ru-RU" sz="8000"/>
              <a:t> </a:t>
            </a:r>
            <a:r>
              <a:rPr lang="en-US" altLang="en-US" sz="8000"/>
              <a:t>умеют</a:t>
            </a:r>
            <a:r>
              <a:rPr lang="en-US" altLang="ru-RU" sz="8000"/>
              <a:t> </a:t>
            </a:r>
            <a:r>
              <a:rPr lang="en-US" altLang="en-US" sz="8000"/>
              <a:t>работать</a:t>
            </a:r>
            <a:r>
              <a:rPr lang="en-US" altLang="ru-RU" sz="8000"/>
              <a:t> </a:t>
            </a:r>
            <a:r>
              <a:rPr lang="en-US" altLang="en-US" sz="8000"/>
              <a:t>с</a:t>
            </a:r>
            <a:r>
              <a:rPr lang="en-US" altLang="ru-RU" sz="8000"/>
              <a:t> </a:t>
            </a:r>
            <a:r>
              <a:rPr lang="en-US" altLang="en-US" sz="8000"/>
              <a:t>текстами</a:t>
            </a:r>
            <a:r>
              <a:rPr lang="en-US" altLang="ru-RU" sz="8000"/>
              <a:t>, </a:t>
            </a:r>
            <a:r>
              <a:rPr lang="en-US" altLang="en-US" sz="8000"/>
              <a:t>не</a:t>
            </a:r>
            <a:r>
              <a:rPr lang="en-US" altLang="ru-RU" sz="8000"/>
              <a:t> </a:t>
            </a:r>
            <a:r>
              <a:rPr lang="en-US" altLang="en-US" sz="8000"/>
              <a:t>понимают</a:t>
            </a:r>
            <a:r>
              <a:rPr lang="en-US" altLang="ru-RU" sz="8000"/>
              <a:t> </a:t>
            </a:r>
            <a:r>
              <a:rPr lang="en-US" altLang="en-US" sz="8000"/>
              <a:t>содержание</a:t>
            </a:r>
            <a:r>
              <a:rPr lang="en-US" altLang="ru-RU" sz="8000"/>
              <a:t> </a:t>
            </a:r>
            <a:r>
              <a:rPr lang="en-US" altLang="en-US" sz="8000"/>
              <a:t>задачи</a:t>
            </a:r>
            <a:r>
              <a:rPr lang="en-US" altLang="ru-RU" sz="8000"/>
              <a:t>;</a:t>
            </a:r>
            <a:endParaRPr lang="en-US" altLang="ru-RU" sz="8000"/>
          </a:p>
          <a:p>
            <a:r>
              <a:rPr lang="en-US" altLang="en-US" sz="8000"/>
              <a:t></a:t>
            </a:r>
            <a:r>
              <a:rPr lang="en-US" altLang="ru-RU" sz="8000"/>
              <a:t> </a:t>
            </a:r>
            <a:r>
              <a:rPr lang="en-US" altLang="en-US" sz="8000"/>
              <a:t>не</a:t>
            </a:r>
            <a:r>
              <a:rPr lang="en-US" altLang="ru-RU" sz="8000"/>
              <a:t> </a:t>
            </a:r>
            <a:r>
              <a:rPr lang="en-US" altLang="en-US" sz="8000"/>
              <a:t>знают</a:t>
            </a:r>
            <a:r>
              <a:rPr lang="en-US" altLang="ru-RU" sz="8000"/>
              <a:t> </a:t>
            </a:r>
            <a:r>
              <a:rPr lang="en-US" altLang="en-US" sz="8000"/>
              <a:t>смысл</a:t>
            </a:r>
            <a:r>
              <a:rPr lang="en-US" altLang="ru-RU" sz="8000"/>
              <a:t> </a:t>
            </a:r>
            <a:r>
              <a:rPr lang="en-US" altLang="en-US" sz="8000"/>
              <a:t>понятий</a:t>
            </a:r>
            <a:r>
              <a:rPr lang="en-US" altLang="ru-RU" sz="8000"/>
              <a:t>: </a:t>
            </a:r>
            <a:r>
              <a:rPr lang="en-US" altLang="en-US" sz="8000"/>
              <a:t>количество</a:t>
            </a:r>
            <a:r>
              <a:rPr lang="en-US" altLang="ru-RU" sz="8000"/>
              <a:t> </a:t>
            </a:r>
            <a:r>
              <a:rPr lang="en-US" altLang="en-US" sz="8000"/>
              <a:t>вещества</a:t>
            </a:r>
            <a:r>
              <a:rPr lang="en-US" altLang="ru-RU" sz="8000"/>
              <a:t>, </a:t>
            </a:r>
            <a:r>
              <a:rPr lang="en-US" altLang="en-US" sz="8000"/>
              <a:t>молярная</a:t>
            </a:r>
            <a:r>
              <a:rPr lang="en-US" altLang="ru-RU" sz="8000"/>
              <a:t> </a:t>
            </a:r>
            <a:r>
              <a:rPr lang="en-US" altLang="en-US" sz="8000"/>
              <a:t>масса</a:t>
            </a:r>
            <a:r>
              <a:rPr lang="en-US" altLang="ru-RU" sz="8000"/>
              <a:t>, </a:t>
            </a:r>
            <a:r>
              <a:rPr lang="en-US" altLang="en-US" sz="8000"/>
              <a:t>молярный</a:t>
            </a:r>
            <a:r>
              <a:rPr lang="en-US" altLang="ru-RU" sz="8000"/>
              <a:t> </a:t>
            </a:r>
            <a:r>
              <a:rPr lang="en-US" altLang="en-US" sz="8000"/>
              <a:t>объем</a:t>
            </a:r>
            <a:r>
              <a:rPr lang="en-US" altLang="ru-RU" sz="8000"/>
              <a:t>, </a:t>
            </a:r>
            <a:r>
              <a:rPr lang="en-US" altLang="en-US" sz="8000"/>
              <a:t>массовая</a:t>
            </a:r>
            <a:r>
              <a:rPr lang="ru-RU" altLang="en-US" sz="8000"/>
              <a:t> </a:t>
            </a:r>
            <a:r>
              <a:rPr lang="en-US" altLang="en-US" sz="8000"/>
              <a:t>доля</a:t>
            </a:r>
            <a:r>
              <a:rPr lang="en-US" altLang="ru-RU" sz="8000"/>
              <a:t> </a:t>
            </a:r>
            <a:r>
              <a:rPr lang="en-US" altLang="en-US" sz="8000"/>
              <a:t>вещества</a:t>
            </a:r>
            <a:r>
              <a:rPr lang="en-US" altLang="ru-RU" sz="8000"/>
              <a:t>, </a:t>
            </a:r>
            <a:r>
              <a:rPr lang="en-US" altLang="en-US" sz="8000"/>
              <a:t>уравнение</a:t>
            </a:r>
            <a:r>
              <a:rPr lang="en-US" altLang="ru-RU" sz="8000"/>
              <a:t> </a:t>
            </a:r>
            <a:r>
              <a:rPr lang="en-US" altLang="en-US" sz="8000"/>
              <a:t>реакции</a:t>
            </a:r>
            <a:r>
              <a:rPr lang="en-US" altLang="ru-RU" sz="8000"/>
              <a:t>, </a:t>
            </a:r>
            <a:r>
              <a:rPr lang="en-US" altLang="en-US" sz="8000"/>
              <a:t>растворимость</a:t>
            </a:r>
            <a:r>
              <a:rPr lang="en-US" altLang="ru-RU" sz="8000"/>
              <a:t>, </a:t>
            </a:r>
            <a:r>
              <a:rPr lang="en-US" altLang="en-US" sz="8000"/>
              <a:t>массовая</a:t>
            </a:r>
            <a:r>
              <a:rPr lang="en-US" altLang="ru-RU" sz="8000"/>
              <a:t> </a:t>
            </a:r>
            <a:r>
              <a:rPr lang="en-US" altLang="en-US" sz="8000"/>
              <a:t>доля</a:t>
            </a:r>
            <a:r>
              <a:rPr lang="en-US" altLang="ru-RU" sz="8000"/>
              <a:t>;</a:t>
            </a:r>
            <a:endParaRPr lang="en-US" altLang="ru-RU" sz="8000"/>
          </a:p>
          <a:p>
            <a:r>
              <a:rPr lang="en-US" altLang="en-US" sz="8000"/>
              <a:t></a:t>
            </a:r>
            <a:r>
              <a:rPr lang="en-US" altLang="ru-RU" sz="8000"/>
              <a:t> </a:t>
            </a:r>
            <a:r>
              <a:rPr lang="en-US" altLang="en-US" sz="8000"/>
              <a:t>не</a:t>
            </a:r>
            <a:r>
              <a:rPr lang="en-US" altLang="ru-RU" sz="8000"/>
              <a:t> </a:t>
            </a:r>
            <a:r>
              <a:rPr lang="en-US" altLang="en-US" sz="8000"/>
              <a:t>знают</a:t>
            </a:r>
            <a:r>
              <a:rPr lang="en-US" altLang="ru-RU" sz="8000"/>
              <a:t> </a:t>
            </a:r>
            <a:r>
              <a:rPr lang="en-US" altLang="en-US" sz="8000"/>
              <a:t>физические</a:t>
            </a:r>
            <a:r>
              <a:rPr lang="en-US" altLang="ru-RU" sz="8000"/>
              <a:t> </a:t>
            </a:r>
            <a:r>
              <a:rPr lang="en-US" altLang="en-US" sz="8000"/>
              <a:t>и</a:t>
            </a:r>
            <a:r>
              <a:rPr lang="en-US" altLang="ru-RU" sz="8000"/>
              <a:t> </a:t>
            </a:r>
            <a:r>
              <a:rPr lang="en-US" altLang="en-US" sz="8000"/>
              <a:t>химические</a:t>
            </a:r>
            <a:r>
              <a:rPr lang="en-US" altLang="ru-RU" sz="8000"/>
              <a:t> </a:t>
            </a:r>
            <a:r>
              <a:rPr lang="en-US" altLang="en-US" sz="8000"/>
              <a:t>свойства</a:t>
            </a:r>
            <a:r>
              <a:rPr lang="en-US" altLang="ru-RU" sz="8000"/>
              <a:t> </a:t>
            </a:r>
            <a:r>
              <a:rPr lang="en-US" altLang="en-US" sz="8000"/>
              <a:t>простых</a:t>
            </a:r>
            <a:r>
              <a:rPr lang="en-US" altLang="ru-RU" sz="8000"/>
              <a:t> </a:t>
            </a:r>
            <a:r>
              <a:rPr lang="en-US" altLang="en-US" sz="8000"/>
              <a:t>веществ</a:t>
            </a:r>
            <a:r>
              <a:rPr lang="en-US" altLang="ru-RU" sz="8000"/>
              <a:t> </a:t>
            </a:r>
            <a:r>
              <a:rPr lang="en-US" altLang="en-US" sz="8000"/>
              <a:t>и</a:t>
            </a:r>
            <a:r>
              <a:rPr lang="en-US" altLang="ru-RU" sz="8000"/>
              <a:t> </a:t>
            </a:r>
            <a:r>
              <a:rPr lang="en-US" altLang="en-US" sz="8000"/>
              <a:t>классов</a:t>
            </a:r>
            <a:r>
              <a:rPr lang="en-US" altLang="ru-RU" sz="8000"/>
              <a:t> </a:t>
            </a:r>
            <a:r>
              <a:rPr lang="en-US" altLang="en-US" sz="8000"/>
              <a:t>неорганических</a:t>
            </a:r>
            <a:r>
              <a:rPr lang="ru-RU" altLang="en-US" sz="8000"/>
              <a:t> </a:t>
            </a:r>
            <a:r>
              <a:rPr lang="en-US" altLang="en-US" sz="8000"/>
              <a:t>соединений</a:t>
            </a:r>
            <a:r>
              <a:rPr lang="en-US" altLang="ru-RU" sz="8000"/>
              <a:t>;</a:t>
            </a:r>
            <a:endParaRPr lang="en-US" altLang="ru-RU" sz="8000"/>
          </a:p>
          <a:p>
            <a:r>
              <a:rPr lang="en-US" altLang="en-US" sz="8000"/>
              <a:t></a:t>
            </a:r>
            <a:r>
              <a:rPr lang="en-US" altLang="ru-RU" sz="8000"/>
              <a:t> </a:t>
            </a:r>
            <a:r>
              <a:rPr lang="en-US" altLang="en-US" sz="8000"/>
              <a:t>не</a:t>
            </a:r>
            <a:r>
              <a:rPr lang="en-US" altLang="ru-RU" sz="8000"/>
              <a:t> </a:t>
            </a:r>
            <a:r>
              <a:rPr lang="en-US" altLang="en-US" sz="8000"/>
              <a:t>умеют</a:t>
            </a:r>
            <a:r>
              <a:rPr lang="en-US" altLang="ru-RU" sz="8000"/>
              <a:t> </a:t>
            </a:r>
            <a:r>
              <a:rPr lang="en-US" altLang="en-US" sz="8000"/>
              <a:t>использовать</a:t>
            </a:r>
            <a:r>
              <a:rPr lang="en-US" altLang="ru-RU" sz="8000"/>
              <a:t> </a:t>
            </a:r>
            <a:r>
              <a:rPr lang="en-US" altLang="en-US" sz="8000"/>
              <a:t>закон</a:t>
            </a:r>
            <a:r>
              <a:rPr lang="en-US" altLang="ru-RU" sz="8000"/>
              <a:t> </a:t>
            </a:r>
            <a:r>
              <a:rPr lang="en-US" altLang="en-US" sz="8000"/>
              <a:t>сохранения</a:t>
            </a:r>
            <a:r>
              <a:rPr lang="en-US" altLang="ru-RU" sz="8000"/>
              <a:t> </a:t>
            </a:r>
            <a:r>
              <a:rPr lang="en-US" altLang="en-US" sz="8000"/>
              <a:t>массы</a:t>
            </a:r>
            <a:r>
              <a:rPr lang="en-US" altLang="ru-RU" sz="8000"/>
              <a:t> </a:t>
            </a:r>
            <a:r>
              <a:rPr lang="en-US" altLang="en-US" sz="8000"/>
              <a:t>веществ</a:t>
            </a:r>
            <a:r>
              <a:rPr lang="en-US" altLang="ru-RU" sz="8000"/>
              <a:t>, </a:t>
            </a:r>
            <a:r>
              <a:rPr lang="en-US" altLang="en-US" sz="8000"/>
              <a:t>количественные</a:t>
            </a:r>
            <a:r>
              <a:rPr lang="en-US" altLang="ru-RU" sz="8000"/>
              <a:t> </a:t>
            </a:r>
            <a:r>
              <a:rPr lang="en-US" altLang="en-US" sz="8000"/>
              <a:t>отношения</a:t>
            </a:r>
            <a:r>
              <a:rPr lang="en-US" altLang="ru-RU" sz="8000"/>
              <a:t> </a:t>
            </a:r>
            <a:r>
              <a:rPr lang="en-US" altLang="en-US" sz="8000"/>
              <a:t>в</a:t>
            </a:r>
            <a:r>
              <a:rPr lang="ru-RU" altLang="en-US" sz="8000"/>
              <a:t> </a:t>
            </a:r>
            <a:r>
              <a:rPr lang="en-US" altLang="en-US" sz="8000"/>
              <a:t>уравнениях</a:t>
            </a:r>
            <a:r>
              <a:rPr lang="en-US" altLang="ru-RU" sz="8000"/>
              <a:t> </a:t>
            </a:r>
            <a:r>
              <a:rPr lang="en-US" altLang="en-US" sz="8000"/>
              <a:t>реакций</a:t>
            </a:r>
            <a:r>
              <a:rPr lang="en-US" altLang="ru-RU" sz="8000"/>
              <a:t>;</a:t>
            </a:r>
            <a:endParaRPr lang="en-US" altLang="ru-RU" sz="8000"/>
          </a:p>
          <a:p>
            <a:r>
              <a:rPr lang="en-US" altLang="en-US" sz="8000"/>
              <a:t></a:t>
            </a:r>
            <a:r>
              <a:rPr lang="en-US" altLang="ru-RU" sz="8000"/>
              <a:t> </a:t>
            </a:r>
            <a:r>
              <a:rPr lang="en-US" altLang="en-US" sz="8000"/>
              <a:t>имеют</a:t>
            </a:r>
            <a:r>
              <a:rPr lang="en-US" altLang="ru-RU" sz="8000"/>
              <a:t> </a:t>
            </a:r>
            <a:r>
              <a:rPr lang="en-US" altLang="en-US" sz="8000"/>
              <a:t>пробелы</a:t>
            </a:r>
            <a:r>
              <a:rPr lang="en-US" altLang="ru-RU" sz="8000"/>
              <a:t> </a:t>
            </a:r>
            <a:r>
              <a:rPr lang="en-US" altLang="en-US" sz="8000"/>
              <a:t>по</a:t>
            </a:r>
            <a:r>
              <a:rPr lang="en-US" altLang="ru-RU" sz="8000"/>
              <a:t> </a:t>
            </a:r>
            <a:r>
              <a:rPr lang="en-US" altLang="en-US" sz="8000"/>
              <a:t>окислительно</a:t>
            </a:r>
            <a:r>
              <a:rPr lang="en-US" altLang="ru-RU" sz="8000"/>
              <a:t>-</a:t>
            </a:r>
            <a:r>
              <a:rPr lang="en-US" altLang="en-US" sz="8000"/>
              <a:t>восстановительным</a:t>
            </a:r>
            <a:r>
              <a:rPr lang="en-US" altLang="ru-RU" sz="8000"/>
              <a:t> </a:t>
            </a:r>
            <a:r>
              <a:rPr lang="en-US" altLang="en-US" sz="8000"/>
              <a:t>реакциям</a:t>
            </a:r>
            <a:r>
              <a:rPr lang="en-US" altLang="ru-RU" sz="8000"/>
              <a:t>, </a:t>
            </a:r>
            <a:r>
              <a:rPr lang="en-US" altLang="en-US" sz="8000"/>
              <a:t>теории</a:t>
            </a:r>
            <a:r>
              <a:rPr lang="en-US" altLang="ru-RU" sz="8000"/>
              <a:t> </a:t>
            </a:r>
            <a:r>
              <a:rPr lang="en-US" altLang="en-US" sz="8000"/>
              <a:t>электролитической</a:t>
            </a:r>
            <a:r>
              <a:rPr lang="ru-RU" altLang="en-US" sz="8000"/>
              <a:t> </a:t>
            </a:r>
            <a:r>
              <a:rPr lang="en-US" altLang="en-US" sz="8000"/>
              <a:t>диссоциации</a:t>
            </a:r>
            <a:r>
              <a:rPr lang="en-US" altLang="ru-RU" sz="8000"/>
              <a:t>, </a:t>
            </a:r>
            <a:r>
              <a:rPr lang="en-US" altLang="en-US" sz="8000"/>
              <a:t>электролизу</a:t>
            </a:r>
            <a:r>
              <a:rPr lang="en-US" altLang="ru-RU" sz="8000"/>
              <a:t> </a:t>
            </a:r>
            <a:r>
              <a:rPr lang="en-US" altLang="en-US" sz="8000"/>
              <a:t>и</a:t>
            </a:r>
            <a:r>
              <a:rPr lang="en-US" altLang="ru-RU" sz="8000"/>
              <a:t> </a:t>
            </a:r>
            <a:r>
              <a:rPr lang="en-US" altLang="en-US" sz="8000"/>
              <a:t>др</a:t>
            </a:r>
            <a:r>
              <a:rPr lang="en-US" altLang="ru-RU" sz="8000"/>
              <a:t>. </a:t>
            </a:r>
            <a:r>
              <a:rPr lang="en-US" altLang="en-US" sz="8000"/>
              <a:t>темам</a:t>
            </a:r>
            <a:r>
              <a:rPr lang="en-US" altLang="ru-RU" sz="8000"/>
              <a:t>;</a:t>
            </a:r>
            <a:endParaRPr lang="en-US" altLang="ru-RU" sz="8000"/>
          </a:p>
          <a:p>
            <a:r>
              <a:rPr lang="en-US" altLang="en-US" sz="8000"/>
              <a:t></a:t>
            </a:r>
            <a:r>
              <a:rPr lang="en-US" altLang="ru-RU" sz="8000"/>
              <a:t> </a:t>
            </a:r>
            <a:r>
              <a:rPr lang="en-US" altLang="en-US" sz="8000"/>
              <a:t>не</a:t>
            </a:r>
            <a:r>
              <a:rPr lang="en-US" altLang="ru-RU" sz="8000"/>
              <a:t> </a:t>
            </a:r>
            <a:r>
              <a:rPr lang="en-US" altLang="en-US" sz="8000"/>
              <a:t>умеют</a:t>
            </a:r>
            <a:r>
              <a:rPr lang="en-US" altLang="ru-RU" sz="8000"/>
              <a:t> </a:t>
            </a:r>
            <a:r>
              <a:rPr lang="en-US" altLang="en-US" sz="8000"/>
              <a:t>находить</a:t>
            </a:r>
            <a:r>
              <a:rPr lang="en-US" altLang="ru-RU" sz="8000"/>
              <a:t> </a:t>
            </a:r>
            <a:r>
              <a:rPr lang="en-US" altLang="en-US" sz="8000"/>
              <a:t>способы</a:t>
            </a:r>
            <a:r>
              <a:rPr lang="en-US" altLang="ru-RU" sz="8000"/>
              <a:t> </a:t>
            </a:r>
            <a:r>
              <a:rPr lang="en-US" altLang="en-US" sz="8000"/>
              <a:t>решения</a:t>
            </a:r>
            <a:r>
              <a:rPr lang="en-US" altLang="ru-RU" sz="8000"/>
              <a:t> </a:t>
            </a:r>
            <a:r>
              <a:rPr lang="en-US" altLang="en-US" sz="8000"/>
              <a:t>незнакомых</a:t>
            </a:r>
            <a:r>
              <a:rPr lang="en-US" altLang="ru-RU" sz="8000"/>
              <a:t> </a:t>
            </a:r>
            <a:r>
              <a:rPr lang="en-US" altLang="en-US" sz="8000"/>
              <a:t>задач</a:t>
            </a:r>
            <a:r>
              <a:rPr lang="en-US" altLang="ru-RU" sz="8000"/>
              <a:t>;</a:t>
            </a:r>
            <a:endParaRPr lang="en-US" altLang="ru-RU" sz="8000"/>
          </a:p>
          <a:p>
            <a:r>
              <a:rPr lang="en-US" altLang="en-US" sz="8000"/>
              <a:t></a:t>
            </a:r>
            <a:r>
              <a:rPr lang="en-US" altLang="ru-RU" sz="8000"/>
              <a:t> </a:t>
            </a:r>
            <a:r>
              <a:rPr lang="en-US" altLang="en-US" sz="8000"/>
              <a:t>не</a:t>
            </a:r>
            <a:r>
              <a:rPr lang="en-US" altLang="ru-RU" sz="8000"/>
              <a:t> </a:t>
            </a:r>
            <a:r>
              <a:rPr lang="en-US" altLang="en-US" sz="8000"/>
              <a:t>имеют</a:t>
            </a:r>
            <a:r>
              <a:rPr lang="en-US" altLang="ru-RU" sz="8000"/>
              <a:t> </a:t>
            </a:r>
            <a:r>
              <a:rPr lang="en-US" altLang="en-US" sz="8000"/>
              <a:t>вычислительных</a:t>
            </a:r>
            <a:r>
              <a:rPr lang="en-US" altLang="ru-RU" sz="8000"/>
              <a:t> </a:t>
            </a:r>
            <a:r>
              <a:rPr lang="en-US" altLang="en-US" sz="8000"/>
              <a:t>навыков</a:t>
            </a:r>
            <a:r>
              <a:rPr lang="en-US" altLang="ru-RU" sz="8000"/>
              <a:t> </a:t>
            </a:r>
            <a:r>
              <a:rPr lang="en-US" altLang="en-US" sz="8000"/>
              <a:t>для</a:t>
            </a:r>
            <a:r>
              <a:rPr lang="en-US" altLang="ru-RU" sz="8000"/>
              <a:t> </a:t>
            </a:r>
            <a:r>
              <a:rPr lang="en-US" altLang="en-US" sz="8000"/>
              <a:t>решения</a:t>
            </a:r>
            <a:r>
              <a:rPr lang="en-US" altLang="ru-RU" sz="8000"/>
              <a:t> </a:t>
            </a:r>
            <a:r>
              <a:rPr lang="en-US" altLang="en-US" sz="8000"/>
              <a:t>алгебраических</a:t>
            </a:r>
            <a:r>
              <a:rPr lang="en-US" altLang="ru-RU" sz="8000"/>
              <a:t> </a:t>
            </a:r>
            <a:r>
              <a:rPr lang="en-US" altLang="en-US" sz="8000"/>
              <a:t>уравнений</a:t>
            </a:r>
            <a:r>
              <a:rPr lang="en-US" altLang="ru-RU" sz="8000"/>
              <a:t> </a:t>
            </a:r>
            <a:r>
              <a:rPr lang="en-US" altLang="en-US" sz="8000"/>
              <a:t>и</a:t>
            </a:r>
            <a:r>
              <a:rPr lang="en-US" altLang="ru-RU" sz="8000"/>
              <a:t> </a:t>
            </a:r>
            <a:r>
              <a:rPr lang="en-US" altLang="en-US" sz="8000"/>
              <a:t>систем</a:t>
            </a:r>
            <a:r>
              <a:rPr lang="en-US" altLang="ru-RU" sz="8000"/>
              <a:t> </a:t>
            </a:r>
            <a:r>
              <a:rPr lang="en-US" altLang="en-US" sz="8000"/>
              <a:t>с</a:t>
            </a:r>
            <a:r>
              <a:rPr lang="ru-RU" altLang="en-US" sz="8000"/>
              <a:t> </a:t>
            </a:r>
            <a:r>
              <a:rPr lang="en-US" altLang="en-US" sz="8000"/>
              <a:t>неизвестными</a:t>
            </a:r>
            <a:r>
              <a:rPr lang="en-US" altLang="ru-RU" sz="8000"/>
              <a:t> </a:t>
            </a:r>
            <a:r>
              <a:rPr lang="en-US" altLang="en-US" sz="8000"/>
              <a:t>величинами</a:t>
            </a:r>
            <a:r>
              <a:rPr lang="en-US" altLang="ru-RU" sz="8000"/>
              <a:t>.</a:t>
            </a:r>
            <a:endParaRPr lang="en-US" altLang="ru-RU" sz="8000"/>
          </a:p>
          <a:p>
            <a:endParaRPr lang="en-US" altLang="ru-RU" sz="80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7467600" cy="631825"/>
          </a:xfrm>
        </p:spPr>
        <p:txBody>
          <a:bodyPr>
            <a:normAutofit fontScale="90000"/>
          </a:bodyPr>
          <a:p>
            <a:pPr algn="ctr"/>
            <a:r>
              <a:rPr lang="en-US" altLang="en-US">
                <a:sym typeface="+mn-ea"/>
              </a:rPr>
              <a:t>Рекомендации</a:t>
            </a:r>
            <a:r>
              <a:rPr lang="en-US" altLang="ru-RU">
                <a:sym typeface="+mn-ea"/>
              </a:rPr>
              <a:t>:</a:t>
            </a:r>
            <a:br>
              <a:rPr lang="en-US" altLang="ru-RU"/>
            </a:br>
            <a:endParaRPr lang="en-US" altLang="ru-RU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>
          <a:xfrm>
            <a:off x="457200" y="669290"/>
            <a:ext cx="7467600" cy="5804535"/>
          </a:xfrm>
        </p:spPr>
        <p:txBody>
          <a:bodyPr>
            <a:normAutofit fontScale="80000"/>
          </a:bodyPr>
          <a:p>
            <a:r>
              <a:rPr lang="en-US" altLang="en-US"/>
              <a:t></a:t>
            </a:r>
            <a:r>
              <a:rPr lang="en-US" altLang="ru-RU"/>
              <a:t> </a:t>
            </a:r>
            <a:r>
              <a:rPr lang="en-US" altLang="en-US"/>
              <a:t>объяснить</a:t>
            </a:r>
            <a:r>
              <a:rPr lang="en-US" altLang="ru-RU"/>
              <a:t> </a:t>
            </a:r>
            <a:r>
              <a:rPr lang="en-US" altLang="en-US"/>
              <a:t>основные</a:t>
            </a:r>
            <a:r>
              <a:rPr lang="en-US" altLang="ru-RU"/>
              <a:t> </a:t>
            </a:r>
            <a:r>
              <a:rPr lang="en-US" altLang="en-US"/>
              <a:t>химические</a:t>
            </a:r>
            <a:r>
              <a:rPr lang="en-US" altLang="ru-RU"/>
              <a:t> </a:t>
            </a:r>
            <a:r>
              <a:rPr lang="en-US" altLang="en-US"/>
              <a:t>понятия</a:t>
            </a:r>
            <a:r>
              <a:rPr lang="en-US" altLang="ru-RU"/>
              <a:t>: </a:t>
            </a:r>
            <a:r>
              <a:rPr lang="en-US" altLang="en-US"/>
              <a:t>количество</a:t>
            </a:r>
            <a:r>
              <a:rPr lang="en-US" altLang="ru-RU"/>
              <a:t> </a:t>
            </a:r>
            <a:r>
              <a:rPr lang="en-US" altLang="en-US"/>
              <a:t>вещества</a:t>
            </a:r>
            <a:r>
              <a:rPr lang="en-US" altLang="ru-RU"/>
              <a:t>, </a:t>
            </a:r>
            <a:r>
              <a:rPr lang="en-US" altLang="en-US"/>
              <a:t>молярная</a:t>
            </a:r>
            <a:r>
              <a:rPr lang="en-US" altLang="ru-RU"/>
              <a:t> </a:t>
            </a:r>
            <a:r>
              <a:rPr lang="en-US" altLang="en-US"/>
              <a:t>масса</a:t>
            </a:r>
            <a:r>
              <a:rPr lang="en-US" altLang="ru-RU"/>
              <a:t>, </a:t>
            </a:r>
            <a:r>
              <a:rPr lang="en-US" altLang="en-US"/>
              <a:t>молярный</a:t>
            </a:r>
            <a:r>
              <a:rPr lang="ru-RU" altLang="en-US"/>
              <a:t>  </a:t>
            </a:r>
            <a:r>
              <a:rPr lang="en-US" altLang="en-US"/>
              <a:t>объем</a:t>
            </a:r>
            <a:r>
              <a:rPr lang="en-US" altLang="ru-RU"/>
              <a:t>, </a:t>
            </a:r>
            <a:r>
              <a:rPr lang="en-US" altLang="en-US"/>
              <a:t>уравнение</a:t>
            </a:r>
            <a:r>
              <a:rPr lang="en-US" altLang="ru-RU"/>
              <a:t> </a:t>
            </a:r>
            <a:r>
              <a:rPr lang="en-US" altLang="en-US"/>
              <a:t>реакции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др</a:t>
            </a:r>
            <a:r>
              <a:rPr lang="en-US" altLang="ru-RU"/>
              <a:t>.;</a:t>
            </a:r>
            <a:endParaRPr lang="en-US" altLang="ru-RU"/>
          </a:p>
          <a:p>
            <a:r>
              <a:rPr lang="en-US" altLang="en-US"/>
              <a:t></a:t>
            </a:r>
            <a:r>
              <a:rPr lang="en-US" altLang="ru-RU"/>
              <a:t> </a:t>
            </a:r>
            <a:r>
              <a:rPr lang="en-US" altLang="en-US"/>
              <a:t>систематизировать</a:t>
            </a:r>
            <a:r>
              <a:rPr lang="en-US" altLang="ru-RU"/>
              <a:t> </a:t>
            </a:r>
            <a:r>
              <a:rPr lang="en-US" altLang="en-US"/>
              <a:t>знания</a:t>
            </a:r>
            <a:r>
              <a:rPr lang="en-US" altLang="ru-RU"/>
              <a:t> </a:t>
            </a:r>
            <a:r>
              <a:rPr lang="en-US" altLang="en-US"/>
              <a:t>о</a:t>
            </a:r>
            <a:r>
              <a:rPr lang="en-US" altLang="ru-RU"/>
              <a:t> </a:t>
            </a:r>
            <a:r>
              <a:rPr lang="en-US" altLang="en-US"/>
              <a:t>свойствах</a:t>
            </a:r>
            <a:r>
              <a:rPr lang="en-US" altLang="ru-RU"/>
              <a:t> </a:t>
            </a:r>
            <a:r>
              <a:rPr lang="en-US" altLang="en-US"/>
              <a:t>простых</a:t>
            </a:r>
            <a:r>
              <a:rPr lang="en-US" altLang="ru-RU"/>
              <a:t> </a:t>
            </a:r>
            <a:r>
              <a:rPr lang="en-US" altLang="en-US"/>
              <a:t>веществ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классов</a:t>
            </a:r>
            <a:r>
              <a:rPr lang="en-US" altLang="ru-RU"/>
              <a:t> </a:t>
            </a:r>
            <a:r>
              <a:rPr lang="en-US" altLang="en-US"/>
              <a:t>соединений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</a:t>
            </a:r>
            <a:r>
              <a:rPr lang="en-US" altLang="ru-RU"/>
              <a:t> </a:t>
            </a:r>
            <a:r>
              <a:rPr lang="en-US" altLang="en-US"/>
              <a:t>использовать</a:t>
            </a:r>
            <a:r>
              <a:rPr lang="en-US" altLang="ru-RU"/>
              <a:t> </a:t>
            </a:r>
            <a:r>
              <a:rPr lang="en-US" altLang="en-US"/>
              <a:t>приемы</a:t>
            </a:r>
            <a:r>
              <a:rPr lang="en-US" altLang="ru-RU"/>
              <a:t> </a:t>
            </a:r>
            <a:r>
              <a:rPr lang="en-US" altLang="en-US"/>
              <a:t>выполнения</a:t>
            </a:r>
            <a:r>
              <a:rPr lang="en-US" altLang="ru-RU"/>
              <a:t> </a:t>
            </a:r>
            <a:r>
              <a:rPr lang="en-US" altLang="en-US"/>
              <a:t>простых</a:t>
            </a:r>
            <a:r>
              <a:rPr lang="en-US" altLang="ru-RU"/>
              <a:t> </a:t>
            </a:r>
            <a:r>
              <a:rPr lang="en-US" altLang="en-US"/>
              <a:t>вычислений</a:t>
            </a:r>
            <a:r>
              <a:rPr lang="en-US" altLang="ru-RU"/>
              <a:t> </a:t>
            </a:r>
            <a:r>
              <a:rPr lang="en-US" altLang="en-US"/>
              <a:t>по</a:t>
            </a:r>
            <a:r>
              <a:rPr lang="en-US" altLang="ru-RU"/>
              <a:t> </a:t>
            </a:r>
            <a:r>
              <a:rPr lang="en-US" altLang="en-US"/>
              <a:t>формулам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уравнениям</a:t>
            </a:r>
            <a:r>
              <a:rPr lang="en-US" altLang="ru-RU"/>
              <a:t> </a:t>
            </a:r>
            <a:r>
              <a:rPr lang="en-US" altLang="en-US"/>
              <a:t>реакций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</a:t>
            </a:r>
            <a:r>
              <a:rPr lang="en-US" altLang="ru-RU"/>
              <a:t> </a:t>
            </a:r>
            <a:r>
              <a:rPr lang="en-US" altLang="en-US"/>
              <a:t>совершенствовать</a:t>
            </a:r>
            <a:r>
              <a:rPr lang="en-US" altLang="ru-RU"/>
              <a:t> </a:t>
            </a:r>
            <a:r>
              <a:rPr lang="en-US" altLang="en-US"/>
              <a:t>умения</a:t>
            </a:r>
            <a:r>
              <a:rPr lang="en-US" altLang="ru-RU"/>
              <a:t> </a:t>
            </a:r>
            <a:r>
              <a:rPr lang="en-US" altLang="en-US"/>
              <a:t>использовать</a:t>
            </a:r>
            <a:r>
              <a:rPr lang="en-US" altLang="ru-RU"/>
              <a:t> </a:t>
            </a:r>
            <a:r>
              <a:rPr lang="en-US" altLang="en-US"/>
              <a:t>знания</a:t>
            </a:r>
            <a:r>
              <a:rPr lang="en-US" altLang="ru-RU"/>
              <a:t> </a:t>
            </a:r>
            <a:r>
              <a:rPr lang="en-US" altLang="en-US"/>
              <a:t>об</a:t>
            </a:r>
            <a:r>
              <a:rPr lang="en-US" altLang="ru-RU"/>
              <a:t> </a:t>
            </a:r>
            <a:r>
              <a:rPr lang="en-US" altLang="en-US"/>
              <a:t>окислительно</a:t>
            </a:r>
            <a:r>
              <a:rPr lang="en-US" altLang="ru-RU"/>
              <a:t>-</a:t>
            </a:r>
            <a:r>
              <a:rPr lang="en-US" altLang="en-US"/>
              <a:t>восстановительных</a:t>
            </a:r>
            <a:r>
              <a:rPr lang="ru-RU" altLang="en-US"/>
              <a:t>  </a:t>
            </a:r>
            <a:r>
              <a:rPr lang="en-US" altLang="en-US"/>
              <a:t>реакциях</a:t>
            </a:r>
            <a:r>
              <a:rPr lang="en-US" altLang="ru-RU"/>
              <a:t>, </a:t>
            </a:r>
            <a:r>
              <a:rPr lang="en-US" altLang="en-US"/>
              <a:t>гидролизе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электролизе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</a:t>
            </a:r>
            <a:r>
              <a:rPr lang="en-US" altLang="ru-RU"/>
              <a:t> </a:t>
            </a:r>
            <a:r>
              <a:rPr lang="en-US" altLang="en-US"/>
              <a:t>совершенствовать</a:t>
            </a:r>
            <a:r>
              <a:rPr lang="en-US" altLang="ru-RU"/>
              <a:t> </a:t>
            </a:r>
            <a:r>
              <a:rPr lang="en-US" altLang="en-US"/>
              <a:t>умения</a:t>
            </a:r>
            <a:r>
              <a:rPr lang="en-US" altLang="ru-RU"/>
              <a:t> </a:t>
            </a:r>
            <a:r>
              <a:rPr lang="en-US" altLang="en-US"/>
              <a:t>находить</a:t>
            </a:r>
            <a:r>
              <a:rPr lang="en-US" altLang="ru-RU"/>
              <a:t> </a:t>
            </a:r>
            <a:r>
              <a:rPr lang="en-US" altLang="en-US"/>
              <a:t>способы</a:t>
            </a:r>
            <a:r>
              <a:rPr lang="en-US" altLang="ru-RU"/>
              <a:t> </a:t>
            </a:r>
            <a:r>
              <a:rPr lang="en-US" altLang="en-US"/>
              <a:t>решения</a:t>
            </a:r>
            <a:r>
              <a:rPr lang="en-US" altLang="ru-RU"/>
              <a:t> </a:t>
            </a:r>
            <a:r>
              <a:rPr lang="en-US" altLang="en-US"/>
              <a:t>незнакомых</a:t>
            </a:r>
            <a:r>
              <a:rPr lang="en-US" altLang="ru-RU"/>
              <a:t> </a:t>
            </a:r>
            <a:r>
              <a:rPr lang="en-US" altLang="en-US"/>
              <a:t>задач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</a:t>
            </a:r>
            <a:r>
              <a:rPr lang="en-US" altLang="ru-RU"/>
              <a:t> </a:t>
            </a:r>
            <a:r>
              <a:rPr lang="en-US" altLang="en-US"/>
              <a:t>научить</a:t>
            </a:r>
            <a:r>
              <a:rPr lang="en-US" altLang="ru-RU"/>
              <a:t> </a:t>
            </a:r>
            <a:r>
              <a:rPr lang="en-US" altLang="en-US"/>
              <a:t>анализировать</a:t>
            </a:r>
            <a:r>
              <a:rPr lang="en-US" altLang="ru-RU"/>
              <a:t> </a:t>
            </a:r>
            <a:r>
              <a:rPr lang="en-US" altLang="en-US"/>
              <a:t>тексты</a:t>
            </a:r>
            <a:r>
              <a:rPr lang="en-US" altLang="ru-RU"/>
              <a:t>, </a:t>
            </a:r>
            <a:r>
              <a:rPr lang="en-US" altLang="en-US"/>
              <a:t>формировать</a:t>
            </a:r>
            <a:r>
              <a:rPr lang="en-US" altLang="ru-RU"/>
              <a:t> </a:t>
            </a:r>
            <a:r>
              <a:rPr lang="en-US" altLang="en-US"/>
              <a:t>навыки</a:t>
            </a:r>
            <a:r>
              <a:rPr lang="en-US" altLang="ru-RU"/>
              <a:t> </a:t>
            </a:r>
            <a:r>
              <a:rPr lang="en-US" altLang="en-US"/>
              <a:t>оформления</a:t>
            </a:r>
            <a:r>
              <a:rPr lang="en-US" altLang="ru-RU"/>
              <a:t> </a:t>
            </a:r>
            <a:r>
              <a:rPr lang="en-US" altLang="en-US"/>
              <a:t>решения</a:t>
            </a:r>
            <a:r>
              <a:rPr lang="en-US" altLang="ru-RU"/>
              <a:t> </a:t>
            </a:r>
            <a:r>
              <a:rPr lang="en-US" altLang="en-US"/>
              <a:t>задач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ru-RU" altLang="en-US"/>
              <a:t>  </a:t>
            </a:r>
            <a:r>
              <a:rPr lang="en-US" altLang="en-US"/>
              <a:t>вычислениями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</a:t>
            </a:r>
            <a:r>
              <a:rPr lang="en-US" altLang="ru-RU"/>
              <a:t> </a:t>
            </a:r>
            <a:r>
              <a:rPr lang="en-US" altLang="en-US"/>
              <a:t>совершенствовать</a:t>
            </a:r>
            <a:r>
              <a:rPr lang="en-US" altLang="ru-RU"/>
              <a:t> </a:t>
            </a:r>
            <a:r>
              <a:rPr lang="en-US" altLang="en-US"/>
              <a:t>арифметические</a:t>
            </a:r>
            <a:r>
              <a:rPr lang="en-US" altLang="ru-RU"/>
              <a:t> </a:t>
            </a:r>
            <a:r>
              <a:rPr lang="en-US" altLang="en-US"/>
              <a:t>умения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навыки</a:t>
            </a:r>
            <a:r>
              <a:rPr lang="en-US" altLang="ru-RU"/>
              <a:t>.</a:t>
            </a:r>
            <a:endParaRPr lang="en-US" altLang="ru-RU"/>
          </a:p>
          <a:p>
            <a:endParaRPr lang="en-US" altLang="ru-RU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2286000" y="102870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ru-RU"/>
              <a:t> </a:t>
            </a:r>
            <a:r>
              <a:rPr lang="en-US" altLang="en-US"/>
              <a:t>минимальные</a:t>
            </a:r>
            <a:r>
              <a:rPr lang="en-US" altLang="ru-RU"/>
              <a:t> </a:t>
            </a:r>
            <a:r>
              <a:rPr lang="en-US" altLang="en-US"/>
              <a:t>требования</a:t>
            </a:r>
            <a:r>
              <a:rPr lang="en-US" altLang="ru-RU"/>
              <a:t>.</a:t>
            </a:r>
            <a:endParaRPr lang="ru-RU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p>
            <a:r>
              <a:rPr lang="en-US" altLang="ru-RU">
                <a:sym typeface="+mn-ea"/>
              </a:rPr>
              <a:t>39 </a:t>
            </a:r>
            <a:r>
              <a:rPr lang="en-US" altLang="en-US">
                <a:sym typeface="+mn-ea"/>
              </a:rPr>
              <a:t>тестовых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или</a:t>
            </a:r>
            <a:r>
              <a:rPr lang="en-US" altLang="ru-RU">
                <a:sym typeface="+mn-ea"/>
              </a:rPr>
              <a:t> 13 </a:t>
            </a:r>
            <a:r>
              <a:rPr lang="en-US" altLang="en-US">
                <a:sym typeface="+mn-ea"/>
              </a:rPr>
              <a:t>первичных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баллов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за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ЕГЭ</a:t>
            </a:r>
            <a:r>
              <a:rPr lang="en-US" altLang="ru-RU">
                <a:sym typeface="+mn-ea"/>
              </a:rPr>
              <a:t> – </a:t>
            </a:r>
            <a:r>
              <a:rPr lang="en-US" altLang="en-US">
                <a:sym typeface="+mn-ea"/>
              </a:rPr>
              <a:t>минимальный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порог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для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подачи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документов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в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государственные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вузы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по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химии</a:t>
            </a:r>
            <a:r>
              <a:rPr lang="en-US" altLang="ru-RU">
                <a:sym typeface="+mn-ea"/>
              </a:rPr>
              <a:t> (</a:t>
            </a:r>
            <a:r>
              <a:rPr lang="en-US" altLang="en-US">
                <a:sym typeface="+mn-ea"/>
              </a:rPr>
              <a:t>подведомственные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Минобрнауки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и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Минпросвещения</a:t>
            </a:r>
            <a:r>
              <a:rPr lang="en-US" altLang="ru-RU">
                <a:sym typeface="+mn-ea"/>
              </a:rPr>
              <a:t>). </a:t>
            </a:r>
            <a:r>
              <a:rPr lang="en-US" altLang="en-US">
                <a:sym typeface="+mn-ea"/>
              </a:rPr>
              <a:t>Это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обязательное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требование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для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участия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в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конкурсе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на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бюджетные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места</a:t>
            </a:r>
            <a:r>
              <a:rPr lang="en-US" altLang="ru-RU">
                <a:sym typeface="+mn-ea"/>
              </a:rPr>
              <a:t>. </a:t>
            </a:r>
            <a:r>
              <a:rPr lang="en-US" altLang="en-US">
                <a:sym typeface="+mn-ea"/>
              </a:rPr>
              <a:t>Если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выпускник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не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набрал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установленный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минимум</a:t>
            </a:r>
            <a:r>
              <a:rPr lang="en-US" altLang="ru-RU">
                <a:sym typeface="+mn-ea"/>
              </a:rPr>
              <a:t>, </a:t>
            </a:r>
            <a:r>
              <a:rPr lang="en-US" altLang="en-US">
                <a:sym typeface="+mn-ea"/>
              </a:rPr>
              <a:t>университет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не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имеет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права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рассматривать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его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заявление</a:t>
            </a:r>
            <a:r>
              <a:rPr lang="en-US" altLang="ru-RU">
                <a:sym typeface="+mn-ea"/>
              </a:rPr>
              <a:t>. </a:t>
            </a:r>
            <a:r>
              <a:rPr lang="en-US" altLang="en-US">
                <a:sym typeface="+mn-ea"/>
              </a:rPr>
              <a:t>При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этом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каждый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вуз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вправе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устанавливать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собственные</a:t>
            </a:r>
            <a:r>
              <a:rPr lang="en-US" altLang="ru-RU">
                <a:sym typeface="+mn-ea"/>
              </a:rPr>
              <a:t>, </a:t>
            </a:r>
            <a:r>
              <a:rPr lang="en-US" altLang="en-US">
                <a:sym typeface="+mn-ea"/>
              </a:rPr>
              <a:t>более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высокие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проходные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баллы</a:t>
            </a:r>
            <a:r>
              <a:rPr lang="en-US" altLang="ru-RU">
                <a:sym typeface="+mn-ea"/>
              </a:rPr>
              <a:t>, </a:t>
            </a:r>
            <a:r>
              <a:rPr lang="en-US" altLang="en-US">
                <a:sym typeface="+mn-ea"/>
              </a:rPr>
              <a:t>но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не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ниже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общефедерального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уровня</a:t>
            </a:r>
            <a:r>
              <a:rPr lang="en-US" altLang="ru-RU">
                <a:sym typeface="+mn-ea"/>
              </a:rPr>
              <a:t>. </a:t>
            </a:r>
            <a:r>
              <a:rPr lang="en-US" altLang="en-US">
                <a:sym typeface="+mn-ea"/>
              </a:rPr>
              <a:t>Следует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учитывать</a:t>
            </a:r>
            <a:r>
              <a:rPr lang="en-US" altLang="ru-RU">
                <a:sym typeface="+mn-ea"/>
              </a:rPr>
              <a:t>, </a:t>
            </a:r>
            <a:r>
              <a:rPr lang="en-US" altLang="en-US">
                <a:sym typeface="+mn-ea"/>
              </a:rPr>
              <a:t>что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конкурсные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баллы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для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зачисления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обычно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значительно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превышают</a:t>
            </a:r>
            <a:endParaRPr lang="ru-RU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00232" y="1428736"/>
            <a:ext cx="700092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Ваш труд!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59807" y="1772908"/>
          <a:ext cx="6202045" cy="3960495"/>
        </p:xfrm>
        <a:graphic>
          <a:graphicData uri="http://schemas.openxmlformats.org/drawingml/2006/table">
            <a:tbl>
              <a:tblPr/>
              <a:tblGrid>
                <a:gridCol w="1240409"/>
                <a:gridCol w="1240409"/>
                <a:gridCol w="1240409"/>
                <a:gridCol w="1240409"/>
                <a:gridCol w="1240409"/>
              </a:tblGrid>
              <a:tr h="663663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Получили отметку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2024 г.</a:t>
                      </a:r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137160" marR="137160" marT="137160" marB="13716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2025 г.</a:t>
                      </a:r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137160" marR="137160" marT="137160" marB="137160"/>
                </a:tc>
              </a:tr>
              <a:tr h="471239">
                <a:tc vMerge="1"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67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«2»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671"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«3»</a:t>
                      </a:r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671"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«4»</a:t>
                      </a:r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671"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«5»</a:t>
                      </a:r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671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ru-RU" altLang="en-US"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altLang="en-U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ru-RU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ru-RU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ru-RU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ru-RU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642910" y="714356"/>
            <a:ext cx="6792736" cy="4975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269790" tIns="126960" rIns="91440" bIns="0" numCol="1" anchor="ctr" anchorCtr="0" compatLnSpc="1">
            <a:spAutoFit/>
          </a:bodyPr>
          <a:lstStyle/>
          <a:p>
            <a:pPr marL="457200" marR="0" lvl="1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Динамика результатов ОГЭ по предмету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anose="020405030504060302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1785926"/>
          <a:ext cx="7858180" cy="3284954"/>
        </p:xfrm>
        <a:graphic>
          <a:graphicData uri="http://schemas.openxmlformats.org/drawingml/2006/table">
            <a:tbl>
              <a:tblPr/>
              <a:tblGrid>
                <a:gridCol w="598538"/>
                <a:gridCol w="1563024"/>
                <a:gridCol w="669418"/>
                <a:gridCol w="598538"/>
                <a:gridCol w="632666"/>
                <a:gridCol w="632666"/>
                <a:gridCol w="632666"/>
                <a:gridCol w="632666"/>
                <a:gridCol w="632666"/>
                <a:gridCol w="632666"/>
                <a:gridCol w="632666"/>
              </a:tblGrid>
              <a:tr h="48042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800" dirty="0" err="1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1800" dirty="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800" dirty="0" err="1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п</a:t>
                      </a:r>
                      <a:endParaRPr lang="ru-RU" sz="1800" dirty="0"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АТЕ</a:t>
                      </a:r>
                      <a:endParaRPr lang="ru-RU" sz="1800" dirty="0"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Всего участников</a:t>
                      </a:r>
                      <a:endParaRPr lang="ru-RU" sz="1800" dirty="0"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«2»</a:t>
                      </a:r>
                      <a:endParaRPr lang="ru-RU" sz="1800"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«3»</a:t>
                      </a:r>
                      <a:endParaRPr lang="ru-RU" sz="1800" dirty="0"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«4»</a:t>
                      </a:r>
                      <a:endParaRPr lang="ru-RU" sz="1800"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«5»</a:t>
                      </a:r>
                      <a:endParaRPr lang="ru-RU" sz="1800"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960847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800" dirty="0"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%</a:t>
                      </a:r>
                      <a:endParaRPr lang="ru-RU" sz="1800" dirty="0"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800" dirty="0"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%</a:t>
                      </a:r>
                      <a:endParaRPr lang="ru-RU" sz="1800"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800"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%</a:t>
                      </a:r>
                      <a:endParaRPr lang="ru-RU" sz="1800"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800"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%</a:t>
                      </a:r>
                      <a:endParaRPr lang="ru-RU" sz="1800"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83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г.о.Кинель</a:t>
                      </a:r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83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.Кинельский</a:t>
                      </a:r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68" marR="45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214414" y="858397"/>
            <a:ext cx="6958965" cy="833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269790" tIns="126960" rIns="91440" bIns="0" numCol="1" anchor="ctr" anchorCtr="0" compatLnSpc="1"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085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 ОГЭ-2025 по АТЕ региона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832003"/>
            <a:ext cx="8643966" cy="42811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269790" tIns="126960" rIns="91440" bIns="0" numCol="1" anchor="ctr" anchorCtr="0" compatLnSpc="1">
            <a:spAutoFit/>
          </a:bodyPr>
          <a:lstStyle/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ВЫВОДЫ о характере результатов ОГЭ по предмету в 2025 году и в динамике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2025 году в аттестации по химии приняли участие 75 выпускников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Кинельского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ТУ.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Анализ результатов экзамена по химии  позволяет считать, что большинство выпускников основной школы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Кинельского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образовательного округа справились с решением экзаменационной работы, т.е. владеют знаниями и умениями по химии не только на базовом, но и на повышенных уровнях.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Успешно справились с испытанием выпускники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всех школ. Одна оценка 2 в ГБОУ СОШ № 3  должна не повториться в текущем учебном году.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2025 году снизился процент учащихся, сдавших экзамен на «4» и «5». В 2024 году на «5» выполнили работу 59,3%, а в 2025 году -52,9%,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/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РЕЗУЛЬТАТОВ ВЫПОЛНЕНИЯ ЗАДАНИЙ КИМ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57158" y="1571612"/>
            <a:ext cx="7786742" cy="53553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434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Общее число заданий уменьшено с 24 до 23: из экзаменационного варианта 2025 г. исключено задание 24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34343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434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Изменена модель задания 23, предусматривающего выполнение химического эксперимента. Экзаменуемым предстоит провести 4 опыта, позволяющих распознать вещества в двух пробирках под номерами. Результаты выполнения задания оформляются в табличной форме. Выполнение задания оценивается 5 баллами. Оценивание экспертами в аудитории техники выполнения опытов в 2025 г. не предусмотрено.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34343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434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В задании 21 исключён компонент условия, предусматривающий составление сокращённого ионного уравнения реакции. Данный шаг обусловлен проверкой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3434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434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указанного умения новым заданием 23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34343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434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Максимальный первичный балл за выполнение экзаменационной работы уменьшен с 40 до 38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34343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1071546"/>
            <a:ext cx="4273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структуре КИМ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АНАЛИЗ РЕЗУЛЬТАТОВ ВЫПОЛНЕНИЯ ЗАДАНИЙ КИМ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785926"/>
            <a:ext cx="7429552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3" algn="ctr"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статистические характеристики выполнения заданий КИМ в 2025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3" algn="ctr">
              <a:defRPr/>
            </a:pP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3" algn="ctr">
              <a:defRPr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1" action="ppaction://hlinkfile"/>
              </a:rPr>
              <a:t>САО-9 2025_</a:t>
            </a:r>
            <a:endParaRPr lang="ru-RU" b="1" dirty="0">
              <a:solidFill>
                <a:srgbClr val="4F81BD"/>
              </a:solidFill>
              <a:latin typeface="Cambria" panose="020405030504060302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115328" cy="1143000"/>
          </a:xfrm>
        </p:spPr>
        <p:txBody>
          <a:bodyPr>
            <a:normAutofit/>
          </a:bodyPr>
          <a:lstStyle/>
          <a:p>
            <a:pPr lvl="3"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сложных для участников ОГЭ заданий 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/>
              <a:t> </a:t>
            </a:r>
            <a:br>
              <a:rPr lang="ru-RU" sz="1600" dirty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642910" y="2714620"/>
            <a:ext cx="7467600" cy="2903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1357298"/>
            <a:ext cx="7643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уровень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задании 8 проверяемые элементы содержания: химические свойства простых веществ, химические свойства оксидов: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оснόвных, амфотерных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кислотных.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5643578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результативность выполнения задания – 46%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18690</Words>
  <Application>WPS Presentation</Application>
  <PresentationFormat>Экран (4:3)</PresentationFormat>
  <Paragraphs>531</Paragraphs>
  <Slides>36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2" baseType="lpstr">
      <vt:lpstr>Arial</vt:lpstr>
      <vt:lpstr>SimSun</vt:lpstr>
      <vt:lpstr>Wingdings</vt:lpstr>
      <vt:lpstr>Wingdings</vt:lpstr>
      <vt:lpstr>Wingdings 2</vt:lpstr>
      <vt:lpstr>Times New Roman</vt:lpstr>
      <vt:lpstr>Times New Roman</vt:lpstr>
      <vt:lpstr>Calibri</vt:lpstr>
      <vt:lpstr>Calibri</vt:lpstr>
      <vt:lpstr>Cambria</vt:lpstr>
      <vt:lpstr>MS Mincho</vt:lpstr>
      <vt:lpstr>Segoe Print</vt:lpstr>
      <vt:lpstr>Century Schoolbook</vt:lpstr>
      <vt:lpstr>Microsoft YaHei</vt:lpstr>
      <vt:lpstr>Arial Unicode MS</vt:lpstr>
      <vt:lpstr>Эркер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АНАЛИЗ РЕЗУЛЬТАТОВ ВЫПОЛНЕНИЯ ЗАДАНИЙ КИМ</vt:lpstr>
      <vt:lpstr>АНАЛИЗ РЕЗУЛЬТАТОВ ВЫПОЛНЕНИЯ ЗАДАНИЙ КИМ</vt:lpstr>
      <vt:lpstr>Выявление сложных для участников ОГЭ заданий     </vt:lpstr>
      <vt:lpstr>Выявление сложных для участников ОГЭ заданий     </vt:lpstr>
      <vt:lpstr>Выявление сложных для участников ОГЭ заданий     </vt:lpstr>
      <vt:lpstr>Выявление сложных для участников ОГЭ заданий     </vt:lpstr>
      <vt:lpstr>Выявление сложных для участников ОГЭ заданий     </vt:lpstr>
      <vt:lpstr>Выявление сложных для участников ОГЭ заданий    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Гимназия</dc:creator>
  <cp:lastModifiedBy>I</cp:lastModifiedBy>
  <cp:revision>50</cp:revision>
  <cp:lastPrinted>2025-09-08T05:34:00Z</cp:lastPrinted>
  <dcterms:created xsi:type="dcterms:W3CDTF">2025-08-27T04:37:00Z</dcterms:created>
  <dcterms:modified xsi:type="dcterms:W3CDTF">2026-04-14T20:19:38Z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57BCA0D750D444819ACA89F867452C20_13</vt:lpwstr>
  </property>
  <property fmtid="{D5CDD505-2E9C-101B-9397-08002B2CF9AE}" pid="3" name="KSOProductBuildVer">
    <vt:lpwstr>1049-12.2.0.23196</vt:lpwstr>
  </property>
</Properties>
</file>