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1" r:id="rId56"/>
    <p:sldId id="312" r:id="rId57"/>
    <p:sldId id="313" r:id="rId58"/>
    <p:sldId id="314" r:id="rId59"/>
    <p:sldId id="315" r:id="rId60"/>
    <p:sldId id="316" r:id="rId61"/>
    <p:sldId id="318" r:id="rId62"/>
    <p:sldId id="319" r:id="rId63"/>
    <p:sldId id="320" r:id="rId64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21816" y="239648"/>
            <a:ext cx="9687128" cy="452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4F81BC"/>
                </a:solidFill>
                <a:latin typeface="Calibri" panose="020F0502020204030204"/>
                <a:cs typeface="Calibri" panose="020F050202020403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0" i="0">
                <a:solidFill>
                  <a:srgbClr val="0067B5"/>
                </a:solidFill>
                <a:latin typeface="Arial Black" panose="020B0A04020102020204"/>
                <a:cs typeface="Arial Black" panose="020B0A040201020202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4F81BC"/>
                </a:solidFill>
                <a:latin typeface="Calibri" panose="020F0502020204030204"/>
                <a:cs typeface="Calibri" panose="020F050202020403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950" b="0" i="0">
                <a:solidFill>
                  <a:srgbClr val="0067B5"/>
                </a:solidFill>
                <a:latin typeface="Arial Black" panose="020B0A04020102020204"/>
                <a:cs typeface="Arial Black" panose="020B0A040201020202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4F81BC"/>
                </a:solidFill>
                <a:latin typeface="Calibri" panose="020F0502020204030204"/>
                <a:cs typeface="Calibri" panose="020F050202020403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4F81BC"/>
                </a:solidFill>
                <a:latin typeface="Calibri" panose="020F0502020204030204"/>
                <a:cs typeface="Calibri" panose="020F050202020403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9808" y="640079"/>
            <a:ext cx="11442192" cy="621792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15900" y="-35865"/>
            <a:ext cx="11043285" cy="878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4F81BC"/>
                </a:solidFill>
                <a:latin typeface="Calibri" panose="020F0502020204030204"/>
                <a:cs typeface="Calibri" panose="020F050202020403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97483" y="1331214"/>
            <a:ext cx="5316220" cy="2032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0" i="0">
                <a:solidFill>
                  <a:srgbClr val="0067B5"/>
                </a:solidFill>
                <a:latin typeface="Arial Black" panose="020B0A04020102020204"/>
                <a:cs typeface="Arial Black" panose="020B0A040201020202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46.jpeg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hyperlink" Target="https://www.youtube.com/playlist?list=PLoOUBnBfPtYeR2" TargetMode="External"/><Relationship Id="rId4" Type="http://schemas.openxmlformats.org/officeDocument/2006/relationships/hyperlink" Target="https://vprtest.ru/" TargetMode="External"/><Relationship Id="rId3" Type="http://schemas.openxmlformats.org/officeDocument/2006/relationships/hyperlink" Target="https://easyen.ru/" TargetMode="External"/><Relationship Id="rId2" Type="http://schemas.openxmlformats.org/officeDocument/2006/relationships/hyperlink" Target="http://testedu.ru/" TargetMode="External"/><Relationship Id="rId1" Type="http://schemas.openxmlformats.org/officeDocument/2006/relationships/hyperlink" Target="https://ru-vpr.ru/" TargetMode="Externa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61.jpeg"/><Relationship Id="rId7" Type="http://schemas.openxmlformats.org/officeDocument/2006/relationships/image" Target="../media/image60.png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63.jpeg"/><Relationship Id="rId7" Type="http://schemas.openxmlformats.org/officeDocument/2006/relationships/image" Target="../media/image62.jpeg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61.jpeg"/><Relationship Id="rId7" Type="http://schemas.openxmlformats.org/officeDocument/2006/relationships/image" Target="../media/image64.jpeg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63.jpeg"/><Relationship Id="rId7" Type="http://schemas.openxmlformats.org/officeDocument/2006/relationships/image" Target="../media/image65.jpeg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66.jpeg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8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8.png"/><Relationship Id="rId8" Type="http://schemas.openxmlformats.org/officeDocument/2006/relationships/image" Target="../media/image77.png"/><Relationship Id="rId7" Type="http://schemas.openxmlformats.org/officeDocument/2006/relationships/image" Target="../media/image76.jpeg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73.jpeg"/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3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1.jpeg"/></Relationships>
</file>

<file path=ppt/slides/_rels/slide6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jpeg"/><Relationship Id="rId3" Type="http://schemas.openxmlformats.org/officeDocument/2006/relationships/image" Target="../media/image22.png"/><Relationship Id="rId2" Type="http://schemas.openxmlformats.org/officeDocument/2006/relationships/image" Target="../media/image93.jpeg"/><Relationship Id="rId1" Type="http://schemas.openxmlformats.org/officeDocument/2006/relationships/image" Target="../media/image9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70022" y="1569847"/>
            <a:ext cx="6864984" cy="11804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4550"/>
              </a:lnSpc>
              <a:spcBef>
                <a:spcPts val="95"/>
              </a:spcBef>
            </a:pPr>
            <a:r>
              <a:rPr sz="4000" dirty="0">
                <a:solidFill>
                  <a:srgbClr val="0075B0"/>
                </a:solidFill>
              </a:rPr>
              <a:t>Итоги</a:t>
            </a:r>
            <a:r>
              <a:rPr sz="4000" spc="-55" dirty="0">
                <a:solidFill>
                  <a:srgbClr val="0075B0"/>
                </a:solidFill>
              </a:rPr>
              <a:t> </a:t>
            </a:r>
            <a:r>
              <a:rPr sz="4000" dirty="0">
                <a:solidFill>
                  <a:srgbClr val="0075B0"/>
                </a:solidFill>
              </a:rPr>
              <a:t>ВПР</a:t>
            </a:r>
            <a:r>
              <a:rPr sz="4000" spc="-55" dirty="0">
                <a:solidFill>
                  <a:srgbClr val="0075B0"/>
                </a:solidFill>
              </a:rPr>
              <a:t> </a:t>
            </a:r>
            <a:r>
              <a:rPr sz="4000" spc="-20" dirty="0">
                <a:solidFill>
                  <a:srgbClr val="0075B0"/>
                </a:solidFill>
              </a:rPr>
              <a:t>-</a:t>
            </a:r>
            <a:r>
              <a:rPr sz="4000" dirty="0">
                <a:solidFill>
                  <a:srgbClr val="0075B0"/>
                </a:solidFill>
              </a:rPr>
              <a:t>2025</a:t>
            </a:r>
            <a:r>
              <a:rPr sz="4000" spc="-60" dirty="0">
                <a:solidFill>
                  <a:srgbClr val="0075B0"/>
                </a:solidFill>
              </a:rPr>
              <a:t> </a:t>
            </a:r>
            <a:r>
              <a:rPr sz="4000" dirty="0">
                <a:solidFill>
                  <a:srgbClr val="0075B0"/>
                </a:solidFill>
              </a:rPr>
              <a:t>по</a:t>
            </a:r>
            <a:r>
              <a:rPr sz="4000" spc="-50" dirty="0">
                <a:solidFill>
                  <a:srgbClr val="0075B0"/>
                </a:solidFill>
              </a:rPr>
              <a:t> </a:t>
            </a:r>
            <a:r>
              <a:rPr sz="4000" spc="-10" dirty="0">
                <a:solidFill>
                  <a:srgbClr val="0075B0"/>
                </a:solidFill>
              </a:rPr>
              <a:t>химии.</a:t>
            </a:r>
            <a:endParaRPr sz="4000"/>
          </a:p>
          <a:p>
            <a:pPr algn="ctr">
              <a:lnSpc>
                <a:spcPts val="4550"/>
              </a:lnSpc>
            </a:pPr>
            <a:r>
              <a:rPr sz="4000" dirty="0">
                <a:solidFill>
                  <a:srgbClr val="0075B0"/>
                </a:solidFill>
              </a:rPr>
              <a:t>Анализ</a:t>
            </a:r>
            <a:r>
              <a:rPr sz="4000" spc="-150" dirty="0">
                <a:solidFill>
                  <a:srgbClr val="0075B0"/>
                </a:solidFill>
              </a:rPr>
              <a:t> </a:t>
            </a:r>
            <a:r>
              <a:rPr sz="4000" dirty="0">
                <a:solidFill>
                  <a:srgbClr val="0075B0"/>
                </a:solidFill>
              </a:rPr>
              <a:t>типичных</a:t>
            </a:r>
            <a:r>
              <a:rPr sz="4000" spc="-150" dirty="0">
                <a:solidFill>
                  <a:srgbClr val="0075B0"/>
                </a:solidFill>
              </a:rPr>
              <a:t> </a:t>
            </a:r>
            <a:r>
              <a:rPr sz="4000" spc="-10" dirty="0">
                <a:solidFill>
                  <a:srgbClr val="0075B0"/>
                </a:solidFill>
              </a:rPr>
              <a:t>затруднений</a:t>
            </a:r>
            <a:endParaRPr sz="4000"/>
          </a:p>
        </p:txBody>
      </p:sp>
      <p:pic>
        <p:nvPicPr>
          <p:cNvPr id="4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52400" y="3429000"/>
            <a:ext cx="3672840" cy="311810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86200" y="3429000"/>
            <a:ext cx="3672840" cy="311810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48600" y="3837305"/>
            <a:ext cx="3672840" cy="222059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144515" y="6599326"/>
            <a:ext cx="1167130" cy="289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altLang="en-US" sz="1800" b="1" spc="-10" dirty="0">
                <a:latin typeface="Arial" panose="020B0604020202020204"/>
                <a:cs typeface="Arial" panose="020B0604020202020204"/>
              </a:rPr>
              <a:t>15.04.2026</a:t>
            </a:r>
            <a:endParaRPr sz="18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95"/>
              </a:spcBef>
            </a:pPr>
            <a:r>
              <a:rPr spc="-10" dirty="0">
                <a:solidFill>
                  <a:srgbClr val="C0504D"/>
                </a:solidFill>
              </a:rPr>
              <a:t>Справляемость</a:t>
            </a:r>
            <a:r>
              <a:rPr spc="-35" dirty="0">
                <a:solidFill>
                  <a:srgbClr val="C0504D"/>
                </a:solidFill>
              </a:rPr>
              <a:t> </a:t>
            </a:r>
            <a:r>
              <a:rPr dirty="0">
                <a:solidFill>
                  <a:srgbClr val="C0504D"/>
                </a:solidFill>
              </a:rPr>
              <a:t>по</a:t>
            </a:r>
            <a:r>
              <a:rPr spc="-75" dirty="0">
                <a:solidFill>
                  <a:srgbClr val="C0504D"/>
                </a:solidFill>
              </a:rPr>
              <a:t> </a:t>
            </a:r>
            <a:r>
              <a:rPr dirty="0">
                <a:solidFill>
                  <a:srgbClr val="C0504D"/>
                </a:solidFill>
              </a:rPr>
              <a:t>заданиям</a:t>
            </a:r>
            <a:r>
              <a:rPr spc="-45" dirty="0">
                <a:solidFill>
                  <a:srgbClr val="C0504D"/>
                </a:solidFill>
              </a:rPr>
              <a:t> </a:t>
            </a:r>
            <a:r>
              <a:rPr spc="-25" dirty="0">
                <a:solidFill>
                  <a:srgbClr val="C0504D"/>
                </a:solidFill>
              </a:rPr>
              <a:t>ВПР-</a:t>
            </a:r>
            <a:r>
              <a:rPr spc="-20" dirty="0">
                <a:solidFill>
                  <a:srgbClr val="C0504D"/>
                </a:solidFill>
              </a:rPr>
              <a:t>2025</a:t>
            </a:r>
            <a:endParaRPr spc="-20" dirty="0">
              <a:solidFill>
                <a:srgbClr val="C0504D"/>
              </a:solidFill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05027" y="1354836"/>
            <a:ext cx="10601325" cy="5069205"/>
            <a:chOff x="605027" y="1354836"/>
            <a:chExt cx="10601325" cy="5069205"/>
          </a:xfrm>
        </p:grpSpPr>
        <p:sp>
          <p:nvSpPr>
            <p:cNvPr id="4" name="object 4"/>
            <p:cNvSpPr/>
            <p:nvPr/>
          </p:nvSpPr>
          <p:spPr>
            <a:xfrm>
              <a:off x="1197863" y="1501521"/>
              <a:ext cx="9733280" cy="2249170"/>
            </a:xfrm>
            <a:custGeom>
              <a:avLst/>
              <a:gdLst/>
              <a:ahLst/>
              <a:cxnLst/>
              <a:rect l="l" t="t" r="r" b="b"/>
              <a:pathLst>
                <a:path w="9733280" h="2249170">
                  <a:moveTo>
                    <a:pt x="0" y="1926336"/>
                  </a:moveTo>
                  <a:lnTo>
                    <a:pt x="9733280" y="1926336"/>
                  </a:lnTo>
                </a:path>
                <a:path w="9733280" h="2249170">
                  <a:moveTo>
                    <a:pt x="0" y="1606930"/>
                  </a:moveTo>
                  <a:lnTo>
                    <a:pt x="9733280" y="1606930"/>
                  </a:lnTo>
                </a:path>
                <a:path w="9733280" h="2249170">
                  <a:moveTo>
                    <a:pt x="0" y="1284224"/>
                  </a:moveTo>
                  <a:lnTo>
                    <a:pt x="9733280" y="1284224"/>
                  </a:lnTo>
                </a:path>
                <a:path w="9733280" h="2249170">
                  <a:moveTo>
                    <a:pt x="0" y="964818"/>
                  </a:moveTo>
                  <a:lnTo>
                    <a:pt x="9733280" y="964818"/>
                  </a:lnTo>
                </a:path>
                <a:path w="9733280" h="2249170">
                  <a:moveTo>
                    <a:pt x="0" y="642112"/>
                  </a:moveTo>
                  <a:lnTo>
                    <a:pt x="9733280" y="642112"/>
                  </a:lnTo>
                </a:path>
                <a:path w="9733280" h="2249170">
                  <a:moveTo>
                    <a:pt x="0" y="322579"/>
                  </a:moveTo>
                  <a:lnTo>
                    <a:pt x="9733280" y="322579"/>
                  </a:lnTo>
                </a:path>
                <a:path w="9733280" h="2249170">
                  <a:moveTo>
                    <a:pt x="0" y="0"/>
                  </a:moveTo>
                  <a:lnTo>
                    <a:pt x="9733280" y="0"/>
                  </a:lnTo>
                </a:path>
                <a:path w="9733280" h="2249170">
                  <a:moveTo>
                    <a:pt x="0" y="2248789"/>
                  </a:moveTo>
                  <a:lnTo>
                    <a:pt x="9733280" y="2248789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51787" y="1359408"/>
              <a:ext cx="9425940" cy="218541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1787" y="4462271"/>
              <a:ext cx="134112" cy="9448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7387" y="5052059"/>
              <a:ext cx="470915" cy="9601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49924" y="5052059"/>
              <a:ext cx="470916" cy="9601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54568" y="5052059"/>
              <a:ext cx="470916" cy="9601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09599" y="1359408"/>
              <a:ext cx="10591800" cy="5059680"/>
            </a:xfrm>
            <a:custGeom>
              <a:avLst/>
              <a:gdLst/>
              <a:ahLst/>
              <a:cxnLst/>
              <a:rect l="l" t="t" r="r" b="b"/>
              <a:pathLst>
                <a:path w="10591800" h="5059680">
                  <a:moveTo>
                    <a:pt x="0" y="5059680"/>
                  </a:moveTo>
                  <a:lnTo>
                    <a:pt x="10591800" y="5059680"/>
                  </a:lnTo>
                  <a:lnTo>
                    <a:pt x="10591800" y="0"/>
                  </a:lnTo>
                  <a:lnTo>
                    <a:pt x="0" y="0"/>
                  </a:lnTo>
                  <a:lnTo>
                    <a:pt x="0" y="5059680"/>
                  </a:lnTo>
                  <a:close/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/>
          <p:nvPr/>
        </p:nvSpPr>
        <p:spPr>
          <a:xfrm>
            <a:off x="1197863" y="1181100"/>
            <a:ext cx="9733280" cy="0"/>
          </a:xfrm>
          <a:custGeom>
            <a:avLst/>
            <a:gdLst/>
            <a:ahLst/>
            <a:cxnLst/>
            <a:rect l="l" t="t" r="r" b="b"/>
            <a:pathLst>
              <a:path w="9733280">
                <a:moveTo>
                  <a:pt x="0" y="0"/>
                </a:moveTo>
                <a:lnTo>
                  <a:pt x="9733280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596900" y="885189"/>
            <a:ext cx="199390" cy="33889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80</a:t>
            </a:r>
            <a:endParaRPr sz="1400">
              <a:latin typeface="Calibri" panose="020F0502020204030204"/>
              <a:cs typeface="Calibri" panose="020F05020202040302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1400" b="1" spc="-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70</a:t>
            </a:r>
            <a:endParaRPr sz="1400">
              <a:latin typeface="Calibri" panose="020F0502020204030204"/>
              <a:cs typeface="Calibri" panose="020F0502020204030204"/>
            </a:endParaRPr>
          </a:p>
          <a:p>
            <a:pPr>
              <a:lnSpc>
                <a:spcPct val="100000"/>
              </a:lnSpc>
              <a:spcBef>
                <a:spcPts val="165"/>
              </a:spcBef>
            </a:pPr>
            <a:endParaRPr sz="1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1400" b="1" spc="-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60</a:t>
            </a:r>
            <a:endParaRPr sz="1400">
              <a:latin typeface="Calibri" panose="020F0502020204030204"/>
              <a:cs typeface="Calibri" panose="020F0502020204030204"/>
            </a:endParaRPr>
          </a:p>
          <a:p>
            <a:pPr>
              <a:lnSpc>
                <a:spcPct val="100000"/>
              </a:lnSpc>
              <a:spcBef>
                <a:spcPts val="175"/>
              </a:spcBef>
            </a:pPr>
            <a:endParaRPr sz="1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1400" b="1" spc="-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50</a:t>
            </a:r>
            <a:endParaRPr sz="1400">
              <a:latin typeface="Calibri" panose="020F0502020204030204"/>
              <a:cs typeface="Calibri" panose="020F0502020204030204"/>
            </a:endParaRPr>
          </a:p>
          <a:p>
            <a:pPr>
              <a:lnSpc>
                <a:spcPct val="100000"/>
              </a:lnSpc>
              <a:spcBef>
                <a:spcPts val="175"/>
              </a:spcBef>
            </a:pPr>
            <a:endParaRPr sz="1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1400" b="1" spc="-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40</a:t>
            </a:r>
            <a:endParaRPr sz="1400">
              <a:latin typeface="Calibri" panose="020F0502020204030204"/>
              <a:cs typeface="Calibri" panose="020F0502020204030204"/>
            </a:endParaRPr>
          </a:p>
          <a:p>
            <a:pPr>
              <a:lnSpc>
                <a:spcPct val="100000"/>
              </a:lnSpc>
              <a:spcBef>
                <a:spcPts val="165"/>
              </a:spcBef>
            </a:pPr>
            <a:endParaRPr sz="1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1400" b="1" spc="-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30</a:t>
            </a:r>
            <a:endParaRPr sz="1400">
              <a:latin typeface="Calibri" panose="020F0502020204030204"/>
              <a:cs typeface="Calibri" panose="020F0502020204030204"/>
            </a:endParaRPr>
          </a:p>
          <a:p>
            <a:pPr>
              <a:lnSpc>
                <a:spcPct val="100000"/>
              </a:lnSpc>
              <a:spcBef>
                <a:spcPts val="175"/>
              </a:spcBef>
            </a:pPr>
            <a:endParaRPr sz="1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1400" b="1" spc="-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20</a:t>
            </a:r>
            <a:endParaRPr sz="1400">
              <a:latin typeface="Calibri" panose="020F0502020204030204"/>
              <a:cs typeface="Calibri" panose="020F0502020204030204"/>
            </a:endParaRPr>
          </a:p>
          <a:p>
            <a:pPr>
              <a:lnSpc>
                <a:spcPct val="100000"/>
              </a:lnSpc>
              <a:spcBef>
                <a:spcPts val="175"/>
              </a:spcBef>
            </a:pPr>
            <a:endParaRPr sz="1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1400" b="1" spc="-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10</a:t>
            </a:r>
            <a:endParaRPr sz="1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54812" y="4423409"/>
            <a:ext cx="11620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0</a:t>
            </a:r>
            <a:endParaRPr sz="1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84183" y="4512690"/>
            <a:ext cx="1282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8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498583" y="4512690"/>
            <a:ext cx="1282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9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267713" y="4512690"/>
            <a:ext cx="6879590" cy="654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1.1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1.2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2.1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2.2</a:t>
            </a:r>
            <a:r>
              <a:rPr sz="1600" spc="3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3.1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3.2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4.1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4.2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4.3</a:t>
            </a:r>
            <a:r>
              <a:rPr sz="1600" spc="3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4.4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5.1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5.2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6.1</a:t>
            </a:r>
            <a:r>
              <a:rPr sz="1600" spc="3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6.2</a:t>
            </a:r>
            <a:r>
              <a:rPr sz="1600" spc="33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6.3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6.4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6.5</a:t>
            </a:r>
            <a:r>
              <a:rPr sz="1600" spc="3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7.1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7.2</a:t>
            </a:r>
            <a:r>
              <a:rPr sz="1600" spc="33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7.3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3502660">
              <a:lnSpc>
                <a:spcPct val="100000"/>
              </a:lnSpc>
              <a:spcBef>
                <a:spcPts val="1350"/>
              </a:spcBef>
              <a:tabLst>
                <a:tab pos="5507355" algn="l"/>
              </a:tabLst>
            </a:pPr>
            <a:r>
              <a:rPr sz="14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1400" spc="-2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400" spc="-1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России</a:t>
            </a:r>
            <a:r>
              <a:rPr sz="140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	По</a:t>
            </a:r>
            <a:r>
              <a:rPr sz="1400" spc="-15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400" spc="-10" dirty="0">
                <a:solidFill>
                  <a:srgbClr val="575757"/>
                </a:solidFill>
                <a:latin typeface="Calibri" panose="020F0502020204030204"/>
                <a:cs typeface="Calibri" panose="020F0502020204030204"/>
              </a:rPr>
              <a:t>региону</a:t>
            </a:r>
            <a:endParaRPr sz="14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4180840">
              <a:lnSpc>
                <a:spcPct val="100000"/>
              </a:lnSpc>
              <a:spcBef>
                <a:spcPts val="95"/>
              </a:spcBef>
            </a:pPr>
            <a:r>
              <a:rPr spc="-25" dirty="0">
                <a:solidFill>
                  <a:srgbClr val="0075B0"/>
                </a:solidFill>
              </a:rPr>
              <a:t>ВПР-</a:t>
            </a:r>
            <a:r>
              <a:rPr dirty="0">
                <a:solidFill>
                  <a:srgbClr val="0075B0"/>
                </a:solidFill>
              </a:rPr>
              <a:t>2025</a:t>
            </a:r>
            <a:r>
              <a:rPr spc="-10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химия</a:t>
            </a:r>
            <a:r>
              <a:rPr spc="-3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8</a:t>
            </a:r>
            <a:r>
              <a:rPr spc="-40" dirty="0">
                <a:solidFill>
                  <a:srgbClr val="0075B0"/>
                </a:solidFill>
              </a:rPr>
              <a:t> </a:t>
            </a:r>
            <a:r>
              <a:rPr spc="-10" dirty="0">
                <a:solidFill>
                  <a:srgbClr val="0075B0"/>
                </a:solidFill>
              </a:rPr>
              <a:t>класс</a:t>
            </a:r>
            <a:endParaRPr spc="-10" dirty="0">
              <a:solidFill>
                <a:srgbClr val="0075B0"/>
              </a:solidFill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517650" y="1822450"/>
          <a:ext cx="3319145" cy="42887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8820"/>
                <a:gridCol w="1290955"/>
                <a:gridCol w="1219200"/>
              </a:tblGrid>
              <a:tr h="365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5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№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РФ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>
                          <a:latin typeface="Calibri" panose="020F0502020204030204"/>
                          <a:cs typeface="Calibri" panose="020F0502020204030204"/>
                        </a:rPr>
                        <a:t>СО</a:t>
                      </a:r>
                      <a:endParaRPr lang="ru-RU"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39433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1.1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5207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76,11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5080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9433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1.2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58,33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9433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0" dirty="0">
                          <a:latin typeface="Calibri" panose="020F0502020204030204"/>
                          <a:cs typeface="Calibri" panose="020F0502020204030204"/>
                        </a:rPr>
                        <a:t>2.1.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62,68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9433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0" dirty="0">
                          <a:latin typeface="Calibri" panose="020F0502020204030204"/>
                          <a:cs typeface="Calibri" panose="020F0502020204030204"/>
                        </a:rPr>
                        <a:t>2.2.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53,73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9433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3.1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71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9433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0" dirty="0">
                          <a:latin typeface="Calibri" panose="020F0502020204030204"/>
                          <a:cs typeface="Calibri" panose="020F0502020204030204"/>
                        </a:rPr>
                        <a:t>3.2.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55,24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8925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4.1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69,19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8925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20" dirty="0">
                          <a:latin typeface="Calibri" panose="020F0502020204030204"/>
                          <a:cs typeface="Calibri" panose="020F0502020204030204"/>
                        </a:rPr>
                        <a:t>4.2.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68,53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8925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4.3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67,07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8925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20" dirty="0">
                          <a:latin typeface="Calibri" panose="020F0502020204030204"/>
                          <a:cs typeface="Calibri" panose="020F0502020204030204"/>
                        </a:rPr>
                        <a:t>4.4.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51,95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708650" y="1746250"/>
          <a:ext cx="5067935" cy="4468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99945"/>
                <a:gridCol w="1394459"/>
                <a:gridCol w="1483995"/>
              </a:tblGrid>
              <a:tr h="38354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№задания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РФ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>
                          <a:latin typeface="Calibri" panose="020F0502020204030204"/>
                          <a:cs typeface="Calibri" panose="020F0502020204030204"/>
                        </a:rPr>
                        <a:t>СО</a:t>
                      </a:r>
                      <a:endParaRPr lang="ru-RU"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3467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25" dirty="0">
                          <a:latin typeface="Calibri" panose="020F0502020204030204"/>
                          <a:cs typeface="Calibri" panose="020F0502020204030204"/>
                        </a:rPr>
                        <a:t>5.1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spc="-10" dirty="0">
                          <a:latin typeface="Calibri" panose="020F0502020204030204"/>
                          <a:cs typeface="Calibri" panose="020F0502020204030204"/>
                        </a:rPr>
                        <a:t>50,96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467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25" dirty="0">
                          <a:latin typeface="Calibri" panose="020F0502020204030204"/>
                          <a:cs typeface="Calibri" panose="020F0502020204030204"/>
                        </a:rPr>
                        <a:t>5.2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spc="-2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36,3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467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25" dirty="0">
                          <a:latin typeface="Calibri" panose="020F0502020204030204"/>
                          <a:cs typeface="Calibri" panose="020F0502020204030204"/>
                        </a:rPr>
                        <a:t>6.1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spc="-10" dirty="0">
                          <a:latin typeface="Calibri" panose="020F0502020204030204"/>
                          <a:cs typeface="Calibri" panose="020F0502020204030204"/>
                        </a:rPr>
                        <a:t>59,27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835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25" dirty="0">
                          <a:latin typeface="Calibri" panose="020F0502020204030204"/>
                          <a:cs typeface="Calibri" panose="020F0502020204030204"/>
                        </a:rPr>
                        <a:t>6.2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spc="-10" dirty="0">
                          <a:latin typeface="Calibri" panose="020F0502020204030204"/>
                          <a:cs typeface="Calibri" panose="020F0502020204030204"/>
                        </a:rPr>
                        <a:t>65,82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835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25" dirty="0">
                          <a:latin typeface="Calibri" panose="020F0502020204030204"/>
                          <a:cs typeface="Calibri" panose="020F0502020204030204"/>
                        </a:rPr>
                        <a:t>6.3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spc="-10" dirty="0">
                          <a:latin typeface="Calibri" panose="020F0502020204030204"/>
                          <a:cs typeface="Calibri" panose="020F0502020204030204"/>
                        </a:rPr>
                        <a:t>45,38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835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b="1" spc="-25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6.4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38,44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835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b="1" spc="-25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6.5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600" spc="-2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36,7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835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b="1" spc="-25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7.1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35.94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835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b="1" spc="-20" dirty="0">
                          <a:latin typeface="Calibri" panose="020F0502020204030204"/>
                          <a:cs typeface="Calibri" panose="020F0502020204030204"/>
                        </a:rPr>
                        <a:t>7.2.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spc="-10" dirty="0">
                          <a:latin typeface="Calibri" panose="020F0502020204030204"/>
                          <a:cs typeface="Calibri" panose="020F0502020204030204"/>
                        </a:rPr>
                        <a:t>44,95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383540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b="1" spc="-10" dirty="0">
                          <a:latin typeface="Calibri" panose="020F0502020204030204"/>
                          <a:cs typeface="Calibri" panose="020F0502020204030204"/>
                        </a:rPr>
                        <a:t>7.3.1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spc="-10" dirty="0">
                          <a:latin typeface="Calibri" panose="020F0502020204030204"/>
                          <a:cs typeface="Calibri" panose="020F0502020204030204"/>
                        </a:rPr>
                        <a:t>53,71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60045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b="1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7.3.2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6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32.91</a:t>
                      </a: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4416425">
              <a:lnSpc>
                <a:spcPct val="100000"/>
              </a:lnSpc>
              <a:spcBef>
                <a:spcPts val="95"/>
              </a:spcBef>
            </a:pPr>
            <a:r>
              <a:rPr dirty="0"/>
              <a:t>ВПР</a:t>
            </a:r>
            <a:r>
              <a:rPr spc="-65" dirty="0"/>
              <a:t> </a:t>
            </a:r>
            <a:r>
              <a:rPr dirty="0"/>
              <a:t>химия</a:t>
            </a:r>
            <a:r>
              <a:rPr spc="-30" dirty="0"/>
              <a:t> </a:t>
            </a:r>
            <a:r>
              <a:rPr dirty="0"/>
              <a:t>8</a:t>
            </a:r>
            <a:r>
              <a:rPr spc="-50" dirty="0"/>
              <a:t> </a:t>
            </a:r>
            <a:r>
              <a:rPr spc="-10" dirty="0"/>
              <a:t>класс</a:t>
            </a:r>
            <a:endParaRPr spc="-10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55054" y="984250"/>
          <a:ext cx="5991860" cy="5715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34845"/>
                <a:gridCol w="1981200"/>
                <a:gridCol w="1986914"/>
              </a:tblGrid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Номер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задания</a:t>
                      </a:r>
                      <a:endParaRPr sz="12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ru-RU" sz="1600">
                          <a:latin typeface="Calibri" panose="020F0502020204030204"/>
                          <a:cs typeface="Calibri" panose="020F0502020204030204"/>
                        </a:rPr>
                        <a:t>Самарская область</a:t>
                      </a:r>
                      <a:endParaRPr lang="ru-RU"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ru-RU" sz="1600">
                          <a:latin typeface="Calibri" panose="020F0502020204030204"/>
                          <a:cs typeface="Calibri" panose="020F0502020204030204"/>
                        </a:rPr>
                        <a:t>Кинельское ТУ</a:t>
                      </a:r>
                      <a:endParaRPr lang="ru-RU" sz="16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b="1" spc="-25" dirty="0">
                          <a:latin typeface="Calibri" panose="020F0502020204030204"/>
                          <a:cs typeface="Calibri" panose="020F0502020204030204"/>
                        </a:rPr>
                        <a:t>5.1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53,34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37,31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b="1" spc="-25" dirty="0">
                          <a:latin typeface="Calibri" panose="020F0502020204030204"/>
                          <a:cs typeface="Calibri" panose="020F0502020204030204"/>
                        </a:rPr>
                        <a:t>5.2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spc="-20" dirty="0">
                          <a:latin typeface="Calibri" panose="020F0502020204030204"/>
                          <a:cs typeface="Calibri" panose="020F0502020204030204"/>
                        </a:rPr>
                        <a:t>36,3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54,58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b="1" spc="-25" dirty="0">
                          <a:latin typeface="Calibri" panose="020F0502020204030204"/>
                          <a:cs typeface="Calibri" panose="020F0502020204030204"/>
                        </a:rPr>
                        <a:t>6.1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56,96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spc="-20" dirty="0">
                          <a:latin typeface="Calibri" panose="020F0502020204030204"/>
                          <a:cs typeface="Calibri" panose="020F0502020204030204"/>
                        </a:rPr>
                        <a:t>58,4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b="1" spc="-25" dirty="0">
                          <a:latin typeface="Calibri" panose="020F0502020204030204"/>
                          <a:cs typeface="Calibri" panose="020F0502020204030204"/>
                        </a:rPr>
                        <a:t>6.2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64,74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31,53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b="1" spc="-25" dirty="0">
                          <a:latin typeface="Calibri" panose="020F0502020204030204"/>
                          <a:cs typeface="Calibri" panose="020F0502020204030204"/>
                        </a:rPr>
                        <a:t>6.3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41,81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25,56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b="1" spc="-25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6.4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29,29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31,53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b="1" spc="-25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6.5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34,57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25,56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b="1" spc="-25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7.1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32,46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46,83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b="1" spc="-20" dirty="0">
                          <a:latin typeface="Calibri" panose="020F0502020204030204"/>
                          <a:cs typeface="Calibri" panose="020F0502020204030204"/>
                        </a:rPr>
                        <a:t>7.2.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49,93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53,73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2000" b="1" spc="-10" dirty="0">
                          <a:latin typeface="Calibri" panose="020F0502020204030204"/>
                          <a:cs typeface="Calibri" panose="020F0502020204030204"/>
                        </a:rPr>
                        <a:t>7.3.1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2000" spc="-10" dirty="0">
                          <a:latin typeface="Calibri" panose="020F0502020204030204"/>
                          <a:cs typeface="Calibri" panose="020F0502020204030204"/>
                        </a:rPr>
                        <a:t>53,87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2000" spc="-20" dirty="0">
                          <a:latin typeface="Calibri" panose="020F0502020204030204"/>
                          <a:cs typeface="Calibri" panose="020F0502020204030204"/>
                        </a:rPr>
                        <a:t>30,6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2000" b="1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7.3.2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20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30,33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2000" spc="-10" dirty="0">
                          <a:solidFill>
                            <a:srgbClr val="FF0000"/>
                          </a:solidFill>
                          <a:latin typeface="Calibri" panose="020F0502020204030204"/>
                          <a:cs typeface="Calibri" panose="020F0502020204030204"/>
                        </a:rPr>
                        <a:t>58,21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6251828" y="863853"/>
            <a:ext cx="5756910" cy="478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Arial" panose="020B0604020202020204"/>
                <a:cs typeface="Arial" panose="020B0604020202020204"/>
              </a:rPr>
              <a:t>Западают</a:t>
            </a:r>
            <a:r>
              <a:rPr sz="2400" b="1" spc="-125" dirty="0"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latin typeface="Arial" panose="020B0604020202020204"/>
                <a:cs typeface="Arial" panose="020B0604020202020204"/>
              </a:rPr>
              <a:t>метапредметные</a:t>
            </a:r>
            <a:r>
              <a:rPr sz="2400" b="1" spc="-75" dirty="0"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latin typeface="Arial" panose="020B0604020202020204"/>
                <a:cs typeface="Arial" panose="020B0604020202020204"/>
              </a:rPr>
              <a:t>умения:</a:t>
            </a:r>
            <a:endParaRPr sz="2400">
              <a:latin typeface="Arial" panose="020B0604020202020204"/>
              <a:cs typeface="Arial" panose="020B0604020202020204"/>
            </a:endParaRPr>
          </a:p>
          <a:p>
            <a:pPr marL="299085" marR="141605" indent="-287020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2400" spc="-10" dirty="0">
                <a:latin typeface="Arial" panose="020B0604020202020204"/>
                <a:cs typeface="Arial" panose="020B0604020202020204"/>
              </a:rPr>
              <a:t>восстановление</a:t>
            </a:r>
            <a:r>
              <a:rPr sz="24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текста</a:t>
            </a:r>
            <a:r>
              <a:rPr sz="2400" spc="-90" dirty="0"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latin typeface="Arial" panose="020B0604020202020204"/>
                <a:cs typeface="Arial" panose="020B0604020202020204"/>
              </a:rPr>
              <a:t>химического </a:t>
            </a:r>
            <a:r>
              <a:rPr sz="2400" dirty="0">
                <a:latin typeface="Arial" panose="020B0604020202020204"/>
                <a:cs typeface="Arial" panose="020B0604020202020204"/>
              </a:rPr>
              <a:t>содержания</a:t>
            </a:r>
            <a:r>
              <a:rPr sz="2400" spc="-9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с</a:t>
            </a:r>
            <a:r>
              <a:rPr sz="2400" spc="-8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помощью</a:t>
            </a:r>
            <a:r>
              <a:rPr sz="24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latin typeface="Arial" panose="020B0604020202020204"/>
                <a:cs typeface="Arial" panose="020B0604020202020204"/>
              </a:rPr>
              <a:t>избыточного </a:t>
            </a:r>
            <a:r>
              <a:rPr sz="2400" dirty="0">
                <a:latin typeface="Arial" panose="020B0604020202020204"/>
                <a:cs typeface="Arial" panose="020B0604020202020204"/>
              </a:rPr>
              <a:t>перечня</a:t>
            </a:r>
            <a:r>
              <a:rPr sz="2400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химических</a:t>
            </a:r>
            <a:r>
              <a:rPr sz="24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и</a:t>
            </a:r>
            <a:r>
              <a:rPr sz="24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latin typeface="Arial" panose="020B0604020202020204"/>
                <a:cs typeface="Arial" panose="020B0604020202020204"/>
              </a:rPr>
              <a:t>биологических </a:t>
            </a:r>
            <a:r>
              <a:rPr sz="2400" dirty="0">
                <a:latin typeface="Arial" panose="020B0604020202020204"/>
                <a:cs typeface="Arial" panose="020B0604020202020204"/>
              </a:rPr>
              <a:t>терминов</a:t>
            </a:r>
            <a:r>
              <a:rPr sz="24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и</a:t>
            </a:r>
            <a:r>
              <a:rPr sz="24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latin typeface="Arial" panose="020B0604020202020204"/>
                <a:cs typeface="Arial" panose="020B0604020202020204"/>
              </a:rPr>
              <a:t>понятий;</a:t>
            </a:r>
            <a:endParaRPr sz="2400">
              <a:latin typeface="Arial" panose="020B0604020202020204"/>
              <a:cs typeface="Arial" panose="020B0604020202020204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2400" dirty="0">
                <a:latin typeface="Arial" panose="020B0604020202020204"/>
                <a:cs typeface="Arial" panose="020B0604020202020204"/>
              </a:rPr>
              <a:t>умение</a:t>
            </a:r>
            <a:r>
              <a:rPr sz="24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формулировать</a:t>
            </a:r>
            <a:r>
              <a:rPr sz="24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latin typeface="Arial" panose="020B0604020202020204"/>
                <a:cs typeface="Arial" panose="020B0604020202020204"/>
              </a:rPr>
              <a:t>гипотезу</a:t>
            </a:r>
            <a:endParaRPr sz="2400">
              <a:latin typeface="Arial" panose="020B0604020202020204"/>
              <a:cs typeface="Arial" panose="020B0604020202020204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Arial" panose="020B0604020202020204"/>
                <a:cs typeface="Arial" panose="020B0604020202020204"/>
              </a:rPr>
              <a:t>химического</a:t>
            </a:r>
            <a:r>
              <a:rPr sz="2400" spc="-145" dirty="0"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latin typeface="Arial" panose="020B0604020202020204"/>
                <a:cs typeface="Arial" panose="020B0604020202020204"/>
              </a:rPr>
              <a:t>эксперимента</a:t>
            </a:r>
            <a:endParaRPr sz="2400">
              <a:latin typeface="Arial" panose="020B0604020202020204"/>
              <a:cs typeface="Arial" panose="020B0604020202020204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240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проводить</a:t>
            </a:r>
            <a:r>
              <a:rPr sz="2400" spc="-13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«мысленный</a:t>
            </a:r>
            <a:r>
              <a:rPr sz="2400" spc="-13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эксперимент»</a:t>
            </a:r>
            <a:endParaRPr sz="2400">
              <a:latin typeface="Arial" panose="020B0604020202020204"/>
              <a:cs typeface="Arial" panose="020B0604020202020204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240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оценивать</a:t>
            </a:r>
            <a:r>
              <a:rPr sz="2400" spc="-5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полученные</a:t>
            </a:r>
            <a:r>
              <a:rPr sz="2400" spc="-35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результаты</a:t>
            </a:r>
            <a:r>
              <a:rPr sz="2400" spc="-4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spc="-5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и</a:t>
            </a:r>
            <a:endParaRPr sz="2400">
              <a:latin typeface="Arial" panose="020B0604020202020204"/>
              <a:cs typeface="Arial" panose="020B0604020202020204"/>
            </a:endParaRPr>
          </a:p>
          <a:p>
            <a:pPr marL="299085">
              <a:lnSpc>
                <a:spcPct val="100000"/>
              </a:lnSpc>
            </a:pPr>
            <a:r>
              <a:rPr sz="240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делать</a:t>
            </a:r>
            <a:r>
              <a:rPr sz="2400" spc="-11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обоснованные</a:t>
            </a:r>
            <a:r>
              <a:rPr sz="2400" spc="-75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выводы;</a:t>
            </a:r>
            <a:endParaRPr sz="2400">
              <a:latin typeface="Arial" panose="020B0604020202020204"/>
              <a:cs typeface="Arial" panose="020B0604020202020204"/>
            </a:endParaRPr>
          </a:p>
          <a:p>
            <a:pPr marL="299085" marR="69850" indent="-287020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240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использовать</a:t>
            </a:r>
            <a:r>
              <a:rPr sz="2400" spc="-155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полученные теоретические</a:t>
            </a:r>
            <a:r>
              <a:rPr sz="2400" spc="-45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знания</a:t>
            </a:r>
            <a:r>
              <a:rPr sz="2400" spc="-55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в</a:t>
            </a:r>
            <a:r>
              <a:rPr sz="2400" spc="-5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практической деятельности</a:t>
            </a:r>
            <a:r>
              <a:rPr sz="2400" spc="-10" dirty="0">
                <a:latin typeface="Arial" panose="020B0604020202020204"/>
                <a:cs typeface="Arial" panose="020B0604020202020204"/>
              </a:rPr>
              <a:t>.</a:t>
            </a:r>
            <a:endParaRPr sz="24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95783" rIns="0" bIns="0" rtlCol="0">
            <a:spAutoFit/>
          </a:bodyPr>
          <a:lstStyle/>
          <a:p>
            <a:pPr marL="4700905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75B0"/>
                </a:solidFill>
              </a:rPr>
              <a:t>ВПР</a:t>
            </a:r>
            <a:r>
              <a:rPr spc="-50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химия</a:t>
            </a:r>
            <a:r>
              <a:rPr spc="-30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8</a:t>
            </a:r>
            <a:r>
              <a:rPr spc="-50" dirty="0">
                <a:solidFill>
                  <a:srgbClr val="0075B0"/>
                </a:solidFill>
              </a:rPr>
              <a:t> </a:t>
            </a:r>
            <a:r>
              <a:rPr spc="-10" dirty="0">
                <a:solidFill>
                  <a:srgbClr val="0075B0"/>
                </a:solidFill>
              </a:rPr>
              <a:t>класс</a:t>
            </a:r>
            <a:endParaRPr spc="-10" dirty="0">
              <a:solidFill>
                <a:srgbClr val="0075B0"/>
              </a:solidFill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540905" y="1289050"/>
          <a:ext cx="8599805" cy="8928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13685"/>
                <a:gridCol w="1752600"/>
                <a:gridCol w="2190749"/>
                <a:gridCol w="1752600"/>
              </a:tblGrid>
              <a:tr h="4464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понизили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подтвердили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повысили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44640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ЯО</a:t>
                      </a:r>
                      <a:r>
                        <a:rPr sz="1800" spc="-3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(3935</a:t>
                      </a: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spc="-20" dirty="0">
                          <a:latin typeface="Calibri" panose="020F0502020204030204"/>
                          <a:cs typeface="Calibri" panose="020F0502020204030204"/>
                        </a:rPr>
                        <a:t>чел)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52,56%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42,05%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5,39%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612140" y="2604338"/>
            <a:ext cx="826452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libri" panose="020F0502020204030204"/>
                <a:cs typeface="Calibri" panose="020F0502020204030204"/>
              </a:rPr>
              <a:t>Для</a:t>
            </a:r>
            <a:r>
              <a:rPr sz="24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обучающихся</a:t>
            </a:r>
            <a:r>
              <a:rPr sz="2400" b="1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spc="-10" dirty="0">
                <a:latin typeface="Calibri" panose="020F0502020204030204"/>
                <a:cs typeface="Calibri" panose="020F0502020204030204"/>
              </a:rPr>
              <a:t>8-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х</a:t>
            </a:r>
            <a:r>
              <a:rPr sz="2400" b="1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классов</a:t>
            </a:r>
            <a:r>
              <a:rPr sz="2400" b="1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затруднения</a:t>
            </a:r>
            <a:r>
              <a:rPr sz="24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вызвали</a:t>
            </a:r>
            <a:r>
              <a:rPr sz="24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задания,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проверяющие</a:t>
            </a:r>
            <a:r>
              <a:rPr sz="24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знания</a:t>
            </a:r>
            <a:r>
              <a:rPr sz="24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</a:t>
            </a:r>
            <a:r>
              <a:rPr sz="24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умения</a:t>
            </a:r>
            <a:r>
              <a:rPr sz="24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определять</a:t>
            </a:r>
            <a:r>
              <a:rPr sz="2400" spc="-85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понятия,</a:t>
            </a:r>
            <a:r>
              <a:rPr sz="2400" spc="-85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создавать </a:t>
            </a:r>
            <a:r>
              <a:rPr sz="240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обобщения,</a:t>
            </a:r>
            <a:r>
              <a:rPr sz="2400" spc="-6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устанавливать</a:t>
            </a:r>
            <a:r>
              <a:rPr sz="2400" spc="-6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аналогии,</a:t>
            </a:r>
            <a:r>
              <a:rPr sz="2400" spc="-55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классифицировать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2140" y="4827270"/>
            <a:ext cx="1116266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" panose="020B0604020202020204"/>
                <a:cs typeface="Arial" panose="020B0604020202020204"/>
              </a:rPr>
              <a:t>Гистограмма</a:t>
            </a:r>
            <a:r>
              <a:rPr sz="2400" spc="-8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соответствия</a:t>
            </a:r>
            <a:r>
              <a:rPr sz="24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отметок</a:t>
            </a:r>
            <a:r>
              <a:rPr sz="24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за</a:t>
            </a:r>
            <a:r>
              <a:rPr sz="24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выполненную</a:t>
            </a:r>
            <a:r>
              <a:rPr sz="24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работу</a:t>
            </a:r>
            <a:r>
              <a:rPr sz="24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и</a:t>
            </a:r>
            <a:r>
              <a:rPr sz="2400" spc="-9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отметок</a:t>
            </a:r>
            <a:r>
              <a:rPr sz="24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2400" spc="-25" dirty="0">
                <a:latin typeface="Arial" panose="020B0604020202020204"/>
                <a:cs typeface="Arial" panose="020B0604020202020204"/>
              </a:rPr>
              <a:t>по </a:t>
            </a:r>
            <a:r>
              <a:rPr sz="2400" dirty="0">
                <a:latin typeface="Arial" panose="020B0604020202020204"/>
                <a:cs typeface="Arial" panose="020B0604020202020204"/>
              </a:rPr>
              <a:t>журналу</a:t>
            </a:r>
            <a:r>
              <a:rPr sz="24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позволяет</a:t>
            </a:r>
            <a:r>
              <a:rPr sz="24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говорить</a:t>
            </a:r>
            <a:r>
              <a:rPr sz="24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о</a:t>
            </a:r>
            <a:r>
              <a:rPr sz="24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степени</a:t>
            </a:r>
            <a:r>
              <a:rPr sz="24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объективности</a:t>
            </a:r>
            <a:r>
              <a:rPr sz="24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текущего</a:t>
            </a:r>
            <a:r>
              <a:rPr sz="24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оценивания</a:t>
            </a:r>
            <a:r>
              <a:rPr sz="24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2400" spc="-50" dirty="0">
                <a:latin typeface="Arial" panose="020B0604020202020204"/>
                <a:cs typeface="Arial" panose="020B0604020202020204"/>
              </a:rPr>
              <a:t>в </a:t>
            </a:r>
            <a:r>
              <a:rPr sz="2400" dirty="0">
                <a:latin typeface="Arial" panose="020B0604020202020204"/>
                <a:cs typeface="Arial" panose="020B0604020202020204"/>
              </a:rPr>
              <a:t>ОО</a:t>
            </a:r>
            <a:r>
              <a:rPr sz="2400" spc="-10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и</a:t>
            </a:r>
            <a:r>
              <a:rPr sz="2400" spc="-10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результата</a:t>
            </a:r>
            <a:r>
              <a:rPr sz="2400" spc="-90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внешней</a:t>
            </a:r>
            <a:r>
              <a:rPr sz="2400" spc="-7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оценочной</a:t>
            </a:r>
            <a:r>
              <a:rPr sz="2400" spc="-75" dirty="0">
                <a:latin typeface="Arial" panose="020B0604020202020204"/>
                <a:cs typeface="Arial" panose="020B0604020202020204"/>
              </a:rPr>
              <a:t> </a:t>
            </a:r>
            <a:r>
              <a:rPr sz="2400" dirty="0">
                <a:latin typeface="Arial" panose="020B0604020202020204"/>
                <a:cs typeface="Arial" panose="020B0604020202020204"/>
              </a:rPr>
              <a:t>процедуры.</a:t>
            </a:r>
            <a:r>
              <a:rPr sz="24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2400" b="1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Необходимо</a:t>
            </a:r>
            <a:r>
              <a:rPr sz="2400" b="1" spc="-85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провести </a:t>
            </a:r>
            <a:r>
              <a:rPr sz="2400" b="1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анализ</a:t>
            </a:r>
            <a:r>
              <a:rPr sz="2400" b="1" spc="-80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на</a:t>
            </a:r>
            <a:r>
              <a:rPr sz="2400" b="1" spc="-80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предмет</a:t>
            </a:r>
            <a:r>
              <a:rPr sz="2400" b="1" spc="-75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причин</a:t>
            </a:r>
            <a:r>
              <a:rPr sz="2400" b="1" spc="-85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расхождения</a:t>
            </a:r>
            <a:r>
              <a:rPr sz="2400" b="1" spc="-75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отметок.</a:t>
            </a:r>
            <a:endParaRPr sz="24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241300">
              <a:lnSpc>
                <a:spcPct val="100000"/>
              </a:lnSpc>
              <a:spcBef>
                <a:spcPts val="95"/>
              </a:spcBef>
            </a:pPr>
            <a:r>
              <a:rPr dirty="0"/>
              <a:t>Структура</a:t>
            </a:r>
            <a:r>
              <a:rPr spc="-50" dirty="0"/>
              <a:t> </a:t>
            </a:r>
            <a:r>
              <a:rPr spc="-25" dirty="0"/>
              <a:t>ВПР-</a:t>
            </a:r>
            <a:r>
              <a:rPr dirty="0"/>
              <a:t>2025</a:t>
            </a:r>
            <a:r>
              <a:rPr spc="-20" dirty="0"/>
              <a:t> </a:t>
            </a:r>
            <a:r>
              <a:rPr dirty="0"/>
              <a:t>по</a:t>
            </a:r>
            <a:r>
              <a:rPr spc="-65" dirty="0"/>
              <a:t> </a:t>
            </a:r>
            <a:r>
              <a:rPr spc="-10" dirty="0"/>
              <a:t>химии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444500" y="1339037"/>
            <a:ext cx="7920355" cy="4416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76555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 panose="020F0502020204030204"/>
                <a:cs typeface="Calibri" panose="020F0502020204030204"/>
              </a:rPr>
              <a:t>Вариант</a:t>
            </a:r>
            <a:r>
              <a:rPr sz="24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проверочной</a:t>
            </a:r>
            <a:r>
              <a:rPr sz="24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работы</a:t>
            </a:r>
            <a:r>
              <a:rPr sz="24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включает</a:t>
            </a:r>
            <a:r>
              <a:rPr sz="24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в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себя</a:t>
            </a:r>
            <a:r>
              <a:rPr sz="24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9</a:t>
            </a:r>
            <a:r>
              <a:rPr sz="24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spc="-10" dirty="0">
                <a:latin typeface="Calibri" panose="020F0502020204030204"/>
                <a:cs typeface="Calibri" panose="020F0502020204030204"/>
              </a:rPr>
              <a:t>заданий, </a:t>
            </a:r>
            <a:r>
              <a:rPr sz="2400" dirty="0">
                <a:latin typeface="Calibri" panose="020F0502020204030204"/>
                <a:cs typeface="Calibri" panose="020F0502020204030204"/>
              </a:rPr>
              <a:t>которые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различаются</a:t>
            </a:r>
            <a:r>
              <a:rPr sz="24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содержанию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</a:t>
            </a:r>
            <a:r>
              <a:rPr sz="24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проверяемым требованиям.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latin typeface="Calibri" panose="020F0502020204030204"/>
                <a:cs typeface="Calibri" panose="020F0502020204030204"/>
              </a:rPr>
              <a:t>Задания</a:t>
            </a:r>
            <a:r>
              <a:rPr sz="24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1,</a:t>
            </a:r>
            <a:r>
              <a:rPr sz="2400" b="1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2,</a:t>
            </a:r>
            <a:r>
              <a:rPr sz="2400" b="1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7.3</a:t>
            </a:r>
            <a:r>
              <a:rPr sz="2400" b="1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основаны</a:t>
            </a:r>
            <a:r>
              <a:rPr sz="24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изображениях</a:t>
            </a:r>
            <a:r>
              <a:rPr sz="24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конкретных </a:t>
            </a:r>
            <a:r>
              <a:rPr sz="2400" dirty="0">
                <a:latin typeface="Calibri" panose="020F0502020204030204"/>
                <a:cs typeface="Calibri" panose="020F0502020204030204"/>
              </a:rPr>
              <a:t>объектов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</a:t>
            </a:r>
            <a:r>
              <a:rPr sz="24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процессов,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требуют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анализа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этих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изображений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и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применения</a:t>
            </a:r>
            <a:r>
              <a:rPr sz="24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химических</a:t>
            </a:r>
            <a:r>
              <a:rPr sz="24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знаний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при</a:t>
            </a:r>
            <a:r>
              <a:rPr sz="24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решении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практических задач.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latin typeface="Calibri" panose="020F0502020204030204"/>
                <a:cs typeface="Calibri" panose="020F0502020204030204"/>
              </a:rPr>
              <a:t>Задание</a:t>
            </a:r>
            <a:r>
              <a:rPr sz="2400" b="1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5</a:t>
            </a:r>
            <a:r>
              <a:rPr sz="2400" b="1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построено</a:t>
            </a:r>
            <a:r>
              <a:rPr sz="24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4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основе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справочной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информации</a:t>
            </a:r>
            <a:r>
              <a:rPr sz="24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и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предполагает</a:t>
            </a:r>
            <a:r>
              <a:rPr sz="24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анализ</a:t>
            </a:r>
            <a:r>
              <a:rPr sz="24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реальной</a:t>
            </a:r>
            <a:r>
              <a:rPr sz="24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жизненной</a:t>
            </a:r>
            <a:r>
              <a:rPr sz="24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ситуации.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 marR="565785" algn="just">
              <a:lnSpc>
                <a:spcPct val="100000"/>
              </a:lnSpc>
            </a:pPr>
            <a:r>
              <a:rPr sz="2400" b="1" dirty="0">
                <a:latin typeface="Calibri" panose="020F0502020204030204"/>
                <a:cs typeface="Calibri" panose="020F0502020204030204"/>
              </a:rPr>
              <a:t>Задания</a:t>
            </a:r>
            <a:r>
              <a:rPr sz="2400" b="1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1,</a:t>
            </a:r>
            <a:r>
              <a:rPr sz="24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3.1,</a:t>
            </a:r>
            <a:r>
              <a:rPr sz="24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4,</a:t>
            </a:r>
            <a:r>
              <a:rPr sz="24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6.2,</a:t>
            </a:r>
            <a:r>
              <a:rPr sz="24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6.3,</a:t>
            </a:r>
            <a:r>
              <a:rPr sz="24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8</a:t>
            </a:r>
            <a:r>
              <a:rPr sz="24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и</a:t>
            </a:r>
            <a:r>
              <a:rPr sz="24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9</a:t>
            </a:r>
            <a:r>
              <a:rPr sz="24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требуют</a:t>
            </a:r>
            <a:r>
              <a:rPr sz="24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краткого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ответа. </a:t>
            </a:r>
            <a:r>
              <a:rPr sz="2400" dirty="0">
                <a:latin typeface="Calibri" panose="020F0502020204030204"/>
                <a:cs typeface="Calibri" panose="020F0502020204030204"/>
              </a:rPr>
              <a:t>Остальные</a:t>
            </a:r>
            <a:r>
              <a:rPr sz="24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задания</a:t>
            </a:r>
            <a:r>
              <a:rPr sz="24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проверочной</a:t>
            </a:r>
            <a:r>
              <a:rPr sz="24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работы</a:t>
            </a:r>
            <a:r>
              <a:rPr sz="24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предполагают </a:t>
            </a:r>
            <a:r>
              <a:rPr sz="2400" dirty="0">
                <a:latin typeface="Calibri" panose="020F0502020204030204"/>
                <a:cs typeface="Calibri" panose="020F0502020204030204"/>
              </a:rPr>
              <a:t>развернутый</a:t>
            </a:r>
            <a:r>
              <a:rPr sz="2400" spc="-10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ответ.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6900" y="240233"/>
            <a:ext cx="106394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Распределение</a:t>
            </a:r>
            <a:r>
              <a:rPr sz="2800" b="1" spc="-3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заданий</a:t>
            </a:r>
            <a:r>
              <a:rPr sz="2800" b="1" spc="-4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проверочной</a:t>
            </a:r>
            <a:r>
              <a:rPr sz="2800" b="1" spc="-4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работы</a:t>
            </a:r>
            <a:r>
              <a:rPr sz="2800" b="1" spc="-7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2800" b="1" spc="-6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уровню</a:t>
            </a:r>
            <a:r>
              <a:rPr sz="2800" b="1" spc="-5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b="1" spc="-1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сложности</a:t>
            </a:r>
            <a:endParaRPr sz="28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6900" y="1256741"/>
            <a:ext cx="9650730" cy="19780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000000"/>
                </a:solidFill>
              </a:rPr>
              <a:t>Задания</a:t>
            </a:r>
            <a:r>
              <a:rPr sz="3200" spc="-40" dirty="0">
                <a:solidFill>
                  <a:srgbClr val="000000"/>
                </a:solidFill>
              </a:rPr>
              <a:t> </a:t>
            </a:r>
            <a:r>
              <a:rPr sz="3200" dirty="0">
                <a:solidFill>
                  <a:srgbClr val="000000"/>
                </a:solidFill>
              </a:rPr>
              <a:t>1,</a:t>
            </a:r>
            <a:r>
              <a:rPr sz="3200" spc="-15" dirty="0">
                <a:solidFill>
                  <a:srgbClr val="000000"/>
                </a:solidFill>
              </a:rPr>
              <a:t> </a:t>
            </a:r>
            <a:r>
              <a:rPr sz="3200" dirty="0">
                <a:solidFill>
                  <a:srgbClr val="000000"/>
                </a:solidFill>
              </a:rPr>
              <a:t>2,</a:t>
            </a:r>
            <a:r>
              <a:rPr sz="3200" spc="-10" dirty="0">
                <a:solidFill>
                  <a:srgbClr val="000000"/>
                </a:solidFill>
              </a:rPr>
              <a:t> </a:t>
            </a:r>
            <a:r>
              <a:rPr sz="3200" dirty="0">
                <a:solidFill>
                  <a:srgbClr val="000000"/>
                </a:solidFill>
              </a:rPr>
              <a:t>3,</a:t>
            </a:r>
            <a:r>
              <a:rPr sz="3200" spc="-15" dirty="0">
                <a:solidFill>
                  <a:srgbClr val="000000"/>
                </a:solidFill>
              </a:rPr>
              <a:t> </a:t>
            </a:r>
            <a:r>
              <a:rPr sz="3200" dirty="0">
                <a:solidFill>
                  <a:srgbClr val="000000"/>
                </a:solidFill>
              </a:rPr>
              <a:t>5,</a:t>
            </a:r>
            <a:r>
              <a:rPr sz="3200" spc="-10" dirty="0">
                <a:solidFill>
                  <a:srgbClr val="000000"/>
                </a:solidFill>
              </a:rPr>
              <a:t> </a:t>
            </a:r>
            <a:r>
              <a:rPr sz="3200" dirty="0">
                <a:solidFill>
                  <a:srgbClr val="000000"/>
                </a:solidFill>
              </a:rPr>
              <a:t>8,</a:t>
            </a:r>
            <a:r>
              <a:rPr sz="3200" spc="-15" dirty="0">
                <a:solidFill>
                  <a:srgbClr val="000000"/>
                </a:solidFill>
              </a:rPr>
              <a:t> </a:t>
            </a:r>
            <a:r>
              <a:rPr sz="3200" dirty="0">
                <a:solidFill>
                  <a:srgbClr val="000000"/>
                </a:solidFill>
              </a:rPr>
              <a:t>9</a:t>
            </a:r>
            <a:r>
              <a:rPr sz="3200" spc="-5" dirty="0">
                <a:solidFill>
                  <a:srgbClr val="000000"/>
                </a:solidFill>
              </a:rPr>
              <a:t> </a:t>
            </a:r>
            <a:r>
              <a:rPr sz="32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проверочной</a:t>
            </a:r>
            <a:r>
              <a:rPr sz="3200" b="0" spc="-4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работы</a:t>
            </a:r>
            <a:r>
              <a:rPr sz="3200" b="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относятся</a:t>
            </a:r>
            <a:r>
              <a:rPr sz="3200" b="0" spc="-3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0" spc="-5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к </a:t>
            </a:r>
            <a:r>
              <a:rPr sz="32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базовому</a:t>
            </a:r>
            <a:r>
              <a:rPr sz="3200" b="0" spc="-9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уровню</a:t>
            </a:r>
            <a:r>
              <a:rPr sz="3200" b="0" spc="-6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сложности.</a:t>
            </a:r>
            <a:endParaRPr sz="3200">
              <a:latin typeface="Calibri" panose="020F0502020204030204"/>
              <a:cs typeface="Calibri" panose="020F0502020204030204"/>
            </a:endParaRPr>
          </a:p>
          <a:p>
            <a:pPr marL="12700" marR="1209675">
              <a:lnSpc>
                <a:spcPct val="100000"/>
              </a:lnSpc>
              <a:spcBef>
                <a:spcPts val="5"/>
              </a:spcBef>
            </a:pPr>
            <a:r>
              <a:rPr sz="3200" dirty="0">
                <a:solidFill>
                  <a:srgbClr val="000000"/>
                </a:solidFill>
              </a:rPr>
              <a:t>Задания</a:t>
            </a:r>
            <a:r>
              <a:rPr sz="3200" spc="-40" dirty="0">
                <a:solidFill>
                  <a:srgbClr val="000000"/>
                </a:solidFill>
              </a:rPr>
              <a:t> </a:t>
            </a:r>
            <a:r>
              <a:rPr sz="3200" dirty="0">
                <a:solidFill>
                  <a:srgbClr val="000000"/>
                </a:solidFill>
              </a:rPr>
              <a:t>4,</a:t>
            </a:r>
            <a:r>
              <a:rPr sz="3200" spc="-5" dirty="0">
                <a:solidFill>
                  <a:srgbClr val="000000"/>
                </a:solidFill>
              </a:rPr>
              <a:t> </a:t>
            </a:r>
            <a:r>
              <a:rPr sz="3200" dirty="0">
                <a:solidFill>
                  <a:srgbClr val="000000"/>
                </a:solidFill>
              </a:rPr>
              <a:t>6, 7</a:t>
            </a:r>
            <a:r>
              <a:rPr sz="3200" spc="-10" dirty="0">
                <a:solidFill>
                  <a:srgbClr val="000000"/>
                </a:solidFill>
              </a:rPr>
              <a:t> </a:t>
            </a:r>
            <a:r>
              <a:rPr sz="32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проверочной</a:t>
            </a:r>
            <a:r>
              <a:rPr sz="3200" b="0" spc="-2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работы</a:t>
            </a:r>
            <a:r>
              <a:rPr sz="3200" b="0" spc="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относятся</a:t>
            </a:r>
            <a:r>
              <a:rPr sz="3200" b="0" spc="-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0" spc="-5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к </a:t>
            </a:r>
            <a:r>
              <a:rPr sz="32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повышенному</a:t>
            </a:r>
            <a:r>
              <a:rPr sz="3200" b="0" spc="-14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уровню</a:t>
            </a:r>
            <a:r>
              <a:rPr sz="3200" b="0" spc="-10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сложности.</a:t>
            </a:r>
            <a:endParaRPr sz="32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6900" y="3695776"/>
            <a:ext cx="9177655" cy="19780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1202055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Calibri" panose="020F0502020204030204"/>
                <a:cs typeface="Calibri" panose="020F0502020204030204"/>
              </a:rPr>
              <a:t>Всего</a:t>
            </a:r>
            <a:r>
              <a:rPr sz="32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9</a:t>
            </a:r>
            <a:r>
              <a:rPr sz="32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заданий,</a:t>
            </a:r>
            <a:r>
              <a:rPr sz="32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из</a:t>
            </a:r>
            <a:r>
              <a:rPr sz="32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них</a:t>
            </a:r>
            <a:r>
              <a:rPr sz="32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по</a:t>
            </a:r>
            <a:r>
              <a:rPr sz="32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уровню</a:t>
            </a:r>
            <a:r>
              <a:rPr sz="32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spc="-10" dirty="0">
                <a:latin typeface="Calibri" panose="020F0502020204030204"/>
                <a:cs typeface="Calibri" panose="020F0502020204030204"/>
              </a:rPr>
              <a:t>сложности </a:t>
            </a:r>
            <a:r>
              <a:rPr sz="3200" dirty="0">
                <a:latin typeface="Calibri" panose="020F0502020204030204"/>
                <a:cs typeface="Calibri" panose="020F0502020204030204"/>
              </a:rPr>
              <a:t>Б</a:t>
            </a:r>
            <a:r>
              <a:rPr sz="32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–</a:t>
            </a:r>
            <a:r>
              <a:rPr sz="32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b="1" dirty="0">
                <a:latin typeface="Calibri" panose="020F0502020204030204"/>
                <a:cs typeface="Calibri" panose="020F0502020204030204"/>
              </a:rPr>
              <a:t>6</a:t>
            </a:r>
            <a:r>
              <a:rPr sz="3200" dirty="0">
                <a:latin typeface="Calibri" panose="020F0502020204030204"/>
                <a:cs typeface="Calibri" panose="020F0502020204030204"/>
              </a:rPr>
              <a:t>;</a:t>
            </a:r>
            <a:r>
              <a:rPr sz="32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П</a:t>
            </a:r>
            <a:r>
              <a:rPr sz="32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–</a:t>
            </a:r>
            <a:r>
              <a:rPr sz="32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b="1" spc="-25" dirty="0">
                <a:latin typeface="Calibri" panose="020F0502020204030204"/>
                <a:cs typeface="Calibri" panose="020F0502020204030204"/>
              </a:rPr>
              <a:t>3</a:t>
            </a:r>
            <a:r>
              <a:rPr sz="3200" spc="-25" dirty="0">
                <a:latin typeface="Calibri" panose="020F0502020204030204"/>
                <a:cs typeface="Calibri" panose="020F0502020204030204"/>
              </a:rPr>
              <a:t>.</a:t>
            </a:r>
            <a:endParaRPr sz="3200">
              <a:latin typeface="Calibri" panose="020F0502020204030204"/>
              <a:cs typeface="Calibri" panose="020F0502020204030204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3200" dirty="0">
                <a:latin typeface="Calibri" panose="020F0502020204030204"/>
                <a:cs typeface="Calibri" panose="020F0502020204030204"/>
              </a:rPr>
              <a:t>Время</a:t>
            </a:r>
            <a:r>
              <a:rPr sz="32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выполнения</a:t>
            </a:r>
            <a:r>
              <a:rPr sz="32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проверочной</a:t>
            </a:r>
            <a:r>
              <a:rPr sz="32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работы</a:t>
            </a:r>
            <a:r>
              <a:rPr sz="32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–</a:t>
            </a:r>
            <a:r>
              <a:rPr sz="32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b="1" dirty="0">
                <a:latin typeface="Calibri" panose="020F0502020204030204"/>
                <a:cs typeface="Calibri" panose="020F0502020204030204"/>
              </a:rPr>
              <a:t>90</a:t>
            </a:r>
            <a:r>
              <a:rPr sz="3200" b="1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spc="-10" dirty="0">
                <a:latin typeface="Calibri" panose="020F0502020204030204"/>
                <a:cs typeface="Calibri" panose="020F0502020204030204"/>
              </a:rPr>
              <a:t>минут. </a:t>
            </a:r>
            <a:r>
              <a:rPr sz="3200" dirty="0">
                <a:latin typeface="Calibri" panose="020F0502020204030204"/>
                <a:cs typeface="Calibri" panose="020F0502020204030204"/>
              </a:rPr>
              <a:t>Максимальный</a:t>
            </a:r>
            <a:r>
              <a:rPr sz="32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балл</a:t>
            </a:r>
            <a:r>
              <a:rPr sz="32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latin typeface="Calibri" panose="020F0502020204030204"/>
                <a:cs typeface="Calibri" panose="020F0502020204030204"/>
              </a:rPr>
              <a:t>–</a:t>
            </a:r>
            <a:r>
              <a:rPr sz="32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3200" b="1" spc="-25" dirty="0">
                <a:latin typeface="Calibri" panose="020F0502020204030204"/>
                <a:cs typeface="Calibri" panose="020F0502020204030204"/>
              </a:rPr>
              <a:t>36</a:t>
            </a:r>
            <a:r>
              <a:rPr sz="3200" spc="-25" dirty="0">
                <a:latin typeface="Calibri" panose="020F0502020204030204"/>
                <a:cs typeface="Calibri" panose="020F0502020204030204"/>
              </a:rPr>
              <a:t>.</a:t>
            </a:r>
            <a:endParaRPr sz="32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1211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95"/>
              </a:spcBef>
            </a:pPr>
            <a:r>
              <a:rPr sz="2550"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Задание</a:t>
            </a:r>
            <a:r>
              <a:rPr sz="2550" b="0" spc="-8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spc="-2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№1</a:t>
            </a:r>
            <a:endParaRPr sz="2550"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219200" y="3581400"/>
            <a:ext cx="5562600" cy="241706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49300" y="965961"/>
            <a:ext cx="10837545" cy="51384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965835" lvl="1" indent="347980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360680" algn="l"/>
              </a:tabLst>
            </a:pP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проверка</a:t>
            </a:r>
            <a:r>
              <a:rPr sz="16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понимания</a:t>
            </a:r>
            <a:r>
              <a:rPr sz="16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различия</a:t>
            </a:r>
            <a:r>
              <a:rPr sz="1600" spc="-5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между</a:t>
            </a:r>
            <a:r>
              <a:rPr sz="1600" spc="-4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индивидуальными</a:t>
            </a:r>
            <a:r>
              <a:rPr sz="1600" spc="-6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(чистыми)</a:t>
            </a:r>
            <a:r>
              <a:rPr sz="1600" spc="-4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химическими</a:t>
            </a:r>
            <a:r>
              <a:rPr sz="16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веществами</a:t>
            </a:r>
            <a:r>
              <a:rPr sz="16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и</a:t>
            </a:r>
            <a:r>
              <a:rPr sz="1600" spc="-5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их</a:t>
            </a:r>
            <a:r>
              <a:rPr sz="1600" spc="-5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смесями.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1600" spc="-3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форме</a:t>
            </a:r>
            <a:r>
              <a:rPr sz="1600" spc="-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–</a:t>
            </a:r>
            <a:r>
              <a:rPr sz="1600" spc="-3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это</a:t>
            </a:r>
            <a:r>
              <a:rPr sz="1600" spc="-3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выбор</a:t>
            </a:r>
            <a:r>
              <a:rPr sz="1600" spc="-4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одного</a:t>
            </a:r>
            <a:r>
              <a:rPr sz="1600" spc="-2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правильного</a:t>
            </a:r>
            <a:r>
              <a:rPr sz="1600" spc="-2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ответа</a:t>
            </a:r>
            <a:r>
              <a:rPr sz="1600" spc="-2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из</a:t>
            </a:r>
            <a:r>
              <a:rPr sz="16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трех</a:t>
            </a:r>
            <a:r>
              <a:rPr sz="1600" spc="-4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предложенных.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2700" marR="1990090" lvl="1" indent="301625">
              <a:lnSpc>
                <a:spcPct val="100000"/>
              </a:lnSpc>
              <a:buAutoNum type="arabicPeriod"/>
              <a:tabLst>
                <a:tab pos="314325" algn="l"/>
              </a:tabLst>
            </a:pP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проверка</a:t>
            </a:r>
            <a:r>
              <a:rPr sz="1600" spc="-4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умения</a:t>
            </a:r>
            <a:r>
              <a:rPr sz="1600" spc="-3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выявлять</a:t>
            </a:r>
            <a:r>
              <a:rPr sz="1600" spc="-5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индивидуальные</a:t>
            </a:r>
            <a:r>
              <a:rPr sz="1600" spc="-6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химические</a:t>
            </a:r>
            <a:r>
              <a:rPr sz="1600" spc="-3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вещества</a:t>
            </a:r>
            <a:r>
              <a:rPr sz="1600" spc="-5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1600" spc="-5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составе</a:t>
            </a:r>
            <a:r>
              <a:rPr sz="16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смесей</a:t>
            </a:r>
            <a:r>
              <a:rPr sz="1600" spc="-2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и</a:t>
            </a:r>
            <a:r>
              <a:rPr sz="1600" spc="-5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записывать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химические</a:t>
            </a:r>
            <a:r>
              <a:rPr sz="1600" spc="-6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формулы</a:t>
            </a:r>
            <a:r>
              <a:rPr sz="16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известных</a:t>
            </a:r>
            <a:r>
              <a:rPr sz="1600" spc="-7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химических</a:t>
            </a:r>
            <a:r>
              <a:rPr sz="1600" spc="-7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соединений.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>
              <a:lnSpc>
                <a:spcPct val="100000"/>
              </a:lnSpc>
              <a:spcBef>
                <a:spcPts val="1315"/>
              </a:spcBef>
            </a:pPr>
            <a:endParaRPr sz="1600">
              <a:latin typeface="Calibri" panose="020F0502020204030204"/>
              <a:cs typeface="Calibri" panose="020F0502020204030204"/>
            </a:endParaRPr>
          </a:p>
          <a:p>
            <a:pPr marL="100965" marR="1100455">
              <a:lnSpc>
                <a:spcPct val="100000"/>
              </a:lnSpc>
              <a:tabLst>
                <a:tab pos="3176905" algn="l"/>
                <a:tab pos="4025900" algn="l"/>
                <a:tab pos="6583045" algn="l"/>
              </a:tabLst>
            </a:pPr>
            <a:r>
              <a:rPr sz="2000" dirty="0">
                <a:latin typeface="Arial" panose="020B0604020202020204"/>
                <a:cs typeface="Arial" panose="020B0604020202020204"/>
              </a:rPr>
              <a:t>1.1.</a:t>
            </a:r>
            <a:r>
              <a:rPr sz="2000" spc="-100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20" dirty="0">
                <a:latin typeface="Arial" panose="020B0604020202020204"/>
                <a:cs typeface="Arial" panose="020B0604020202020204"/>
              </a:rPr>
              <a:t>Предметом</a:t>
            </a:r>
            <a:r>
              <a:rPr sz="2000" spc="-110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изучения</a:t>
            </a:r>
            <a:r>
              <a:rPr sz="2000" dirty="0">
                <a:latin typeface="Arial" panose="020B0604020202020204"/>
                <a:cs typeface="Arial" panose="020B0604020202020204"/>
              </a:rPr>
              <a:t>	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химии</a:t>
            </a:r>
            <a:r>
              <a:rPr sz="2000" dirty="0">
                <a:latin typeface="Arial" panose="020B0604020202020204"/>
                <a:cs typeface="Arial" panose="020B0604020202020204"/>
              </a:rPr>
              <a:t>	являются</a:t>
            </a:r>
            <a:r>
              <a:rPr sz="20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вещества.</a:t>
            </a:r>
            <a:r>
              <a:rPr sz="2000" dirty="0">
                <a:latin typeface="Arial" panose="020B0604020202020204"/>
                <a:cs typeface="Arial" panose="020B0604020202020204"/>
              </a:rPr>
              <a:t>	</a:t>
            </a:r>
            <a:r>
              <a:rPr sz="2000" spc="-20" dirty="0">
                <a:latin typeface="Arial" panose="020B0604020202020204"/>
                <a:cs typeface="Arial" panose="020B0604020202020204"/>
              </a:rPr>
              <a:t>Внимательно</a:t>
            </a:r>
            <a:r>
              <a:rPr sz="20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рассмотрите </a:t>
            </a:r>
            <a:r>
              <a:rPr sz="2000" dirty="0">
                <a:latin typeface="Arial" panose="020B0604020202020204"/>
                <a:cs typeface="Arial" panose="020B0604020202020204"/>
              </a:rPr>
              <a:t>предложенные</a:t>
            </a:r>
            <a:r>
              <a:rPr sz="2000" spc="24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рисунки.</a:t>
            </a:r>
            <a:r>
              <a:rPr sz="2000" spc="254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30" dirty="0">
                <a:latin typeface="Arial" panose="020B0604020202020204"/>
                <a:cs typeface="Arial" panose="020B0604020202020204"/>
              </a:rPr>
              <a:t>Укажите</a:t>
            </a:r>
            <a:r>
              <a:rPr sz="2000" spc="-75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номер</a:t>
            </a:r>
            <a:r>
              <a:rPr sz="20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рисунка,</a:t>
            </a:r>
            <a:r>
              <a:rPr sz="20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на</a:t>
            </a:r>
            <a:r>
              <a:rPr sz="20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котором</a:t>
            </a:r>
            <a:r>
              <a:rPr sz="20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изображён</a:t>
            </a:r>
            <a:r>
              <a:rPr sz="20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объект, содержащий</a:t>
            </a:r>
            <a:r>
              <a:rPr sz="2000" spc="-130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индивидуальное</a:t>
            </a:r>
            <a:r>
              <a:rPr sz="2000" spc="5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химическое</a:t>
            </a:r>
            <a:r>
              <a:rPr sz="20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вещество.</a:t>
            </a:r>
            <a:endParaRPr sz="2000">
              <a:latin typeface="Arial" panose="020B0604020202020204"/>
              <a:cs typeface="Arial" panose="020B0604020202020204"/>
            </a:endParaRPr>
          </a:p>
          <a:p>
            <a:pPr>
              <a:lnSpc>
                <a:spcPct val="100000"/>
              </a:lnSpc>
              <a:spcBef>
                <a:spcPts val="370"/>
              </a:spcBef>
            </a:pPr>
            <a:endParaRPr sz="2000">
              <a:latin typeface="Arial" panose="020B0604020202020204"/>
              <a:cs typeface="Arial" panose="020B0604020202020204"/>
            </a:endParaRPr>
          </a:p>
          <a:p>
            <a:pPr marL="6657975" marR="5080">
              <a:lnSpc>
                <a:spcPct val="100000"/>
              </a:lnSpc>
            </a:pPr>
            <a:r>
              <a:rPr sz="1800" dirty="0">
                <a:latin typeface="Arial" panose="020B0604020202020204"/>
                <a:cs typeface="Arial" panose="020B0604020202020204"/>
              </a:rPr>
              <a:t>1.2</a:t>
            </a:r>
            <a:r>
              <a:rPr sz="18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Какие</a:t>
            </a:r>
            <a:r>
              <a:rPr sz="18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вещества</a:t>
            </a:r>
            <a:r>
              <a:rPr sz="18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содержатся</a:t>
            </a:r>
            <a:r>
              <a:rPr sz="18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50" dirty="0">
                <a:latin typeface="Arial" panose="020B0604020202020204"/>
                <a:cs typeface="Arial" panose="020B0604020202020204"/>
              </a:rPr>
              <a:t>в </a:t>
            </a:r>
            <a:r>
              <a:rPr sz="1800" dirty="0">
                <a:latin typeface="Arial" panose="020B0604020202020204"/>
                <a:cs typeface="Arial" panose="020B0604020202020204"/>
              </a:rPr>
              <a:t>объектах,</a:t>
            </a:r>
            <a:r>
              <a:rPr sz="18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изображённых</a:t>
            </a:r>
            <a:r>
              <a:rPr sz="18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на</a:t>
            </a:r>
            <a:r>
              <a:rPr sz="18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остальных </a:t>
            </a:r>
            <a:r>
              <a:rPr sz="1800" dirty="0">
                <a:latin typeface="Arial" panose="020B0604020202020204"/>
                <a:cs typeface="Arial" panose="020B0604020202020204"/>
              </a:rPr>
              <a:t>рисунках? Приведите</a:t>
            </a:r>
            <a:r>
              <a:rPr sz="18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по</a:t>
            </a:r>
            <a:r>
              <a:rPr sz="18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ОДНОМУ примеру.</a:t>
            </a:r>
            <a:endParaRPr sz="1800">
              <a:latin typeface="Arial" panose="020B0604020202020204"/>
              <a:cs typeface="Arial" panose="020B0604020202020204"/>
            </a:endParaRPr>
          </a:p>
          <a:p>
            <a:pPr marL="6657975" marR="433705">
              <a:lnSpc>
                <a:spcPct val="100000"/>
              </a:lnSpc>
            </a:pPr>
            <a:r>
              <a:rPr sz="1800" dirty="0">
                <a:latin typeface="Arial" panose="020B0604020202020204"/>
                <a:cs typeface="Arial" panose="020B0604020202020204"/>
              </a:rPr>
              <a:t>Для</a:t>
            </a:r>
            <a:r>
              <a:rPr sz="18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каждого</a:t>
            </a:r>
            <a:r>
              <a:rPr sz="18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вещества</a:t>
            </a:r>
            <a:r>
              <a:rPr sz="18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укажите</a:t>
            </a:r>
            <a:r>
              <a:rPr sz="18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25" dirty="0">
                <a:latin typeface="Arial" panose="020B0604020202020204"/>
                <a:cs typeface="Arial" panose="020B0604020202020204"/>
              </a:rPr>
              <a:t>его </a:t>
            </a:r>
            <a:r>
              <a:rPr sz="1800" dirty="0">
                <a:latin typeface="Arial" panose="020B0604020202020204"/>
                <a:cs typeface="Arial" panose="020B0604020202020204"/>
              </a:rPr>
              <a:t>химическое</a:t>
            </a:r>
            <a:r>
              <a:rPr sz="18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название</a:t>
            </a:r>
            <a:r>
              <a:rPr sz="18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и</a:t>
            </a:r>
            <a:r>
              <a:rPr sz="18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формулу.</a:t>
            </a:r>
            <a:endParaRPr sz="1800">
              <a:latin typeface="Arial" panose="020B0604020202020204"/>
              <a:cs typeface="Arial" panose="020B0604020202020204"/>
            </a:endParaRPr>
          </a:p>
          <a:p>
            <a:pPr marL="6657975" marR="241300" algn="just">
              <a:lnSpc>
                <a:spcPct val="100000"/>
              </a:lnSpc>
              <a:tabLst>
                <a:tab pos="9401810" algn="l"/>
              </a:tabLst>
            </a:pPr>
            <a:r>
              <a:rPr sz="1800" dirty="0">
                <a:latin typeface="Arial" panose="020B0604020202020204"/>
                <a:cs typeface="Arial" panose="020B0604020202020204"/>
              </a:rPr>
              <a:t>Рис.</a:t>
            </a:r>
            <a:r>
              <a:rPr sz="18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1:</a:t>
            </a:r>
            <a:r>
              <a:rPr sz="1800" u="heavy" spc="345" dirty="0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(название)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(формула). </a:t>
            </a:r>
            <a:r>
              <a:rPr sz="1800" dirty="0">
                <a:latin typeface="Arial" panose="020B0604020202020204"/>
                <a:cs typeface="Arial" panose="020B0604020202020204"/>
              </a:rPr>
              <a:t>Рис.</a:t>
            </a:r>
            <a:r>
              <a:rPr sz="1800" spc="-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2:</a:t>
            </a:r>
            <a:r>
              <a:rPr sz="1800" u="heavy" spc="345" dirty="0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(название)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(формула). </a:t>
            </a:r>
            <a:r>
              <a:rPr sz="1800" dirty="0">
                <a:latin typeface="Arial" panose="020B0604020202020204"/>
                <a:cs typeface="Arial" panose="020B0604020202020204"/>
              </a:rPr>
              <a:t>Рис.</a:t>
            </a:r>
            <a:r>
              <a:rPr sz="1800" spc="-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3:</a:t>
            </a:r>
            <a:r>
              <a:rPr sz="1800" u="heavy" spc="345" dirty="0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(название)</a:t>
            </a:r>
            <a:r>
              <a:rPr sz="1800" u="heavy" dirty="0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(формула).</a:t>
            </a:r>
            <a:endParaRPr sz="18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49808" y="640079"/>
            <a:ext cx="11442192" cy="621792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5509" rIns="0" bIns="0" rtlCol="0">
            <a:spAutoFit/>
          </a:bodyPr>
          <a:lstStyle/>
          <a:p>
            <a:pPr marL="3968115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0000"/>
                </a:solidFill>
              </a:rPr>
              <a:t>Опора</a:t>
            </a:r>
            <a:r>
              <a:rPr spc="-95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на</a:t>
            </a:r>
            <a:r>
              <a:rPr spc="-85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базовые</a:t>
            </a:r>
            <a:r>
              <a:rPr spc="-114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знания</a:t>
            </a:r>
            <a:endParaRPr spc="-10" dirty="0">
              <a:solidFill>
                <a:srgbClr val="000000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84647" y="960119"/>
            <a:ext cx="1701164" cy="3962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50"/>
              </a:spcBef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Атомы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228844" y="2203704"/>
            <a:ext cx="1827530" cy="396240"/>
          </a:xfrm>
          <a:custGeom>
            <a:avLst/>
            <a:gdLst/>
            <a:ahLst/>
            <a:cxnLst/>
            <a:rect l="l" t="t" r="r" b="b"/>
            <a:pathLst>
              <a:path w="1827529" h="396239">
                <a:moveTo>
                  <a:pt x="0" y="396239"/>
                </a:moveTo>
                <a:lnTo>
                  <a:pt x="1827276" y="396239"/>
                </a:lnTo>
                <a:lnTo>
                  <a:pt x="1827276" y="0"/>
                </a:lnTo>
                <a:lnTo>
                  <a:pt x="0" y="0"/>
                </a:lnTo>
                <a:lnTo>
                  <a:pt x="0" y="39623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308219" y="2198623"/>
            <a:ext cx="12623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Вещества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103375" y="2019300"/>
            <a:ext cx="2496820" cy="765175"/>
          </a:xfrm>
          <a:custGeom>
            <a:avLst/>
            <a:gdLst/>
            <a:ahLst/>
            <a:cxnLst/>
            <a:rect l="l" t="t" r="r" b="b"/>
            <a:pathLst>
              <a:path w="2496820" h="765175">
                <a:moveTo>
                  <a:pt x="0" y="765048"/>
                </a:moveTo>
                <a:lnTo>
                  <a:pt x="2496312" y="765048"/>
                </a:lnTo>
                <a:lnTo>
                  <a:pt x="2496312" y="0"/>
                </a:lnTo>
                <a:lnTo>
                  <a:pt x="0" y="0"/>
                </a:lnTo>
                <a:lnTo>
                  <a:pt x="0" y="765048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182420" y="2013026"/>
            <a:ext cx="161861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Атомы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одинаковые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148828" y="2019300"/>
            <a:ext cx="1795145" cy="830580"/>
          </a:xfrm>
          <a:custGeom>
            <a:avLst/>
            <a:gdLst/>
            <a:ahLst/>
            <a:cxnLst/>
            <a:rect l="l" t="t" r="r" b="b"/>
            <a:pathLst>
              <a:path w="1795145" h="830580">
                <a:moveTo>
                  <a:pt x="0" y="830579"/>
                </a:moveTo>
                <a:lnTo>
                  <a:pt x="1794764" y="830579"/>
                </a:lnTo>
                <a:lnTo>
                  <a:pt x="1794764" y="0"/>
                </a:lnTo>
                <a:lnTo>
                  <a:pt x="0" y="0"/>
                </a:lnTo>
                <a:lnTo>
                  <a:pt x="0" y="83057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8229727" y="2013965"/>
            <a:ext cx="2412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86155" algn="l"/>
              </a:tabLst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Атомы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различные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03375" y="3427476"/>
            <a:ext cx="2496820" cy="113538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8255" rIns="0" bIns="0" rtlCol="0">
            <a:spAutoFit/>
          </a:bodyPr>
          <a:lstStyle/>
          <a:p>
            <a:pPr marL="91440" marR="1146175">
              <a:lnSpc>
                <a:spcPct val="100000"/>
              </a:lnSpc>
              <a:spcBef>
                <a:spcPts val="65"/>
              </a:spcBef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Вещество простое,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91440">
              <a:lnSpc>
                <a:spcPct val="100000"/>
              </a:lnSpc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«чистое»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791711" y="3441191"/>
            <a:ext cx="2534920" cy="1135380"/>
          </a:xfrm>
          <a:custGeom>
            <a:avLst/>
            <a:gdLst/>
            <a:ahLst/>
            <a:cxnLst/>
            <a:rect l="l" t="t" r="r" b="b"/>
            <a:pathLst>
              <a:path w="2534920" h="1135379">
                <a:moveTo>
                  <a:pt x="0" y="1135379"/>
                </a:moveTo>
                <a:lnTo>
                  <a:pt x="2534412" y="1135379"/>
                </a:lnTo>
                <a:lnTo>
                  <a:pt x="2534412" y="0"/>
                </a:lnTo>
                <a:lnTo>
                  <a:pt x="0" y="0"/>
                </a:lnTo>
                <a:lnTo>
                  <a:pt x="0" y="113537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3871086" y="3436366"/>
            <a:ext cx="12763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Вещество сложное,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«чистое»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287511" y="3389376"/>
            <a:ext cx="1795145" cy="831850"/>
          </a:xfrm>
          <a:custGeom>
            <a:avLst/>
            <a:gdLst/>
            <a:ahLst/>
            <a:cxnLst/>
            <a:rect l="l" t="t" r="r" b="b"/>
            <a:pathLst>
              <a:path w="1795145" h="831850">
                <a:moveTo>
                  <a:pt x="0" y="831723"/>
                </a:moveTo>
                <a:lnTo>
                  <a:pt x="1794763" y="831723"/>
                </a:lnTo>
                <a:lnTo>
                  <a:pt x="1794763" y="0"/>
                </a:lnTo>
                <a:lnTo>
                  <a:pt x="0" y="0"/>
                </a:lnTo>
                <a:lnTo>
                  <a:pt x="0" y="831723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8368665" y="3385184"/>
            <a:ext cx="10947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Смесь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веществ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964435" y="1405127"/>
            <a:ext cx="7275830" cy="4607560"/>
            <a:chOff x="1964435" y="1405127"/>
            <a:chExt cx="7275830" cy="4607560"/>
          </a:xfrm>
        </p:grpSpPr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29355" y="1932812"/>
              <a:ext cx="125983" cy="10909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333115" y="1405127"/>
              <a:ext cx="2499360" cy="800100"/>
            </a:xfrm>
            <a:custGeom>
              <a:avLst/>
              <a:gdLst/>
              <a:ahLst/>
              <a:cxnLst/>
              <a:rect l="l" t="t" r="r" b="b"/>
              <a:pathLst>
                <a:path w="2499360" h="800100">
                  <a:moveTo>
                    <a:pt x="1857375" y="36322"/>
                  </a:moveTo>
                  <a:lnTo>
                    <a:pt x="1846199" y="0"/>
                  </a:lnTo>
                  <a:lnTo>
                    <a:pt x="0" y="564007"/>
                  </a:lnTo>
                  <a:lnTo>
                    <a:pt x="11176" y="600329"/>
                  </a:lnTo>
                  <a:lnTo>
                    <a:pt x="1857375" y="36322"/>
                  </a:lnTo>
                  <a:close/>
                </a:path>
                <a:path w="2499360" h="800100">
                  <a:moveTo>
                    <a:pt x="2499233" y="723519"/>
                  </a:moveTo>
                  <a:lnTo>
                    <a:pt x="2467483" y="723519"/>
                  </a:lnTo>
                  <a:lnTo>
                    <a:pt x="2467483" y="16789"/>
                  </a:lnTo>
                  <a:lnTo>
                    <a:pt x="2454783" y="16789"/>
                  </a:lnTo>
                  <a:lnTo>
                    <a:pt x="2454783" y="723519"/>
                  </a:lnTo>
                  <a:lnTo>
                    <a:pt x="2423033" y="723519"/>
                  </a:lnTo>
                  <a:lnTo>
                    <a:pt x="2461133" y="799719"/>
                  </a:lnTo>
                  <a:lnTo>
                    <a:pt x="2492883" y="736219"/>
                  </a:lnTo>
                  <a:lnTo>
                    <a:pt x="2499233" y="723519"/>
                  </a:lnTo>
                  <a:close/>
                </a:path>
              </a:pathLst>
            </a:custGeom>
            <a:solidFill>
              <a:srgbClr val="5B9BD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23351" y="1906143"/>
              <a:ext cx="126492" cy="10858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399276" y="1405127"/>
              <a:ext cx="1648460" cy="573405"/>
            </a:xfrm>
            <a:custGeom>
              <a:avLst/>
              <a:gdLst/>
              <a:ahLst/>
              <a:cxnLst/>
              <a:rect l="l" t="t" r="r" b="b"/>
              <a:pathLst>
                <a:path w="1648459" h="573405">
                  <a:moveTo>
                    <a:pt x="11937" y="0"/>
                  </a:moveTo>
                  <a:lnTo>
                    <a:pt x="0" y="36322"/>
                  </a:lnTo>
                  <a:lnTo>
                    <a:pt x="1636014" y="573405"/>
                  </a:lnTo>
                  <a:lnTo>
                    <a:pt x="1647952" y="537210"/>
                  </a:lnTo>
                  <a:lnTo>
                    <a:pt x="11937" y="0"/>
                  </a:lnTo>
                  <a:close/>
                </a:path>
              </a:pathLst>
            </a:custGeom>
            <a:solidFill>
              <a:srgbClr val="5B9BD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5791200" y="2811780"/>
              <a:ext cx="3448685" cy="701040"/>
            </a:xfrm>
            <a:custGeom>
              <a:avLst/>
              <a:gdLst/>
              <a:ahLst/>
              <a:cxnLst/>
              <a:rect l="l" t="t" r="r" b="b"/>
              <a:pathLst>
                <a:path w="3448684" h="701039">
                  <a:moveTo>
                    <a:pt x="3249549" y="0"/>
                  </a:moveTo>
                  <a:lnTo>
                    <a:pt x="218186" y="550418"/>
                  </a:lnTo>
                  <a:lnTo>
                    <a:pt x="204470" y="475361"/>
                  </a:lnTo>
                  <a:lnTo>
                    <a:pt x="0" y="628777"/>
                  </a:lnTo>
                  <a:lnTo>
                    <a:pt x="245363" y="700532"/>
                  </a:lnTo>
                  <a:lnTo>
                    <a:pt x="231775" y="625475"/>
                  </a:lnTo>
                  <a:lnTo>
                    <a:pt x="3227831" y="81407"/>
                  </a:lnTo>
                  <a:lnTo>
                    <a:pt x="3300983" y="365506"/>
                  </a:lnTo>
                  <a:lnTo>
                    <a:pt x="3227197" y="384556"/>
                  </a:lnTo>
                  <a:lnTo>
                    <a:pt x="3394836" y="577596"/>
                  </a:lnTo>
                  <a:lnTo>
                    <a:pt x="3448557" y="327533"/>
                  </a:lnTo>
                  <a:lnTo>
                    <a:pt x="3374771" y="346583"/>
                  </a:lnTo>
                  <a:lnTo>
                    <a:pt x="3292982" y="27940"/>
                  </a:lnTo>
                  <a:lnTo>
                    <a:pt x="3256279" y="37465"/>
                  </a:lnTo>
                  <a:lnTo>
                    <a:pt x="3249549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6885432" y="2350008"/>
              <a:ext cx="171450" cy="172085"/>
            </a:xfrm>
            <a:custGeom>
              <a:avLst/>
              <a:gdLst/>
              <a:ahLst/>
              <a:cxnLst/>
              <a:rect l="l" t="t" r="r" b="b"/>
              <a:pathLst>
                <a:path w="171450" h="172085">
                  <a:moveTo>
                    <a:pt x="149733" y="0"/>
                  </a:moveTo>
                  <a:lnTo>
                    <a:pt x="142621" y="2412"/>
                  </a:lnTo>
                  <a:lnTo>
                    <a:pt x="0" y="85978"/>
                  </a:lnTo>
                  <a:lnTo>
                    <a:pt x="142621" y="169544"/>
                  </a:lnTo>
                  <a:lnTo>
                    <a:pt x="149733" y="171957"/>
                  </a:lnTo>
                  <a:lnTo>
                    <a:pt x="157099" y="171450"/>
                  </a:lnTo>
                  <a:lnTo>
                    <a:pt x="163702" y="168275"/>
                  </a:lnTo>
                  <a:lnTo>
                    <a:pt x="168783" y="162687"/>
                  </a:lnTo>
                  <a:lnTo>
                    <a:pt x="171196" y="155447"/>
                  </a:lnTo>
                  <a:lnTo>
                    <a:pt x="170688" y="148081"/>
                  </a:lnTo>
                  <a:lnTo>
                    <a:pt x="167513" y="141477"/>
                  </a:lnTo>
                  <a:lnTo>
                    <a:pt x="161925" y="136397"/>
                  </a:lnTo>
                  <a:lnTo>
                    <a:pt x="108458" y="105155"/>
                  </a:lnTo>
                  <a:lnTo>
                    <a:pt x="37846" y="105155"/>
                  </a:lnTo>
                  <a:lnTo>
                    <a:pt x="37846" y="66801"/>
                  </a:lnTo>
                  <a:lnTo>
                    <a:pt x="108458" y="66801"/>
                  </a:lnTo>
                  <a:lnTo>
                    <a:pt x="161925" y="35559"/>
                  </a:lnTo>
                  <a:lnTo>
                    <a:pt x="167513" y="30479"/>
                  </a:lnTo>
                  <a:lnTo>
                    <a:pt x="170688" y="23875"/>
                  </a:lnTo>
                  <a:lnTo>
                    <a:pt x="171196" y="16509"/>
                  </a:lnTo>
                  <a:lnTo>
                    <a:pt x="168783" y="9270"/>
                  </a:lnTo>
                  <a:lnTo>
                    <a:pt x="163702" y="3682"/>
                  </a:lnTo>
                  <a:lnTo>
                    <a:pt x="157099" y="507"/>
                  </a:lnTo>
                  <a:lnTo>
                    <a:pt x="149733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64982" y="2435986"/>
              <a:ext cx="138430" cy="85978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923278" y="2350007"/>
              <a:ext cx="1113155" cy="105410"/>
            </a:xfrm>
            <a:custGeom>
              <a:avLst/>
              <a:gdLst/>
              <a:ahLst/>
              <a:cxnLst/>
              <a:rect l="l" t="t" r="r" b="b"/>
              <a:pathLst>
                <a:path w="1113154" h="105410">
                  <a:moveTo>
                    <a:pt x="1112774" y="85979"/>
                  </a:moveTo>
                  <a:lnTo>
                    <a:pt x="1080135" y="66802"/>
                  </a:lnTo>
                  <a:lnTo>
                    <a:pt x="970153" y="2413"/>
                  </a:lnTo>
                  <a:lnTo>
                    <a:pt x="963041" y="0"/>
                  </a:lnTo>
                  <a:lnTo>
                    <a:pt x="955802" y="508"/>
                  </a:lnTo>
                  <a:lnTo>
                    <a:pt x="949198" y="3683"/>
                  </a:lnTo>
                  <a:lnTo>
                    <a:pt x="944118" y="9271"/>
                  </a:lnTo>
                  <a:lnTo>
                    <a:pt x="941705" y="16510"/>
                  </a:lnTo>
                  <a:lnTo>
                    <a:pt x="942213" y="23876"/>
                  </a:lnTo>
                  <a:lnTo>
                    <a:pt x="945388" y="30480"/>
                  </a:lnTo>
                  <a:lnTo>
                    <a:pt x="950976" y="35560"/>
                  </a:lnTo>
                  <a:lnTo>
                    <a:pt x="1004328" y="66802"/>
                  </a:lnTo>
                  <a:lnTo>
                    <a:pt x="70612" y="66802"/>
                  </a:lnTo>
                  <a:lnTo>
                    <a:pt x="0" y="66802"/>
                  </a:lnTo>
                  <a:lnTo>
                    <a:pt x="0" y="105156"/>
                  </a:lnTo>
                  <a:lnTo>
                    <a:pt x="70612" y="105156"/>
                  </a:lnTo>
                  <a:lnTo>
                    <a:pt x="1004443" y="105156"/>
                  </a:lnTo>
                  <a:lnTo>
                    <a:pt x="1037082" y="85979"/>
                  </a:lnTo>
                  <a:lnTo>
                    <a:pt x="1065403" y="102489"/>
                  </a:lnTo>
                  <a:lnTo>
                    <a:pt x="1075055" y="102489"/>
                  </a:lnTo>
                  <a:lnTo>
                    <a:pt x="1075055" y="105156"/>
                  </a:lnTo>
                  <a:lnTo>
                    <a:pt x="1080135" y="105156"/>
                  </a:lnTo>
                  <a:lnTo>
                    <a:pt x="1112774" y="85979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1964436" y="2849917"/>
              <a:ext cx="228600" cy="577850"/>
            </a:xfrm>
            <a:custGeom>
              <a:avLst/>
              <a:gdLst/>
              <a:ahLst/>
              <a:cxnLst/>
              <a:rect l="l" t="t" r="r" b="b"/>
              <a:pathLst>
                <a:path w="228600" h="577850">
                  <a:moveTo>
                    <a:pt x="228600" y="348830"/>
                  </a:moveTo>
                  <a:lnTo>
                    <a:pt x="152400" y="348830"/>
                  </a:lnTo>
                  <a:lnTo>
                    <a:pt x="152400" y="0"/>
                  </a:lnTo>
                  <a:lnTo>
                    <a:pt x="76200" y="0"/>
                  </a:lnTo>
                  <a:lnTo>
                    <a:pt x="76200" y="348830"/>
                  </a:lnTo>
                  <a:lnTo>
                    <a:pt x="0" y="348830"/>
                  </a:lnTo>
                  <a:lnTo>
                    <a:pt x="114300" y="577303"/>
                  </a:lnTo>
                  <a:lnTo>
                    <a:pt x="209550" y="386930"/>
                  </a:lnTo>
                  <a:lnTo>
                    <a:pt x="228600" y="34883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229355" y="2350008"/>
              <a:ext cx="171450" cy="172085"/>
            </a:xfrm>
            <a:custGeom>
              <a:avLst/>
              <a:gdLst/>
              <a:ahLst/>
              <a:cxnLst/>
              <a:rect l="l" t="t" r="r" b="b"/>
              <a:pathLst>
                <a:path w="171450" h="172085">
                  <a:moveTo>
                    <a:pt x="149732" y="0"/>
                  </a:moveTo>
                  <a:lnTo>
                    <a:pt x="142494" y="2412"/>
                  </a:lnTo>
                  <a:lnTo>
                    <a:pt x="0" y="85978"/>
                  </a:lnTo>
                  <a:lnTo>
                    <a:pt x="142494" y="169544"/>
                  </a:lnTo>
                  <a:lnTo>
                    <a:pt x="149732" y="171957"/>
                  </a:lnTo>
                  <a:lnTo>
                    <a:pt x="156971" y="171450"/>
                  </a:lnTo>
                  <a:lnTo>
                    <a:pt x="163576" y="168275"/>
                  </a:lnTo>
                  <a:lnTo>
                    <a:pt x="168656" y="162687"/>
                  </a:lnTo>
                  <a:lnTo>
                    <a:pt x="171069" y="155447"/>
                  </a:lnTo>
                  <a:lnTo>
                    <a:pt x="170560" y="148081"/>
                  </a:lnTo>
                  <a:lnTo>
                    <a:pt x="167385" y="141477"/>
                  </a:lnTo>
                  <a:lnTo>
                    <a:pt x="161797" y="136397"/>
                  </a:lnTo>
                  <a:lnTo>
                    <a:pt x="108457" y="105155"/>
                  </a:lnTo>
                  <a:lnTo>
                    <a:pt x="37845" y="105155"/>
                  </a:lnTo>
                  <a:lnTo>
                    <a:pt x="37845" y="66801"/>
                  </a:lnTo>
                  <a:lnTo>
                    <a:pt x="108457" y="66801"/>
                  </a:lnTo>
                  <a:lnTo>
                    <a:pt x="161797" y="35559"/>
                  </a:lnTo>
                  <a:lnTo>
                    <a:pt x="167385" y="30479"/>
                  </a:lnTo>
                  <a:lnTo>
                    <a:pt x="170560" y="23875"/>
                  </a:lnTo>
                  <a:lnTo>
                    <a:pt x="171069" y="16509"/>
                  </a:lnTo>
                  <a:lnTo>
                    <a:pt x="168656" y="9270"/>
                  </a:lnTo>
                  <a:lnTo>
                    <a:pt x="163576" y="3682"/>
                  </a:lnTo>
                  <a:lnTo>
                    <a:pt x="156971" y="507"/>
                  </a:lnTo>
                  <a:lnTo>
                    <a:pt x="149732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13705" y="2435986"/>
              <a:ext cx="138303" cy="85978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3267202" y="2350007"/>
              <a:ext cx="1917700" cy="105410"/>
            </a:xfrm>
            <a:custGeom>
              <a:avLst/>
              <a:gdLst/>
              <a:ahLst/>
              <a:cxnLst/>
              <a:rect l="l" t="t" r="r" b="b"/>
              <a:pathLst>
                <a:path w="1917700" h="105410">
                  <a:moveTo>
                    <a:pt x="1917446" y="85979"/>
                  </a:moveTo>
                  <a:lnTo>
                    <a:pt x="1884807" y="66802"/>
                  </a:lnTo>
                  <a:lnTo>
                    <a:pt x="1774952" y="2413"/>
                  </a:lnTo>
                  <a:lnTo>
                    <a:pt x="1767840" y="0"/>
                  </a:lnTo>
                  <a:lnTo>
                    <a:pt x="1760601" y="508"/>
                  </a:lnTo>
                  <a:lnTo>
                    <a:pt x="1753997" y="3683"/>
                  </a:lnTo>
                  <a:lnTo>
                    <a:pt x="1748917" y="9271"/>
                  </a:lnTo>
                  <a:lnTo>
                    <a:pt x="1746504" y="16510"/>
                  </a:lnTo>
                  <a:lnTo>
                    <a:pt x="1747012" y="23876"/>
                  </a:lnTo>
                  <a:lnTo>
                    <a:pt x="1750187" y="30480"/>
                  </a:lnTo>
                  <a:lnTo>
                    <a:pt x="1755775" y="35560"/>
                  </a:lnTo>
                  <a:lnTo>
                    <a:pt x="1809051" y="66802"/>
                  </a:lnTo>
                  <a:lnTo>
                    <a:pt x="70612" y="66802"/>
                  </a:lnTo>
                  <a:lnTo>
                    <a:pt x="0" y="66802"/>
                  </a:lnTo>
                  <a:lnTo>
                    <a:pt x="0" y="105156"/>
                  </a:lnTo>
                  <a:lnTo>
                    <a:pt x="70612" y="105156"/>
                  </a:lnTo>
                  <a:lnTo>
                    <a:pt x="1809115" y="105156"/>
                  </a:lnTo>
                  <a:lnTo>
                    <a:pt x="1841754" y="85979"/>
                  </a:lnTo>
                  <a:lnTo>
                    <a:pt x="1870075" y="102489"/>
                  </a:lnTo>
                  <a:lnTo>
                    <a:pt x="1879714" y="102489"/>
                  </a:lnTo>
                  <a:lnTo>
                    <a:pt x="1879714" y="69342"/>
                  </a:lnTo>
                  <a:lnTo>
                    <a:pt x="1879727" y="105156"/>
                  </a:lnTo>
                  <a:lnTo>
                    <a:pt x="1884807" y="105156"/>
                  </a:lnTo>
                  <a:lnTo>
                    <a:pt x="1917446" y="85979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6240779" y="5420868"/>
              <a:ext cx="2447925" cy="586740"/>
            </a:xfrm>
            <a:custGeom>
              <a:avLst/>
              <a:gdLst/>
              <a:ahLst/>
              <a:cxnLst/>
              <a:rect l="l" t="t" r="r" b="b"/>
              <a:pathLst>
                <a:path w="2447925" h="586739">
                  <a:moveTo>
                    <a:pt x="0" y="586739"/>
                  </a:moveTo>
                  <a:lnTo>
                    <a:pt x="2447544" y="586739"/>
                  </a:lnTo>
                  <a:lnTo>
                    <a:pt x="2447544" y="0"/>
                  </a:lnTo>
                  <a:lnTo>
                    <a:pt x="0" y="0"/>
                  </a:lnTo>
                  <a:lnTo>
                    <a:pt x="0" y="586739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/>
          <p:cNvSpPr txBox="1"/>
          <p:nvPr/>
        </p:nvSpPr>
        <p:spPr>
          <a:xfrm>
            <a:off x="1350263" y="4762500"/>
            <a:ext cx="1795780" cy="30988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1714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35"/>
              </a:spcBef>
            </a:pPr>
            <a:r>
              <a:rPr sz="1800" dirty="0">
                <a:latin typeface="Calibri" panose="020F0502020204030204"/>
                <a:cs typeface="Calibri" panose="020F0502020204030204"/>
              </a:rPr>
              <a:t>O</a:t>
            </a:r>
            <a:r>
              <a:rPr sz="1800" baseline="-16000" dirty="0">
                <a:latin typeface="Calibri" panose="020F0502020204030204"/>
                <a:cs typeface="Calibri" panose="020F0502020204030204"/>
              </a:rPr>
              <a:t>2</a:t>
            </a:r>
            <a:r>
              <a:rPr sz="1800" dirty="0">
                <a:latin typeface="Calibri" panose="020F0502020204030204"/>
                <a:cs typeface="Calibri" panose="020F0502020204030204"/>
              </a:rPr>
              <a:t>,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N</a:t>
            </a:r>
            <a:r>
              <a:rPr sz="1800" baseline="-16000" dirty="0">
                <a:latin typeface="Calibri" panose="020F0502020204030204"/>
                <a:cs typeface="Calibri" panose="020F0502020204030204"/>
              </a:rPr>
              <a:t>2</a:t>
            </a:r>
            <a:r>
              <a:rPr sz="1800" spc="150" baseline="-1600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Fe,</a:t>
            </a:r>
            <a:r>
              <a:rPr sz="18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…</a:t>
            </a:r>
            <a:endParaRPr sz="18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995928" y="4764023"/>
            <a:ext cx="1795780" cy="307975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1714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135"/>
              </a:spcBef>
            </a:pPr>
            <a:r>
              <a:rPr sz="1800" dirty="0">
                <a:latin typeface="Calibri" panose="020F0502020204030204"/>
                <a:cs typeface="Calibri" panose="020F0502020204030204"/>
              </a:rPr>
              <a:t>H</a:t>
            </a:r>
            <a:r>
              <a:rPr sz="1800" baseline="-16000" dirty="0">
                <a:latin typeface="Calibri" panose="020F0502020204030204"/>
                <a:cs typeface="Calibri" panose="020F0502020204030204"/>
              </a:rPr>
              <a:t>2</a:t>
            </a:r>
            <a:r>
              <a:rPr sz="1800" dirty="0">
                <a:latin typeface="Calibri" panose="020F0502020204030204"/>
                <a:cs typeface="Calibri" panose="020F0502020204030204"/>
              </a:rPr>
              <a:t>O,</a:t>
            </a:r>
            <a:r>
              <a:rPr sz="18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NaCl,</a:t>
            </a:r>
            <a:r>
              <a:rPr sz="18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20" dirty="0">
                <a:latin typeface="Calibri" panose="020F0502020204030204"/>
                <a:cs typeface="Calibri" panose="020F0502020204030204"/>
              </a:rPr>
              <a:t>сахар</a:t>
            </a:r>
            <a:endParaRPr sz="18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333109" y="5426761"/>
            <a:ext cx="2132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  <a:tabLst>
                <a:tab pos="964565" algn="l"/>
                <a:tab pos="2010410" algn="l"/>
              </a:tabLst>
            </a:pPr>
            <a:r>
              <a:rPr sz="1800" spc="-10" dirty="0">
                <a:latin typeface="Calibri" panose="020F0502020204030204"/>
                <a:cs typeface="Calibri" panose="020F0502020204030204"/>
              </a:rPr>
              <a:t>раствор</a:t>
            </a:r>
            <a:r>
              <a:rPr sz="1800" dirty="0">
                <a:latin typeface="Calibri" panose="020F0502020204030204"/>
                <a:cs typeface="Calibri" panose="020F0502020204030204"/>
              </a:rPr>
              <a:t>	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сахара</a:t>
            </a:r>
            <a:r>
              <a:rPr sz="1800" dirty="0">
                <a:latin typeface="Calibri" panose="020F0502020204030204"/>
                <a:cs typeface="Calibri" panose="020F0502020204030204"/>
              </a:rPr>
              <a:t>	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в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воде,</a:t>
            </a:r>
            <a:r>
              <a:rPr sz="18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чистый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воздух</a:t>
            </a:r>
            <a:endParaRPr sz="18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326123" y="4770120"/>
            <a:ext cx="2362200" cy="3962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8890" rIns="0" bIns="0" rtlCol="0">
            <a:spAutoFit/>
          </a:bodyPr>
          <a:lstStyle/>
          <a:p>
            <a:pPr marL="93345">
              <a:lnSpc>
                <a:spcPct val="100000"/>
              </a:lnSpc>
              <a:spcBef>
                <a:spcPts val="70"/>
              </a:spcBef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Однородные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185147" y="4770120"/>
            <a:ext cx="3007360" cy="3962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8890" rIns="0" bIns="0" rtlCol="0">
            <a:spAutoFit/>
          </a:bodyPr>
          <a:lstStyle/>
          <a:p>
            <a:pPr marL="93980">
              <a:lnSpc>
                <a:spcPct val="100000"/>
              </a:lnSpc>
              <a:spcBef>
                <a:spcPts val="70"/>
              </a:spcBef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Неоднородные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7840980" y="4194047"/>
            <a:ext cx="2437130" cy="577215"/>
          </a:xfrm>
          <a:custGeom>
            <a:avLst/>
            <a:gdLst/>
            <a:ahLst/>
            <a:cxnLst/>
            <a:rect l="l" t="t" r="r" b="b"/>
            <a:pathLst>
              <a:path w="2437129" h="577214">
                <a:moveTo>
                  <a:pt x="1335659" y="0"/>
                </a:moveTo>
                <a:lnTo>
                  <a:pt x="157099" y="368553"/>
                </a:lnTo>
                <a:lnTo>
                  <a:pt x="139826" y="313308"/>
                </a:lnTo>
                <a:lnTo>
                  <a:pt x="0" y="447928"/>
                </a:lnTo>
                <a:lnTo>
                  <a:pt x="191770" y="478916"/>
                </a:lnTo>
                <a:lnTo>
                  <a:pt x="174498" y="423799"/>
                </a:lnTo>
                <a:lnTo>
                  <a:pt x="1341754" y="58800"/>
                </a:lnTo>
                <a:lnTo>
                  <a:pt x="2268347" y="524890"/>
                </a:lnTo>
                <a:lnTo>
                  <a:pt x="2242312" y="576579"/>
                </a:lnTo>
                <a:lnTo>
                  <a:pt x="2436622" y="577088"/>
                </a:lnTo>
                <a:lnTo>
                  <a:pt x="2320417" y="421513"/>
                </a:lnTo>
                <a:lnTo>
                  <a:pt x="2294381" y="473075"/>
                </a:lnTo>
                <a:lnTo>
                  <a:pt x="1357376" y="1777"/>
                </a:lnTo>
                <a:lnTo>
                  <a:pt x="1344295" y="27812"/>
                </a:lnTo>
                <a:lnTo>
                  <a:pt x="1335659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9185147" y="5361432"/>
            <a:ext cx="2369820" cy="5867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17780" rIns="0" bIns="0" rtlCol="0">
            <a:spAutoFit/>
          </a:bodyPr>
          <a:lstStyle/>
          <a:p>
            <a:pPr marL="93980" marR="344805">
              <a:lnSpc>
                <a:spcPct val="100000"/>
              </a:lnSpc>
              <a:spcBef>
                <a:spcPts val="140"/>
              </a:spcBef>
            </a:pPr>
            <a:r>
              <a:rPr sz="1800" dirty="0">
                <a:latin typeface="Calibri" panose="020F0502020204030204"/>
                <a:cs typeface="Calibri" panose="020F0502020204030204"/>
              </a:rPr>
              <a:t>речная</a:t>
            </a:r>
            <a:r>
              <a:rPr sz="1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вода,</a:t>
            </a:r>
            <a:r>
              <a:rPr sz="18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туман, </a:t>
            </a:r>
            <a:r>
              <a:rPr sz="1800" spc="-25" dirty="0">
                <a:latin typeface="Calibri" panose="020F0502020204030204"/>
                <a:cs typeface="Calibri" panose="020F0502020204030204"/>
              </a:rPr>
              <a:t>дым</a:t>
            </a:r>
            <a:endParaRPr sz="18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1211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75B0"/>
                </a:solidFill>
              </a:rPr>
              <a:t>Задание</a:t>
            </a:r>
            <a:r>
              <a:rPr spc="55" dirty="0">
                <a:solidFill>
                  <a:srgbClr val="0075B0"/>
                </a:solidFill>
              </a:rPr>
              <a:t> </a:t>
            </a:r>
            <a:r>
              <a:rPr spc="-110" dirty="0">
                <a:solidFill>
                  <a:srgbClr val="0075B0"/>
                </a:solidFill>
                <a:latin typeface="Segoe UI" panose="020B0502040204020203"/>
                <a:cs typeface="Segoe UI" panose="020B0502040204020203"/>
              </a:rPr>
              <a:t>6.4</a:t>
            </a:r>
            <a:r>
              <a:rPr spc="-85" dirty="0">
                <a:solidFill>
                  <a:srgbClr val="0075B0"/>
                </a:solidFill>
                <a:latin typeface="Segoe UI" panose="020B0502040204020203"/>
                <a:cs typeface="Segoe UI" panose="020B0502040204020203"/>
              </a:rPr>
              <a:t> </a:t>
            </a:r>
            <a:r>
              <a:rPr dirty="0">
                <a:solidFill>
                  <a:srgbClr val="0075B0"/>
                </a:solidFill>
              </a:rPr>
              <a:t>и</a:t>
            </a:r>
            <a:r>
              <a:rPr spc="60" dirty="0">
                <a:solidFill>
                  <a:srgbClr val="0075B0"/>
                </a:solidFill>
              </a:rPr>
              <a:t> </a:t>
            </a:r>
            <a:r>
              <a:rPr spc="-45" dirty="0">
                <a:solidFill>
                  <a:srgbClr val="0075B0"/>
                </a:solidFill>
                <a:latin typeface="Segoe UI" panose="020B0502040204020203"/>
                <a:cs typeface="Segoe UI" panose="020B0502040204020203"/>
              </a:rPr>
              <a:t>6.</a:t>
            </a:r>
            <a:r>
              <a:rPr b="0" spc="-45" dirty="0">
                <a:solidFill>
                  <a:srgbClr val="0075B0"/>
                </a:solidFill>
                <a:latin typeface="Segoe UI Symbol" panose="020B0502040204020203"/>
                <a:cs typeface="Segoe UI Symbol" panose="020B0502040204020203"/>
              </a:rPr>
              <a:t>5</a:t>
            </a:r>
            <a:r>
              <a:rPr b="0" spc="-90" dirty="0">
                <a:solidFill>
                  <a:srgbClr val="0075B0"/>
                </a:solidFill>
                <a:latin typeface="Segoe UI Symbol" panose="020B0502040204020203"/>
                <a:cs typeface="Segoe UI Symbol" panose="020B0502040204020203"/>
              </a:rPr>
              <a:t> </a:t>
            </a:r>
            <a:r>
              <a:rPr dirty="0">
                <a:solidFill>
                  <a:srgbClr val="0075B0"/>
                </a:solidFill>
              </a:rPr>
              <a:t>ВПР</a:t>
            </a:r>
            <a:r>
              <a:rPr spc="5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по</a:t>
            </a:r>
            <a:r>
              <a:rPr spc="6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химии</a:t>
            </a:r>
            <a:r>
              <a:rPr spc="6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  <a:latin typeface="Segoe UI" panose="020B0502040204020203"/>
                <a:cs typeface="Segoe UI" panose="020B0502040204020203"/>
              </a:rPr>
              <a:t>8</a:t>
            </a:r>
            <a:r>
              <a:rPr spc="-80" dirty="0">
                <a:solidFill>
                  <a:srgbClr val="0075B0"/>
                </a:solidFill>
                <a:latin typeface="Segoe UI" panose="020B0502040204020203"/>
                <a:cs typeface="Segoe UI" panose="020B0502040204020203"/>
              </a:rPr>
              <a:t> </a:t>
            </a:r>
            <a:r>
              <a:rPr spc="-10" dirty="0">
                <a:solidFill>
                  <a:srgbClr val="0075B0"/>
                </a:solidFill>
              </a:rPr>
              <a:t>класс</a:t>
            </a:r>
            <a:endParaRPr spc="-10" dirty="0">
              <a:solidFill>
                <a:srgbClr val="0075B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700" y="882141"/>
            <a:ext cx="10145395" cy="4704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310" algn="just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libri" panose="020F0502020204030204"/>
                <a:cs typeface="Calibri" panose="020F0502020204030204"/>
              </a:rPr>
              <a:t>Расчет</a:t>
            </a:r>
            <a:r>
              <a:rPr sz="2400" b="1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массовой</a:t>
            </a:r>
            <a:r>
              <a:rPr sz="2400" b="1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доли</a:t>
            </a:r>
            <a:r>
              <a:rPr sz="24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элемента</a:t>
            </a:r>
            <a:r>
              <a:rPr sz="24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в</a:t>
            </a:r>
            <a:r>
              <a:rPr sz="2400" b="1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spc="-10" dirty="0">
                <a:latin typeface="Calibri" panose="020F0502020204030204"/>
                <a:cs typeface="Calibri" panose="020F0502020204030204"/>
              </a:rPr>
              <a:t>веществе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 marR="767715">
              <a:lnSpc>
                <a:spcPct val="100000"/>
              </a:lnSpc>
            </a:pP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6.4.</a:t>
            </a:r>
            <a:r>
              <a:rPr sz="2400" spc="-5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-</a:t>
            </a:r>
            <a:r>
              <a:rPr sz="2400" spc="-5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проверка</a:t>
            </a:r>
            <a:r>
              <a:rPr sz="2400" spc="-5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умения</a:t>
            </a:r>
            <a:r>
              <a:rPr sz="24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производить</a:t>
            </a:r>
            <a:r>
              <a:rPr sz="24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расчеты</a:t>
            </a:r>
            <a:r>
              <a:rPr sz="2400" spc="-6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массовой</a:t>
            </a:r>
            <a:r>
              <a:rPr sz="24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доли</a:t>
            </a:r>
            <a:r>
              <a:rPr sz="2400" spc="-5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элемента</a:t>
            </a:r>
            <a:r>
              <a:rPr sz="24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5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в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сложном</a:t>
            </a:r>
            <a:r>
              <a:rPr sz="2400" spc="-3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соединении.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27940" marR="5080" algn="just">
              <a:lnSpc>
                <a:spcPct val="100000"/>
              </a:lnSpc>
              <a:spcBef>
                <a:spcPts val="590"/>
              </a:spcBef>
            </a:pPr>
            <a:r>
              <a:rPr sz="2000" dirty="0">
                <a:latin typeface="Arial" panose="020B0604020202020204"/>
                <a:cs typeface="Arial" panose="020B0604020202020204"/>
              </a:rPr>
              <a:t>6.4.</a:t>
            </a:r>
            <a:r>
              <a:rPr sz="2000" spc="20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Из</a:t>
            </a:r>
            <a:r>
              <a:rPr sz="2000" spc="21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приведённого</a:t>
            </a:r>
            <a:r>
              <a:rPr sz="2000" spc="21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перечня</a:t>
            </a:r>
            <a:r>
              <a:rPr sz="2000" spc="195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веществ</a:t>
            </a:r>
            <a:r>
              <a:rPr sz="2000" spc="21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выберите</a:t>
            </a:r>
            <a:r>
              <a:rPr sz="2000" spc="195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ЛЮБОЕ</a:t>
            </a:r>
            <a:r>
              <a:rPr sz="2000" spc="200" dirty="0">
                <a:latin typeface="Arial" panose="020B0604020202020204"/>
                <a:cs typeface="Arial" panose="020B0604020202020204"/>
              </a:rPr>
              <a:t>  </a:t>
            </a:r>
            <a:r>
              <a:rPr sz="2000" dirty="0">
                <a:latin typeface="Arial" panose="020B0604020202020204"/>
                <a:cs typeface="Arial" panose="020B0604020202020204"/>
              </a:rPr>
              <a:t>соединение,</a:t>
            </a:r>
            <a:r>
              <a:rPr sz="2000" spc="195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состоящее </a:t>
            </a:r>
            <a:r>
              <a:rPr sz="2000" dirty="0">
                <a:latin typeface="Arial" panose="020B0604020202020204"/>
                <a:cs typeface="Arial" panose="020B0604020202020204"/>
              </a:rPr>
              <a:t>из</a:t>
            </a:r>
            <a:r>
              <a:rPr sz="2000" spc="200" dirty="0">
                <a:latin typeface="Arial" panose="020B0604020202020204"/>
                <a:cs typeface="Arial" panose="020B0604020202020204"/>
              </a:rPr>
              <a:t>  </a:t>
            </a:r>
            <a:r>
              <a:rPr sz="2000" dirty="0">
                <a:latin typeface="Arial" panose="020B0604020202020204"/>
                <a:cs typeface="Arial" panose="020B0604020202020204"/>
              </a:rPr>
              <a:t>атомов</a:t>
            </a:r>
            <a:r>
              <a:rPr sz="2000" spc="195" dirty="0">
                <a:latin typeface="Arial" panose="020B0604020202020204"/>
                <a:cs typeface="Arial" panose="020B0604020202020204"/>
              </a:rPr>
              <a:t>  </a:t>
            </a:r>
            <a:r>
              <a:rPr sz="2000" dirty="0">
                <a:latin typeface="Arial" panose="020B0604020202020204"/>
                <a:cs typeface="Arial" panose="020B0604020202020204"/>
              </a:rPr>
              <a:t>ТРЁХ</a:t>
            </a:r>
            <a:r>
              <a:rPr sz="2000" spc="200" dirty="0">
                <a:latin typeface="Arial" panose="020B0604020202020204"/>
                <a:cs typeface="Arial" panose="020B0604020202020204"/>
              </a:rPr>
              <a:t>  </a:t>
            </a:r>
            <a:r>
              <a:rPr sz="2000" dirty="0">
                <a:latin typeface="Arial" panose="020B0604020202020204"/>
                <a:cs typeface="Arial" panose="020B0604020202020204"/>
              </a:rPr>
              <a:t>элементов.</a:t>
            </a:r>
            <a:r>
              <a:rPr sz="2000" spc="450" dirty="0">
                <a:latin typeface="Arial" panose="020B0604020202020204"/>
                <a:cs typeface="Arial" panose="020B0604020202020204"/>
              </a:rPr>
              <a:t>   </a:t>
            </a:r>
            <a:r>
              <a:rPr sz="2000" dirty="0">
                <a:latin typeface="Arial" panose="020B0604020202020204"/>
                <a:cs typeface="Arial" panose="020B0604020202020204"/>
              </a:rPr>
              <a:t>Вычислите</a:t>
            </a:r>
            <a:r>
              <a:rPr sz="2000" spc="195" dirty="0">
                <a:latin typeface="Arial" panose="020B0604020202020204"/>
                <a:cs typeface="Arial" panose="020B0604020202020204"/>
              </a:rPr>
              <a:t>  </a:t>
            </a:r>
            <a:r>
              <a:rPr sz="2000" dirty="0">
                <a:latin typeface="Arial" panose="020B0604020202020204"/>
                <a:cs typeface="Arial" panose="020B0604020202020204"/>
              </a:rPr>
              <a:t>массовую</a:t>
            </a:r>
            <a:r>
              <a:rPr sz="2000" spc="195" dirty="0">
                <a:latin typeface="Arial" panose="020B0604020202020204"/>
                <a:cs typeface="Arial" panose="020B0604020202020204"/>
              </a:rPr>
              <a:t>  </a:t>
            </a:r>
            <a:r>
              <a:rPr sz="2000" dirty="0">
                <a:latin typeface="Arial" panose="020B0604020202020204"/>
                <a:cs typeface="Arial" panose="020B0604020202020204"/>
              </a:rPr>
              <a:t>долю</a:t>
            </a:r>
            <a:r>
              <a:rPr sz="2000" spc="200" dirty="0">
                <a:latin typeface="Arial" panose="020B0604020202020204"/>
                <a:cs typeface="Arial" panose="020B0604020202020204"/>
              </a:rPr>
              <a:t>  </a:t>
            </a:r>
            <a:r>
              <a:rPr sz="2000" dirty="0">
                <a:latin typeface="Arial" panose="020B0604020202020204"/>
                <a:cs typeface="Arial" panose="020B0604020202020204"/>
              </a:rPr>
              <a:t>кислорода</a:t>
            </a:r>
            <a:r>
              <a:rPr sz="2000" spc="200" dirty="0">
                <a:latin typeface="Arial" panose="020B0604020202020204"/>
                <a:cs typeface="Arial" panose="020B0604020202020204"/>
              </a:rPr>
              <a:t>  </a:t>
            </a:r>
            <a:r>
              <a:rPr sz="2000" dirty="0">
                <a:latin typeface="Arial" panose="020B0604020202020204"/>
                <a:cs typeface="Arial" panose="020B0604020202020204"/>
              </a:rPr>
              <a:t>в</a:t>
            </a:r>
            <a:r>
              <a:rPr sz="2000" spc="200" dirty="0">
                <a:latin typeface="Arial" panose="020B0604020202020204"/>
                <a:cs typeface="Arial" panose="020B0604020202020204"/>
              </a:rPr>
              <a:t>  </a:t>
            </a:r>
            <a:r>
              <a:rPr sz="2000" spc="-20" dirty="0">
                <a:latin typeface="Arial" panose="020B0604020202020204"/>
                <a:cs typeface="Arial" panose="020B0604020202020204"/>
              </a:rPr>
              <a:t>этом </a:t>
            </a:r>
            <a:r>
              <a:rPr sz="2000" dirty="0">
                <a:latin typeface="Arial" panose="020B0604020202020204"/>
                <a:cs typeface="Arial" panose="020B0604020202020204"/>
              </a:rPr>
              <a:t>соединении.</a:t>
            </a:r>
            <a:r>
              <a:rPr sz="20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Запишите</a:t>
            </a:r>
            <a:r>
              <a:rPr sz="20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ответ</a:t>
            </a:r>
            <a:r>
              <a:rPr sz="20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в</a:t>
            </a:r>
            <a:r>
              <a:rPr sz="20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формате:</a:t>
            </a:r>
            <a:endParaRPr sz="2000">
              <a:latin typeface="Arial" panose="020B0604020202020204"/>
              <a:cs typeface="Arial" panose="020B0604020202020204"/>
            </a:endParaRPr>
          </a:p>
          <a:p>
            <a:pPr marL="27940" algn="just">
              <a:lnSpc>
                <a:spcPct val="100000"/>
              </a:lnSpc>
            </a:pPr>
            <a:r>
              <a:rPr sz="2000" dirty="0">
                <a:latin typeface="Arial" panose="020B0604020202020204"/>
                <a:cs typeface="Arial" panose="020B0604020202020204"/>
              </a:rPr>
              <a:t>Вещество</a:t>
            </a:r>
            <a:r>
              <a:rPr sz="20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—</a:t>
            </a:r>
            <a:r>
              <a:rPr sz="2000" u="heavy" spc="345" dirty="0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  </a:t>
            </a:r>
            <a:r>
              <a:rPr sz="1800" spc="-50" dirty="0">
                <a:latin typeface="Times New Roman" panose="02020603050405020304"/>
                <a:cs typeface="Times New Roman" panose="02020603050405020304"/>
              </a:rPr>
              <a:t>.</a:t>
            </a:r>
            <a:endParaRPr sz="1800">
              <a:latin typeface="Times New Roman" panose="02020603050405020304"/>
              <a:cs typeface="Times New Roman" panose="02020603050405020304"/>
            </a:endParaRPr>
          </a:p>
          <a:p>
            <a:pPr marL="1473835">
              <a:lnSpc>
                <a:spcPct val="100000"/>
              </a:lnSpc>
              <a:spcBef>
                <a:spcPts val="1350"/>
              </a:spcBef>
            </a:pPr>
            <a:r>
              <a:rPr sz="1800" b="1" dirty="0">
                <a:latin typeface="Arial" panose="020B0604020202020204"/>
                <a:cs typeface="Arial" panose="020B0604020202020204"/>
              </a:rPr>
              <a:t>Расчет</a:t>
            </a:r>
            <a:r>
              <a:rPr sz="1800" b="1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800" b="1" dirty="0">
                <a:latin typeface="Arial" panose="020B0604020202020204"/>
                <a:cs typeface="Arial" panose="020B0604020202020204"/>
              </a:rPr>
              <a:t>количества,</a:t>
            </a:r>
            <a:r>
              <a:rPr sz="1800" b="1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800" b="1" dirty="0">
                <a:latin typeface="Arial" panose="020B0604020202020204"/>
                <a:cs typeface="Arial" panose="020B0604020202020204"/>
              </a:rPr>
              <a:t>массы</a:t>
            </a:r>
            <a:r>
              <a:rPr sz="1800" b="1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1800" b="1" dirty="0">
                <a:latin typeface="Arial" panose="020B0604020202020204"/>
                <a:cs typeface="Arial" panose="020B0604020202020204"/>
              </a:rPr>
              <a:t>или</a:t>
            </a:r>
            <a:r>
              <a:rPr sz="1800" b="1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1800" b="1" dirty="0">
                <a:latin typeface="Arial" panose="020B0604020202020204"/>
                <a:cs typeface="Arial" panose="020B0604020202020204"/>
              </a:rPr>
              <a:t>объема</a:t>
            </a:r>
            <a:r>
              <a:rPr sz="1800" b="1" spc="-75" dirty="0">
                <a:latin typeface="Arial" panose="020B0604020202020204"/>
                <a:cs typeface="Arial" panose="020B0604020202020204"/>
              </a:rPr>
              <a:t> </a:t>
            </a:r>
            <a:r>
              <a:rPr sz="1800" b="1" spc="-10" dirty="0">
                <a:latin typeface="Arial" panose="020B0604020202020204"/>
                <a:cs typeface="Arial" panose="020B0604020202020204"/>
              </a:rPr>
              <a:t>вещества</a:t>
            </a:r>
            <a:endParaRPr sz="1800">
              <a:latin typeface="Arial" panose="020B0604020202020204"/>
              <a:cs typeface="Arial" panose="020B0604020202020204"/>
            </a:endParaRPr>
          </a:p>
          <a:p>
            <a:pPr>
              <a:lnSpc>
                <a:spcPct val="100000"/>
              </a:lnSpc>
              <a:spcBef>
                <a:spcPts val="695"/>
              </a:spcBef>
            </a:pPr>
            <a:endParaRPr sz="1800">
              <a:latin typeface="Arial" panose="020B0604020202020204"/>
              <a:cs typeface="Arial" panose="020B0604020202020204"/>
            </a:endParaRPr>
          </a:p>
          <a:p>
            <a:pPr marL="180340" marR="41783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6.5.</a:t>
            </a:r>
            <a:r>
              <a:rPr sz="1800" spc="-5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проверяет</a:t>
            </a:r>
            <a:r>
              <a:rPr sz="1800" spc="-4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умение</a:t>
            </a:r>
            <a:r>
              <a:rPr sz="1800" spc="-25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обучающихся</a:t>
            </a:r>
            <a:r>
              <a:rPr sz="1800" spc="-45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производить</a:t>
            </a:r>
            <a:r>
              <a:rPr sz="1800" spc="-65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расчеты,</a:t>
            </a:r>
            <a:r>
              <a:rPr sz="1800" spc="-4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связанные</a:t>
            </a:r>
            <a:r>
              <a:rPr sz="1800" spc="-5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с</a:t>
            </a:r>
            <a:r>
              <a:rPr sz="1800" spc="-55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использованием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понятий</a:t>
            </a:r>
            <a:r>
              <a:rPr sz="1800" spc="-5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«моль»,</a:t>
            </a:r>
            <a:r>
              <a:rPr sz="1800" spc="-4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«молярная</a:t>
            </a:r>
            <a:r>
              <a:rPr sz="1800" spc="-2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масса»,</a:t>
            </a:r>
            <a:r>
              <a:rPr sz="1800" spc="-35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«молярный</a:t>
            </a:r>
            <a:r>
              <a:rPr sz="1800" spc="-3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объем»,</a:t>
            </a:r>
            <a:r>
              <a:rPr sz="1800" spc="-4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«количество</a:t>
            </a:r>
            <a:r>
              <a:rPr sz="1800" spc="-4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вещества»,</a:t>
            </a:r>
            <a:endParaRPr sz="1800">
              <a:latin typeface="Arial" panose="020B0604020202020204"/>
              <a:cs typeface="Arial" panose="020B0604020202020204"/>
            </a:endParaRPr>
          </a:p>
          <a:p>
            <a:pPr marL="180340">
              <a:lnSpc>
                <a:spcPct val="100000"/>
              </a:lnSpc>
            </a:pPr>
            <a:r>
              <a:rPr sz="180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«постоянная</a:t>
            </a:r>
            <a:r>
              <a:rPr sz="1800" spc="-7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solidFill>
                  <a:srgbClr val="C00000"/>
                </a:solidFill>
                <a:latin typeface="Arial" panose="020B0604020202020204"/>
                <a:cs typeface="Arial" panose="020B0604020202020204"/>
              </a:rPr>
              <a:t>Авогадро».</a:t>
            </a:r>
            <a:endParaRPr sz="1800">
              <a:latin typeface="Arial" panose="020B0604020202020204"/>
              <a:cs typeface="Arial" panose="020B0604020202020204"/>
            </a:endParaRPr>
          </a:p>
          <a:p>
            <a:pPr>
              <a:lnSpc>
                <a:spcPct val="100000"/>
              </a:lnSpc>
              <a:spcBef>
                <a:spcPts val="1015"/>
              </a:spcBef>
            </a:pPr>
            <a:endParaRPr sz="1800">
              <a:latin typeface="Arial" panose="020B0604020202020204"/>
              <a:cs typeface="Arial" panose="020B0604020202020204"/>
            </a:endParaRPr>
          </a:p>
          <a:p>
            <a:pPr marL="649605">
              <a:lnSpc>
                <a:spcPct val="100000"/>
              </a:lnSpc>
            </a:pPr>
            <a:r>
              <a:rPr sz="1800" dirty="0">
                <a:latin typeface="Arial" panose="020B0604020202020204"/>
                <a:cs typeface="Arial" panose="020B0604020202020204"/>
              </a:rPr>
              <a:t>6.5.</a:t>
            </a:r>
            <a:r>
              <a:rPr sz="1800" spc="-9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Вычислите</a:t>
            </a:r>
            <a:r>
              <a:rPr sz="18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массу</a:t>
            </a:r>
            <a:r>
              <a:rPr sz="1800" spc="-9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0,5</a:t>
            </a:r>
            <a:r>
              <a:rPr sz="18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моль</a:t>
            </a:r>
            <a:r>
              <a:rPr sz="1800" spc="-12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газообразного</a:t>
            </a:r>
            <a:r>
              <a:rPr sz="1800" spc="40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водорода.</a:t>
            </a:r>
            <a:endParaRPr sz="18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75B0"/>
                </a:solidFill>
              </a:rPr>
              <a:t>Вопрос</a:t>
            </a:r>
            <a:r>
              <a:rPr spc="-85" dirty="0">
                <a:solidFill>
                  <a:srgbClr val="0075B0"/>
                </a:solidFill>
              </a:rPr>
              <a:t> </a:t>
            </a:r>
            <a:r>
              <a:rPr spc="-25" dirty="0">
                <a:solidFill>
                  <a:srgbClr val="0075B0"/>
                </a:solidFill>
              </a:rPr>
              <a:t>6-</a:t>
            </a:r>
            <a:r>
              <a:rPr dirty="0">
                <a:solidFill>
                  <a:srgbClr val="0075B0"/>
                </a:solidFill>
              </a:rPr>
              <a:t>4.</a:t>
            </a:r>
            <a:r>
              <a:rPr spc="-15" dirty="0">
                <a:solidFill>
                  <a:srgbClr val="0075B0"/>
                </a:solidFill>
              </a:rPr>
              <a:t> </a:t>
            </a:r>
            <a:r>
              <a:rPr spc="-10" dirty="0">
                <a:solidFill>
                  <a:srgbClr val="0075B0"/>
                </a:solidFill>
              </a:rPr>
              <a:t>Решение</a:t>
            </a:r>
            <a:endParaRPr spc="-10" dirty="0">
              <a:solidFill>
                <a:srgbClr val="0075B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0408" y="1461642"/>
            <a:ext cx="8569325" cy="40855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9255" indent="-338455">
              <a:lnSpc>
                <a:spcPts val="3290"/>
              </a:lnSpc>
              <a:spcBef>
                <a:spcPts val="95"/>
              </a:spcBef>
              <a:buSzPct val="86000"/>
              <a:buAutoNum type="arabicParenR"/>
              <a:tabLst>
                <a:tab pos="389255" algn="l"/>
              </a:tabLst>
            </a:pPr>
            <a:r>
              <a:rPr sz="2800" spc="-10" dirty="0">
                <a:latin typeface="Calibri" panose="020F0502020204030204"/>
                <a:cs typeface="Calibri" panose="020F0502020204030204"/>
              </a:rPr>
              <a:t>ω(O/H</a:t>
            </a:r>
            <a:r>
              <a:rPr sz="2775" spc="-15" baseline="-18000" dirty="0">
                <a:latin typeface="Calibri" panose="020F0502020204030204"/>
                <a:cs typeface="Calibri" panose="020F0502020204030204"/>
              </a:rPr>
              <a:t>2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SO</a:t>
            </a:r>
            <a:r>
              <a:rPr sz="2775" spc="-15" baseline="-18000" dirty="0">
                <a:latin typeface="Calibri" panose="020F0502020204030204"/>
                <a:cs typeface="Calibri" panose="020F0502020204030204"/>
              </a:rPr>
              <a:t>4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)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92735" marR="3249930" indent="-9525">
              <a:lnSpc>
                <a:spcPts val="3360"/>
              </a:lnSpc>
              <a:spcBef>
                <a:spcPts val="40"/>
              </a:spcBef>
            </a:pPr>
            <a:r>
              <a:rPr sz="2800" dirty="0">
                <a:latin typeface="Calibri" panose="020F0502020204030204"/>
                <a:cs typeface="Calibri" panose="020F0502020204030204"/>
              </a:rPr>
              <a:t>а) M</a:t>
            </a:r>
            <a:r>
              <a:rPr sz="2775" baseline="-21000" dirty="0">
                <a:latin typeface="Calibri" panose="020F0502020204030204"/>
                <a:cs typeface="Calibri" panose="020F0502020204030204"/>
              </a:rPr>
              <a:t>r</a:t>
            </a:r>
            <a:r>
              <a:rPr sz="2800" dirty="0">
                <a:latin typeface="Calibri" panose="020F0502020204030204"/>
                <a:cs typeface="Calibri" panose="020F0502020204030204"/>
              </a:rPr>
              <a:t>(H</a:t>
            </a:r>
            <a:r>
              <a:rPr sz="2775" baseline="-21000" dirty="0">
                <a:latin typeface="Calibri" panose="020F0502020204030204"/>
                <a:cs typeface="Calibri" panose="020F0502020204030204"/>
              </a:rPr>
              <a:t>2</a:t>
            </a:r>
            <a:r>
              <a:rPr sz="2800" dirty="0">
                <a:latin typeface="Calibri" panose="020F0502020204030204"/>
                <a:cs typeface="Calibri" panose="020F0502020204030204"/>
              </a:rPr>
              <a:t>SO</a:t>
            </a:r>
            <a:r>
              <a:rPr sz="2775" baseline="-21000" dirty="0">
                <a:latin typeface="Calibri" panose="020F0502020204030204"/>
                <a:cs typeface="Calibri" panose="020F0502020204030204"/>
              </a:rPr>
              <a:t>4</a:t>
            </a:r>
            <a:r>
              <a:rPr sz="2800" dirty="0">
                <a:latin typeface="Calibri" panose="020F0502020204030204"/>
                <a:cs typeface="Calibri" panose="020F0502020204030204"/>
              </a:rPr>
              <a:t>)</a:t>
            </a:r>
            <a:r>
              <a:rPr sz="2800" spc="1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=</a:t>
            </a:r>
            <a:r>
              <a:rPr sz="2800" spc="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1∙2</a:t>
            </a:r>
            <a:r>
              <a:rPr sz="2800" spc="2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+</a:t>
            </a:r>
            <a:r>
              <a:rPr sz="2800" spc="1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32</a:t>
            </a:r>
            <a:r>
              <a:rPr sz="2800" spc="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+</a:t>
            </a:r>
            <a:r>
              <a:rPr sz="2800" spc="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16∙4</a:t>
            </a:r>
            <a:r>
              <a:rPr sz="2800" spc="7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=</a:t>
            </a:r>
            <a:r>
              <a:rPr sz="28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98 </a:t>
            </a:r>
            <a:r>
              <a:rPr sz="2800" dirty="0">
                <a:latin typeface="Calibri" panose="020F0502020204030204"/>
                <a:cs typeface="Calibri" panose="020F0502020204030204"/>
              </a:rPr>
              <a:t>б)</a:t>
            </a:r>
            <a:r>
              <a:rPr sz="28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M</a:t>
            </a:r>
            <a:r>
              <a:rPr sz="2775" baseline="-21000" dirty="0">
                <a:latin typeface="Calibri" panose="020F0502020204030204"/>
                <a:cs typeface="Calibri" panose="020F0502020204030204"/>
              </a:rPr>
              <a:t>r</a:t>
            </a:r>
            <a:r>
              <a:rPr sz="2800" dirty="0">
                <a:latin typeface="Calibri" panose="020F0502020204030204"/>
                <a:cs typeface="Calibri" panose="020F0502020204030204"/>
              </a:rPr>
              <a:t>(4O)</a:t>
            </a:r>
            <a:r>
              <a:rPr sz="2800" spc="1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=</a:t>
            </a:r>
            <a:r>
              <a:rPr sz="2800" spc="2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16∙4</a:t>
            </a:r>
            <a:r>
              <a:rPr sz="2800" spc="6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=</a:t>
            </a:r>
            <a:r>
              <a:rPr sz="2800" spc="1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64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83845">
              <a:lnSpc>
                <a:spcPts val="2590"/>
              </a:lnSpc>
            </a:pPr>
            <a:r>
              <a:rPr sz="2800" dirty="0">
                <a:latin typeface="Calibri" panose="020F0502020204030204"/>
                <a:cs typeface="Calibri" panose="020F0502020204030204"/>
              </a:rPr>
              <a:t>в)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ω(O/H</a:t>
            </a:r>
            <a:r>
              <a:rPr sz="2775" baseline="-18000" dirty="0">
                <a:latin typeface="Calibri" panose="020F0502020204030204"/>
                <a:cs typeface="Calibri" panose="020F0502020204030204"/>
              </a:rPr>
              <a:t>2</a:t>
            </a:r>
            <a:r>
              <a:rPr sz="2800" dirty="0">
                <a:latin typeface="Calibri" panose="020F0502020204030204"/>
                <a:cs typeface="Calibri" panose="020F0502020204030204"/>
              </a:rPr>
              <a:t>SO</a:t>
            </a:r>
            <a:r>
              <a:rPr sz="2775" baseline="-18000" dirty="0">
                <a:latin typeface="Calibri" panose="020F0502020204030204"/>
                <a:cs typeface="Calibri" panose="020F0502020204030204"/>
              </a:rPr>
              <a:t>4</a:t>
            </a:r>
            <a:r>
              <a:rPr sz="2800" dirty="0">
                <a:latin typeface="Calibri" panose="020F0502020204030204"/>
                <a:cs typeface="Calibri" panose="020F0502020204030204"/>
              </a:rPr>
              <a:t>)</a:t>
            </a:r>
            <a:r>
              <a:rPr sz="28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=</a:t>
            </a:r>
            <a:r>
              <a:rPr sz="2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64/98</a:t>
            </a:r>
            <a:r>
              <a:rPr sz="28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≈</a:t>
            </a:r>
            <a:r>
              <a:rPr sz="2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0,6531,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или</a:t>
            </a:r>
            <a:r>
              <a:rPr sz="2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65,31%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17830" indent="-367030">
              <a:lnSpc>
                <a:spcPct val="100000"/>
              </a:lnSpc>
              <a:spcBef>
                <a:spcPts val="3360"/>
              </a:spcBef>
              <a:buAutoNum type="arabicParenR" startAt="2"/>
              <a:tabLst>
                <a:tab pos="417830" algn="l"/>
              </a:tabLst>
            </a:pPr>
            <a:r>
              <a:rPr sz="2800" spc="-10" dirty="0">
                <a:latin typeface="Calibri" panose="020F0502020204030204"/>
                <a:cs typeface="Calibri" panose="020F0502020204030204"/>
              </a:rPr>
              <a:t>ω(O/Al</a:t>
            </a:r>
            <a:r>
              <a:rPr sz="2775" spc="-15" baseline="-18000" dirty="0">
                <a:latin typeface="Calibri" panose="020F0502020204030204"/>
                <a:cs typeface="Calibri" panose="020F0502020204030204"/>
              </a:rPr>
              <a:t>2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(SO</a:t>
            </a:r>
            <a:r>
              <a:rPr sz="2775" spc="-15" baseline="-18000" dirty="0">
                <a:latin typeface="Calibri" panose="020F0502020204030204"/>
                <a:cs typeface="Calibri" panose="020F0502020204030204"/>
              </a:rPr>
              <a:t>4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)</a:t>
            </a:r>
            <a:r>
              <a:rPr sz="2775" spc="-15" baseline="-18000" dirty="0">
                <a:latin typeface="Calibri" panose="020F0502020204030204"/>
                <a:cs typeface="Calibri" panose="020F0502020204030204"/>
              </a:rPr>
              <a:t>3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)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83845">
              <a:lnSpc>
                <a:spcPct val="100000"/>
              </a:lnSpc>
            </a:pPr>
            <a:r>
              <a:rPr sz="2800" dirty="0">
                <a:latin typeface="Calibri" panose="020F0502020204030204"/>
                <a:cs typeface="Calibri" panose="020F0502020204030204"/>
              </a:rPr>
              <a:t>а)</a:t>
            </a:r>
            <a:r>
              <a:rPr sz="2800" spc="1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M</a:t>
            </a:r>
            <a:r>
              <a:rPr sz="2775" baseline="-21000" dirty="0">
                <a:latin typeface="Calibri" panose="020F0502020204030204"/>
                <a:cs typeface="Calibri" panose="020F0502020204030204"/>
              </a:rPr>
              <a:t>r</a:t>
            </a:r>
            <a:r>
              <a:rPr sz="2800" dirty="0">
                <a:latin typeface="Calibri" panose="020F0502020204030204"/>
                <a:cs typeface="Calibri" panose="020F0502020204030204"/>
              </a:rPr>
              <a:t>(Al</a:t>
            </a:r>
            <a:r>
              <a:rPr sz="2775" baseline="-21000" dirty="0">
                <a:latin typeface="Calibri" panose="020F0502020204030204"/>
                <a:cs typeface="Calibri" panose="020F0502020204030204"/>
              </a:rPr>
              <a:t>2</a:t>
            </a:r>
            <a:r>
              <a:rPr sz="2800" dirty="0">
                <a:latin typeface="Calibri" panose="020F0502020204030204"/>
                <a:cs typeface="Calibri" panose="020F0502020204030204"/>
              </a:rPr>
              <a:t>(SO</a:t>
            </a:r>
            <a:r>
              <a:rPr sz="2775" baseline="-21000" dirty="0">
                <a:latin typeface="Calibri" panose="020F0502020204030204"/>
                <a:cs typeface="Calibri" panose="020F0502020204030204"/>
              </a:rPr>
              <a:t>4</a:t>
            </a:r>
            <a:r>
              <a:rPr sz="2800" dirty="0">
                <a:latin typeface="Calibri" panose="020F0502020204030204"/>
                <a:cs typeface="Calibri" panose="020F0502020204030204"/>
              </a:rPr>
              <a:t>)</a:t>
            </a:r>
            <a:r>
              <a:rPr sz="2775" baseline="-18000" dirty="0">
                <a:latin typeface="Calibri" panose="020F0502020204030204"/>
                <a:cs typeface="Calibri" panose="020F0502020204030204"/>
              </a:rPr>
              <a:t>3</a:t>
            </a:r>
            <a:r>
              <a:rPr sz="2800" dirty="0">
                <a:latin typeface="Calibri" panose="020F0502020204030204"/>
                <a:cs typeface="Calibri" panose="020F0502020204030204"/>
              </a:rPr>
              <a:t>) =</a:t>
            </a:r>
            <a:r>
              <a:rPr sz="2800" spc="2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27</a:t>
            </a:r>
            <a:r>
              <a:rPr sz="2800" spc="2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∙2</a:t>
            </a:r>
            <a:r>
              <a:rPr sz="2800" spc="8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+</a:t>
            </a:r>
            <a:r>
              <a:rPr sz="2800" spc="2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(32</a:t>
            </a:r>
            <a:r>
              <a:rPr sz="2800" spc="2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+</a:t>
            </a:r>
            <a:r>
              <a:rPr sz="2800" spc="1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16∙4)</a:t>
            </a:r>
            <a:r>
              <a:rPr sz="2800" spc="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∙3</a:t>
            </a:r>
            <a:r>
              <a:rPr sz="2800" spc="9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=</a:t>
            </a:r>
            <a:r>
              <a:rPr sz="2800" spc="1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342</a:t>
            </a:r>
            <a:r>
              <a:rPr sz="2800" spc="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б)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83845">
              <a:lnSpc>
                <a:spcPts val="3030"/>
              </a:lnSpc>
              <a:spcBef>
                <a:spcPts val="5"/>
              </a:spcBef>
            </a:pPr>
            <a:r>
              <a:rPr sz="2800" dirty="0">
                <a:latin typeface="Calibri" panose="020F0502020204030204"/>
                <a:cs typeface="Calibri" panose="020F0502020204030204"/>
              </a:rPr>
              <a:t>M</a:t>
            </a:r>
            <a:r>
              <a:rPr sz="2775" baseline="-21000" dirty="0">
                <a:latin typeface="Calibri" panose="020F0502020204030204"/>
                <a:cs typeface="Calibri" panose="020F0502020204030204"/>
              </a:rPr>
              <a:t>r</a:t>
            </a:r>
            <a:r>
              <a:rPr sz="2800" dirty="0">
                <a:latin typeface="Calibri" panose="020F0502020204030204"/>
                <a:cs typeface="Calibri" panose="020F0502020204030204"/>
              </a:rPr>
              <a:t>(12O)</a:t>
            </a:r>
            <a:r>
              <a:rPr sz="2800" spc="2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=</a:t>
            </a:r>
            <a:r>
              <a:rPr sz="2800" spc="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16∙12</a:t>
            </a:r>
            <a:r>
              <a:rPr sz="2800" spc="6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=</a:t>
            </a:r>
            <a:r>
              <a:rPr sz="2800" spc="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192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83845">
              <a:lnSpc>
                <a:spcPts val="2945"/>
              </a:lnSpc>
            </a:pPr>
            <a:r>
              <a:rPr sz="2800" dirty="0">
                <a:latin typeface="Calibri" panose="020F0502020204030204"/>
                <a:cs typeface="Calibri" panose="020F0502020204030204"/>
              </a:rPr>
              <a:t>в)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ω(O/Al</a:t>
            </a:r>
            <a:r>
              <a:rPr sz="2775" baseline="-18000" dirty="0">
                <a:latin typeface="Calibri" panose="020F0502020204030204"/>
                <a:cs typeface="Calibri" panose="020F0502020204030204"/>
              </a:rPr>
              <a:t>2</a:t>
            </a:r>
            <a:r>
              <a:rPr sz="2800" dirty="0">
                <a:latin typeface="Calibri" panose="020F0502020204030204"/>
                <a:cs typeface="Calibri" panose="020F0502020204030204"/>
              </a:rPr>
              <a:t>(SO</a:t>
            </a:r>
            <a:r>
              <a:rPr sz="2775" baseline="-18000" dirty="0">
                <a:latin typeface="Calibri" panose="020F0502020204030204"/>
                <a:cs typeface="Calibri" panose="020F0502020204030204"/>
              </a:rPr>
              <a:t>4</a:t>
            </a:r>
            <a:r>
              <a:rPr sz="2800" dirty="0">
                <a:latin typeface="Calibri" panose="020F0502020204030204"/>
                <a:cs typeface="Calibri" panose="020F0502020204030204"/>
              </a:rPr>
              <a:t>)</a:t>
            </a:r>
            <a:r>
              <a:rPr sz="2775" baseline="-18000" dirty="0">
                <a:latin typeface="Calibri" panose="020F0502020204030204"/>
                <a:cs typeface="Calibri" panose="020F0502020204030204"/>
              </a:rPr>
              <a:t>3</a:t>
            </a:r>
            <a:r>
              <a:rPr sz="2800" dirty="0">
                <a:latin typeface="Calibri" panose="020F0502020204030204"/>
                <a:cs typeface="Calibri" panose="020F0502020204030204"/>
              </a:rPr>
              <a:t>)</a:t>
            </a:r>
            <a:r>
              <a:rPr sz="2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=</a:t>
            </a:r>
            <a:r>
              <a:rPr sz="2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192/342</a:t>
            </a:r>
            <a:r>
              <a:rPr sz="2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≈</a:t>
            </a:r>
            <a:r>
              <a:rPr sz="2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0,5614,</a:t>
            </a:r>
            <a:r>
              <a:rPr sz="28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или</a:t>
            </a:r>
            <a:r>
              <a:rPr sz="28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56,14%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50800">
              <a:lnSpc>
                <a:spcPts val="3275"/>
              </a:lnSpc>
            </a:pPr>
            <a:r>
              <a:rPr sz="2800" dirty="0">
                <a:latin typeface="Calibri" panose="020F0502020204030204"/>
                <a:cs typeface="Calibri" panose="020F0502020204030204"/>
              </a:rPr>
              <a:t>За</a:t>
            </a:r>
            <a:r>
              <a:rPr sz="28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правильно</a:t>
            </a:r>
            <a:r>
              <a:rPr sz="28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выбранное</a:t>
            </a:r>
            <a:r>
              <a:rPr sz="2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соединение</a:t>
            </a:r>
            <a:r>
              <a:rPr sz="2800" spc="-10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и</a:t>
            </a:r>
            <a:r>
              <a:rPr sz="2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расчёт</a:t>
            </a:r>
            <a:r>
              <a:rPr sz="2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–</a:t>
            </a:r>
            <a:r>
              <a:rPr sz="2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1</a:t>
            </a:r>
            <a:r>
              <a:rPr sz="2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балл.</a:t>
            </a:r>
            <a:endParaRPr sz="28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5288279"/>
            <a:ext cx="6199632" cy="15697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772525" y="5669076"/>
            <a:ext cx="17989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Arial" panose="020B0604020202020204"/>
                <a:cs typeface="Arial" panose="020B0604020202020204"/>
              </a:rPr>
              <a:t>Международные исследования</a:t>
            </a:r>
            <a:endParaRPr sz="18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51442" y="2929204"/>
            <a:ext cx="2399030" cy="849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Arial" panose="020B0604020202020204"/>
                <a:cs typeface="Arial" panose="020B0604020202020204"/>
              </a:rPr>
              <a:t>Национальные исследования </a:t>
            </a:r>
            <a:r>
              <a:rPr sz="1800" dirty="0">
                <a:latin typeface="Arial" panose="020B0604020202020204"/>
                <a:cs typeface="Arial" panose="020B0604020202020204"/>
              </a:rPr>
              <a:t>качества</a:t>
            </a:r>
            <a:r>
              <a:rPr sz="18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образования</a:t>
            </a:r>
            <a:endParaRPr sz="18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3379" y="3083813"/>
            <a:ext cx="2469515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64465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Arial" panose="020B0604020202020204"/>
                <a:cs typeface="Arial" panose="020B0604020202020204"/>
              </a:rPr>
              <a:t>Государственная </a:t>
            </a:r>
            <a:r>
              <a:rPr sz="2000" dirty="0">
                <a:latin typeface="Arial" panose="020B0604020202020204"/>
                <a:cs typeface="Arial" panose="020B0604020202020204"/>
              </a:rPr>
              <a:t>итоговая</a:t>
            </a:r>
            <a:r>
              <a:rPr sz="20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аттестация</a:t>
            </a:r>
            <a:endParaRPr sz="20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0628" y="5456021"/>
            <a:ext cx="2776855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7785" algn="ctr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Arial" panose="020B0604020202020204"/>
                <a:cs typeface="Arial" panose="020B0604020202020204"/>
              </a:rPr>
              <a:t>Всероссийские</a:t>
            </a:r>
            <a:endParaRPr sz="2000"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ct val="100000"/>
              </a:lnSpc>
            </a:pPr>
            <a:r>
              <a:rPr sz="2000" b="1" dirty="0">
                <a:latin typeface="Arial" panose="020B0604020202020204"/>
                <a:cs typeface="Arial" panose="020B0604020202020204"/>
              </a:rPr>
              <a:t>проверочные</a:t>
            </a:r>
            <a:r>
              <a:rPr sz="2000" b="1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2000" b="1" spc="-10" dirty="0">
                <a:latin typeface="Arial" panose="020B0604020202020204"/>
                <a:cs typeface="Arial" panose="020B0604020202020204"/>
              </a:rPr>
              <a:t>работы</a:t>
            </a:r>
            <a:endParaRPr sz="20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94278" y="1078230"/>
            <a:ext cx="50069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 panose="020B0604020202020204"/>
                <a:cs typeface="Arial" panose="020B0604020202020204"/>
              </a:rPr>
              <a:t>Общероссийская</a:t>
            </a:r>
            <a:r>
              <a:rPr sz="20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оценка</a:t>
            </a:r>
            <a:r>
              <a:rPr sz="20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по</a:t>
            </a:r>
            <a:r>
              <a:rPr sz="20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latin typeface="Arial" panose="020B0604020202020204"/>
                <a:cs typeface="Arial" panose="020B0604020202020204"/>
              </a:rPr>
              <a:t>модели</a:t>
            </a:r>
            <a:r>
              <a:rPr sz="20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latin typeface="Arial" panose="020B0604020202020204"/>
                <a:cs typeface="Arial" panose="020B0604020202020204"/>
              </a:rPr>
              <a:t>PISA*</a:t>
            </a:r>
            <a:endParaRPr sz="2000"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333045" y="1844039"/>
            <a:ext cx="5451475" cy="4293235"/>
            <a:chOff x="3333045" y="1844039"/>
            <a:chExt cx="5451475" cy="4293235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33045" y="1845902"/>
              <a:ext cx="5450980" cy="429096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19700" y="1844039"/>
              <a:ext cx="1972055" cy="1658112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3569334" y="3321761"/>
            <a:ext cx="6381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ГИА</a:t>
            </a:r>
            <a:endParaRPr sz="2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042409" y="5533745"/>
            <a:ext cx="6680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ВПР</a:t>
            </a:r>
            <a:endParaRPr sz="2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755381" y="3381882"/>
            <a:ext cx="8883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НИКО</a:t>
            </a:r>
            <a:endParaRPr sz="2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438770" y="5495340"/>
            <a:ext cx="499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МИ</a:t>
            </a:r>
            <a:endParaRPr sz="2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18694" rIns="0" bIns="0" rtlCol="0">
            <a:spAutoFit/>
          </a:bodyPr>
          <a:lstStyle/>
          <a:p>
            <a:pPr marL="2391410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1F5F"/>
                </a:solidFill>
              </a:rPr>
              <a:t>ЕДИНАЯ</a:t>
            </a:r>
            <a:r>
              <a:rPr spc="-85" dirty="0">
                <a:solidFill>
                  <a:srgbClr val="001F5F"/>
                </a:solidFill>
              </a:rPr>
              <a:t> </a:t>
            </a:r>
            <a:r>
              <a:rPr dirty="0">
                <a:solidFill>
                  <a:srgbClr val="001F5F"/>
                </a:solidFill>
              </a:rPr>
              <a:t>система</a:t>
            </a:r>
            <a:r>
              <a:rPr spc="-100" dirty="0">
                <a:solidFill>
                  <a:srgbClr val="001F5F"/>
                </a:solidFill>
              </a:rPr>
              <a:t> </a:t>
            </a:r>
            <a:r>
              <a:rPr dirty="0">
                <a:solidFill>
                  <a:srgbClr val="001F5F"/>
                </a:solidFill>
              </a:rPr>
              <a:t>оценки</a:t>
            </a:r>
            <a:r>
              <a:rPr spc="-80" dirty="0">
                <a:solidFill>
                  <a:srgbClr val="001F5F"/>
                </a:solidFill>
              </a:rPr>
              <a:t> </a:t>
            </a:r>
            <a:r>
              <a:rPr dirty="0">
                <a:solidFill>
                  <a:srgbClr val="001F5F"/>
                </a:solidFill>
              </a:rPr>
              <a:t>качества</a:t>
            </a:r>
            <a:r>
              <a:rPr spc="-70" dirty="0">
                <a:solidFill>
                  <a:srgbClr val="001F5F"/>
                </a:solidFill>
              </a:rPr>
              <a:t> </a:t>
            </a:r>
            <a:r>
              <a:rPr spc="-10" dirty="0">
                <a:solidFill>
                  <a:srgbClr val="001F5F"/>
                </a:solidFill>
              </a:rPr>
              <a:t>образования</a:t>
            </a:r>
            <a:endParaRPr spc="-10" dirty="0">
              <a:solidFill>
                <a:srgbClr val="001F5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21816" y="240233"/>
            <a:ext cx="53860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75B0"/>
                </a:solidFill>
              </a:rPr>
              <a:t>Задание</a:t>
            </a:r>
            <a:r>
              <a:rPr spc="-50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7.1.</a:t>
            </a:r>
            <a:r>
              <a:rPr spc="-30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ВПР</a:t>
            </a:r>
            <a:r>
              <a:rPr spc="-6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по</a:t>
            </a:r>
            <a:r>
              <a:rPr spc="-5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химии</a:t>
            </a:r>
            <a:r>
              <a:rPr spc="-40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8</a:t>
            </a:r>
            <a:r>
              <a:rPr spc="-50" dirty="0">
                <a:solidFill>
                  <a:srgbClr val="0075B0"/>
                </a:solidFill>
              </a:rPr>
              <a:t> </a:t>
            </a:r>
            <a:r>
              <a:rPr spc="-10" dirty="0">
                <a:solidFill>
                  <a:srgbClr val="0075B0"/>
                </a:solidFill>
              </a:rPr>
              <a:t>класс</a:t>
            </a:r>
            <a:endParaRPr spc="-10" dirty="0">
              <a:solidFill>
                <a:srgbClr val="0075B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6900" y="805941"/>
            <a:ext cx="10772140" cy="2958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56665">
              <a:lnSpc>
                <a:spcPct val="100000"/>
              </a:lnSpc>
              <a:spcBef>
                <a:spcPts val="100"/>
              </a:spcBef>
              <a:tabLst>
                <a:tab pos="619125" algn="l"/>
                <a:tab pos="1661160" algn="l"/>
                <a:tab pos="6151880" algn="l"/>
                <a:tab pos="7886700" algn="l"/>
                <a:tab pos="9187815" algn="l"/>
              </a:tabLst>
            </a:pPr>
            <a:r>
              <a:rPr sz="2400" b="1" spc="-2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7.1.</a:t>
            </a:r>
            <a:r>
              <a:rPr sz="2400" b="1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	-</a:t>
            </a:r>
            <a:r>
              <a:rPr sz="2400" b="1" spc="-5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проверка</a:t>
            </a:r>
            <a:r>
              <a:rPr sz="2400" spc="-5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умения</a:t>
            </a:r>
            <a:r>
              <a:rPr sz="24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составлять</a:t>
            </a:r>
            <a:r>
              <a:rPr sz="2400" spc="-6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уравнения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химических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реакций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spc="-2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по </a:t>
            </a:r>
            <a:r>
              <a:rPr sz="24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словесным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описаниям,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 marR="633730" indent="614045">
              <a:lnSpc>
                <a:spcPct val="100000"/>
              </a:lnSpc>
              <a:tabLst>
                <a:tab pos="856615" algn="l"/>
              </a:tabLst>
            </a:pPr>
            <a:r>
              <a:rPr sz="2400" spc="-5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-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	проверка</a:t>
            </a:r>
            <a:r>
              <a:rPr sz="2400" spc="-6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умения</a:t>
            </a:r>
            <a:r>
              <a:rPr sz="2400" spc="-6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расставлять</a:t>
            </a:r>
            <a:r>
              <a:rPr sz="2400" spc="-9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коэффициенты</a:t>
            </a:r>
            <a:r>
              <a:rPr sz="2400" spc="-6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2400" spc="-6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уравнениях</a:t>
            </a:r>
            <a:r>
              <a:rPr sz="2400" spc="-7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химических реакций.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 marR="1022985">
              <a:lnSpc>
                <a:spcPct val="100000"/>
              </a:lnSpc>
            </a:pP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Особенность:</a:t>
            </a:r>
            <a:r>
              <a:rPr sz="2400" spc="-8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необходимые</a:t>
            </a:r>
            <a:r>
              <a:rPr sz="2400" spc="-6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формулы</a:t>
            </a:r>
            <a:r>
              <a:rPr sz="2400" spc="-6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веществ</a:t>
            </a:r>
            <a:r>
              <a:rPr sz="2400" spc="-7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обучающимися</a:t>
            </a:r>
            <a:r>
              <a:rPr sz="2400" spc="-6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составлены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заранее</a:t>
            </a:r>
            <a:r>
              <a:rPr sz="2400" spc="-7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при</a:t>
            </a:r>
            <a:r>
              <a:rPr sz="2400" spc="-6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решении</a:t>
            </a:r>
            <a:r>
              <a:rPr sz="2400" spc="-6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первой</a:t>
            </a:r>
            <a:r>
              <a:rPr sz="2400" spc="-6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части</a:t>
            </a:r>
            <a:r>
              <a:rPr sz="2400" spc="-8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задания</a:t>
            </a:r>
            <a:r>
              <a:rPr sz="2400" spc="-8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2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6.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 marR="5080">
              <a:lnSpc>
                <a:spcPct val="100000"/>
              </a:lnSpc>
              <a:spcBef>
                <a:spcPts val="30"/>
              </a:spcBef>
              <a:tabLst>
                <a:tab pos="617855" algn="l"/>
                <a:tab pos="2035175" algn="l"/>
                <a:tab pos="3557270" algn="l"/>
                <a:tab pos="5065395" algn="l"/>
                <a:tab pos="6380480" algn="l"/>
                <a:tab pos="7848600" algn="l"/>
                <a:tab pos="9544685" algn="l"/>
              </a:tabLst>
            </a:pPr>
            <a:r>
              <a:rPr sz="2400" spc="-20" dirty="0">
                <a:latin typeface="Calibri" panose="020F0502020204030204"/>
                <a:cs typeface="Calibri" panose="020F0502020204030204"/>
              </a:rPr>
              <a:t>7.1.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Составьте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уравнения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указанных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реакций,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используя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химические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формулы веществ.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87461" y="3750945"/>
            <a:ext cx="34791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73580" algn="l"/>
                <a:tab pos="2268220" algn="l"/>
              </a:tabLst>
            </a:pPr>
            <a:r>
              <a:rPr sz="2400" spc="-10" dirty="0">
                <a:latin typeface="Calibri" panose="020F0502020204030204"/>
                <a:cs typeface="Calibri" panose="020F0502020204030204"/>
              </a:rPr>
              <a:t>превращений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с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участием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96900" y="3750945"/>
            <a:ext cx="7121525" cy="1199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894715" algn="l"/>
                <a:tab pos="1740535" algn="l"/>
                <a:tab pos="3295650" algn="l"/>
                <a:tab pos="3734435" algn="l"/>
                <a:tab pos="4693285" algn="l"/>
                <a:tab pos="5444490" algn="l"/>
              </a:tabLst>
            </a:pPr>
            <a:r>
              <a:rPr sz="2400" spc="-20" dirty="0">
                <a:latin typeface="Calibri" panose="020F0502020204030204"/>
                <a:cs typeface="Calibri" panose="020F0502020204030204"/>
              </a:rPr>
              <a:t>Ниже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20" dirty="0">
                <a:latin typeface="Calibri" panose="020F0502020204030204"/>
                <a:cs typeface="Calibri" panose="020F0502020204030204"/>
              </a:rPr>
              <a:t>даны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словесные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описания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20" dirty="0">
                <a:latin typeface="Calibri" panose="020F0502020204030204"/>
                <a:cs typeface="Calibri" panose="020F0502020204030204"/>
              </a:rPr>
              <a:t>двух</a:t>
            </a:r>
            <a:r>
              <a:rPr sz="2400" dirty="0">
                <a:latin typeface="Calibri" panose="020F0502020204030204"/>
                <a:cs typeface="Calibri" panose="020F0502020204030204"/>
              </a:rPr>
              <a:t>	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химических </a:t>
            </a:r>
            <a:r>
              <a:rPr sz="2400" dirty="0">
                <a:latin typeface="Calibri" panose="020F0502020204030204"/>
                <a:cs typeface="Calibri" panose="020F0502020204030204"/>
              </a:rPr>
              <a:t>веществ,</a:t>
            </a:r>
            <a:r>
              <a:rPr sz="24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перечень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которых</a:t>
            </a:r>
            <a:r>
              <a:rPr sz="2400" dirty="0">
                <a:latin typeface="Calibri" panose="020F0502020204030204"/>
                <a:cs typeface="Calibri" panose="020F0502020204030204"/>
              </a:rPr>
              <a:t>	был</a:t>
            </a:r>
            <a:r>
              <a:rPr sz="24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приведён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в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задании</a:t>
            </a:r>
            <a:r>
              <a:rPr sz="2400" u="heavy" spc="-120" dirty="0">
                <a:uFill>
                  <a:solidFill>
                    <a:srgbClr val="000000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: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400" b="1" dirty="0">
                <a:latin typeface="Calibri" panose="020F0502020204030204"/>
                <a:cs typeface="Calibri" panose="020F0502020204030204"/>
              </a:rPr>
              <a:t>(1)калий</a:t>
            </a:r>
            <a:r>
              <a:rPr sz="24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+</a:t>
            </a:r>
            <a:r>
              <a:rPr sz="24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хлор</a:t>
            </a:r>
            <a:r>
              <a:rPr sz="2400" b="1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→</a:t>
            </a:r>
            <a:r>
              <a:rPr sz="24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хлорид</a:t>
            </a:r>
            <a:r>
              <a:rPr sz="24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spc="-10" dirty="0">
                <a:latin typeface="Calibri" panose="020F0502020204030204"/>
                <a:cs typeface="Calibri" panose="020F0502020204030204"/>
              </a:rPr>
              <a:t>калия;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6900" y="5003749"/>
            <a:ext cx="10769600" cy="1129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59245" algn="l"/>
              </a:tabLst>
            </a:pPr>
            <a:r>
              <a:rPr sz="2400" b="1" dirty="0">
                <a:latin typeface="Calibri" panose="020F0502020204030204"/>
                <a:cs typeface="Calibri" panose="020F0502020204030204"/>
              </a:rPr>
              <a:t>(2)алюминий</a:t>
            </a:r>
            <a:r>
              <a:rPr sz="2400" b="1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+</a:t>
            </a:r>
            <a:r>
              <a:rPr sz="2400" b="1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серная</a:t>
            </a:r>
            <a:r>
              <a:rPr sz="24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кислота</a:t>
            </a:r>
            <a:r>
              <a:rPr sz="2400" b="1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(разб.)</a:t>
            </a:r>
            <a:r>
              <a:rPr sz="24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→</a:t>
            </a:r>
            <a:r>
              <a:rPr sz="2400" b="1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spc="-10" dirty="0">
                <a:latin typeface="Calibri" panose="020F0502020204030204"/>
                <a:cs typeface="Calibri" panose="020F0502020204030204"/>
              </a:rPr>
              <a:t>сульфат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	алюминия</a:t>
            </a:r>
            <a:r>
              <a:rPr sz="2400" b="1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latin typeface="Calibri" panose="020F0502020204030204"/>
                <a:cs typeface="Calibri" panose="020F0502020204030204"/>
              </a:rPr>
              <a:t>+</a:t>
            </a:r>
            <a:r>
              <a:rPr sz="2400" b="1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="1" spc="-10" dirty="0">
                <a:latin typeface="Calibri" panose="020F0502020204030204"/>
                <a:cs typeface="Calibri" panose="020F0502020204030204"/>
              </a:rPr>
              <a:t>водород.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12700" marR="5080">
              <a:lnSpc>
                <a:spcPct val="101000"/>
              </a:lnSpc>
              <a:spcBef>
                <a:spcPts val="5"/>
              </a:spcBef>
              <a:tabLst>
                <a:tab pos="917575" algn="l"/>
                <a:tab pos="2397760" algn="l"/>
                <a:tab pos="3687445" algn="l"/>
                <a:tab pos="6327140" algn="l"/>
                <a:tab pos="8421370" algn="l"/>
                <a:tab pos="9004935" algn="l"/>
                <a:tab pos="10605770" algn="l"/>
              </a:tabLst>
            </a:pPr>
            <a:r>
              <a:rPr sz="2400" b="1" spc="-2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УУД:</a:t>
            </a:r>
            <a:r>
              <a:rPr sz="2400" b="1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b="1" spc="-1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западает</a:t>
            </a:r>
            <a:r>
              <a:rPr sz="2400" b="1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b="1" spc="-1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умение</a:t>
            </a:r>
            <a:r>
              <a:rPr sz="2400" b="1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b="1" spc="-1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преобразовывать</a:t>
            </a:r>
            <a:r>
              <a:rPr sz="2400" b="1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b="1" spc="-1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информацию</a:t>
            </a:r>
            <a:r>
              <a:rPr sz="2400" b="1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b="1" spc="-25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из</a:t>
            </a:r>
            <a:r>
              <a:rPr sz="2400" b="1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b="1" spc="-1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текстовой</a:t>
            </a:r>
            <a:r>
              <a:rPr sz="2400" b="1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400" b="1" spc="-5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в </a:t>
            </a:r>
            <a:r>
              <a:rPr sz="2400" b="1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символическую</a:t>
            </a:r>
            <a:r>
              <a:rPr sz="2400" b="1" spc="-9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(в</a:t>
            </a:r>
            <a:r>
              <a:rPr sz="2400" b="1" spc="-6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1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химическую</a:t>
            </a:r>
            <a:r>
              <a:rPr sz="2400" b="1" spc="-7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формулу)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21816" y="240233"/>
            <a:ext cx="42062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75B0"/>
                </a:solidFill>
              </a:rPr>
              <a:t>Задание</a:t>
            </a:r>
            <a:r>
              <a:rPr spc="-5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7.3.</a:t>
            </a:r>
            <a:r>
              <a:rPr spc="-40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ВПР</a:t>
            </a:r>
            <a:r>
              <a:rPr spc="-7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по</a:t>
            </a:r>
            <a:r>
              <a:rPr spc="-60" dirty="0">
                <a:solidFill>
                  <a:srgbClr val="0075B0"/>
                </a:solidFill>
              </a:rPr>
              <a:t> </a:t>
            </a:r>
            <a:r>
              <a:rPr spc="-10" dirty="0">
                <a:solidFill>
                  <a:srgbClr val="0075B0"/>
                </a:solidFill>
              </a:rPr>
              <a:t>химии</a:t>
            </a:r>
            <a:endParaRPr spc="-10" dirty="0">
              <a:solidFill>
                <a:srgbClr val="0075B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5500" y="810514"/>
            <a:ext cx="10712450" cy="1134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7.3.</a:t>
            </a:r>
            <a:r>
              <a:rPr sz="1800" spc="34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проверка</a:t>
            </a:r>
            <a:r>
              <a:rPr sz="1800" spc="-4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знаний</a:t>
            </a:r>
            <a:r>
              <a:rPr sz="1800" spc="-2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о</a:t>
            </a:r>
            <a:r>
              <a:rPr sz="1800" spc="-3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лабораторных</a:t>
            </a:r>
            <a:r>
              <a:rPr sz="1800" spc="-4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способах</a:t>
            </a:r>
            <a:r>
              <a:rPr sz="1800" spc="-3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получения</a:t>
            </a:r>
            <a:r>
              <a:rPr sz="1800" spc="-3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веществ</a:t>
            </a:r>
            <a:r>
              <a:rPr sz="1800" spc="-3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и/или</a:t>
            </a:r>
            <a:r>
              <a:rPr sz="1800" spc="-2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способах</a:t>
            </a:r>
            <a:r>
              <a:rPr sz="1800" spc="-2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выделения</a:t>
            </a:r>
            <a:r>
              <a:rPr sz="1800" spc="-6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их</a:t>
            </a:r>
            <a:r>
              <a:rPr sz="1800" spc="-3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из</a:t>
            </a:r>
            <a:r>
              <a:rPr sz="1800" spc="-3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смесей.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7940" marR="949960">
              <a:lnSpc>
                <a:spcPct val="101000"/>
              </a:lnSpc>
              <a:spcBef>
                <a:spcPts val="1715"/>
              </a:spcBef>
            </a:pPr>
            <a:r>
              <a:rPr sz="2000" dirty="0">
                <a:latin typeface="Times New Roman" panose="02020603050405020304"/>
                <a:cs typeface="Times New Roman" panose="02020603050405020304"/>
              </a:rPr>
              <a:t>7.3.</a:t>
            </a:r>
            <a:r>
              <a:rPr sz="2000" spc="-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Из</a:t>
            </a:r>
            <a:r>
              <a:rPr sz="2000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приборов,</a:t>
            </a:r>
            <a:r>
              <a:rPr sz="2000" spc="-4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изображённых</a:t>
            </a:r>
            <a:r>
              <a:rPr sz="2000" spc="-1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на</a:t>
            </a:r>
            <a:r>
              <a:rPr sz="2000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рисунках,</a:t>
            </a:r>
            <a:r>
              <a:rPr sz="2000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выберите</a:t>
            </a:r>
            <a:r>
              <a:rPr sz="2000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тот,</a:t>
            </a:r>
            <a:r>
              <a:rPr sz="2000" spc="-4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с</a:t>
            </a:r>
            <a:r>
              <a:rPr sz="2000" spc="-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помощью</a:t>
            </a:r>
            <a:r>
              <a:rPr sz="2000" spc="4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которого</a:t>
            </a:r>
            <a:r>
              <a:rPr sz="2000" spc="-5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10" dirty="0">
                <a:latin typeface="Times New Roman" panose="02020603050405020304"/>
                <a:cs typeface="Times New Roman" panose="02020603050405020304"/>
              </a:rPr>
              <a:t>можно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получить</a:t>
            </a:r>
            <a:r>
              <a:rPr sz="2000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газообразный</a:t>
            </a:r>
            <a:r>
              <a:rPr sz="2000" spc="-4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водород</a:t>
            </a:r>
            <a:r>
              <a:rPr sz="2000" spc="-6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по</a:t>
            </a:r>
            <a:r>
              <a:rPr sz="2000" spc="-4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реакции</a:t>
            </a:r>
            <a:r>
              <a:rPr sz="2000" spc="-20" dirty="0">
                <a:latin typeface="Times New Roman" panose="02020603050405020304"/>
                <a:cs typeface="Times New Roman" panose="02020603050405020304"/>
              </a:rPr>
              <a:t> (2).</a:t>
            </a:r>
            <a:endParaRPr sz="2000"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4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9600" y="2133600"/>
            <a:ext cx="10668000" cy="2444496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93139" y="4659629"/>
            <a:ext cx="10741025" cy="18891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1000"/>
              </a:lnSpc>
              <a:spcBef>
                <a:spcPts val="80"/>
              </a:spcBef>
            </a:pPr>
            <a:r>
              <a:rPr sz="2000" b="1" dirty="0">
                <a:latin typeface="Times New Roman" panose="02020603050405020304"/>
                <a:cs typeface="Times New Roman" panose="02020603050405020304"/>
              </a:rPr>
              <a:t>Каким</a:t>
            </a:r>
            <a:r>
              <a:rPr sz="2000" b="1" spc="409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b="1" dirty="0">
                <a:latin typeface="Times New Roman" panose="02020603050405020304"/>
                <a:cs typeface="Times New Roman" panose="02020603050405020304"/>
              </a:rPr>
              <a:t>методом</a:t>
            </a:r>
            <a:r>
              <a:rPr sz="2000" b="1" spc="4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—</a:t>
            </a:r>
            <a:r>
              <a:rPr sz="2000" spc="40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вытеснения</a:t>
            </a:r>
            <a:r>
              <a:rPr sz="2000" spc="4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воды</a:t>
            </a:r>
            <a:r>
              <a:rPr sz="2000" spc="4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или</a:t>
            </a:r>
            <a:r>
              <a:rPr sz="2000" spc="409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вытеснения</a:t>
            </a:r>
            <a:r>
              <a:rPr sz="2000" spc="4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воздуха</a:t>
            </a:r>
            <a:r>
              <a:rPr sz="2000" spc="39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—</a:t>
            </a:r>
            <a:r>
              <a:rPr sz="2000" spc="4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получают</a:t>
            </a:r>
            <a:r>
              <a:rPr sz="2000" spc="409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водород</a:t>
            </a:r>
            <a:r>
              <a:rPr sz="2000" spc="40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в</a:t>
            </a:r>
            <a:r>
              <a:rPr sz="2000" spc="409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20" dirty="0">
                <a:latin typeface="Times New Roman" panose="02020603050405020304"/>
                <a:cs typeface="Times New Roman" panose="02020603050405020304"/>
              </a:rPr>
              <a:t>этом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приборе?</a:t>
            </a:r>
            <a:r>
              <a:rPr sz="2000" spc="254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Почему</a:t>
            </a:r>
            <a:r>
              <a:rPr sz="2000" spc="2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прибор,</a:t>
            </a:r>
            <a:r>
              <a:rPr sz="2000" spc="2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изображённый</a:t>
            </a:r>
            <a:r>
              <a:rPr sz="2000" spc="24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на</a:t>
            </a:r>
            <a:r>
              <a:rPr sz="2000" spc="23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другом</a:t>
            </a:r>
            <a:r>
              <a:rPr sz="2000" spc="235" dirty="0"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рисунке,</a:t>
            </a:r>
            <a:r>
              <a:rPr sz="2000" spc="24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не</a:t>
            </a:r>
            <a:r>
              <a:rPr sz="2000" spc="24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может</a:t>
            </a:r>
            <a:r>
              <a:rPr sz="2000" spc="2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быть</a:t>
            </a:r>
            <a:r>
              <a:rPr sz="2000" spc="229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использован</a:t>
            </a:r>
            <a:r>
              <a:rPr sz="2000" spc="2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25" dirty="0">
                <a:latin typeface="Times New Roman" panose="02020603050405020304"/>
                <a:cs typeface="Times New Roman" panose="02020603050405020304"/>
              </a:rPr>
              <a:t>для </a:t>
            </a:r>
            <a:r>
              <a:rPr sz="2000" dirty="0">
                <a:latin typeface="Times New Roman" panose="02020603050405020304"/>
                <a:cs typeface="Times New Roman" panose="02020603050405020304"/>
              </a:rPr>
              <a:t>получения</a:t>
            </a:r>
            <a:r>
              <a:rPr sz="2000" spc="-5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000" spc="-10" dirty="0">
                <a:latin typeface="Times New Roman" panose="02020603050405020304"/>
                <a:cs typeface="Times New Roman" panose="02020603050405020304"/>
              </a:rPr>
              <a:t>водорода?</a:t>
            </a: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60325" marR="1200785">
              <a:lnSpc>
                <a:spcPct val="100000"/>
              </a:lnSpc>
              <a:tabLst>
                <a:tab pos="782955" algn="l"/>
              </a:tabLst>
            </a:pPr>
            <a:r>
              <a:rPr sz="2000" b="1" spc="-20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ЕНГ:</a:t>
            </a:r>
            <a:r>
              <a:rPr sz="2000" b="1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	западает</a:t>
            </a:r>
            <a:r>
              <a:rPr sz="2000" b="1" spc="-60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b="1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умение</a:t>
            </a:r>
            <a:r>
              <a:rPr sz="2000" b="1" spc="-35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b="1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определять</a:t>
            </a:r>
            <a:r>
              <a:rPr sz="2000" b="1" spc="-30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b="1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цель</a:t>
            </a:r>
            <a:r>
              <a:rPr sz="2000" b="1" spc="-65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b="1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научного</a:t>
            </a:r>
            <a:r>
              <a:rPr sz="2000" b="1" spc="-25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b="1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исследования,</a:t>
            </a:r>
            <a:r>
              <a:rPr sz="2000" b="1" spc="-85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b="1" spc="-10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условия, </a:t>
            </a:r>
            <a:r>
              <a:rPr sz="2000" b="1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интерпретировать</a:t>
            </a:r>
            <a:r>
              <a:rPr sz="2000" b="1" spc="-105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b="1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результаты</a:t>
            </a:r>
            <a:r>
              <a:rPr sz="2000" b="1" spc="-85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b="1" spc="-10" dirty="0">
                <a:solidFill>
                  <a:srgbClr val="4F81BC"/>
                </a:solidFill>
                <a:latin typeface="Arial" panose="020B0604020202020204"/>
                <a:cs typeface="Arial" panose="020B0604020202020204"/>
              </a:rPr>
              <a:t>эксперимента</a:t>
            </a:r>
            <a:endParaRPr sz="20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21816" y="240233"/>
            <a:ext cx="7885430" cy="879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i="1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Нельзя</a:t>
            </a:r>
            <a:r>
              <a:rPr i="1" spc="-35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i="1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считать</a:t>
            </a:r>
            <a:r>
              <a:rPr i="1" spc="-50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i="1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достаточным</a:t>
            </a:r>
            <a:r>
              <a:rPr i="1" spc="-55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i="1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уровень</a:t>
            </a:r>
            <a:r>
              <a:rPr i="1" spc="-50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i="1" spc="-10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усвоения </a:t>
            </a:r>
            <a:r>
              <a:rPr i="1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умений</a:t>
            </a:r>
            <a:r>
              <a:rPr i="1" spc="-60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i="1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и</a:t>
            </a:r>
            <a:r>
              <a:rPr i="1" spc="-75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i="1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видов</a:t>
            </a:r>
            <a:r>
              <a:rPr i="1" spc="-60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i="1" spc="-10" dirty="0">
                <a:solidFill>
                  <a:srgbClr val="C0504D"/>
                </a:solidFill>
                <a:latin typeface="Calibri" panose="020F0502020204030204"/>
                <a:cs typeface="Calibri" panose="020F0502020204030204"/>
              </a:rPr>
              <a:t>деятельности:</a:t>
            </a:r>
            <a:endParaRPr i="1" spc="-10" dirty="0">
              <a:solidFill>
                <a:srgbClr val="C0504D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0700" y="1267714"/>
            <a:ext cx="10845165" cy="5513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Объяснять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физический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смысл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атомного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(порядкового)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номера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химического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элемента,</a:t>
            </a:r>
            <a:r>
              <a:rPr sz="1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номеров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группы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и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>
              <a:lnSpc>
                <a:spcPct val="100000"/>
              </a:lnSpc>
            </a:pPr>
            <a:r>
              <a:rPr sz="1800" dirty="0">
                <a:latin typeface="Calibri" panose="020F0502020204030204"/>
                <a:cs typeface="Calibri" panose="020F0502020204030204"/>
              </a:rPr>
              <a:t>периода</a:t>
            </a:r>
            <a:r>
              <a:rPr sz="18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в</a:t>
            </a:r>
            <a:r>
              <a:rPr sz="18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Периодической</a:t>
            </a:r>
            <a:r>
              <a:rPr sz="18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системе</a:t>
            </a:r>
            <a:r>
              <a:rPr sz="1800" spc="1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Д.И.</a:t>
            </a:r>
            <a:r>
              <a:rPr sz="18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Менделеева.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spc="-10" dirty="0">
                <a:latin typeface="Calibri" panose="020F0502020204030204"/>
                <a:cs typeface="Calibri" panose="020F0502020204030204"/>
              </a:rPr>
              <a:t>Характеризовать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физические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химические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свойства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воды.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Называть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соединения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изученных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классов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неорганических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веществ.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marR="140335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spc="-10" dirty="0">
                <a:latin typeface="Calibri" panose="020F0502020204030204"/>
                <a:cs typeface="Calibri" panose="020F0502020204030204"/>
              </a:rPr>
              <a:t>Характеризовать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физические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химические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свойства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основных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классов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неорганических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веществ: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оксидов, </a:t>
            </a:r>
            <a:r>
              <a:rPr sz="1800" dirty="0">
                <a:latin typeface="Calibri" panose="020F0502020204030204"/>
                <a:cs typeface="Calibri" panose="020F0502020204030204"/>
              </a:rPr>
              <a:t>кислот,</a:t>
            </a:r>
            <a:r>
              <a:rPr sz="18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оснований,</a:t>
            </a:r>
            <a:r>
              <a:rPr sz="1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солей.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spcBef>
                <a:spcPts val="5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spc="-10" dirty="0">
                <a:latin typeface="Calibri" panose="020F0502020204030204"/>
                <a:cs typeface="Calibri" panose="020F0502020204030204"/>
              </a:rPr>
              <a:t>Характеризовать</a:t>
            </a:r>
            <a:r>
              <a:rPr sz="18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взаимосвязь</a:t>
            </a:r>
            <a:r>
              <a:rPr sz="18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между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классами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неорганических</a:t>
            </a:r>
            <a:r>
              <a:rPr sz="180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соединений.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Соблюдать</a:t>
            </a:r>
            <a:r>
              <a:rPr sz="1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правила</a:t>
            </a:r>
            <a:r>
              <a:rPr sz="18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безопасной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работы</a:t>
            </a:r>
            <a:r>
              <a:rPr sz="1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при</a:t>
            </a:r>
            <a:r>
              <a:rPr sz="1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проведении</a:t>
            </a:r>
            <a:r>
              <a:rPr sz="1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опытов.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Пользоваться</a:t>
            </a:r>
            <a:r>
              <a:rPr sz="18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лабораторным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оборудованием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посудой.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spc="-10" dirty="0">
                <a:latin typeface="Calibri" panose="020F0502020204030204"/>
                <a:cs typeface="Calibri" panose="020F0502020204030204"/>
              </a:rPr>
              <a:t>Характеризовать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вещества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составу,</a:t>
            </a:r>
            <a:r>
              <a:rPr sz="18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строению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свойствам,</a:t>
            </a:r>
            <a:r>
              <a:rPr sz="18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устанавливать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причинно-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следственные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связи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>
              <a:lnSpc>
                <a:spcPct val="100000"/>
              </a:lnSpc>
            </a:pPr>
            <a:r>
              <a:rPr sz="1800" dirty="0">
                <a:latin typeface="Calibri" panose="020F0502020204030204"/>
                <a:cs typeface="Calibri" panose="020F0502020204030204"/>
              </a:rPr>
              <a:t>между</a:t>
            </a:r>
            <a:r>
              <a:rPr sz="18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данными</a:t>
            </a:r>
            <a:r>
              <a:rPr sz="18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характеристиками</a:t>
            </a:r>
            <a:r>
              <a:rPr sz="18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вещества.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marR="629285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Составлять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уравнения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реакций,</a:t>
            </a:r>
            <a:r>
              <a:rPr sz="18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соответствующих</a:t>
            </a:r>
            <a:r>
              <a:rPr sz="18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последовательности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превращений</a:t>
            </a:r>
            <a:r>
              <a:rPr sz="18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неорганических </a:t>
            </a:r>
            <a:r>
              <a:rPr sz="1800" dirty="0">
                <a:latin typeface="Calibri" panose="020F0502020204030204"/>
                <a:cs typeface="Calibri" panose="020F0502020204030204"/>
              </a:rPr>
              <a:t>веществ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различных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классов.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Использовать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приобретенные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знания</a:t>
            </a:r>
            <a:r>
              <a:rPr sz="1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1800" spc="-9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экологически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грамотного</a:t>
            </a:r>
            <a:r>
              <a:rPr sz="18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поведения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Объективно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оценивать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информацию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о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веществах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химических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процессах.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spcBef>
                <a:spcPts val="5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Осознавать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значение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теоретических</a:t>
            </a:r>
            <a:r>
              <a:rPr sz="1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знаний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химии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18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практической</a:t>
            </a:r>
            <a:r>
              <a:rPr sz="18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деятельности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человека.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marR="551815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Понимать</a:t>
            </a:r>
            <a:r>
              <a:rPr sz="18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необходимость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соблюдения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предписаний,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предлагаемых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в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инструкциях</a:t>
            </a:r>
            <a:r>
              <a:rPr sz="1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8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использованию </a:t>
            </a:r>
            <a:r>
              <a:rPr sz="1800" dirty="0">
                <a:latin typeface="Calibri" panose="020F0502020204030204"/>
                <a:cs typeface="Calibri" panose="020F0502020204030204"/>
              </a:rPr>
              <a:t>лекарств,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средств</a:t>
            </a:r>
            <a:r>
              <a:rPr sz="18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бытовой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химии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25" dirty="0">
                <a:latin typeface="Calibri" panose="020F0502020204030204"/>
                <a:cs typeface="Calibri" panose="020F0502020204030204"/>
              </a:rPr>
              <a:t>др.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Раскрывать</a:t>
            </a:r>
            <a:r>
              <a:rPr sz="1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смысл</a:t>
            </a:r>
            <a:r>
              <a:rPr sz="1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понятия</a:t>
            </a:r>
            <a:r>
              <a:rPr sz="1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«химическая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реакция»,</a:t>
            </a:r>
            <a:r>
              <a:rPr sz="1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используя</a:t>
            </a:r>
            <a:r>
              <a:rPr sz="1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знаковую</a:t>
            </a:r>
            <a:r>
              <a:rPr sz="1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систему</a:t>
            </a:r>
            <a:r>
              <a:rPr sz="1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химии.</a:t>
            </a:r>
            <a:endParaRPr sz="1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Calibri" panose="020F0502020204030204"/>
                <a:cs typeface="Calibri" panose="020F0502020204030204"/>
              </a:rPr>
              <a:t>Составлять</a:t>
            </a:r>
            <a:r>
              <a:rPr sz="18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уравнения</a:t>
            </a:r>
            <a:r>
              <a:rPr sz="18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химических</a:t>
            </a:r>
            <a:r>
              <a:rPr sz="18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реакций</a:t>
            </a:r>
            <a:endParaRPr sz="18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700" y="166737"/>
            <a:ext cx="9836150" cy="132016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492760" algn="ctr">
              <a:lnSpc>
                <a:spcPct val="100000"/>
              </a:lnSpc>
              <a:spcBef>
                <a:spcPts val="675"/>
              </a:spcBef>
            </a:pPr>
            <a:r>
              <a:rPr dirty="0">
                <a:solidFill>
                  <a:srgbClr val="0075B0"/>
                </a:solidFill>
              </a:rPr>
              <a:t>Что </a:t>
            </a:r>
            <a:r>
              <a:rPr spc="-10" dirty="0">
                <a:solidFill>
                  <a:srgbClr val="0075B0"/>
                </a:solidFill>
              </a:rPr>
              <a:t>делать</a:t>
            </a:r>
            <a:r>
              <a:rPr b="0" spc="-1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?</a:t>
            </a:r>
            <a:endParaRPr b="0" spc="-10" dirty="0">
              <a:solidFill>
                <a:srgbClr val="0075B0"/>
              </a:solidFill>
              <a:latin typeface="Calibri" panose="020F0502020204030204"/>
              <a:cs typeface="Calibri" panose="020F0502020204030204"/>
            </a:endParaRPr>
          </a:p>
          <a:p>
            <a:pPr marL="12700" marR="5080" algn="ctr">
              <a:lnSpc>
                <a:spcPct val="100000"/>
              </a:lnSpc>
              <a:spcBef>
                <a:spcPts val="495"/>
              </a:spcBef>
            </a:pPr>
            <a:r>
              <a:rPr sz="24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Невозможно</a:t>
            </a:r>
            <a:r>
              <a:rPr sz="2400" b="0" spc="-4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показать</a:t>
            </a:r>
            <a:r>
              <a:rPr sz="2400" b="0" spc="-5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существенно</a:t>
            </a:r>
            <a:r>
              <a:rPr sz="2400" b="0" spc="-5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улучшить</a:t>
            </a:r>
            <a:r>
              <a:rPr sz="2400" b="0" spc="-5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результаты</a:t>
            </a:r>
            <a:r>
              <a:rPr sz="2400" b="0" spc="-4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без</a:t>
            </a:r>
            <a:r>
              <a:rPr sz="2400" b="0" spc="-2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solidFill>
                  <a:srgbClr val="FF0000"/>
                </a:solidFill>
              </a:rPr>
              <a:t>радикальной </a:t>
            </a:r>
            <a:r>
              <a:rPr sz="2400" dirty="0">
                <a:solidFill>
                  <a:srgbClr val="FF0000"/>
                </a:solidFill>
              </a:rPr>
              <a:t>смены</a:t>
            </a:r>
            <a:r>
              <a:rPr sz="2400" spc="-35" dirty="0">
                <a:solidFill>
                  <a:srgbClr val="FF0000"/>
                </a:solidFill>
              </a:rPr>
              <a:t> </a:t>
            </a:r>
            <a:r>
              <a:rPr sz="2400" dirty="0">
                <a:solidFill>
                  <a:srgbClr val="FF0000"/>
                </a:solidFill>
              </a:rPr>
              <a:t>технологии</a:t>
            </a:r>
            <a:r>
              <a:rPr sz="2400" spc="-45" dirty="0">
                <a:solidFill>
                  <a:srgbClr val="FF0000"/>
                </a:solidFill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преподавания</a:t>
            </a:r>
            <a:r>
              <a:rPr sz="2400" b="0" spc="-4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предметов</a:t>
            </a:r>
            <a:r>
              <a:rPr sz="2400" b="0" spc="-3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0" spc="-2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естественно-</a:t>
            </a:r>
            <a:r>
              <a:rPr sz="2400" b="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научного</a:t>
            </a:r>
            <a:r>
              <a:rPr sz="2400" b="0" spc="-6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цикла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215384" y="1818132"/>
            <a:ext cx="1754505" cy="1149350"/>
            <a:chOff x="4215384" y="1818132"/>
            <a:chExt cx="1754505" cy="1149350"/>
          </a:xfrm>
        </p:grpSpPr>
        <p:sp>
          <p:nvSpPr>
            <p:cNvPr id="4" name="object 4"/>
            <p:cNvSpPr/>
            <p:nvPr/>
          </p:nvSpPr>
          <p:spPr>
            <a:xfrm>
              <a:off x="4228338" y="1831086"/>
              <a:ext cx="1728470" cy="1123315"/>
            </a:xfrm>
            <a:custGeom>
              <a:avLst/>
              <a:gdLst/>
              <a:ahLst/>
              <a:cxnLst/>
              <a:rect l="l" t="t" r="r" b="b"/>
              <a:pathLst>
                <a:path w="1728470" h="1123314">
                  <a:moveTo>
                    <a:pt x="1541017" y="0"/>
                  </a:moveTo>
                  <a:lnTo>
                    <a:pt x="187198" y="0"/>
                  </a:lnTo>
                  <a:lnTo>
                    <a:pt x="137436" y="6687"/>
                  </a:lnTo>
                  <a:lnTo>
                    <a:pt x="92719" y="25559"/>
                  </a:lnTo>
                  <a:lnTo>
                    <a:pt x="54832" y="54832"/>
                  </a:lnTo>
                  <a:lnTo>
                    <a:pt x="25559" y="92719"/>
                  </a:lnTo>
                  <a:lnTo>
                    <a:pt x="6687" y="137436"/>
                  </a:lnTo>
                  <a:lnTo>
                    <a:pt x="0" y="187198"/>
                  </a:lnTo>
                  <a:lnTo>
                    <a:pt x="0" y="935989"/>
                  </a:lnTo>
                  <a:lnTo>
                    <a:pt x="6687" y="985751"/>
                  </a:lnTo>
                  <a:lnTo>
                    <a:pt x="25559" y="1030468"/>
                  </a:lnTo>
                  <a:lnTo>
                    <a:pt x="54832" y="1068355"/>
                  </a:lnTo>
                  <a:lnTo>
                    <a:pt x="92719" y="1097628"/>
                  </a:lnTo>
                  <a:lnTo>
                    <a:pt x="137436" y="1116500"/>
                  </a:lnTo>
                  <a:lnTo>
                    <a:pt x="187198" y="1123188"/>
                  </a:lnTo>
                  <a:lnTo>
                    <a:pt x="1541017" y="1123188"/>
                  </a:lnTo>
                  <a:lnTo>
                    <a:pt x="1590779" y="1116500"/>
                  </a:lnTo>
                  <a:lnTo>
                    <a:pt x="1635496" y="1097628"/>
                  </a:lnTo>
                  <a:lnTo>
                    <a:pt x="1673383" y="1068355"/>
                  </a:lnTo>
                  <a:lnTo>
                    <a:pt x="1702656" y="1030468"/>
                  </a:lnTo>
                  <a:lnTo>
                    <a:pt x="1721528" y="985751"/>
                  </a:lnTo>
                  <a:lnTo>
                    <a:pt x="1728215" y="935989"/>
                  </a:lnTo>
                  <a:lnTo>
                    <a:pt x="1728215" y="187198"/>
                  </a:lnTo>
                  <a:lnTo>
                    <a:pt x="1721528" y="137436"/>
                  </a:lnTo>
                  <a:lnTo>
                    <a:pt x="1702656" y="92719"/>
                  </a:lnTo>
                  <a:lnTo>
                    <a:pt x="1673383" y="54832"/>
                  </a:lnTo>
                  <a:lnTo>
                    <a:pt x="1635496" y="25559"/>
                  </a:lnTo>
                  <a:lnTo>
                    <a:pt x="1590779" y="6687"/>
                  </a:lnTo>
                  <a:lnTo>
                    <a:pt x="1541017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4228338" y="1831086"/>
              <a:ext cx="1728470" cy="1123315"/>
            </a:xfrm>
            <a:custGeom>
              <a:avLst/>
              <a:gdLst/>
              <a:ahLst/>
              <a:cxnLst/>
              <a:rect l="l" t="t" r="r" b="b"/>
              <a:pathLst>
                <a:path w="1728470" h="1123314">
                  <a:moveTo>
                    <a:pt x="0" y="187198"/>
                  </a:moveTo>
                  <a:lnTo>
                    <a:pt x="6687" y="137436"/>
                  </a:lnTo>
                  <a:lnTo>
                    <a:pt x="25559" y="92719"/>
                  </a:lnTo>
                  <a:lnTo>
                    <a:pt x="54832" y="54832"/>
                  </a:lnTo>
                  <a:lnTo>
                    <a:pt x="92719" y="25559"/>
                  </a:lnTo>
                  <a:lnTo>
                    <a:pt x="137436" y="6687"/>
                  </a:lnTo>
                  <a:lnTo>
                    <a:pt x="187198" y="0"/>
                  </a:lnTo>
                  <a:lnTo>
                    <a:pt x="1541017" y="0"/>
                  </a:lnTo>
                  <a:lnTo>
                    <a:pt x="1590779" y="6687"/>
                  </a:lnTo>
                  <a:lnTo>
                    <a:pt x="1635496" y="25559"/>
                  </a:lnTo>
                  <a:lnTo>
                    <a:pt x="1673383" y="54832"/>
                  </a:lnTo>
                  <a:lnTo>
                    <a:pt x="1702656" y="92719"/>
                  </a:lnTo>
                  <a:lnTo>
                    <a:pt x="1721528" y="137436"/>
                  </a:lnTo>
                  <a:lnTo>
                    <a:pt x="1728215" y="187198"/>
                  </a:lnTo>
                  <a:lnTo>
                    <a:pt x="1728215" y="935989"/>
                  </a:lnTo>
                  <a:lnTo>
                    <a:pt x="1721528" y="985751"/>
                  </a:lnTo>
                  <a:lnTo>
                    <a:pt x="1702656" y="1030468"/>
                  </a:lnTo>
                  <a:lnTo>
                    <a:pt x="1673383" y="1068355"/>
                  </a:lnTo>
                  <a:lnTo>
                    <a:pt x="1635496" y="1097628"/>
                  </a:lnTo>
                  <a:lnTo>
                    <a:pt x="1590779" y="1116500"/>
                  </a:lnTo>
                  <a:lnTo>
                    <a:pt x="1541017" y="1123188"/>
                  </a:lnTo>
                  <a:lnTo>
                    <a:pt x="187198" y="1123188"/>
                  </a:lnTo>
                  <a:lnTo>
                    <a:pt x="137436" y="1116500"/>
                  </a:lnTo>
                  <a:lnTo>
                    <a:pt x="92719" y="1097628"/>
                  </a:lnTo>
                  <a:lnTo>
                    <a:pt x="54832" y="1068355"/>
                  </a:lnTo>
                  <a:lnTo>
                    <a:pt x="25559" y="1030468"/>
                  </a:lnTo>
                  <a:lnTo>
                    <a:pt x="6687" y="985751"/>
                  </a:lnTo>
                  <a:lnTo>
                    <a:pt x="0" y="935989"/>
                  </a:lnTo>
                  <a:lnTo>
                    <a:pt x="0" y="187198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4711700" y="2261692"/>
            <a:ext cx="76073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Следствия</a:t>
            </a:r>
            <a:endParaRPr sz="13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91250" y="2750820"/>
            <a:ext cx="570865" cy="675640"/>
          </a:xfrm>
          <a:custGeom>
            <a:avLst/>
            <a:gdLst/>
            <a:ahLst/>
            <a:cxnLst/>
            <a:rect l="l" t="t" r="r" b="b"/>
            <a:pathLst>
              <a:path w="570865" h="675639">
                <a:moveTo>
                  <a:pt x="485521" y="609726"/>
                </a:moveTo>
                <a:lnTo>
                  <a:pt x="481583" y="610488"/>
                </a:lnTo>
                <a:lnTo>
                  <a:pt x="479678" y="613537"/>
                </a:lnTo>
                <a:lnTo>
                  <a:pt x="477774" y="616457"/>
                </a:lnTo>
                <a:lnTo>
                  <a:pt x="478663" y="620394"/>
                </a:lnTo>
                <a:lnTo>
                  <a:pt x="481710" y="622300"/>
                </a:lnTo>
                <a:lnTo>
                  <a:pt x="565276" y="675513"/>
                </a:lnTo>
                <a:lnTo>
                  <a:pt x="565711" y="667257"/>
                </a:lnTo>
                <a:lnTo>
                  <a:pt x="553847" y="667257"/>
                </a:lnTo>
                <a:lnTo>
                  <a:pt x="543097" y="646387"/>
                </a:lnTo>
                <a:lnTo>
                  <a:pt x="488442" y="611504"/>
                </a:lnTo>
                <a:lnTo>
                  <a:pt x="485521" y="609726"/>
                </a:lnTo>
                <a:close/>
              </a:path>
              <a:path w="570865" h="675639">
                <a:moveTo>
                  <a:pt x="543097" y="646387"/>
                </a:moveTo>
                <a:lnTo>
                  <a:pt x="553847" y="667257"/>
                </a:lnTo>
                <a:lnTo>
                  <a:pt x="560235" y="663955"/>
                </a:lnTo>
                <a:lnTo>
                  <a:pt x="553084" y="663955"/>
                </a:lnTo>
                <a:lnTo>
                  <a:pt x="553662" y="653130"/>
                </a:lnTo>
                <a:lnTo>
                  <a:pt x="543097" y="646387"/>
                </a:lnTo>
                <a:close/>
              </a:path>
              <a:path w="570865" h="675639">
                <a:moveTo>
                  <a:pt x="560958" y="569721"/>
                </a:moveTo>
                <a:lnTo>
                  <a:pt x="557910" y="572388"/>
                </a:lnTo>
                <a:lnTo>
                  <a:pt x="557833" y="574547"/>
                </a:lnTo>
                <a:lnTo>
                  <a:pt x="557750" y="576579"/>
                </a:lnTo>
                <a:lnTo>
                  <a:pt x="554341" y="640426"/>
                </a:lnTo>
                <a:lnTo>
                  <a:pt x="565150" y="661415"/>
                </a:lnTo>
                <a:lnTo>
                  <a:pt x="553847" y="667257"/>
                </a:lnTo>
                <a:lnTo>
                  <a:pt x="565711" y="667257"/>
                </a:lnTo>
                <a:lnTo>
                  <a:pt x="570483" y="576579"/>
                </a:lnTo>
                <a:lnTo>
                  <a:pt x="570610" y="573024"/>
                </a:lnTo>
                <a:lnTo>
                  <a:pt x="567944" y="570102"/>
                </a:lnTo>
                <a:lnTo>
                  <a:pt x="564515" y="569849"/>
                </a:lnTo>
                <a:lnTo>
                  <a:pt x="560958" y="569721"/>
                </a:lnTo>
                <a:close/>
              </a:path>
              <a:path w="570865" h="675639">
                <a:moveTo>
                  <a:pt x="553662" y="653130"/>
                </a:moveTo>
                <a:lnTo>
                  <a:pt x="553084" y="663955"/>
                </a:lnTo>
                <a:lnTo>
                  <a:pt x="562864" y="659002"/>
                </a:lnTo>
                <a:lnTo>
                  <a:pt x="553662" y="653130"/>
                </a:lnTo>
                <a:close/>
              </a:path>
              <a:path w="570865" h="675639">
                <a:moveTo>
                  <a:pt x="554341" y="640426"/>
                </a:moveTo>
                <a:lnTo>
                  <a:pt x="553662" y="653130"/>
                </a:lnTo>
                <a:lnTo>
                  <a:pt x="562864" y="659002"/>
                </a:lnTo>
                <a:lnTo>
                  <a:pt x="553084" y="663955"/>
                </a:lnTo>
                <a:lnTo>
                  <a:pt x="560235" y="663955"/>
                </a:lnTo>
                <a:lnTo>
                  <a:pt x="565150" y="661415"/>
                </a:lnTo>
                <a:lnTo>
                  <a:pt x="554341" y="640426"/>
                </a:lnTo>
                <a:close/>
              </a:path>
              <a:path w="570865" h="675639">
                <a:moveTo>
                  <a:pt x="7747" y="0"/>
                </a:moveTo>
                <a:lnTo>
                  <a:pt x="0" y="10159"/>
                </a:lnTo>
                <a:lnTo>
                  <a:pt x="44196" y="43687"/>
                </a:lnTo>
                <a:lnTo>
                  <a:pt x="86995" y="78231"/>
                </a:lnTo>
                <a:lnTo>
                  <a:pt x="128650" y="114300"/>
                </a:lnTo>
                <a:lnTo>
                  <a:pt x="169290" y="151256"/>
                </a:lnTo>
                <a:lnTo>
                  <a:pt x="208661" y="189483"/>
                </a:lnTo>
                <a:lnTo>
                  <a:pt x="246887" y="228980"/>
                </a:lnTo>
                <a:lnTo>
                  <a:pt x="283972" y="269366"/>
                </a:lnTo>
                <a:lnTo>
                  <a:pt x="319785" y="310895"/>
                </a:lnTo>
                <a:lnTo>
                  <a:pt x="354329" y="353440"/>
                </a:lnTo>
                <a:lnTo>
                  <a:pt x="387730" y="397001"/>
                </a:lnTo>
                <a:lnTo>
                  <a:pt x="419607" y="441705"/>
                </a:lnTo>
                <a:lnTo>
                  <a:pt x="450469" y="487171"/>
                </a:lnTo>
                <a:lnTo>
                  <a:pt x="479678" y="533653"/>
                </a:lnTo>
                <a:lnTo>
                  <a:pt x="507746" y="581025"/>
                </a:lnTo>
                <a:lnTo>
                  <a:pt x="534289" y="629284"/>
                </a:lnTo>
                <a:lnTo>
                  <a:pt x="543097" y="646387"/>
                </a:lnTo>
                <a:lnTo>
                  <a:pt x="553662" y="653130"/>
                </a:lnTo>
                <a:lnTo>
                  <a:pt x="518668" y="574547"/>
                </a:lnTo>
                <a:lnTo>
                  <a:pt x="490474" y="526922"/>
                </a:lnTo>
                <a:lnTo>
                  <a:pt x="460882" y="480187"/>
                </a:lnTo>
                <a:lnTo>
                  <a:pt x="430022" y="434213"/>
                </a:lnTo>
                <a:lnTo>
                  <a:pt x="397764" y="389381"/>
                </a:lnTo>
                <a:lnTo>
                  <a:pt x="364235" y="345439"/>
                </a:lnTo>
                <a:lnTo>
                  <a:pt x="329438" y="302513"/>
                </a:lnTo>
                <a:lnTo>
                  <a:pt x="293242" y="260730"/>
                </a:lnTo>
                <a:lnTo>
                  <a:pt x="256032" y="220090"/>
                </a:lnTo>
                <a:lnTo>
                  <a:pt x="217550" y="180466"/>
                </a:lnTo>
                <a:lnTo>
                  <a:pt x="177800" y="141858"/>
                </a:lnTo>
                <a:lnTo>
                  <a:pt x="136905" y="104647"/>
                </a:lnTo>
                <a:lnTo>
                  <a:pt x="94996" y="68452"/>
                </a:lnTo>
                <a:lnTo>
                  <a:pt x="51815" y="33527"/>
                </a:lnTo>
                <a:lnTo>
                  <a:pt x="7747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8" name="object 8"/>
          <p:cNvGrpSpPr/>
          <p:nvPr/>
        </p:nvGrpSpPr>
        <p:grpSpPr>
          <a:xfrm>
            <a:off x="6071615" y="3675888"/>
            <a:ext cx="1754505" cy="1149350"/>
            <a:chOff x="6071615" y="3675888"/>
            <a:chExt cx="1754505" cy="1149350"/>
          </a:xfrm>
        </p:grpSpPr>
        <p:sp>
          <p:nvSpPr>
            <p:cNvPr id="9" name="object 9"/>
            <p:cNvSpPr/>
            <p:nvPr/>
          </p:nvSpPr>
          <p:spPr>
            <a:xfrm>
              <a:off x="6084569" y="3688842"/>
              <a:ext cx="1728470" cy="1123315"/>
            </a:xfrm>
            <a:custGeom>
              <a:avLst/>
              <a:gdLst/>
              <a:ahLst/>
              <a:cxnLst/>
              <a:rect l="l" t="t" r="r" b="b"/>
              <a:pathLst>
                <a:path w="1728470" h="1123314">
                  <a:moveTo>
                    <a:pt x="1541018" y="0"/>
                  </a:moveTo>
                  <a:lnTo>
                    <a:pt x="187197" y="0"/>
                  </a:lnTo>
                  <a:lnTo>
                    <a:pt x="137436" y="6687"/>
                  </a:lnTo>
                  <a:lnTo>
                    <a:pt x="92719" y="25559"/>
                  </a:lnTo>
                  <a:lnTo>
                    <a:pt x="54832" y="54832"/>
                  </a:lnTo>
                  <a:lnTo>
                    <a:pt x="25559" y="92719"/>
                  </a:lnTo>
                  <a:lnTo>
                    <a:pt x="6687" y="137436"/>
                  </a:lnTo>
                  <a:lnTo>
                    <a:pt x="0" y="187197"/>
                  </a:lnTo>
                  <a:lnTo>
                    <a:pt x="0" y="935989"/>
                  </a:lnTo>
                  <a:lnTo>
                    <a:pt x="6687" y="985751"/>
                  </a:lnTo>
                  <a:lnTo>
                    <a:pt x="25559" y="1030468"/>
                  </a:lnTo>
                  <a:lnTo>
                    <a:pt x="54832" y="1068355"/>
                  </a:lnTo>
                  <a:lnTo>
                    <a:pt x="92719" y="1097628"/>
                  </a:lnTo>
                  <a:lnTo>
                    <a:pt x="137436" y="1116500"/>
                  </a:lnTo>
                  <a:lnTo>
                    <a:pt x="187197" y="1123187"/>
                  </a:lnTo>
                  <a:lnTo>
                    <a:pt x="1541018" y="1123187"/>
                  </a:lnTo>
                  <a:lnTo>
                    <a:pt x="1590779" y="1116500"/>
                  </a:lnTo>
                  <a:lnTo>
                    <a:pt x="1635496" y="1097628"/>
                  </a:lnTo>
                  <a:lnTo>
                    <a:pt x="1673383" y="1068355"/>
                  </a:lnTo>
                  <a:lnTo>
                    <a:pt x="1702656" y="1030468"/>
                  </a:lnTo>
                  <a:lnTo>
                    <a:pt x="1721528" y="985751"/>
                  </a:lnTo>
                  <a:lnTo>
                    <a:pt x="1728215" y="935989"/>
                  </a:lnTo>
                  <a:lnTo>
                    <a:pt x="1728215" y="187197"/>
                  </a:lnTo>
                  <a:lnTo>
                    <a:pt x="1721528" y="137436"/>
                  </a:lnTo>
                  <a:lnTo>
                    <a:pt x="1702656" y="92719"/>
                  </a:lnTo>
                  <a:lnTo>
                    <a:pt x="1673383" y="54832"/>
                  </a:lnTo>
                  <a:lnTo>
                    <a:pt x="1635496" y="25559"/>
                  </a:lnTo>
                  <a:lnTo>
                    <a:pt x="1590779" y="6687"/>
                  </a:lnTo>
                  <a:lnTo>
                    <a:pt x="1541018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6084569" y="3688842"/>
              <a:ext cx="1728470" cy="1123315"/>
            </a:xfrm>
            <a:custGeom>
              <a:avLst/>
              <a:gdLst/>
              <a:ahLst/>
              <a:cxnLst/>
              <a:rect l="l" t="t" r="r" b="b"/>
              <a:pathLst>
                <a:path w="1728470" h="1123314">
                  <a:moveTo>
                    <a:pt x="0" y="187197"/>
                  </a:moveTo>
                  <a:lnTo>
                    <a:pt x="6687" y="137436"/>
                  </a:lnTo>
                  <a:lnTo>
                    <a:pt x="25559" y="92719"/>
                  </a:lnTo>
                  <a:lnTo>
                    <a:pt x="54832" y="54832"/>
                  </a:lnTo>
                  <a:lnTo>
                    <a:pt x="92719" y="25559"/>
                  </a:lnTo>
                  <a:lnTo>
                    <a:pt x="137436" y="6687"/>
                  </a:lnTo>
                  <a:lnTo>
                    <a:pt x="187197" y="0"/>
                  </a:lnTo>
                  <a:lnTo>
                    <a:pt x="1541018" y="0"/>
                  </a:lnTo>
                  <a:lnTo>
                    <a:pt x="1590779" y="6687"/>
                  </a:lnTo>
                  <a:lnTo>
                    <a:pt x="1635496" y="25559"/>
                  </a:lnTo>
                  <a:lnTo>
                    <a:pt x="1673383" y="54832"/>
                  </a:lnTo>
                  <a:lnTo>
                    <a:pt x="1702656" y="92719"/>
                  </a:lnTo>
                  <a:lnTo>
                    <a:pt x="1721528" y="137436"/>
                  </a:lnTo>
                  <a:lnTo>
                    <a:pt x="1728215" y="187197"/>
                  </a:lnTo>
                  <a:lnTo>
                    <a:pt x="1728215" y="935989"/>
                  </a:lnTo>
                  <a:lnTo>
                    <a:pt x="1721528" y="985751"/>
                  </a:lnTo>
                  <a:lnTo>
                    <a:pt x="1702656" y="1030468"/>
                  </a:lnTo>
                  <a:lnTo>
                    <a:pt x="1673383" y="1068355"/>
                  </a:lnTo>
                  <a:lnTo>
                    <a:pt x="1635496" y="1097628"/>
                  </a:lnTo>
                  <a:lnTo>
                    <a:pt x="1590779" y="1116500"/>
                  </a:lnTo>
                  <a:lnTo>
                    <a:pt x="1541018" y="1123187"/>
                  </a:lnTo>
                  <a:lnTo>
                    <a:pt x="187197" y="1123187"/>
                  </a:lnTo>
                  <a:lnTo>
                    <a:pt x="137436" y="1116500"/>
                  </a:lnTo>
                  <a:lnTo>
                    <a:pt x="92719" y="1097628"/>
                  </a:lnTo>
                  <a:lnTo>
                    <a:pt x="54832" y="1068355"/>
                  </a:lnTo>
                  <a:lnTo>
                    <a:pt x="25559" y="1030468"/>
                  </a:lnTo>
                  <a:lnTo>
                    <a:pt x="6687" y="985751"/>
                  </a:lnTo>
                  <a:lnTo>
                    <a:pt x="0" y="935989"/>
                  </a:lnTo>
                  <a:lnTo>
                    <a:pt x="0" y="187197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6216522" y="4028694"/>
            <a:ext cx="1465580" cy="40449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393700" marR="5080" indent="-381000">
              <a:lnSpc>
                <a:spcPts val="1430"/>
              </a:lnSpc>
              <a:spcBef>
                <a:spcPts val="250"/>
              </a:spcBef>
            </a:pPr>
            <a:r>
              <a:rPr sz="1300" b="1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Экспериментальная проверка</a:t>
            </a:r>
            <a:endParaRPr sz="13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195186" y="5069585"/>
            <a:ext cx="567055" cy="673735"/>
          </a:xfrm>
          <a:custGeom>
            <a:avLst/>
            <a:gdLst/>
            <a:ahLst/>
            <a:cxnLst/>
            <a:rect l="l" t="t" r="r" b="b"/>
            <a:pathLst>
              <a:path w="567054" h="673735">
                <a:moveTo>
                  <a:pt x="42925" y="577100"/>
                </a:moveTo>
                <a:lnTo>
                  <a:pt x="39242" y="578637"/>
                </a:lnTo>
                <a:lnTo>
                  <a:pt x="37846" y="581875"/>
                </a:lnTo>
                <a:lnTo>
                  <a:pt x="0" y="673430"/>
                </a:lnTo>
                <a:lnTo>
                  <a:pt x="20923" y="670864"/>
                </a:lnTo>
                <a:lnTo>
                  <a:pt x="13842" y="670864"/>
                </a:lnTo>
                <a:lnTo>
                  <a:pt x="6096" y="660755"/>
                </a:lnTo>
                <a:lnTo>
                  <a:pt x="24907" y="646446"/>
                </a:lnTo>
                <a:lnTo>
                  <a:pt x="49657" y="586739"/>
                </a:lnTo>
                <a:lnTo>
                  <a:pt x="50926" y="583488"/>
                </a:lnTo>
                <a:lnTo>
                  <a:pt x="49402" y="579780"/>
                </a:lnTo>
                <a:lnTo>
                  <a:pt x="46100" y="578434"/>
                </a:lnTo>
                <a:lnTo>
                  <a:pt x="42925" y="577100"/>
                </a:lnTo>
                <a:close/>
              </a:path>
              <a:path w="567054" h="673735">
                <a:moveTo>
                  <a:pt x="24907" y="646446"/>
                </a:moveTo>
                <a:lnTo>
                  <a:pt x="6096" y="660755"/>
                </a:lnTo>
                <a:lnTo>
                  <a:pt x="13842" y="670864"/>
                </a:lnTo>
                <a:lnTo>
                  <a:pt x="17290" y="668235"/>
                </a:lnTo>
                <a:lnTo>
                  <a:pt x="15875" y="668235"/>
                </a:lnTo>
                <a:lnTo>
                  <a:pt x="9143" y="659498"/>
                </a:lnTo>
                <a:lnTo>
                  <a:pt x="20050" y="658162"/>
                </a:lnTo>
                <a:lnTo>
                  <a:pt x="24907" y="646446"/>
                </a:lnTo>
                <a:close/>
              </a:path>
              <a:path w="567054" h="673735">
                <a:moveTo>
                  <a:pt x="100202" y="648347"/>
                </a:moveTo>
                <a:lnTo>
                  <a:pt x="32502" y="656637"/>
                </a:lnTo>
                <a:lnTo>
                  <a:pt x="13842" y="670864"/>
                </a:lnTo>
                <a:lnTo>
                  <a:pt x="20923" y="670864"/>
                </a:lnTo>
                <a:lnTo>
                  <a:pt x="101853" y="660946"/>
                </a:lnTo>
                <a:lnTo>
                  <a:pt x="104266" y="657783"/>
                </a:lnTo>
                <a:lnTo>
                  <a:pt x="103886" y="654304"/>
                </a:lnTo>
                <a:lnTo>
                  <a:pt x="103377" y="650824"/>
                </a:lnTo>
                <a:lnTo>
                  <a:pt x="100202" y="648347"/>
                </a:lnTo>
                <a:close/>
              </a:path>
              <a:path w="567054" h="673735">
                <a:moveTo>
                  <a:pt x="20050" y="658162"/>
                </a:moveTo>
                <a:lnTo>
                  <a:pt x="9143" y="659498"/>
                </a:lnTo>
                <a:lnTo>
                  <a:pt x="15875" y="668235"/>
                </a:lnTo>
                <a:lnTo>
                  <a:pt x="20050" y="658162"/>
                </a:lnTo>
                <a:close/>
              </a:path>
              <a:path w="567054" h="673735">
                <a:moveTo>
                  <a:pt x="32502" y="656637"/>
                </a:moveTo>
                <a:lnTo>
                  <a:pt x="20050" y="658162"/>
                </a:lnTo>
                <a:lnTo>
                  <a:pt x="15875" y="668235"/>
                </a:lnTo>
                <a:lnTo>
                  <a:pt x="17290" y="668235"/>
                </a:lnTo>
                <a:lnTo>
                  <a:pt x="32502" y="656637"/>
                </a:lnTo>
                <a:close/>
              </a:path>
              <a:path w="567054" h="673735">
                <a:moveTo>
                  <a:pt x="555624" y="0"/>
                </a:moveTo>
                <a:lnTo>
                  <a:pt x="530352" y="49275"/>
                </a:lnTo>
                <a:lnTo>
                  <a:pt x="503682" y="97662"/>
                </a:lnTo>
                <a:lnTo>
                  <a:pt x="475741" y="145033"/>
                </a:lnTo>
                <a:lnTo>
                  <a:pt x="446405" y="191388"/>
                </a:lnTo>
                <a:lnTo>
                  <a:pt x="415670" y="236981"/>
                </a:lnTo>
                <a:lnTo>
                  <a:pt x="383666" y="281558"/>
                </a:lnTo>
                <a:lnTo>
                  <a:pt x="350265" y="325119"/>
                </a:lnTo>
                <a:lnTo>
                  <a:pt x="315721" y="367664"/>
                </a:lnTo>
                <a:lnTo>
                  <a:pt x="279908" y="409194"/>
                </a:lnTo>
                <a:lnTo>
                  <a:pt x="242824" y="449706"/>
                </a:lnTo>
                <a:lnTo>
                  <a:pt x="204597" y="489076"/>
                </a:lnTo>
                <a:lnTo>
                  <a:pt x="165226" y="527215"/>
                </a:lnTo>
                <a:lnTo>
                  <a:pt x="124587" y="564337"/>
                </a:lnTo>
                <a:lnTo>
                  <a:pt x="82930" y="600214"/>
                </a:lnTo>
                <a:lnTo>
                  <a:pt x="40004" y="634961"/>
                </a:lnTo>
                <a:lnTo>
                  <a:pt x="24907" y="646446"/>
                </a:lnTo>
                <a:lnTo>
                  <a:pt x="20050" y="658162"/>
                </a:lnTo>
                <a:lnTo>
                  <a:pt x="91186" y="609841"/>
                </a:lnTo>
                <a:lnTo>
                  <a:pt x="133096" y="573709"/>
                </a:lnTo>
                <a:lnTo>
                  <a:pt x="173989" y="536346"/>
                </a:lnTo>
                <a:lnTo>
                  <a:pt x="213740" y="497966"/>
                </a:lnTo>
                <a:lnTo>
                  <a:pt x="252222" y="458216"/>
                </a:lnTo>
                <a:lnTo>
                  <a:pt x="289433" y="417575"/>
                </a:lnTo>
                <a:lnTo>
                  <a:pt x="325628" y="375666"/>
                </a:lnTo>
                <a:lnTo>
                  <a:pt x="360426" y="332866"/>
                </a:lnTo>
                <a:lnTo>
                  <a:pt x="393954" y="288925"/>
                </a:lnTo>
                <a:lnTo>
                  <a:pt x="426085" y="244094"/>
                </a:lnTo>
                <a:lnTo>
                  <a:pt x="457072" y="198119"/>
                </a:lnTo>
                <a:lnTo>
                  <a:pt x="486663" y="151383"/>
                </a:lnTo>
                <a:lnTo>
                  <a:pt x="514858" y="103758"/>
                </a:lnTo>
                <a:lnTo>
                  <a:pt x="541528" y="55118"/>
                </a:lnTo>
                <a:lnTo>
                  <a:pt x="566928" y="5841"/>
                </a:lnTo>
                <a:lnTo>
                  <a:pt x="555624" y="0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3" name="object 13"/>
          <p:cNvGrpSpPr/>
          <p:nvPr/>
        </p:nvGrpSpPr>
        <p:grpSpPr>
          <a:xfrm>
            <a:off x="4215384" y="5532120"/>
            <a:ext cx="1754505" cy="1149350"/>
            <a:chOff x="4215384" y="5532120"/>
            <a:chExt cx="1754505" cy="1149350"/>
          </a:xfrm>
        </p:grpSpPr>
        <p:sp>
          <p:nvSpPr>
            <p:cNvPr id="14" name="object 14"/>
            <p:cNvSpPr/>
            <p:nvPr/>
          </p:nvSpPr>
          <p:spPr>
            <a:xfrm>
              <a:off x="4228338" y="5545074"/>
              <a:ext cx="1728470" cy="1123315"/>
            </a:xfrm>
            <a:custGeom>
              <a:avLst/>
              <a:gdLst/>
              <a:ahLst/>
              <a:cxnLst/>
              <a:rect l="l" t="t" r="r" b="b"/>
              <a:pathLst>
                <a:path w="1728470" h="1123315">
                  <a:moveTo>
                    <a:pt x="1541017" y="0"/>
                  </a:moveTo>
                  <a:lnTo>
                    <a:pt x="187198" y="0"/>
                  </a:lnTo>
                  <a:lnTo>
                    <a:pt x="137436" y="6686"/>
                  </a:lnTo>
                  <a:lnTo>
                    <a:pt x="92719" y="25557"/>
                  </a:lnTo>
                  <a:lnTo>
                    <a:pt x="54832" y="54827"/>
                  </a:lnTo>
                  <a:lnTo>
                    <a:pt x="25559" y="92713"/>
                  </a:lnTo>
                  <a:lnTo>
                    <a:pt x="6687" y="137431"/>
                  </a:lnTo>
                  <a:lnTo>
                    <a:pt x="0" y="187197"/>
                  </a:lnTo>
                  <a:lnTo>
                    <a:pt x="0" y="935989"/>
                  </a:lnTo>
                  <a:lnTo>
                    <a:pt x="6687" y="985756"/>
                  </a:lnTo>
                  <a:lnTo>
                    <a:pt x="25559" y="1030474"/>
                  </a:lnTo>
                  <a:lnTo>
                    <a:pt x="54832" y="1068360"/>
                  </a:lnTo>
                  <a:lnTo>
                    <a:pt x="92719" y="1097630"/>
                  </a:lnTo>
                  <a:lnTo>
                    <a:pt x="137436" y="1116501"/>
                  </a:lnTo>
                  <a:lnTo>
                    <a:pt x="187198" y="1123188"/>
                  </a:lnTo>
                  <a:lnTo>
                    <a:pt x="1541017" y="1123188"/>
                  </a:lnTo>
                  <a:lnTo>
                    <a:pt x="1590779" y="1116501"/>
                  </a:lnTo>
                  <a:lnTo>
                    <a:pt x="1635496" y="1097630"/>
                  </a:lnTo>
                  <a:lnTo>
                    <a:pt x="1673383" y="1068360"/>
                  </a:lnTo>
                  <a:lnTo>
                    <a:pt x="1702656" y="1030474"/>
                  </a:lnTo>
                  <a:lnTo>
                    <a:pt x="1721528" y="985756"/>
                  </a:lnTo>
                  <a:lnTo>
                    <a:pt x="1728215" y="935989"/>
                  </a:lnTo>
                  <a:lnTo>
                    <a:pt x="1728215" y="187197"/>
                  </a:lnTo>
                  <a:lnTo>
                    <a:pt x="1721528" y="137431"/>
                  </a:lnTo>
                  <a:lnTo>
                    <a:pt x="1702656" y="92713"/>
                  </a:lnTo>
                  <a:lnTo>
                    <a:pt x="1673383" y="54827"/>
                  </a:lnTo>
                  <a:lnTo>
                    <a:pt x="1635496" y="25557"/>
                  </a:lnTo>
                  <a:lnTo>
                    <a:pt x="1590779" y="6686"/>
                  </a:lnTo>
                  <a:lnTo>
                    <a:pt x="1541017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228338" y="5545074"/>
              <a:ext cx="1728470" cy="1123315"/>
            </a:xfrm>
            <a:custGeom>
              <a:avLst/>
              <a:gdLst/>
              <a:ahLst/>
              <a:cxnLst/>
              <a:rect l="l" t="t" r="r" b="b"/>
              <a:pathLst>
                <a:path w="1728470" h="1123315">
                  <a:moveTo>
                    <a:pt x="0" y="187197"/>
                  </a:moveTo>
                  <a:lnTo>
                    <a:pt x="6687" y="137431"/>
                  </a:lnTo>
                  <a:lnTo>
                    <a:pt x="25559" y="92713"/>
                  </a:lnTo>
                  <a:lnTo>
                    <a:pt x="54832" y="54827"/>
                  </a:lnTo>
                  <a:lnTo>
                    <a:pt x="92719" y="25557"/>
                  </a:lnTo>
                  <a:lnTo>
                    <a:pt x="137436" y="6686"/>
                  </a:lnTo>
                  <a:lnTo>
                    <a:pt x="187198" y="0"/>
                  </a:lnTo>
                  <a:lnTo>
                    <a:pt x="1541017" y="0"/>
                  </a:lnTo>
                  <a:lnTo>
                    <a:pt x="1590779" y="6686"/>
                  </a:lnTo>
                  <a:lnTo>
                    <a:pt x="1635496" y="25557"/>
                  </a:lnTo>
                  <a:lnTo>
                    <a:pt x="1673383" y="54827"/>
                  </a:lnTo>
                  <a:lnTo>
                    <a:pt x="1702656" y="92713"/>
                  </a:lnTo>
                  <a:lnTo>
                    <a:pt x="1721528" y="137431"/>
                  </a:lnTo>
                  <a:lnTo>
                    <a:pt x="1728215" y="187197"/>
                  </a:lnTo>
                  <a:lnTo>
                    <a:pt x="1728215" y="935989"/>
                  </a:lnTo>
                  <a:lnTo>
                    <a:pt x="1721528" y="985756"/>
                  </a:lnTo>
                  <a:lnTo>
                    <a:pt x="1702656" y="1030474"/>
                  </a:lnTo>
                  <a:lnTo>
                    <a:pt x="1673383" y="1068360"/>
                  </a:lnTo>
                  <a:lnTo>
                    <a:pt x="1635496" y="1097630"/>
                  </a:lnTo>
                  <a:lnTo>
                    <a:pt x="1590779" y="1116501"/>
                  </a:lnTo>
                  <a:lnTo>
                    <a:pt x="1541017" y="1123188"/>
                  </a:lnTo>
                  <a:lnTo>
                    <a:pt x="187198" y="1123188"/>
                  </a:lnTo>
                  <a:lnTo>
                    <a:pt x="137436" y="1116501"/>
                  </a:lnTo>
                  <a:lnTo>
                    <a:pt x="92719" y="1097630"/>
                  </a:lnTo>
                  <a:lnTo>
                    <a:pt x="54832" y="1068360"/>
                  </a:lnTo>
                  <a:lnTo>
                    <a:pt x="25559" y="1030474"/>
                  </a:lnTo>
                  <a:lnTo>
                    <a:pt x="6687" y="985756"/>
                  </a:lnTo>
                  <a:lnTo>
                    <a:pt x="0" y="935989"/>
                  </a:lnTo>
                  <a:lnTo>
                    <a:pt x="0" y="187197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4621784" y="5885789"/>
            <a:ext cx="940435" cy="40449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67640" marR="5080" indent="-155575">
              <a:lnSpc>
                <a:spcPts val="1430"/>
              </a:lnSpc>
              <a:spcBef>
                <a:spcPts val="250"/>
              </a:spcBef>
            </a:pPr>
            <a:r>
              <a:rPr sz="1300" b="1" spc="-2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Наблюдение </a:t>
            </a:r>
            <a:r>
              <a:rPr sz="1300" b="1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явлений</a:t>
            </a:r>
            <a:endParaRPr sz="13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422522" y="5072507"/>
            <a:ext cx="570865" cy="675640"/>
          </a:xfrm>
          <a:custGeom>
            <a:avLst/>
            <a:gdLst/>
            <a:ahLst/>
            <a:cxnLst/>
            <a:rect l="l" t="t" r="r" b="b"/>
            <a:pathLst>
              <a:path w="570864" h="675639">
                <a:moveTo>
                  <a:pt x="16948" y="22382"/>
                </a:moveTo>
                <a:lnTo>
                  <a:pt x="51942" y="100965"/>
                </a:lnTo>
                <a:lnTo>
                  <a:pt x="80137" y="148717"/>
                </a:lnTo>
                <a:lnTo>
                  <a:pt x="109727" y="195453"/>
                </a:lnTo>
                <a:lnTo>
                  <a:pt x="140715" y="241300"/>
                </a:lnTo>
                <a:lnTo>
                  <a:pt x="172847" y="286258"/>
                </a:lnTo>
                <a:lnTo>
                  <a:pt x="206375" y="330073"/>
                </a:lnTo>
                <a:lnTo>
                  <a:pt x="241173" y="372872"/>
                </a:lnTo>
                <a:lnTo>
                  <a:pt x="277367" y="414782"/>
                </a:lnTo>
                <a:lnTo>
                  <a:pt x="314578" y="455422"/>
                </a:lnTo>
                <a:lnTo>
                  <a:pt x="353187" y="495173"/>
                </a:lnTo>
                <a:lnTo>
                  <a:pt x="392811" y="533552"/>
                </a:lnTo>
                <a:lnTo>
                  <a:pt x="433704" y="570915"/>
                </a:lnTo>
                <a:lnTo>
                  <a:pt x="475614" y="607034"/>
                </a:lnTo>
                <a:lnTo>
                  <a:pt x="518794" y="642023"/>
                </a:lnTo>
                <a:lnTo>
                  <a:pt x="562863" y="675551"/>
                </a:lnTo>
                <a:lnTo>
                  <a:pt x="570611" y="665441"/>
                </a:lnTo>
                <a:lnTo>
                  <a:pt x="526541" y="631913"/>
                </a:lnTo>
                <a:lnTo>
                  <a:pt x="483742" y="597179"/>
                </a:lnTo>
                <a:lnTo>
                  <a:pt x="441960" y="561289"/>
                </a:lnTo>
                <a:lnTo>
                  <a:pt x="401319" y="524167"/>
                </a:lnTo>
                <a:lnTo>
                  <a:pt x="361950" y="486029"/>
                </a:lnTo>
                <a:lnTo>
                  <a:pt x="323723" y="446659"/>
                </a:lnTo>
                <a:lnTo>
                  <a:pt x="286765" y="406146"/>
                </a:lnTo>
                <a:lnTo>
                  <a:pt x="250825" y="364617"/>
                </a:lnTo>
                <a:lnTo>
                  <a:pt x="216280" y="322072"/>
                </a:lnTo>
                <a:lnTo>
                  <a:pt x="183006" y="278511"/>
                </a:lnTo>
                <a:lnTo>
                  <a:pt x="151002" y="233934"/>
                </a:lnTo>
                <a:lnTo>
                  <a:pt x="120268" y="188341"/>
                </a:lnTo>
                <a:lnTo>
                  <a:pt x="90931" y="141859"/>
                </a:lnTo>
                <a:lnTo>
                  <a:pt x="62864" y="94488"/>
                </a:lnTo>
                <a:lnTo>
                  <a:pt x="36322" y="46228"/>
                </a:lnTo>
                <a:lnTo>
                  <a:pt x="27598" y="29179"/>
                </a:lnTo>
                <a:lnTo>
                  <a:pt x="16948" y="22382"/>
                </a:lnTo>
                <a:close/>
              </a:path>
              <a:path w="570864" h="675639">
                <a:moveTo>
                  <a:pt x="5461" y="0"/>
                </a:moveTo>
                <a:lnTo>
                  <a:pt x="126" y="98933"/>
                </a:lnTo>
                <a:lnTo>
                  <a:pt x="0" y="102489"/>
                </a:lnTo>
                <a:lnTo>
                  <a:pt x="2666" y="105410"/>
                </a:lnTo>
                <a:lnTo>
                  <a:pt x="6223" y="105664"/>
                </a:lnTo>
                <a:lnTo>
                  <a:pt x="9651" y="105791"/>
                </a:lnTo>
                <a:lnTo>
                  <a:pt x="12700" y="103124"/>
                </a:lnTo>
                <a:lnTo>
                  <a:pt x="12826" y="99695"/>
                </a:lnTo>
                <a:lnTo>
                  <a:pt x="16276" y="34988"/>
                </a:lnTo>
                <a:lnTo>
                  <a:pt x="5587" y="14097"/>
                </a:lnTo>
                <a:lnTo>
                  <a:pt x="16890" y="8255"/>
                </a:lnTo>
                <a:lnTo>
                  <a:pt x="18393" y="8255"/>
                </a:lnTo>
                <a:lnTo>
                  <a:pt x="5461" y="0"/>
                </a:lnTo>
                <a:close/>
              </a:path>
              <a:path w="570864" h="675639">
                <a:moveTo>
                  <a:pt x="18393" y="8255"/>
                </a:moveTo>
                <a:lnTo>
                  <a:pt x="16890" y="8255"/>
                </a:lnTo>
                <a:lnTo>
                  <a:pt x="27598" y="29179"/>
                </a:lnTo>
                <a:lnTo>
                  <a:pt x="82168" y="64008"/>
                </a:lnTo>
                <a:lnTo>
                  <a:pt x="85089" y="65913"/>
                </a:lnTo>
                <a:lnTo>
                  <a:pt x="89026" y="65024"/>
                </a:lnTo>
                <a:lnTo>
                  <a:pt x="90931" y="62103"/>
                </a:lnTo>
                <a:lnTo>
                  <a:pt x="92837" y="59055"/>
                </a:lnTo>
                <a:lnTo>
                  <a:pt x="91948" y="55118"/>
                </a:lnTo>
                <a:lnTo>
                  <a:pt x="89026" y="53340"/>
                </a:lnTo>
                <a:lnTo>
                  <a:pt x="18393" y="8255"/>
                </a:lnTo>
                <a:close/>
              </a:path>
              <a:path w="570864" h="675639">
                <a:moveTo>
                  <a:pt x="16890" y="8255"/>
                </a:moveTo>
                <a:lnTo>
                  <a:pt x="5587" y="14097"/>
                </a:lnTo>
                <a:lnTo>
                  <a:pt x="16276" y="34988"/>
                </a:lnTo>
                <a:lnTo>
                  <a:pt x="16948" y="22382"/>
                </a:lnTo>
                <a:lnTo>
                  <a:pt x="7747" y="16510"/>
                </a:lnTo>
                <a:lnTo>
                  <a:pt x="17525" y="11557"/>
                </a:lnTo>
                <a:lnTo>
                  <a:pt x="18580" y="11557"/>
                </a:lnTo>
                <a:lnTo>
                  <a:pt x="16890" y="8255"/>
                </a:lnTo>
                <a:close/>
              </a:path>
              <a:path w="570864" h="675639">
                <a:moveTo>
                  <a:pt x="18580" y="11557"/>
                </a:moveTo>
                <a:lnTo>
                  <a:pt x="17525" y="11557"/>
                </a:lnTo>
                <a:lnTo>
                  <a:pt x="16948" y="22382"/>
                </a:lnTo>
                <a:lnTo>
                  <a:pt x="27598" y="29179"/>
                </a:lnTo>
                <a:lnTo>
                  <a:pt x="18580" y="11557"/>
                </a:lnTo>
                <a:close/>
              </a:path>
              <a:path w="570864" h="675639">
                <a:moveTo>
                  <a:pt x="17525" y="11557"/>
                </a:moveTo>
                <a:lnTo>
                  <a:pt x="7747" y="16510"/>
                </a:lnTo>
                <a:lnTo>
                  <a:pt x="16948" y="22382"/>
                </a:lnTo>
                <a:lnTo>
                  <a:pt x="17525" y="11557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8" name="object 18"/>
          <p:cNvGrpSpPr/>
          <p:nvPr/>
        </p:nvGrpSpPr>
        <p:grpSpPr>
          <a:xfrm>
            <a:off x="2359151" y="3675888"/>
            <a:ext cx="1754505" cy="1149350"/>
            <a:chOff x="2359151" y="3675888"/>
            <a:chExt cx="1754505" cy="1149350"/>
          </a:xfrm>
        </p:grpSpPr>
        <p:sp>
          <p:nvSpPr>
            <p:cNvPr id="19" name="object 19"/>
            <p:cNvSpPr/>
            <p:nvPr/>
          </p:nvSpPr>
          <p:spPr>
            <a:xfrm>
              <a:off x="2372105" y="3688842"/>
              <a:ext cx="1728470" cy="1123315"/>
            </a:xfrm>
            <a:custGeom>
              <a:avLst/>
              <a:gdLst/>
              <a:ahLst/>
              <a:cxnLst/>
              <a:rect l="l" t="t" r="r" b="b"/>
              <a:pathLst>
                <a:path w="1728470" h="1123314">
                  <a:moveTo>
                    <a:pt x="1541018" y="0"/>
                  </a:moveTo>
                  <a:lnTo>
                    <a:pt x="187198" y="0"/>
                  </a:lnTo>
                  <a:lnTo>
                    <a:pt x="137436" y="6687"/>
                  </a:lnTo>
                  <a:lnTo>
                    <a:pt x="92719" y="25559"/>
                  </a:lnTo>
                  <a:lnTo>
                    <a:pt x="54832" y="54832"/>
                  </a:lnTo>
                  <a:lnTo>
                    <a:pt x="25559" y="92719"/>
                  </a:lnTo>
                  <a:lnTo>
                    <a:pt x="6687" y="137436"/>
                  </a:lnTo>
                  <a:lnTo>
                    <a:pt x="0" y="187197"/>
                  </a:lnTo>
                  <a:lnTo>
                    <a:pt x="0" y="935989"/>
                  </a:lnTo>
                  <a:lnTo>
                    <a:pt x="6687" y="985751"/>
                  </a:lnTo>
                  <a:lnTo>
                    <a:pt x="25559" y="1030468"/>
                  </a:lnTo>
                  <a:lnTo>
                    <a:pt x="54832" y="1068355"/>
                  </a:lnTo>
                  <a:lnTo>
                    <a:pt x="92719" y="1097628"/>
                  </a:lnTo>
                  <a:lnTo>
                    <a:pt x="137436" y="1116500"/>
                  </a:lnTo>
                  <a:lnTo>
                    <a:pt x="187198" y="1123187"/>
                  </a:lnTo>
                  <a:lnTo>
                    <a:pt x="1541018" y="1123187"/>
                  </a:lnTo>
                  <a:lnTo>
                    <a:pt x="1590779" y="1116500"/>
                  </a:lnTo>
                  <a:lnTo>
                    <a:pt x="1635496" y="1097628"/>
                  </a:lnTo>
                  <a:lnTo>
                    <a:pt x="1673383" y="1068355"/>
                  </a:lnTo>
                  <a:lnTo>
                    <a:pt x="1702656" y="1030468"/>
                  </a:lnTo>
                  <a:lnTo>
                    <a:pt x="1721528" y="985751"/>
                  </a:lnTo>
                  <a:lnTo>
                    <a:pt x="1728216" y="935989"/>
                  </a:lnTo>
                  <a:lnTo>
                    <a:pt x="1728216" y="187197"/>
                  </a:lnTo>
                  <a:lnTo>
                    <a:pt x="1721528" y="137436"/>
                  </a:lnTo>
                  <a:lnTo>
                    <a:pt x="1702656" y="92719"/>
                  </a:lnTo>
                  <a:lnTo>
                    <a:pt x="1673383" y="54832"/>
                  </a:lnTo>
                  <a:lnTo>
                    <a:pt x="1635496" y="25559"/>
                  </a:lnTo>
                  <a:lnTo>
                    <a:pt x="1590779" y="6687"/>
                  </a:lnTo>
                  <a:lnTo>
                    <a:pt x="1541018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372105" y="3688842"/>
              <a:ext cx="1728470" cy="1123315"/>
            </a:xfrm>
            <a:custGeom>
              <a:avLst/>
              <a:gdLst/>
              <a:ahLst/>
              <a:cxnLst/>
              <a:rect l="l" t="t" r="r" b="b"/>
              <a:pathLst>
                <a:path w="1728470" h="1123314">
                  <a:moveTo>
                    <a:pt x="0" y="187197"/>
                  </a:moveTo>
                  <a:lnTo>
                    <a:pt x="6687" y="137436"/>
                  </a:lnTo>
                  <a:lnTo>
                    <a:pt x="25559" y="92719"/>
                  </a:lnTo>
                  <a:lnTo>
                    <a:pt x="54832" y="54832"/>
                  </a:lnTo>
                  <a:lnTo>
                    <a:pt x="92719" y="25559"/>
                  </a:lnTo>
                  <a:lnTo>
                    <a:pt x="137436" y="6687"/>
                  </a:lnTo>
                  <a:lnTo>
                    <a:pt x="187198" y="0"/>
                  </a:lnTo>
                  <a:lnTo>
                    <a:pt x="1541018" y="0"/>
                  </a:lnTo>
                  <a:lnTo>
                    <a:pt x="1590779" y="6687"/>
                  </a:lnTo>
                  <a:lnTo>
                    <a:pt x="1635496" y="25559"/>
                  </a:lnTo>
                  <a:lnTo>
                    <a:pt x="1673383" y="54832"/>
                  </a:lnTo>
                  <a:lnTo>
                    <a:pt x="1702656" y="92719"/>
                  </a:lnTo>
                  <a:lnTo>
                    <a:pt x="1721528" y="137436"/>
                  </a:lnTo>
                  <a:lnTo>
                    <a:pt x="1728216" y="187197"/>
                  </a:lnTo>
                  <a:lnTo>
                    <a:pt x="1728216" y="935989"/>
                  </a:lnTo>
                  <a:lnTo>
                    <a:pt x="1721528" y="985751"/>
                  </a:lnTo>
                  <a:lnTo>
                    <a:pt x="1702656" y="1030468"/>
                  </a:lnTo>
                  <a:lnTo>
                    <a:pt x="1673383" y="1068355"/>
                  </a:lnTo>
                  <a:lnTo>
                    <a:pt x="1635496" y="1097628"/>
                  </a:lnTo>
                  <a:lnTo>
                    <a:pt x="1590779" y="1116500"/>
                  </a:lnTo>
                  <a:lnTo>
                    <a:pt x="1541018" y="1123187"/>
                  </a:lnTo>
                  <a:lnTo>
                    <a:pt x="187198" y="1123187"/>
                  </a:lnTo>
                  <a:lnTo>
                    <a:pt x="137436" y="1116500"/>
                  </a:lnTo>
                  <a:lnTo>
                    <a:pt x="92719" y="1097628"/>
                  </a:lnTo>
                  <a:lnTo>
                    <a:pt x="54832" y="1068355"/>
                  </a:lnTo>
                  <a:lnTo>
                    <a:pt x="25559" y="1030468"/>
                  </a:lnTo>
                  <a:lnTo>
                    <a:pt x="6687" y="985751"/>
                  </a:lnTo>
                  <a:lnTo>
                    <a:pt x="0" y="935989"/>
                  </a:lnTo>
                  <a:lnTo>
                    <a:pt x="0" y="187197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 txBox="1"/>
          <p:nvPr/>
        </p:nvSpPr>
        <p:spPr>
          <a:xfrm>
            <a:off x="2909697" y="4118813"/>
            <a:ext cx="65341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Гипотеза</a:t>
            </a:r>
            <a:endParaRPr sz="13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422269" y="2755900"/>
            <a:ext cx="567055" cy="673735"/>
          </a:xfrm>
          <a:custGeom>
            <a:avLst/>
            <a:gdLst/>
            <a:ahLst/>
            <a:cxnLst/>
            <a:rect l="l" t="t" r="r" b="b"/>
            <a:pathLst>
              <a:path w="567054" h="673735">
                <a:moveTo>
                  <a:pt x="546929" y="15180"/>
                </a:moveTo>
                <a:lnTo>
                  <a:pt x="475741" y="63500"/>
                </a:lnTo>
                <a:lnTo>
                  <a:pt x="433831" y="99695"/>
                </a:lnTo>
                <a:lnTo>
                  <a:pt x="392938" y="136905"/>
                </a:lnTo>
                <a:lnTo>
                  <a:pt x="353313" y="175513"/>
                </a:lnTo>
                <a:lnTo>
                  <a:pt x="314705" y="215137"/>
                </a:lnTo>
                <a:lnTo>
                  <a:pt x="277494" y="255904"/>
                </a:lnTo>
                <a:lnTo>
                  <a:pt x="241300" y="297688"/>
                </a:lnTo>
                <a:lnTo>
                  <a:pt x="206628" y="340487"/>
                </a:lnTo>
                <a:lnTo>
                  <a:pt x="172973" y="384428"/>
                </a:lnTo>
                <a:lnTo>
                  <a:pt x="140842" y="429387"/>
                </a:lnTo>
                <a:lnTo>
                  <a:pt x="109854" y="475234"/>
                </a:lnTo>
                <a:lnTo>
                  <a:pt x="80263" y="521970"/>
                </a:lnTo>
                <a:lnTo>
                  <a:pt x="52069" y="569595"/>
                </a:lnTo>
                <a:lnTo>
                  <a:pt x="25400" y="618236"/>
                </a:lnTo>
                <a:lnTo>
                  <a:pt x="0" y="667512"/>
                </a:lnTo>
                <a:lnTo>
                  <a:pt x="11302" y="673353"/>
                </a:lnTo>
                <a:lnTo>
                  <a:pt x="36702" y="624077"/>
                </a:lnTo>
                <a:lnTo>
                  <a:pt x="63245" y="575817"/>
                </a:lnTo>
                <a:lnTo>
                  <a:pt x="91312" y="528447"/>
                </a:lnTo>
                <a:lnTo>
                  <a:pt x="120650" y="481964"/>
                </a:lnTo>
                <a:lnTo>
                  <a:pt x="151383" y="436372"/>
                </a:lnTo>
                <a:lnTo>
                  <a:pt x="183387" y="391795"/>
                </a:lnTo>
                <a:lnTo>
                  <a:pt x="216661" y="348234"/>
                </a:lnTo>
                <a:lnTo>
                  <a:pt x="251205" y="305562"/>
                </a:lnTo>
                <a:lnTo>
                  <a:pt x="287146" y="264160"/>
                </a:lnTo>
                <a:lnTo>
                  <a:pt x="324103" y="223774"/>
                </a:lnTo>
                <a:lnTo>
                  <a:pt x="362330" y="184276"/>
                </a:lnTo>
                <a:lnTo>
                  <a:pt x="401827" y="146050"/>
                </a:lnTo>
                <a:lnTo>
                  <a:pt x="442340" y="109092"/>
                </a:lnTo>
                <a:lnTo>
                  <a:pt x="484123" y="73025"/>
                </a:lnTo>
                <a:lnTo>
                  <a:pt x="526922" y="38480"/>
                </a:lnTo>
                <a:lnTo>
                  <a:pt x="542086" y="26895"/>
                </a:lnTo>
                <a:lnTo>
                  <a:pt x="546929" y="15180"/>
                </a:lnTo>
                <a:close/>
              </a:path>
              <a:path w="567054" h="673735">
                <a:moveTo>
                  <a:pt x="566001" y="2539"/>
                </a:moveTo>
                <a:lnTo>
                  <a:pt x="553084" y="2539"/>
                </a:lnTo>
                <a:lnTo>
                  <a:pt x="560831" y="12573"/>
                </a:lnTo>
                <a:lnTo>
                  <a:pt x="542086" y="26895"/>
                </a:lnTo>
                <a:lnTo>
                  <a:pt x="517397" y="86613"/>
                </a:lnTo>
                <a:lnTo>
                  <a:pt x="516000" y="89915"/>
                </a:lnTo>
                <a:lnTo>
                  <a:pt x="517525" y="93599"/>
                </a:lnTo>
                <a:lnTo>
                  <a:pt x="520826" y="94996"/>
                </a:lnTo>
                <a:lnTo>
                  <a:pt x="524001" y="96265"/>
                </a:lnTo>
                <a:lnTo>
                  <a:pt x="527684" y="94741"/>
                </a:lnTo>
                <a:lnTo>
                  <a:pt x="529081" y="91566"/>
                </a:lnTo>
                <a:lnTo>
                  <a:pt x="566001" y="2539"/>
                </a:lnTo>
                <a:close/>
              </a:path>
              <a:path w="567054" h="673735">
                <a:moveTo>
                  <a:pt x="555144" y="5207"/>
                </a:moveTo>
                <a:lnTo>
                  <a:pt x="551052" y="5207"/>
                </a:lnTo>
                <a:lnTo>
                  <a:pt x="557783" y="13842"/>
                </a:lnTo>
                <a:lnTo>
                  <a:pt x="546929" y="15180"/>
                </a:lnTo>
                <a:lnTo>
                  <a:pt x="542086" y="26895"/>
                </a:lnTo>
                <a:lnTo>
                  <a:pt x="560831" y="12573"/>
                </a:lnTo>
                <a:lnTo>
                  <a:pt x="555144" y="5207"/>
                </a:lnTo>
                <a:close/>
              </a:path>
              <a:path w="567054" h="673735">
                <a:moveTo>
                  <a:pt x="567054" y="0"/>
                </a:moveTo>
                <a:lnTo>
                  <a:pt x="468629" y="12064"/>
                </a:lnTo>
                <a:lnTo>
                  <a:pt x="464058" y="12573"/>
                </a:lnTo>
                <a:lnTo>
                  <a:pt x="465099" y="12573"/>
                </a:lnTo>
                <a:lnTo>
                  <a:pt x="462660" y="15621"/>
                </a:lnTo>
                <a:lnTo>
                  <a:pt x="463168" y="19050"/>
                </a:lnTo>
                <a:lnTo>
                  <a:pt x="463550" y="22605"/>
                </a:lnTo>
                <a:lnTo>
                  <a:pt x="466725" y="25019"/>
                </a:lnTo>
                <a:lnTo>
                  <a:pt x="470153" y="24637"/>
                </a:lnTo>
                <a:lnTo>
                  <a:pt x="534487" y="16712"/>
                </a:lnTo>
                <a:lnTo>
                  <a:pt x="553084" y="2539"/>
                </a:lnTo>
                <a:lnTo>
                  <a:pt x="566001" y="2539"/>
                </a:lnTo>
                <a:lnTo>
                  <a:pt x="567054" y="0"/>
                </a:lnTo>
                <a:close/>
              </a:path>
              <a:path w="567054" h="673735">
                <a:moveTo>
                  <a:pt x="553084" y="2539"/>
                </a:moveTo>
                <a:lnTo>
                  <a:pt x="534487" y="16712"/>
                </a:lnTo>
                <a:lnTo>
                  <a:pt x="546929" y="15180"/>
                </a:lnTo>
                <a:lnTo>
                  <a:pt x="551052" y="5207"/>
                </a:lnTo>
                <a:lnTo>
                  <a:pt x="555144" y="5207"/>
                </a:lnTo>
                <a:lnTo>
                  <a:pt x="553084" y="2539"/>
                </a:lnTo>
                <a:close/>
              </a:path>
              <a:path w="567054" h="673735">
                <a:moveTo>
                  <a:pt x="551052" y="5207"/>
                </a:moveTo>
                <a:lnTo>
                  <a:pt x="546929" y="15180"/>
                </a:lnTo>
                <a:lnTo>
                  <a:pt x="557783" y="13842"/>
                </a:lnTo>
                <a:lnTo>
                  <a:pt x="551052" y="5207"/>
                </a:lnTo>
                <a:close/>
              </a:path>
            </a:pathLst>
          </a:custGeom>
          <a:solidFill>
            <a:srgbClr val="4AACC5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17424" rIns="0" bIns="0" rtlCol="0">
            <a:spAutoFit/>
          </a:bodyPr>
          <a:lstStyle/>
          <a:p>
            <a:pPr marL="317500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75B0"/>
                </a:solidFill>
              </a:rPr>
              <a:t>Рекомендации</a:t>
            </a:r>
            <a:r>
              <a:rPr spc="-145" dirty="0">
                <a:solidFill>
                  <a:srgbClr val="0075B0"/>
                </a:solidFill>
              </a:rPr>
              <a:t> </a:t>
            </a:r>
            <a:r>
              <a:rPr spc="-10" dirty="0">
                <a:solidFill>
                  <a:srgbClr val="0075B0"/>
                </a:solidFill>
              </a:rPr>
              <a:t>ЦОККО</a:t>
            </a:r>
            <a:endParaRPr spc="-10" dirty="0">
              <a:solidFill>
                <a:srgbClr val="0075B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4500" y="1129030"/>
            <a:ext cx="11059160" cy="5514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5430" indent="-252730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265430" algn="l"/>
              </a:tabLst>
            </a:pPr>
            <a:r>
              <a:rPr sz="2000" b="1" dirty="0">
                <a:latin typeface="Calibri" panose="020F0502020204030204"/>
                <a:cs typeface="Calibri" panose="020F0502020204030204"/>
              </a:rPr>
              <a:t>Администрации</a:t>
            </a:r>
            <a:r>
              <a:rPr sz="2000" b="1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spc="-25" dirty="0">
                <a:latin typeface="Calibri" panose="020F0502020204030204"/>
                <a:cs typeface="Calibri" panose="020F0502020204030204"/>
              </a:rPr>
              <a:t>ОО: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452120" lvl="1" indent="-439420">
              <a:lnSpc>
                <a:spcPct val="100000"/>
              </a:lnSpc>
              <a:buAutoNum type="arabicPeriod"/>
              <a:tabLst>
                <a:tab pos="452120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Учесть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результаты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-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2025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внесения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изменений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план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функционирования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ВСОКО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2026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000" spc="-20" dirty="0">
                <a:latin typeface="Calibri" panose="020F0502020204030204"/>
                <a:cs typeface="Calibri" panose="020F0502020204030204"/>
              </a:rPr>
              <a:t>год.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98780" lvl="1" indent="-396875">
              <a:lnSpc>
                <a:spcPct val="100000"/>
              </a:lnSpc>
              <a:buAutoNum type="arabicPeriod" startAt="2"/>
              <a:tabLst>
                <a:tab pos="398780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Усилить</a:t>
            </a:r>
            <a:r>
              <a:rPr sz="20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контроль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за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качеством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преподавания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предметов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98145" lvl="1" indent="-396875">
              <a:lnSpc>
                <a:spcPct val="100000"/>
              </a:lnSpc>
              <a:buAutoNum type="arabicPeriod" startAt="2"/>
              <a:tabLst>
                <a:tab pos="398145" algn="l"/>
              </a:tabLst>
            </a:pPr>
            <a:r>
              <a:rPr sz="2000" spc="-10" dirty="0">
                <a:latin typeface="Calibri" panose="020F0502020204030204"/>
                <a:cs typeface="Calibri" panose="020F0502020204030204"/>
              </a:rPr>
              <a:t>Провести</a:t>
            </a:r>
            <a:r>
              <a:rPr sz="20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методический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семинар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системе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оценивания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учебных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действий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обучающихся.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23215" indent="-310515">
              <a:lnSpc>
                <a:spcPct val="100000"/>
              </a:lnSpc>
              <a:buAutoNum type="arabicPeriod" startAt="2"/>
              <a:tabLst>
                <a:tab pos="323215" algn="l"/>
              </a:tabLst>
            </a:pPr>
            <a:r>
              <a:rPr sz="2000" b="1" spc="-10" dirty="0">
                <a:latin typeface="Calibri" panose="020F0502020204030204"/>
                <a:cs typeface="Calibri" panose="020F0502020204030204"/>
              </a:rPr>
              <a:t>Руководителям</a:t>
            </a:r>
            <a:r>
              <a:rPr sz="20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школьных</a:t>
            </a:r>
            <a:r>
              <a:rPr sz="2000" b="1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spc="-25" dirty="0">
                <a:latin typeface="Calibri" panose="020F0502020204030204"/>
                <a:cs typeface="Calibri" panose="020F0502020204030204"/>
              </a:rPr>
              <a:t>МО: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452755" lvl="1" indent="-440055">
              <a:lnSpc>
                <a:spcPct val="100000"/>
              </a:lnSpc>
              <a:buAutoNum type="arabicPeriod"/>
              <a:tabLst>
                <a:tab pos="45275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Провести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содержательный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анализ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всем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классам.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 marR="201295" lvl="1" indent="440055">
              <a:lnSpc>
                <a:spcPct val="100000"/>
              </a:lnSpc>
              <a:buAutoNum type="arabicPeriod"/>
              <a:tabLst>
                <a:tab pos="45275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Выявить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неосвоенные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учениками</a:t>
            </a:r>
            <a:r>
              <a:rPr sz="20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контролируемые</a:t>
            </a:r>
            <a:r>
              <a:rPr sz="20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элементы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содержания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(КЭС)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отдельных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классов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отдельных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обучающихся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предметам.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65430" indent="-252730">
              <a:lnSpc>
                <a:spcPct val="100000"/>
              </a:lnSpc>
              <a:spcBef>
                <a:spcPts val="5"/>
              </a:spcBef>
              <a:buAutoNum type="arabicPeriod" startAt="3"/>
              <a:tabLst>
                <a:tab pos="265430" algn="l"/>
              </a:tabLst>
            </a:pPr>
            <a:r>
              <a:rPr sz="2000" b="1" spc="-10" dirty="0">
                <a:latin typeface="Calibri" panose="020F0502020204030204"/>
                <a:cs typeface="Calibri" panose="020F0502020204030204"/>
              </a:rPr>
              <a:t>Учителям-предметникам: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 marR="139700" lvl="1" indent="440055">
              <a:lnSpc>
                <a:spcPct val="100000"/>
              </a:lnSpc>
              <a:buAutoNum type="arabicPeriod"/>
              <a:tabLst>
                <a:tab pos="45275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Проанализировать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достижение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высоких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определить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причины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низких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результатов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предмету.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452755" lvl="1" indent="-440055">
              <a:lnSpc>
                <a:spcPct val="100000"/>
              </a:lnSpc>
              <a:buClr>
                <a:srgbClr val="000000"/>
              </a:buClr>
              <a:buAutoNum type="arabicPeriod"/>
              <a:tabLst>
                <a:tab pos="452755" algn="l"/>
              </a:tabLst>
            </a:pP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Внедрить</a:t>
            </a:r>
            <a:r>
              <a:rPr sz="2000" spc="-6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эффективные</a:t>
            </a:r>
            <a:r>
              <a:rPr sz="2000" spc="-3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педагогические</a:t>
            </a:r>
            <a:r>
              <a:rPr sz="2000" spc="-6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практики</a:t>
            </a:r>
            <a:r>
              <a:rPr sz="2000" spc="-6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2000" spc="-3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процесс</a:t>
            </a:r>
            <a:r>
              <a:rPr sz="2000" spc="-4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обучения.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452120" lvl="1" indent="-439420">
              <a:lnSpc>
                <a:spcPct val="100000"/>
              </a:lnSpc>
              <a:buAutoNum type="arabicPeriod"/>
              <a:tabLst>
                <a:tab pos="452120" algn="l"/>
              </a:tabLst>
            </a:pP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При</a:t>
            </a:r>
            <a:r>
              <a:rPr sz="2000" spc="-5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подготовке</a:t>
            </a:r>
            <a:r>
              <a:rPr sz="2000" spc="-5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учащихся</a:t>
            </a:r>
            <a:r>
              <a:rPr sz="2000" spc="-3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к</a:t>
            </a:r>
            <a:r>
              <a:rPr sz="2000" spc="-1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написанию</a:t>
            </a:r>
            <a:r>
              <a:rPr sz="2000" spc="-3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ВПР-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2026</a:t>
            </a:r>
            <a:r>
              <a:rPr sz="2000" spc="-5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шире</a:t>
            </a:r>
            <a:r>
              <a:rPr sz="2000" spc="-2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использовать</a:t>
            </a:r>
            <a:r>
              <a:rPr sz="2000" spc="-3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электронные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 marR="1044575">
              <a:lnSpc>
                <a:spcPct val="100000"/>
              </a:lnSpc>
            </a:pP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образовательные</a:t>
            </a:r>
            <a:r>
              <a:rPr sz="2000" spc="-3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ресурсы,</a:t>
            </a:r>
            <a:r>
              <a:rPr sz="2000" spc="-6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позволяющие</a:t>
            </a:r>
            <a:r>
              <a:rPr sz="2000" spc="-5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ребенку</a:t>
            </a:r>
            <a:r>
              <a:rPr sz="2000" spc="-3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самостоятельно</a:t>
            </a:r>
            <a:r>
              <a:rPr sz="2000" spc="-5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проверить</a:t>
            </a:r>
            <a:r>
              <a:rPr sz="2000" spc="-6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правильность </a:t>
            </a:r>
            <a:r>
              <a:rPr sz="200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выполнения</a:t>
            </a:r>
            <a:r>
              <a:rPr sz="2000" spc="-4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задания.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452755" lvl="1" indent="-440055">
              <a:lnSpc>
                <a:spcPct val="100000"/>
              </a:lnSpc>
              <a:buAutoNum type="arabicPeriod" startAt="4"/>
              <a:tabLst>
                <a:tab pos="45275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Использовать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уроках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задания,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которые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направлены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развитие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вариативности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мышления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Calibri" panose="020F0502020204030204"/>
                <a:cs typeface="Calibri" panose="020F0502020204030204"/>
              </a:rPr>
              <a:t>учащихся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способность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применять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знания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новой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ситуации.</a:t>
            </a:r>
            <a:endParaRPr sz="20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1211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95"/>
              </a:spcBef>
            </a:pPr>
            <a:r>
              <a:rPr sz="2550" b="0" spc="-1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Учителям</a:t>
            </a:r>
            <a:endParaRPr sz="255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5500" y="1641474"/>
            <a:ext cx="7381875" cy="3866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latin typeface="Calibri" panose="020F0502020204030204"/>
                <a:cs typeface="Calibri" panose="020F0502020204030204"/>
              </a:rPr>
              <a:t>Изучить: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99085" marR="514985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800" spc="-25" dirty="0">
                <a:latin typeface="Calibri" panose="020F0502020204030204"/>
                <a:cs typeface="Calibri" panose="020F0502020204030204"/>
              </a:rPr>
              <a:t>инструктивно-</a:t>
            </a:r>
            <a:r>
              <a:rPr sz="2800" dirty="0">
                <a:latin typeface="Calibri" panose="020F0502020204030204"/>
                <a:cs typeface="Calibri" panose="020F0502020204030204"/>
              </a:rPr>
              <a:t>методические</a:t>
            </a:r>
            <a:r>
              <a:rPr sz="28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материалы</a:t>
            </a:r>
            <a:r>
              <a:rPr sz="2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35" dirty="0">
                <a:latin typeface="Calibri" panose="020F0502020204030204"/>
                <a:cs typeface="Calibri" panose="020F0502020204030204"/>
              </a:rPr>
              <a:t>по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подготовке</a:t>
            </a:r>
            <a:r>
              <a:rPr sz="28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и</a:t>
            </a:r>
            <a:r>
              <a:rPr sz="28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проведению</a:t>
            </a:r>
            <a:r>
              <a:rPr sz="2800" spc="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ВПР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Приказ</a:t>
            </a:r>
            <a:r>
              <a:rPr sz="2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о</a:t>
            </a:r>
            <a:r>
              <a:rPr sz="28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проведении</a:t>
            </a:r>
            <a:r>
              <a:rPr sz="2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ВПР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Порядок</a:t>
            </a:r>
            <a:r>
              <a:rPr sz="28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проведения</a:t>
            </a:r>
            <a:r>
              <a:rPr sz="28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ВПР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Описание</a:t>
            </a:r>
            <a:r>
              <a:rPr sz="2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работы</a:t>
            </a:r>
            <a:r>
              <a:rPr sz="28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предмету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spcBef>
                <a:spcPts val="5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Демоверсии</a:t>
            </a:r>
            <a:r>
              <a:rPr sz="2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работ</a:t>
            </a:r>
            <a:r>
              <a:rPr sz="2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предмету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99085" marR="5080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Методические</a:t>
            </a:r>
            <a:r>
              <a:rPr sz="28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рекомендации</a:t>
            </a:r>
            <a:r>
              <a:rPr sz="2800" spc="-10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8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подготовке</a:t>
            </a:r>
            <a:r>
              <a:rPr sz="28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50" dirty="0">
                <a:latin typeface="Calibri" panose="020F0502020204030204"/>
                <a:cs typeface="Calibri" panose="020F0502020204030204"/>
              </a:rPr>
              <a:t>к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проведению</a:t>
            </a:r>
            <a:r>
              <a:rPr sz="28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ВПР</a:t>
            </a:r>
            <a:endParaRPr sz="28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95"/>
              </a:spcBef>
            </a:pPr>
            <a:r>
              <a:rPr dirty="0"/>
              <a:t>ИНФОРМАЦИОННЫЙ</a:t>
            </a:r>
            <a:r>
              <a:rPr spc="-25" dirty="0"/>
              <a:t> </a:t>
            </a:r>
            <a:r>
              <a:rPr dirty="0"/>
              <a:t>СТЕНД</a:t>
            </a:r>
            <a:r>
              <a:rPr spc="-5" dirty="0"/>
              <a:t> </a:t>
            </a:r>
            <a:r>
              <a:rPr dirty="0"/>
              <a:t>о</a:t>
            </a:r>
            <a:r>
              <a:rPr spc="-15" dirty="0"/>
              <a:t> </a:t>
            </a:r>
            <a:r>
              <a:rPr spc="-25" dirty="0"/>
              <a:t>ВПР</a:t>
            </a:r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77900" y="876579"/>
            <a:ext cx="6005195" cy="4968240"/>
          </a:xfrm>
          <a:prstGeom prst="rect">
            <a:avLst/>
          </a:prstGeom>
        </p:spPr>
        <p:txBody>
          <a:bodyPr vert="horz" wrap="square" lIns="0" tIns="2032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600"/>
              </a:spcBef>
              <a:buSzPct val="36000"/>
              <a:buFont typeface="Wingdings" panose="05000000000000000000"/>
              <a:buChar char=""/>
              <a:tabLst>
                <a:tab pos="469900" algn="l"/>
              </a:tabLst>
            </a:pP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Демонстрационный</a:t>
            </a:r>
            <a:r>
              <a:rPr sz="2800" spc="-12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вариант</a:t>
            </a:r>
            <a:r>
              <a:rPr sz="2800" spc="-12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ВПР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indent="-457200">
              <a:lnSpc>
                <a:spcPct val="100000"/>
              </a:lnSpc>
              <a:spcBef>
                <a:spcPts val="1505"/>
              </a:spcBef>
              <a:buSzPct val="36000"/>
              <a:buFont typeface="Wingdings" panose="05000000000000000000"/>
              <a:buChar char=""/>
              <a:tabLst>
                <a:tab pos="469900" algn="l"/>
              </a:tabLst>
            </a:pP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Инструкция</a:t>
            </a:r>
            <a:r>
              <a:rPr sz="2800" spc="-8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2800" spc="-9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выполнению</a:t>
            </a:r>
            <a:r>
              <a:rPr sz="2800" spc="-10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работы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indent="-457200">
              <a:lnSpc>
                <a:spcPct val="100000"/>
              </a:lnSpc>
              <a:spcBef>
                <a:spcPts val="1500"/>
              </a:spcBef>
              <a:buSzPct val="36000"/>
              <a:buFont typeface="Wingdings" panose="05000000000000000000"/>
              <a:buChar char=""/>
              <a:tabLst>
                <a:tab pos="469900" algn="l"/>
              </a:tabLst>
            </a:pP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Инструкция</a:t>
            </a:r>
            <a:r>
              <a:rPr sz="2800" spc="-7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2800" spc="-9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заполнению</a:t>
            </a:r>
            <a:r>
              <a:rPr sz="2800" spc="-9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бланков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indent="-457200">
              <a:lnSpc>
                <a:spcPct val="100000"/>
              </a:lnSpc>
              <a:spcBef>
                <a:spcPts val="1515"/>
              </a:spcBef>
              <a:buSzPct val="36000"/>
              <a:buFont typeface="Wingdings" panose="05000000000000000000"/>
              <a:buChar char=""/>
              <a:tabLst>
                <a:tab pos="469900" algn="l"/>
                <a:tab pos="2867025" algn="l"/>
              </a:tabLst>
            </a:pPr>
            <a:r>
              <a:rPr sz="2800" spc="-1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Спецификация</a:t>
            </a: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	работы</a:t>
            </a:r>
            <a:r>
              <a:rPr sz="2800" spc="-5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2800" spc="-5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предмету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indent="-457200">
              <a:lnSpc>
                <a:spcPct val="100000"/>
              </a:lnSpc>
              <a:spcBef>
                <a:spcPts val="1500"/>
              </a:spcBef>
              <a:buSzPct val="36000"/>
              <a:buFont typeface="Wingdings" panose="05000000000000000000"/>
              <a:buChar char=""/>
              <a:tabLst>
                <a:tab pos="469900" algn="l"/>
              </a:tabLst>
            </a:pPr>
            <a:r>
              <a:rPr sz="2800" spc="-1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Рекомендации</a:t>
            </a:r>
            <a:r>
              <a:rPr sz="2800" spc="-5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учителя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indent="-457200">
              <a:lnSpc>
                <a:spcPct val="100000"/>
              </a:lnSpc>
              <a:spcBef>
                <a:spcPts val="1500"/>
              </a:spcBef>
              <a:buSzPct val="36000"/>
              <a:buFont typeface="Wingdings" panose="05000000000000000000"/>
              <a:buChar char=""/>
              <a:tabLst>
                <a:tab pos="469900" algn="l"/>
              </a:tabLst>
            </a:pP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Расписание</a:t>
            </a:r>
            <a:r>
              <a:rPr sz="2800" spc="-13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ВПР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indent="-457200">
              <a:lnSpc>
                <a:spcPct val="100000"/>
              </a:lnSpc>
              <a:spcBef>
                <a:spcPts val="1515"/>
              </a:spcBef>
              <a:buSzPct val="36000"/>
              <a:buFont typeface="Wingdings" panose="05000000000000000000"/>
              <a:buChar char=""/>
              <a:tabLst>
                <a:tab pos="469900" algn="l"/>
              </a:tabLst>
            </a:pP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График</a:t>
            </a:r>
            <a:r>
              <a:rPr sz="2800" spc="-4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консультативных</a:t>
            </a:r>
            <a:r>
              <a:rPr sz="2800" spc="-4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занятий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indent="-457200">
              <a:lnSpc>
                <a:spcPct val="100000"/>
              </a:lnSpc>
              <a:spcBef>
                <a:spcPts val="1500"/>
              </a:spcBef>
              <a:buSzPct val="36000"/>
              <a:buFont typeface="Wingdings" panose="05000000000000000000"/>
              <a:buChar char=""/>
              <a:tabLst>
                <a:tab pos="469900" algn="l"/>
              </a:tabLst>
            </a:pP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Список</a:t>
            </a:r>
            <a:r>
              <a:rPr sz="2800" spc="-7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литературы</a:t>
            </a:r>
            <a:r>
              <a:rPr sz="2800" spc="-5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и</a:t>
            </a:r>
            <a:r>
              <a:rPr sz="2800" spc="-8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адреса</a:t>
            </a:r>
            <a:r>
              <a:rPr sz="2800" spc="-75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solidFill>
                  <a:srgbClr val="373752"/>
                </a:solidFill>
                <a:latin typeface="Calibri" panose="020F0502020204030204"/>
                <a:cs typeface="Calibri" panose="020F0502020204030204"/>
              </a:rPr>
              <a:t>сайтов</a:t>
            </a:r>
            <a:endParaRPr sz="28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6385" rIns="0" bIns="0" rtlCol="0">
            <a:spAutoFit/>
          </a:bodyPr>
          <a:lstStyle/>
          <a:p>
            <a:pPr marL="2806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Этапы</a:t>
            </a:r>
            <a:r>
              <a:rPr sz="3200" spc="-65" dirty="0"/>
              <a:t> </a:t>
            </a:r>
            <a:r>
              <a:rPr sz="3200" dirty="0"/>
              <a:t>подготовки</a:t>
            </a:r>
            <a:r>
              <a:rPr sz="3200" spc="-45" dirty="0"/>
              <a:t> </a:t>
            </a:r>
            <a:r>
              <a:rPr sz="3200" dirty="0"/>
              <a:t>к</a:t>
            </a:r>
            <a:r>
              <a:rPr sz="3200" spc="-45" dirty="0"/>
              <a:t> </a:t>
            </a:r>
            <a:r>
              <a:rPr sz="3200" dirty="0"/>
              <a:t>ВПР</a:t>
            </a:r>
            <a:r>
              <a:rPr sz="3200" spc="-65" dirty="0"/>
              <a:t> </a:t>
            </a:r>
            <a:r>
              <a:rPr sz="3200" dirty="0"/>
              <a:t>по</a:t>
            </a:r>
            <a:r>
              <a:rPr sz="3200" spc="-45" dirty="0"/>
              <a:t> </a:t>
            </a:r>
            <a:r>
              <a:rPr sz="3200" spc="-10" dirty="0"/>
              <a:t>химии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01700" y="1412189"/>
            <a:ext cx="10553065" cy="42938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080" indent="-457835">
              <a:lnSpc>
                <a:spcPct val="100000"/>
              </a:lnSpc>
              <a:spcBef>
                <a:spcPts val="95"/>
              </a:spcBef>
              <a:buFont typeface="Arial" panose="020B0604020202020204"/>
              <a:buChar char="•"/>
              <a:tabLst>
                <a:tab pos="469900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Составление</a:t>
            </a:r>
            <a:r>
              <a:rPr sz="2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опорных</a:t>
            </a:r>
            <a:r>
              <a:rPr sz="2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конспектов</a:t>
            </a:r>
            <a:r>
              <a:rPr sz="2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проверяемым</a:t>
            </a:r>
            <a:r>
              <a:rPr sz="2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во</a:t>
            </a:r>
            <a:r>
              <a:rPr sz="2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2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темам, </a:t>
            </a:r>
            <a:r>
              <a:rPr sz="2800" dirty="0">
                <a:latin typeface="Calibri" panose="020F0502020204030204"/>
                <a:cs typeface="Calibri" panose="020F0502020204030204"/>
              </a:rPr>
              <a:t>разделам</a:t>
            </a:r>
            <a:r>
              <a:rPr sz="2800" spc="-10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курса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Font typeface="Arial" panose="020B0604020202020204"/>
              <a:buChar char="•"/>
              <a:tabLst>
                <a:tab pos="469900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Отработка</a:t>
            </a:r>
            <a:r>
              <a:rPr sz="2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материала</a:t>
            </a:r>
            <a:r>
              <a:rPr sz="2800" spc="-9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с</a:t>
            </a:r>
            <a:r>
              <a:rPr sz="28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применением</a:t>
            </a:r>
            <a:r>
              <a:rPr sz="28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тематического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marR="483235">
              <a:lnSpc>
                <a:spcPct val="100000"/>
              </a:lnSpc>
            </a:pPr>
            <a:r>
              <a:rPr sz="2800" dirty="0">
                <a:latin typeface="Calibri" panose="020F0502020204030204"/>
                <a:cs typeface="Calibri" panose="020F0502020204030204"/>
              </a:rPr>
              <a:t>тестирования</a:t>
            </a:r>
            <a:r>
              <a:rPr sz="2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dirty="0">
                <a:latin typeface="Calibri" panose="020F0502020204030204"/>
                <a:cs typeface="Calibri" panose="020F0502020204030204"/>
              </a:rPr>
              <a:t>(готовые</a:t>
            </a:r>
            <a:r>
              <a:rPr sz="2800" i="1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dirty="0">
                <a:latin typeface="Calibri" panose="020F0502020204030204"/>
                <a:cs typeface="Calibri" panose="020F0502020204030204"/>
              </a:rPr>
              <a:t>сборники;</a:t>
            </a:r>
            <a:r>
              <a:rPr sz="2800" i="1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dirty="0">
                <a:latin typeface="Calibri" panose="020F0502020204030204"/>
                <a:cs typeface="Calibri" panose="020F0502020204030204"/>
              </a:rPr>
              <a:t>специально</a:t>
            </a:r>
            <a:r>
              <a:rPr sz="2800" i="1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spc="-10" dirty="0">
                <a:latin typeface="Calibri" panose="020F0502020204030204"/>
                <a:cs typeface="Calibri" panose="020F0502020204030204"/>
              </a:rPr>
              <a:t>составленные тематические</a:t>
            </a:r>
            <a:r>
              <a:rPr sz="2800" i="1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dirty="0">
                <a:latin typeface="Calibri" panose="020F0502020204030204"/>
                <a:cs typeface="Calibri" panose="020F0502020204030204"/>
              </a:rPr>
              <a:t>варианты</a:t>
            </a:r>
            <a:r>
              <a:rPr sz="2800" i="1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dirty="0">
                <a:latin typeface="Calibri" panose="020F0502020204030204"/>
                <a:cs typeface="Calibri" panose="020F0502020204030204"/>
              </a:rPr>
              <a:t>(по</a:t>
            </a:r>
            <a:r>
              <a:rPr sz="2800" i="1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dirty="0">
                <a:latin typeface="Calibri" panose="020F0502020204030204"/>
                <a:cs typeface="Calibri" panose="020F0502020204030204"/>
              </a:rPr>
              <a:t>материалам</a:t>
            </a:r>
            <a:r>
              <a:rPr sz="2800" i="1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dirty="0">
                <a:latin typeface="Calibri" panose="020F0502020204030204"/>
                <a:cs typeface="Calibri" panose="020F0502020204030204"/>
              </a:rPr>
              <a:t>открытого</a:t>
            </a:r>
            <a:r>
              <a:rPr sz="2800" i="1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spc="-10" dirty="0">
                <a:latin typeface="Calibri" panose="020F0502020204030204"/>
                <a:cs typeface="Calibri" panose="020F0502020204030204"/>
              </a:rPr>
              <a:t>банка </a:t>
            </a:r>
            <a:r>
              <a:rPr sz="2800" i="1" dirty="0">
                <a:latin typeface="Calibri" panose="020F0502020204030204"/>
                <a:cs typeface="Calibri" panose="020F0502020204030204"/>
              </a:rPr>
              <a:t>заданий</a:t>
            </a:r>
            <a:r>
              <a:rPr sz="2800" i="1" spc="-10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spc="-10" dirty="0">
                <a:latin typeface="Calibri" panose="020F0502020204030204"/>
                <a:cs typeface="Calibri" panose="020F0502020204030204"/>
              </a:rPr>
              <a:t>ФИПИ)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marR="850265" indent="-457835">
              <a:lnSpc>
                <a:spcPct val="100000"/>
              </a:lnSpc>
              <a:spcBef>
                <a:spcPts val="5"/>
              </a:spcBef>
              <a:buFont typeface="Arial" panose="020B0604020202020204"/>
              <a:buChar char="•"/>
              <a:tabLst>
                <a:tab pos="927100" algn="l"/>
                <a:tab pos="2755900" algn="l"/>
                <a:tab pos="4584700" algn="l"/>
              </a:tabLst>
            </a:pPr>
            <a:r>
              <a:rPr sz="2800" spc="-10" dirty="0">
                <a:latin typeface="Calibri" panose="020F0502020204030204"/>
                <a:cs typeface="Calibri" panose="020F0502020204030204"/>
              </a:rPr>
              <a:t>Контроль</a:t>
            </a:r>
            <a:r>
              <a:rPr sz="2800" dirty="0">
                <a:latin typeface="Calibri" panose="020F0502020204030204"/>
                <a:cs typeface="Calibri" panose="020F0502020204030204"/>
              </a:rPr>
              <a:t>	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знаний</a:t>
            </a:r>
            <a:r>
              <a:rPr sz="2800" dirty="0">
                <a:latin typeface="Calibri" panose="020F0502020204030204"/>
                <a:cs typeface="Calibri" panose="020F0502020204030204"/>
              </a:rPr>
              <a:t>	</a:t>
            </a:r>
            <a:r>
              <a:rPr sz="2800" i="1" dirty="0">
                <a:latin typeface="Calibri" panose="020F0502020204030204"/>
                <a:cs typeface="Calibri" panose="020F0502020204030204"/>
              </a:rPr>
              <a:t>(индивидуальное</a:t>
            </a:r>
            <a:r>
              <a:rPr sz="2800" i="1" spc="-10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spc="-10" dirty="0">
                <a:latin typeface="Calibri" panose="020F0502020204030204"/>
                <a:cs typeface="Calibri" panose="020F0502020204030204"/>
              </a:rPr>
              <a:t>тестирование, </a:t>
            </a:r>
            <a:r>
              <a:rPr sz="2800" i="1" spc="-10" dirty="0">
                <a:latin typeface="Calibri" panose="020F0502020204030204"/>
                <a:cs typeface="Calibri" panose="020F0502020204030204"/>
              </a:rPr>
              <a:t>	</a:t>
            </a:r>
            <a:r>
              <a:rPr sz="2800" i="1" dirty="0">
                <a:latin typeface="Calibri" panose="020F0502020204030204"/>
                <a:cs typeface="Calibri" panose="020F0502020204030204"/>
              </a:rPr>
              <a:t>групповые</a:t>
            </a:r>
            <a:r>
              <a:rPr sz="2800" i="1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spc="-10" dirty="0">
                <a:latin typeface="Calibri" panose="020F0502020204030204"/>
                <a:cs typeface="Calibri" panose="020F0502020204030204"/>
              </a:rPr>
              <a:t>диагностические</a:t>
            </a:r>
            <a:r>
              <a:rPr sz="2800" i="1" spc="-11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i="1" spc="-10" dirty="0">
                <a:latin typeface="Calibri" panose="020F0502020204030204"/>
                <a:cs typeface="Calibri" panose="020F0502020204030204"/>
              </a:rPr>
              <a:t>работы)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469900" marR="1129665" indent="-457835">
              <a:lnSpc>
                <a:spcPct val="100000"/>
              </a:lnSpc>
              <a:buFont typeface="Arial" panose="020B0604020202020204"/>
              <a:buChar char="•"/>
              <a:tabLst>
                <a:tab pos="469900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Анализ,</a:t>
            </a:r>
            <a:r>
              <a:rPr sz="2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выявление</a:t>
            </a:r>
            <a:r>
              <a:rPr sz="2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проблемных</a:t>
            </a:r>
            <a:r>
              <a:rPr sz="2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заданий</a:t>
            </a:r>
            <a:r>
              <a:rPr sz="2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и</a:t>
            </a:r>
            <a:r>
              <a:rPr sz="2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их</a:t>
            </a:r>
            <a:r>
              <a:rPr sz="2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отработка</a:t>
            </a:r>
            <a:r>
              <a:rPr sz="2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(в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индивидуальном</a:t>
            </a:r>
            <a:r>
              <a:rPr sz="2800" spc="-13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порядке).</a:t>
            </a:r>
            <a:endParaRPr sz="28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3603625">
              <a:lnSpc>
                <a:spcPct val="100000"/>
              </a:lnSpc>
              <a:spcBef>
                <a:spcPts val="95"/>
              </a:spcBef>
            </a:pPr>
            <a:r>
              <a:rPr spc="-10" dirty="0">
                <a:solidFill>
                  <a:srgbClr val="0075B0"/>
                </a:solidFill>
              </a:rPr>
              <a:t>Тренировочные</a:t>
            </a:r>
            <a:r>
              <a:rPr spc="-35" dirty="0">
                <a:solidFill>
                  <a:srgbClr val="0075B0"/>
                </a:solidFill>
              </a:rPr>
              <a:t> </a:t>
            </a:r>
            <a:r>
              <a:rPr spc="-10" dirty="0">
                <a:solidFill>
                  <a:srgbClr val="0075B0"/>
                </a:solidFill>
              </a:rPr>
              <a:t>упражнения</a:t>
            </a:r>
            <a:endParaRPr spc="-10" dirty="0">
              <a:solidFill>
                <a:srgbClr val="0075B0"/>
              </a:solidFill>
            </a:endParaRPr>
          </a:p>
        </p:txBody>
      </p:sp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85800" y="713231"/>
            <a:ext cx="5638800" cy="279196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5567" y="3657600"/>
            <a:ext cx="5041234" cy="24892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75011" y="4006596"/>
            <a:ext cx="4586047" cy="24843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191905" y="758424"/>
            <a:ext cx="4508873" cy="307312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1211" rIns="0" bIns="0" rtlCol="0">
            <a:spAutoFit/>
          </a:bodyPr>
          <a:lstStyle/>
          <a:p>
            <a:pPr marL="2747645">
              <a:lnSpc>
                <a:spcPct val="100000"/>
              </a:lnSpc>
              <a:spcBef>
                <a:spcPts val="95"/>
              </a:spcBef>
            </a:pPr>
            <a:r>
              <a:rPr sz="2550" dirty="0">
                <a:solidFill>
                  <a:srgbClr val="0075B0"/>
                </a:solidFill>
              </a:rPr>
              <a:t>Задание</a:t>
            </a:r>
            <a:r>
              <a:rPr sz="2550" spc="-55" dirty="0">
                <a:solidFill>
                  <a:srgbClr val="0075B0"/>
                </a:solidFill>
              </a:rPr>
              <a:t> </a:t>
            </a:r>
            <a:r>
              <a:rPr sz="2550" dirty="0">
                <a:solidFill>
                  <a:srgbClr val="0075B0"/>
                </a:solidFill>
              </a:rPr>
              <a:t>на</a:t>
            </a:r>
            <a:r>
              <a:rPr sz="2550" spc="-75" dirty="0">
                <a:solidFill>
                  <a:srgbClr val="0075B0"/>
                </a:solidFill>
              </a:rPr>
              <a:t> </a:t>
            </a:r>
            <a:r>
              <a:rPr sz="2550" spc="-10" dirty="0">
                <a:solidFill>
                  <a:srgbClr val="0075B0"/>
                </a:solidFill>
              </a:rPr>
              <a:t>характерные</a:t>
            </a:r>
            <a:r>
              <a:rPr sz="2550" spc="-80" dirty="0">
                <a:solidFill>
                  <a:srgbClr val="0075B0"/>
                </a:solidFill>
              </a:rPr>
              <a:t> </a:t>
            </a:r>
            <a:r>
              <a:rPr sz="2550" dirty="0">
                <a:solidFill>
                  <a:srgbClr val="0075B0"/>
                </a:solidFill>
              </a:rPr>
              <a:t>свойства</a:t>
            </a:r>
            <a:r>
              <a:rPr sz="2550" spc="-75" dirty="0">
                <a:solidFill>
                  <a:srgbClr val="0075B0"/>
                </a:solidFill>
              </a:rPr>
              <a:t> </a:t>
            </a:r>
            <a:r>
              <a:rPr sz="2550" spc="-10" dirty="0">
                <a:solidFill>
                  <a:srgbClr val="0075B0"/>
                </a:solidFill>
              </a:rPr>
              <a:t>вещества</a:t>
            </a:r>
            <a:endParaRPr sz="2550"/>
          </a:p>
        </p:txBody>
      </p:sp>
      <p:grpSp>
        <p:nvGrpSpPr>
          <p:cNvPr id="3" name="object 3"/>
          <p:cNvGrpSpPr/>
          <p:nvPr/>
        </p:nvGrpSpPr>
        <p:grpSpPr>
          <a:xfrm>
            <a:off x="1006399" y="1073362"/>
            <a:ext cx="9407525" cy="5403850"/>
            <a:chOff x="1006399" y="1073362"/>
            <a:chExt cx="9407525" cy="5403850"/>
          </a:xfrm>
        </p:grpSpPr>
        <p:pic>
          <p:nvPicPr>
            <p:cNvPr id="4" name="object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06399" y="1073362"/>
              <a:ext cx="7399511" cy="407452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1560" y="1133855"/>
              <a:ext cx="9361932" cy="534314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71144" y="5897879"/>
            <a:ext cx="10661904" cy="3352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1144" y="3892296"/>
            <a:ext cx="10661904" cy="3352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7240" y="713231"/>
            <a:ext cx="10725912" cy="3962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775716" y="4117847"/>
            <a:ext cx="0" cy="1835150"/>
          </a:xfrm>
          <a:custGeom>
            <a:avLst/>
            <a:gdLst/>
            <a:ahLst/>
            <a:cxnLst/>
            <a:rect l="l" t="t" r="r" b="b"/>
            <a:pathLst>
              <a:path h="1835150">
                <a:moveTo>
                  <a:pt x="0" y="1834641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74195" y="4081271"/>
            <a:ext cx="0" cy="1913889"/>
          </a:xfrm>
          <a:custGeom>
            <a:avLst/>
            <a:gdLst/>
            <a:ahLst/>
            <a:cxnLst/>
            <a:rect l="l" t="t" r="r" b="b"/>
            <a:pathLst>
              <a:path h="1913889">
                <a:moveTo>
                  <a:pt x="0" y="1913763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53511" y="2106167"/>
            <a:ext cx="146304" cy="182879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719327" y="981455"/>
            <a:ext cx="10561320" cy="5471160"/>
            <a:chOff x="719327" y="981455"/>
            <a:chExt cx="10561320" cy="547116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5223" y="2779776"/>
              <a:ext cx="1618488" cy="2103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2351" y="1746504"/>
              <a:ext cx="9479280" cy="428244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9327" y="981455"/>
              <a:ext cx="10561320" cy="5471160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570989" y="300354"/>
            <a:ext cx="69805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59375" algn="l"/>
              </a:tabLst>
            </a:pPr>
            <a:r>
              <a:rPr sz="2400" dirty="0"/>
              <a:t>ОК</a:t>
            </a:r>
            <a:r>
              <a:rPr sz="2400" spc="-40" dirty="0"/>
              <a:t> </a:t>
            </a:r>
            <a:r>
              <a:rPr sz="2400" dirty="0"/>
              <a:t>«Типы</a:t>
            </a:r>
            <a:r>
              <a:rPr sz="2400" spc="-30" dirty="0"/>
              <a:t> </a:t>
            </a:r>
            <a:r>
              <a:rPr sz="2400" spc="-10" dirty="0"/>
              <a:t>кристаллических</a:t>
            </a:r>
            <a:r>
              <a:rPr sz="2400" spc="-35" dirty="0"/>
              <a:t> </a:t>
            </a:r>
            <a:r>
              <a:rPr sz="2400" spc="-10" dirty="0"/>
              <a:t>решеток»</a:t>
            </a:r>
            <a:r>
              <a:rPr sz="2400" dirty="0"/>
              <a:t>	(к</a:t>
            </a:r>
            <a:r>
              <a:rPr sz="2400" spc="-70" dirty="0"/>
              <a:t> </a:t>
            </a:r>
            <a:r>
              <a:rPr sz="2400" dirty="0"/>
              <a:t>заданию</a:t>
            </a:r>
            <a:r>
              <a:rPr sz="2400" spc="-50" dirty="0"/>
              <a:t> </a:t>
            </a:r>
            <a:r>
              <a:rPr sz="2400" spc="-25" dirty="0"/>
              <a:t>4)</a:t>
            </a:r>
            <a:endParaRPr sz="24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3007995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75B0"/>
                </a:solidFill>
              </a:rPr>
              <a:t>Задания</a:t>
            </a:r>
            <a:r>
              <a:rPr spc="-7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на</a:t>
            </a:r>
            <a:r>
              <a:rPr spc="-80" dirty="0">
                <a:solidFill>
                  <a:srgbClr val="0075B0"/>
                </a:solidFill>
              </a:rPr>
              <a:t> </a:t>
            </a:r>
            <a:r>
              <a:rPr spc="-10" dirty="0">
                <a:solidFill>
                  <a:srgbClr val="0075B0"/>
                </a:solidFill>
              </a:rPr>
              <a:t>классификацию</a:t>
            </a:r>
            <a:r>
              <a:rPr spc="-40" dirty="0">
                <a:solidFill>
                  <a:srgbClr val="0075B0"/>
                </a:solidFill>
              </a:rPr>
              <a:t> </a:t>
            </a:r>
            <a:r>
              <a:rPr spc="-10" dirty="0">
                <a:solidFill>
                  <a:srgbClr val="0075B0"/>
                </a:solidFill>
              </a:rPr>
              <a:t>веществ</a:t>
            </a:r>
            <a:endParaRPr spc="-10" dirty="0">
              <a:solidFill>
                <a:srgbClr val="0075B0"/>
              </a:solidFill>
            </a:endParaRPr>
          </a:p>
        </p:txBody>
      </p:sp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971836" y="1356255"/>
            <a:ext cx="10142416" cy="43381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6385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0075B0"/>
                </a:solidFill>
              </a:rPr>
              <a:t>Решение</a:t>
            </a:r>
            <a:r>
              <a:rPr sz="3200" spc="-80" dirty="0">
                <a:solidFill>
                  <a:srgbClr val="0075B0"/>
                </a:solidFill>
              </a:rPr>
              <a:t> </a:t>
            </a:r>
            <a:r>
              <a:rPr sz="3200" dirty="0">
                <a:solidFill>
                  <a:srgbClr val="0075B0"/>
                </a:solidFill>
              </a:rPr>
              <a:t>контекстных</a:t>
            </a:r>
            <a:r>
              <a:rPr sz="3200" spc="-75" dirty="0">
                <a:solidFill>
                  <a:srgbClr val="0075B0"/>
                </a:solidFill>
              </a:rPr>
              <a:t> </a:t>
            </a:r>
            <a:r>
              <a:rPr sz="3200" dirty="0">
                <a:solidFill>
                  <a:srgbClr val="0075B0"/>
                </a:solidFill>
              </a:rPr>
              <a:t>(текстовых)</a:t>
            </a:r>
            <a:r>
              <a:rPr sz="3200" spc="-75" dirty="0">
                <a:solidFill>
                  <a:srgbClr val="0075B0"/>
                </a:solidFill>
              </a:rPr>
              <a:t> </a:t>
            </a:r>
            <a:r>
              <a:rPr sz="3200" spc="-10" dirty="0">
                <a:solidFill>
                  <a:srgbClr val="0075B0"/>
                </a:solidFill>
              </a:rPr>
              <a:t>задач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137675" y="1768820"/>
            <a:ext cx="9959692" cy="396164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413125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75B0"/>
                </a:solidFill>
              </a:rPr>
              <a:t>Учебный</a:t>
            </a:r>
            <a:r>
              <a:rPr spc="-110" dirty="0">
                <a:solidFill>
                  <a:srgbClr val="0075B0"/>
                </a:solidFill>
              </a:rPr>
              <a:t> </a:t>
            </a:r>
            <a:r>
              <a:rPr spc="-10" dirty="0">
                <a:solidFill>
                  <a:srgbClr val="0075B0"/>
                </a:solidFill>
              </a:rPr>
              <a:t>эксперимент</a:t>
            </a:r>
            <a:endParaRPr spc="-10" dirty="0">
              <a:solidFill>
                <a:srgbClr val="0075B0"/>
              </a:solidFill>
            </a:endParaRPr>
          </a:p>
        </p:txBody>
      </p:sp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019353" y="2027524"/>
            <a:ext cx="9233535" cy="483047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07340" y="787653"/>
            <a:ext cx="1142619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 panose="02020603050405020304"/>
                <a:cs typeface="Times New Roman" panose="02020603050405020304"/>
              </a:rPr>
              <a:t>На</a:t>
            </a:r>
            <a:r>
              <a:rPr sz="1800" spc="18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уроках</a:t>
            </a:r>
            <a:r>
              <a:rPr sz="1800" spc="204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осуществляется</a:t>
            </a:r>
            <a:r>
              <a:rPr sz="1800" spc="19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химический</a:t>
            </a:r>
            <a:r>
              <a:rPr sz="1800" spc="19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эксперимент,</a:t>
            </a:r>
            <a:r>
              <a:rPr sz="1800" spc="18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лабораторный</a:t>
            </a:r>
            <a:r>
              <a:rPr sz="1800" spc="19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или</a:t>
            </a:r>
            <a:r>
              <a:rPr sz="1800" spc="19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демонстрационный.</a:t>
            </a:r>
            <a:r>
              <a:rPr sz="1800" spc="2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Внимание</a:t>
            </a:r>
            <a:r>
              <a:rPr sz="1800" spc="19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spc="-10" dirty="0">
                <a:latin typeface="Times New Roman" panose="02020603050405020304"/>
                <a:cs typeface="Times New Roman" panose="02020603050405020304"/>
              </a:rPr>
              <a:t>учащихся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направляю</a:t>
            </a:r>
            <a:r>
              <a:rPr sz="1800" spc="9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на</a:t>
            </a:r>
            <a:r>
              <a:rPr sz="1800" spc="9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признаки</a:t>
            </a:r>
            <a:r>
              <a:rPr sz="1800" spc="8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и</a:t>
            </a:r>
            <a:r>
              <a:rPr sz="1800" spc="7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условия</a:t>
            </a:r>
            <a:r>
              <a:rPr sz="1800" spc="9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химических</a:t>
            </a:r>
            <a:r>
              <a:rPr sz="1800" spc="9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реакций.</a:t>
            </a:r>
            <a:r>
              <a:rPr sz="1800" spc="9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При</a:t>
            </a:r>
            <a:r>
              <a:rPr sz="1800" spc="7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образовании</a:t>
            </a:r>
            <a:r>
              <a:rPr sz="1800" spc="8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осадка,</a:t>
            </a:r>
            <a:r>
              <a:rPr sz="1800" spc="1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обращаем</a:t>
            </a:r>
            <a:r>
              <a:rPr sz="1800" spc="8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внимание</a:t>
            </a:r>
            <a:r>
              <a:rPr sz="1800" spc="9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на</a:t>
            </a:r>
            <a:r>
              <a:rPr sz="1800" spc="7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его</a:t>
            </a:r>
            <a:r>
              <a:rPr sz="1800" spc="8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spc="-10" dirty="0">
                <a:latin typeface="Times New Roman" panose="02020603050405020304"/>
                <a:cs typeface="Times New Roman" panose="02020603050405020304"/>
              </a:rPr>
              <a:t>цвет, консистенцию,</a:t>
            </a:r>
            <a:r>
              <a:rPr sz="1800" spc="-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при</a:t>
            </a:r>
            <a:r>
              <a:rPr sz="1800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выделении</a:t>
            </a:r>
            <a:r>
              <a:rPr sz="1800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газа</a:t>
            </a:r>
            <a:r>
              <a:rPr sz="1800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–</a:t>
            </a:r>
            <a:r>
              <a:rPr sz="1800" spc="-2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на</a:t>
            </a:r>
            <a:r>
              <a:rPr sz="1800" spc="-3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его</a:t>
            </a:r>
            <a:r>
              <a:rPr sz="1800" spc="-3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окраску,</a:t>
            </a:r>
            <a:r>
              <a:rPr sz="1800" spc="-6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запах,</a:t>
            </a:r>
            <a:r>
              <a:rPr sz="1800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физиологическое</a:t>
            </a:r>
            <a:r>
              <a:rPr sz="1800" spc="39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действие</a:t>
            </a:r>
            <a:r>
              <a:rPr sz="1800" spc="-4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dirty="0">
                <a:latin typeface="Times New Roman" panose="02020603050405020304"/>
                <a:cs typeface="Times New Roman" panose="02020603050405020304"/>
              </a:rPr>
              <a:t>на</a:t>
            </a:r>
            <a:r>
              <a:rPr sz="1800" spc="-2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00" spc="-10" dirty="0">
                <a:latin typeface="Times New Roman" panose="02020603050405020304"/>
                <a:cs typeface="Times New Roman" panose="02020603050405020304"/>
              </a:rPr>
              <a:t>организм.</a:t>
            </a:r>
            <a:endParaRPr sz="1800"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6385" rIns="0" bIns="0" rtlCol="0">
            <a:spAutoFit/>
          </a:bodyPr>
          <a:lstStyle/>
          <a:p>
            <a:pPr marL="1651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Формы</a:t>
            </a:r>
            <a:r>
              <a:rPr sz="3200" spc="-40" dirty="0"/>
              <a:t> </a:t>
            </a:r>
            <a:r>
              <a:rPr sz="3200" dirty="0"/>
              <a:t>работы</a:t>
            </a:r>
            <a:r>
              <a:rPr sz="3200" spc="-65" dirty="0"/>
              <a:t> </a:t>
            </a:r>
            <a:r>
              <a:rPr sz="3200" dirty="0"/>
              <a:t>и</a:t>
            </a:r>
            <a:r>
              <a:rPr sz="3200" spc="-40" dirty="0"/>
              <a:t> </a:t>
            </a:r>
            <a:r>
              <a:rPr sz="3200" dirty="0"/>
              <a:t>контроля</a:t>
            </a:r>
            <a:r>
              <a:rPr sz="3200" spc="-5" dirty="0"/>
              <a:t> </a:t>
            </a:r>
            <a:r>
              <a:rPr sz="3200" dirty="0"/>
              <a:t>при</a:t>
            </a:r>
            <a:r>
              <a:rPr sz="3200" spc="-50" dirty="0"/>
              <a:t> </a:t>
            </a:r>
            <a:r>
              <a:rPr sz="3200" spc="-10" dirty="0"/>
              <a:t>подготовке</a:t>
            </a:r>
            <a:r>
              <a:rPr sz="3200" spc="-40" dirty="0"/>
              <a:t> </a:t>
            </a:r>
            <a:r>
              <a:rPr sz="3200" dirty="0"/>
              <a:t>к</a:t>
            </a:r>
            <a:r>
              <a:rPr sz="3200" spc="-35" dirty="0"/>
              <a:t> </a:t>
            </a:r>
            <a:r>
              <a:rPr sz="3200" dirty="0"/>
              <a:t>ВПР</a:t>
            </a:r>
            <a:r>
              <a:rPr sz="3200" spc="-55" dirty="0"/>
              <a:t> </a:t>
            </a:r>
            <a:r>
              <a:rPr sz="3200" dirty="0"/>
              <a:t>по</a:t>
            </a:r>
            <a:r>
              <a:rPr sz="3200" spc="-35" dirty="0"/>
              <a:t> </a:t>
            </a:r>
            <a:r>
              <a:rPr sz="3200" spc="-10" dirty="0"/>
              <a:t>химии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77900" y="1489074"/>
            <a:ext cx="9670415" cy="2159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Работа</a:t>
            </a:r>
            <a:r>
              <a:rPr sz="28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8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уроках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Обязательное</a:t>
            </a:r>
            <a:r>
              <a:rPr sz="2800" spc="-10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расширенное</a:t>
            </a:r>
            <a:r>
              <a:rPr sz="28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домашнее</a:t>
            </a:r>
            <a:r>
              <a:rPr sz="2800" spc="-10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задание</a:t>
            </a:r>
            <a:r>
              <a:rPr sz="2800" spc="-10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формата</a:t>
            </a:r>
            <a:r>
              <a:rPr sz="28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5" dirty="0">
                <a:latin typeface="Calibri" panose="020F0502020204030204"/>
                <a:cs typeface="Calibri" panose="020F0502020204030204"/>
              </a:rPr>
              <a:t>ВПР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99085" marR="1007110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800" dirty="0">
                <a:latin typeface="Calibri" panose="020F0502020204030204"/>
                <a:cs typeface="Calibri" panose="020F0502020204030204"/>
              </a:rPr>
              <a:t>Обязательное</a:t>
            </a:r>
            <a:r>
              <a:rPr sz="28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проведение</a:t>
            </a:r>
            <a:r>
              <a:rPr sz="28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и</a:t>
            </a:r>
            <a:r>
              <a:rPr sz="2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анализ</a:t>
            </a:r>
            <a:r>
              <a:rPr sz="2800" spc="-9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диагностических</a:t>
            </a:r>
            <a:r>
              <a:rPr sz="28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50" dirty="0">
                <a:latin typeface="Calibri" panose="020F0502020204030204"/>
                <a:cs typeface="Calibri" panose="020F0502020204030204"/>
              </a:rPr>
              <a:t>и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тренировочных</a:t>
            </a:r>
            <a:r>
              <a:rPr sz="2800" spc="-9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20" dirty="0">
                <a:latin typeface="Calibri" panose="020F0502020204030204"/>
                <a:cs typeface="Calibri" panose="020F0502020204030204"/>
              </a:rPr>
              <a:t>работ</a:t>
            </a:r>
            <a:endParaRPr sz="28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800" spc="-10" dirty="0">
                <a:latin typeface="Calibri" panose="020F0502020204030204"/>
                <a:cs typeface="Calibri" panose="020F0502020204030204"/>
              </a:rPr>
              <a:t>Внеурочная</a:t>
            </a:r>
            <a:r>
              <a:rPr sz="2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работа</a:t>
            </a:r>
            <a:r>
              <a:rPr sz="28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с</a:t>
            </a:r>
            <a:r>
              <a:rPr sz="28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учащимися</a:t>
            </a:r>
            <a:r>
              <a:rPr sz="28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8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800" spc="-10" dirty="0">
                <a:latin typeface="Calibri" panose="020F0502020204030204"/>
                <a:cs typeface="Calibri" panose="020F0502020204030204"/>
              </a:rPr>
              <a:t>консультациях</a:t>
            </a:r>
            <a:endParaRPr sz="28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75B0"/>
                </a:solidFill>
              </a:rPr>
              <a:t>В</a:t>
            </a:r>
            <a:r>
              <a:rPr spc="-7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помощь</a:t>
            </a:r>
            <a:r>
              <a:rPr spc="-4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учителю</a:t>
            </a:r>
            <a:r>
              <a:rPr spc="-60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и</a:t>
            </a:r>
            <a:r>
              <a:rPr spc="-70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учащимся</a:t>
            </a:r>
            <a:r>
              <a:rPr spc="-3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при</a:t>
            </a:r>
            <a:r>
              <a:rPr spc="-65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подготовке</a:t>
            </a:r>
            <a:r>
              <a:rPr spc="-70" dirty="0">
                <a:solidFill>
                  <a:srgbClr val="0075B0"/>
                </a:solidFill>
              </a:rPr>
              <a:t> </a:t>
            </a:r>
            <a:r>
              <a:rPr dirty="0">
                <a:solidFill>
                  <a:srgbClr val="0075B0"/>
                </a:solidFill>
              </a:rPr>
              <a:t>к</a:t>
            </a:r>
            <a:r>
              <a:rPr spc="-65" dirty="0">
                <a:solidFill>
                  <a:srgbClr val="0075B0"/>
                </a:solidFill>
              </a:rPr>
              <a:t> </a:t>
            </a:r>
            <a:r>
              <a:rPr spc="-25" dirty="0">
                <a:solidFill>
                  <a:srgbClr val="0075B0"/>
                </a:solidFill>
              </a:rPr>
              <a:t>ВПР</a:t>
            </a:r>
            <a:endParaRPr spc="-25" dirty="0">
              <a:solidFill>
                <a:srgbClr val="0075B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12334" y="1898218"/>
            <a:ext cx="6776084" cy="406654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2400" b="1" spc="-2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Многофункциональные</a:t>
            </a:r>
            <a:r>
              <a:rPr sz="2400" b="1" spc="6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Calibri" panose="020F0502020204030204"/>
                <a:cs typeface="Calibri" panose="020F0502020204030204"/>
              </a:rPr>
              <a:t>задачники: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354965" indent="-342265">
              <a:lnSpc>
                <a:spcPct val="100000"/>
              </a:lnSpc>
              <a:spcBef>
                <a:spcPts val="340"/>
              </a:spcBef>
              <a:buFont typeface="Arial" panose="020B0604020202020204"/>
              <a:buChar char="•"/>
              <a:tabLst>
                <a:tab pos="35496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позволят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учащимся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существенно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повысить</a:t>
            </a:r>
            <a:r>
              <a:rPr sz="2000" spc="4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уровень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своей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55600">
              <a:lnSpc>
                <a:spcPct val="100000"/>
              </a:lnSpc>
              <a:spcBef>
                <a:spcPts val="240"/>
              </a:spcBef>
            </a:pPr>
            <a:r>
              <a:rPr sz="2000" dirty="0">
                <a:latin typeface="Calibri" panose="020F0502020204030204"/>
                <a:cs typeface="Calibri" panose="020F0502020204030204"/>
              </a:rPr>
              <a:t>функциональной</a:t>
            </a:r>
            <a:r>
              <a:rPr sz="2000" spc="-114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грамотности;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55600" marR="5080" indent="-342900">
              <a:lnSpc>
                <a:spcPct val="110000"/>
              </a:lnSpc>
              <a:spcBef>
                <a:spcPts val="195"/>
              </a:spcBef>
              <a:buFont typeface="Arial" panose="020B0604020202020204"/>
              <a:buChar char="•"/>
              <a:tabLst>
                <a:tab pos="355600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содержат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разнообразные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тренировочные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проверочные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задания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упражнения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2000" spc="40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текущего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итогового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контроля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знаний,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а</a:t>
            </a:r>
            <a:r>
              <a:rPr sz="2000" spc="40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также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творческие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задания,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позволяющие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55600" marR="261620" indent="-342900">
              <a:lnSpc>
                <a:spcPct val="100000"/>
              </a:lnSpc>
              <a:spcBef>
                <a:spcPts val="135"/>
              </a:spcBef>
              <a:buFont typeface="Arial" panose="020B0604020202020204"/>
              <a:buChar char="•"/>
              <a:tabLst>
                <a:tab pos="355600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углубить</a:t>
            </a:r>
            <a:r>
              <a:rPr sz="20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знания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различным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предметным</a:t>
            </a:r>
            <a:r>
              <a:rPr sz="2000" spc="3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областям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и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расширить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кругозор;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54965" indent="-342265">
              <a:lnSpc>
                <a:spcPct val="100000"/>
              </a:lnSpc>
              <a:spcBef>
                <a:spcPts val="505"/>
              </a:spcBef>
              <a:buFont typeface="Arial" panose="020B0604020202020204"/>
              <a:buChar char="•"/>
              <a:tabLst>
                <a:tab pos="35496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могут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использоваться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учителями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химии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55600" marR="873125" indent="-342900">
              <a:lnSpc>
                <a:spcPct val="100000"/>
              </a:lnSpc>
              <a:buFont typeface="Arial" panose="020B0604020202020204"/>
              <a:buChar char="•"/>
              <a:tabLst>
                <a:tab pos="355600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уроках,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во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внеурочной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деятельности,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</a:t>
            </a:r>
            <a:r>
              <a:rPr sz="2000" spc="39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системе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дополнительного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образования,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54965" indent="-342265">
              <a:lnSpc>
                <a:spcPct val="100000"/>
              </a:lnSpc>
              <a:buFont typeface="Arial" panose="020B0604020202020204"/>
              <a:buChar char="•"/>
              <a:tabLst>
                <a:tab pos="35496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семейного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образования.</a:t>
            </a:r>
            <a:endParaRPr sz="2000">
              <a:latin typeface="Calibri" panose="020F0502020204030204"/>
              <a:cs typeface="Calibri" panose="020F0502020204030204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09600" y="2057438"/>
            <a:ext cx="3276600" cy="4236720"/>
            <a:chOff x="609600" y="2057438"/>
            <a:chExt cx="3276600" cy="4236720"/>
          </a:xfrm>
        </p:grpSpPr>
        <p:pic>
          <p:nvPicPr>
            <p:cNvPr id="5" name="object 5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8744" y="2066544"/>
              <a:ext cx="3258311" cy="421690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14172" y="2062010"/>
              <a:ext cx="3267075" cy="4227195"/>
            </a:xfrm>
            <a:custGeom>
              <a:avLst/>
              <a:gdLst/>
              <a:ahLst/>
              <a:cxnLst/>
              <a:rect l="l" t="t" r="r" b="b"/>
              <a:pathLst>
                <a:path w="3267075" h="4227195">
                  <a:moveTo>
                    <a:pt x="0" y="4227067"/>
                  </a:moveTo>
                  <a:lnTo>
                    <a:pt x="3266948" y="4227067"/>
                  </a:lnTo>
                  <a:lnTo>
                    <a:pt x="3266948" y="0"/>
                  </a:lnTo>
                  <a:lnTo>
                    <a:pt x="0" y="0"/>
                  </a:lnTo>
                  <a:lnTo>
                    <a:pt x="0" y="4227067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В</a:t>
            </a:r>
            <a:r>
              <a:rPr spc="-65" dirty="0"/>
              <a:t> </a:t>
            </a:r>
            <a:r>
              <a:rPr dirty="0"/>
              <a:t>помощь</a:t>
            </a:r>
            <a:r>
              <a:rPr spc="-35" dirty="0"/>
              <a:t> </a:t>
            </a:r>
            <a:r>
              <a:rPr dirty="0"/>
              <a:t>учителю</a:t>
            </a:r>
            <a:r>
              <a:rPr spc="-45" dirty="0"/>
              <a:t> </a:t>
            </a:r>
            <a:r>
              <a:rPr dirty="0"/>
              <a:t>и</a:t>
            </a:r>
            <a:r>
              <a:rPr spc="-55" dirty="0"/>
              <a:t> </a:t>
            </a:r>
            <a:r>
              <a:rPr dirty="0"/>
              <a:t>учащимся</a:t>
            </a:r>
            <a:r>
              <a:rPr spc="-30" dirty="0"/>
              <a:t> </a:t>
            </a:r>
            <a:r>
              <a:rPr dirty="0"/>
              <a:t>при</a:t>
            </a:r>
            <a:r>
              <a:rPr spc="-50" dirty="0"/>
              <a:t> </a:t>
            </a:r>
            <a:r>
              <a:rPr dirty="0"/>
              <a:t>подготовке</a:t>
            </a:r>
            <a:r>
              <a:rPr spc="-55" dirty="0"/>
              <a:t> </a:t>
            </a:r>
            <a:r>
              <a:rPr dirty="0"/>
              <a:t>к</a:t>
            </a:r>
            <a:r>
              <a:rPr spc="-50" dirty="0"/>
              <a:t> </a:t>
            </a:r>
            <a:r>
              <a:rPr spc="-25" dirty="0"/>
              <a:t>ВПР</a:t>
            </a:r>
            <a:endParaRPr spc="-25" dirty="0"/>
          </a:p>
        </p:txBody>
      </p:sp>
      <p:grpSp>
        <p:nvGrpSpPr>
          <p:cNvPr id="3" name="object 3"/>
          <p:cNvGrpSpPr/>
          <p:nvPr/>
        </p:nvGrpSpPr>
        <p:grpSpPr>
          <a:xfrm>
            <a:off x="0" y="652272"/>
            <a:ext cx="9046845" cy="6184900"/>
            <a:chOff x="0" y="652272"/>
            <a:chExt cx="9046845" cy="6184900"/>
          </a:xfrm>
        </p:grpSpPr>
        <p:pic>
          <p:nvPicPr>
            <p:cNvPr id="4" name="object 4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652272"/>
              <a:ext cx="3546348" cy="57348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76600" y="2924555"/>
              <a:ext cx="3599688" cy="360121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43200" y="2979418"/>
              <a:ext cx="3858767" cy="38572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24600" y="2979420"/>
              <a:ext cx="2721863" cy="3813048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497568" y="76200"/>
            <a:ext cx="2667000" cy="427939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240148" y="1092453"/>
            <a:ext cx="35509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Сборники</a:t>
            </a:r>
            <a:r>
              <a:rPr sz="2000" b="1" spc="-55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b="1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типовых</a:t>
            </a:r>
            <a:r>
              <a:rPr sz="2000" b="1" spc="-10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 заданий</a:t>
            </a:r>
            <a:endParaRPr sz="20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Интернет-</a:t>
            </a:r>
            <a:r>
              <a:rPr dirty="0"/>
              <a:t>сервисы</a:t>
            </a:r>
            <a:r>
              <a:rPr spc="-30" dirty="0"/>
              <a:t> </a:t>
            </a:r>
            <a:r>
              <a:rPr dirty="0"/>
              <a:t>при</a:t>
            </a:r>
            <a:r>
              <a:rPr spc="-50" dirty="0"/>
              <a:t> </a:t>
            </a:r>
            <a:r>
              <a:rPr dirty="0"/>
              <a:t>подготовке</a:t>
            </a:r>
            <a:r>
              <a:rPr spc="-45" dirty="0"/>
              <a:t> </a:t>
            </a:r>
            <a:r>
              <a:rPr dirty="0"/>
              <a:t>к</a:t>
            </a:r>
            <a:r>
              <a:rPr spc="-60" dirty="0"/>
              <a:t> </a:t>
            </a:r>
            <a:r>
              <a:rPr spc="-25" dirty="0"/>
              <a:t>ВПР</a:t>
            </a:r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520700" y="961389"/>
            <a:ext cx="9998710" cy="59359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latin typeface="Calibri" panose="020F0502020204030204"/>
                <a:cs typeface="Calibri" panose="020F0502020204030204"/>
              </a:rPr>
              <a:t>образовательные</a:t>
            </a:r>
            <a:r>
              <a:rPr sz="2000" b="1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ресурсы</a:t>
            </a:r>
            <a:r>
              <a:rPr sz="2000" b="1" spc="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Web</a:t>
            </a:r>
            <a:r>
              <a:rPr sz="2000" b="1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2.0</a:t>
            </a:r>
            <a:r>
              <a:rPr sz="2000" dirty="0">
                <a:latin typeface="Calibri" panose="020F0502020204030204"/>
                <a:cs typeface="Calibri" panose="020F0502020204030204"/>
              </a:rPr>
              <a:t>,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позволяющих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повторять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материал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интерактивном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 marR="79375">
              <a:lnSpc>
                <a:spcPct val="100000"/>
              </a:lnSpc>
            </a:pPr>
            <a:r>
              <a:rPr sz="2000" dirty="0">
                <a:latin typeface="Calibri" panose="020F0502020204030204"/>
                <a:cs typeface="Calibri" panose="020F0502020204030204"/>
              </a:rPr>
              <a:t>режиме,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выполнять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тренировочные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упражнения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возможностью</a:t>
            </a:r>
            <a:r>
              <a:rPr sz="20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сразу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видеть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и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допущенные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ошибки.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 marR="5080">
              <a:lnSpc>
                <a:spcPct val="100000"/>
              </a:lnSpc>
            </a:pPr>
            <a:r>
              <a:rPr sz="2000" dirty="0">
                <a:latin typeface="Calibri" panose="020F0502020204030204"/>
                <a:cs typeface="Calibri" panose="020F0502020204030204"/>
              </a:rPr>
              <a:t>Помощь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педагогам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планировании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такой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деятельности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учениками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могут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оказать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онлайн- ресурсы: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68580">
              <a:lnSpc>
                <a:spcPct val="100000"/>
              </a:lnSpc>
            </a:pPr>
            <a:r>
              <a:rPr sz="2000" dirty="0">
                <a:latin typeface="Calibri" panose="020F0502020204030204"/>
                <a:cs typeface="Calibri" panose="020F0502020204030204"/>
              </a:rPr>
              <a:t>Российской</a:t>
            </a:r>
            <a:r>
              <a:rPr sz="20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электронной</a:t>
            </a:r>
            <a:r>
              <a:rPr sz="20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школы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Calibri" panose="020F0502020204030204"/>
                <a:cs typeface="Calibri" panose="020F0502020204030204"/>
              </a:rPr>
              <a:t>библиотеки</a:t>
            </a:r>
            <a:r>
              <a:rPr sz="20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Московской</a:t>
            </a:r>
            <a:r>
              <a:rPr sz="20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электронной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школы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 marR="364363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latin typeface="Calibri" panose="020F0502020204030204"/>
                <a:cs typeface="Calibri" panose="020F0502020204030204"/>
              </a:rPr>
              <a:t>сервис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учебных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интерактивных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приложений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spc="-10" dirty="0">
                <a:latin typeface="Calibri" panose="020F0502020204030204"/>
                <a:cs typeface="Calibri" panose="020F0502020204030204"/>
              </a:rPr>
              <a:t>LearningApps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Online</a:t>
            </a:r>
            <a:r>
              <a:rPr sz="2000" b="1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Test</a:t>
            </a:r>
            <a:r>
              <a:rPr sz="2000" b="1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spc="-25" dirty="0">
                <a:latin typeface="Calibri" panose="020F0502020204030204"/>
                <a:cs typeface="Calibri" panose="020F0502020204030204"/>
              </a:rPr>
              <a:t>Pad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000" b="1" spc="-10" dirty="0">
                <a:latin typeface="Calibri" panose="020F0502020204030204"/>
                <a:cs typeface="Calibri" panose="020F0502020204030204"/>
              </a:rPr>
              <a:t>Google-</a:t>
            </a:r>
            <a:r>
              <a:rPr sz="2000" b="1" spc="-20" dirty="0">
                <a:latin typeface="Calibri" panose="020F0502020204030204"/>
                <a:cs typeface="Calibri" panose="020F0502020204030204"/>
              </a:rPr>
              <a:t>формы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000" b="1" spc="-10" dirty="0">
                <a:latin typeface="Calibri" panose="020F0502020204030204"/>
                <a:cs typeface="Calibri" panose="020F0502020204030204"/>
              </a:rPr>
              <a:t>Plickers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000" b="1" spc="-10" dirty="0">
                <a:latin typeface="Calibri" panose="020F0502020204030204"/>
                <a:cs typeface="Calibri" panose="020F0502020204030204"/>
              </a:rPr>
              <a:t>QR-</a:t>
            </a:r>
            <a:r>
              <a:rPr sz="2000" b="1" spc="-20" dirty="0">
                <a:latin typeface="Calibri" panose="020F0502020204030204"/>
                <a:cs typeface="Calibri" panose="020F0502020204030204"/>
              </a:rPr>
              <a:t>коды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04140" marR="4008120">
              <a:lnSpc>
                <a:spcPct val="100000"/>
              </a:lnSpc>
              <a:spcBef>
                <a:spcPts val="440"/>
              </a:spcBef>
            </a:pPr>
            <a:r>
              <a:rPr sz="18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 panose="020B0604020202020204"/>
                <a:cs typeface="Arial" panose="020B0604020202020204"/>
                <a:hlinkClick r:id="rId1"/>
              </a:rPr>
              <a:t>https://ru-</a:t>
            </a:r>
            <a:r>
              <a:rPr sz="18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 panose="020B0604020202020204"/>
                <a:cs typeface="Arial" panose="020B0604020202020204"/>
                <a:hlinkClick r:id="rId1"/>
              </a:rPr>
              <a:t>vpr.ru</a:t>
            </a:r>
            <a:r>
              <a:rPr sz="1800" spc="-30" dirty="0">
                <a:solidFill>
                  <a:srgbClr val="0000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/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-</a:t>
            </a:r>
            <a:r>
              <a:rPr sz="18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демоверсии</a:t>
            </a:r>
            <a:r>
              <a:rPr sz="1800" spc="-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ВПР</a:t>
            </a:r>
            <a:r>
              <a:rPr sz="18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по</a:t>
            </a:r>
            <a:r>
              <a:rPr sz="18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всем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 предметам </a:t>
            </a:r>
            <a:r>
              <a:rPr sz="18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 panose="020B0604020202020204"/>
                <a:cs typeface="Arial" panose="020B0604020202020204"/>
                <a:hlinkClick r:id="rId2"/>
              </a:rPr>
              <a:t>http://testedu.ru</a:t>
            </a:r>
            <a:r>
              <a:rPr sz="1800" dirty="0">
                <a:latin typeface="Arial" panose="020B0604020202020204"/>
                <a:cs typeface="Arial" panose="020B0604020202020204"/>
              </a:rPr>
              <a:t>.</a:t>
            </a:r>
            <a:r>
              <a:rPr sz="18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-</a:t>
            </a:r>
            <a:r>
              <a:rPr sz="18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Образовательные</a:t>
            </a:r>
            <a:r>
              <a:rPr sz="18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тесты» </a:t>
            </a:r>
            <a:r>
              <a:rPr sz="18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 panose="020B0604020202020204"/>
                <a:cs typeface="Arial" panose="020B0604020202020204"/>
                <a:hlinkClick r:id="rId3"/>
              </a:rPr>
              <a:t>https://easyen.ru</a:t>
            </a:r>
            <a:r>
              <a:rPr sz="1800" spc="-50" dirty="0">
                <a:solidFill>
                  <a:srgbClr val="0000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-</a:t>
            </a:r>
            <a:r>
              <a:rPr sz="18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Современный</a:t>
            </a:r>
            <a:r>
              <a:rPr sz="18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учительский</a:t>
            </a:r>
            <a:r>
              <a:rPr sz="18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портал </a:t>
            </a:r>
            <a:r>
              <a:rPr sz="18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 panose="020B0604020202020204"/>
                <a:cs typeface="Arial" panose="020B0604020202020204"/>
                <a:hlinkClick r:id="rId4"/>
              </a:rPr>
              <a:t>https://vprtest.ru</a:t>
            </a:r>
            <a:r>
              <a:rPr sz="1800" spc="-40" dirty="0">
                <a:solidFill>
                  <a:srgbClr val="0000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-</a:t>
            </a:r>
            <a:r>
              <a:rPr sz="18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Подготовка</a:t>
            </a:r>
            <a:r>
              <a:rPr sz="18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к</a:t>
            </a:r>
            <a:r>
              <a:rPr sz="18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ВПР</a:t>
            </a:r>
            <a:r>
              <a:rPr sz="18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(ВПР</a:t>
            </a:r>
            <a:r>
              <a:rPr sz="18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тесты)</a:t>
            </a:r>
            <a:r>
              <a:rPr sz="1800" spc="50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Учи.ру</a:t>
            </a:r>
            <a:r>
              <a:rPr sz="18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— российская</a:t>
            </a:r>
            <a:r>
              <a:rPr sz="1800" spc="-20" dirty="0">
                <a:latin typeface="Arial" panose="020B0604020202020204"/>
                <a:cs typeface="Arial" panose="020B0604020202020204"/>
              </a:rPr>
              <a:t> онлайн-</a:t>
            </a:r>
            <a:r>
              <a:rPr sz="1800" dirty="0">
                <a:latin typeface="Arial" panose="020B0604020202020204"/>
                <a:cs typeface="Arial" panose="020B0604020202020204"/>
              </a:rPr>
              <a:t>платформа</a:t>
            </a:r>
            <a:r>
              <a:rPr sz="1800" spc="10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50" dirty="0">
                <a:latin typeface="Arial" panose="020B0604020202020204"/>
                <a:cs typeface="Arial" panose="020B0604020202020204"/>
              </a:rPr>
              <a:t>- </a:t>
            </a:r>
            <a:r>
              <a:rPr sz="18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 panose="020B0604020202020204"/>
                <a:cs typeface="Arial" panose="020B0604020202020204"/>
                <a:hlinkClick r:id="rId5"/>
              </a:rPr>
              <a:t>https://www.youtube.com/playlist?list=PLoOUBnBfPtYeR2</a:t>
            </a:r>
            <a:endParaRPr sz="1800">
              <a:latin typeface="Arial" panose="020B0604020202020204"/>
              <a:cs typeface="Arial" panose="020B0604020202020204"/>
            </a:endParaRPr>
          </a:p>
          <a:p>
            <a:pPr marL="104140" marR="3808095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Arial" panose="020B0604020202020204"/>
                <a:cs typeface="Arial" panose="020B0604020202020204"/>
              </a:rPr>
              <a:t>bmsXfoNhiB7abeOButu</a:t>
            </a:r>
            <a:r>
              <a:rPr sz="1800" spc="1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(</a:t>
            </a:r>
            <a:r>
              <a:rPr sz="1800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сайт</a:t>
            </a:r>
            <a:r>
              <a:rPr sz="18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Уфа</a:t>
            </a:r>
            <a:r>
              <a:rPr sz="18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\Химик</a:t>
            </a:r>
            <a:r>
              <a:rPr sz="18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–</a:t>
            </a:r>
            <a:r>
              <a:rPr sz="18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видеоразбор </a:t>
            </a:r>
            <a:r>
              <a:rPr sz="1800" dirty="0">
                <a:latin typeface="Arial" panose="020B0604020202020204"/>
                <a:cs typeface="Arial" panose="020B0604020202020204"/>
              </a:rPr>
              <a:t>наиболее</a:t>
            </a:r>
            <a:r>
              <a:rPr sz="18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трудных заданий</a:t>
            </a:r>
            <a:r>
              <a:rPr sz="18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ВПР</a:t>
            </a:r>
            <a:r>
              <a:rPr sz="18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из</a:t>
            </a:r>
            <a:r>
              <a:rPr sz="18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800" dirty="0">
                <a:latin typeface="Arial" panose="020B0604020202020204"/>
                <a:cs typeface="Arial" panose="020B0604020202020204"/>
              </a:rPr>
              <a:t>пособия</a:t>
            </a:r>
            <a:r>
              <a:rPr sz="18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latin typeface="Arial" panose="020B0604020202020204"/>
                <a:cs typeface="Arial" panose="020B0604020202020204"/>
              </a:rPr>
              <a:t>Доронькина)</a:t>
            </a:r>
            <a:endParaRPr sz="18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15112" y="6080759"/>
            <a:ext cx="365759" cy="37185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39384" y="1264919"/>
            <a:ext cx="341375" cy="34137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09359" y="1231391"/>
            <a:ext cx="5468112" cy="5236463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522731" y="1228344"/>
            <a:ext cx="0" cy="4858385"/>
          </a:xfrm>
          <a:custGeom>
            <a:avLst/>
            <a:gdLst/>
            <a:ahLst/>
            <a:cxnLst/>
            <a:rect l="l" t="t" r="r" b="b"/>
            <a:pathLst>
              <a:path h="4858385">
                <a:moveTo>
                  <a:pt x="0" y="4858004"/>
                </a:moveTo>
                <a:lnTo>
                  <a:pt x="0" y="0"/>
                </a:lnTo>
              </a:path>
            </a:pathLst>
          </a:custGeom>
          <a:ln w="3175">
            <a:solidFill>
              <a:srgbClr val="283A7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80872" y="1569719"/>
            <a:ext cx="5236210" cy="4883150"/>
          </a:xfrm>
          <a:custGeom>
            <a:avLst/>
            <a:gdLst/>
            <a:ahLst/>
            <a:cxnLst/>
            <a:rect l="l" t="t" r="r" b="b"/>
            <a:pathLst>
              <a:path w="5236210" h="4883150">
                <a:moveTo>
                  <a:pt x="5222748" y="4882642"/>
                </a:moveTo>
                <a:lnTo>
                  <a:pt x="5222748" y="0"/>
                </a:lnTo>
              </a:path>
              <a:path w="5236210" h="4883150">
                <a:moveTo>
                  <a:pt x="0" y="4875276"/>
                </a:moveTo>
                <a:lnTo>
                  <a:pt x="5236083" y="4875276"/>
                </a:lnTo>
              </a:path>
            </a:pathLst>
          </a:custGeom>
          <a:ln w="3175">
            <a:solidFill>
              <a:srgbClr val="283A7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15112" y="1242060"/>
            <a:ext cx="5260975" cy="0"/>
          </a:xfrm>
          <a:custGeom>
            <a:avLst/>
            <a:gdLst/>
            <a:ahLst/>
            <a:cxnLst/>
            <a:rect l="l" t="t" r="r" b="b"/>
            <a:pathLst>
              <a:path w="5260975">
                <a:moveTo>
                  <a:pt x="0" y="0"/>
                </a:moveTo>
                <a:lnTo>
                  <a:pt x="5260721" y="0"/>
                </a:lnTo>
              </a:path>
            </a:pathLst>
          </a:custGeom>
          <a:ln w="3175">
            <a:solidFill>
              <a:srgbClr val="283A7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611111" y="708659"/>
            <a:ext cx="161290" cy="0"/>
          </a:xfrm>
          <a:custGeom>
            <a:avLst/>
            <a:gdLst/>
            <a:ahLst/>
            <a:cxnLst/>
            <a:rect l="l" t="t" r="r" b="b"/>
            <a:pathLst>
              <a:path w="161290">
                <a:moveTo>
                  <a:pt x="0" y="0"/>
                </a:moveTo>
                <a:lnTo>
                  <a:pt x="161163" y="0"/>
                </a:lnTo>
              </a:path>
            </a:pathLst>
          </a:custGeom>
          <a:ln w="9144">
            <a:solidFill>
              <a:srgbClr val="006BBE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48856" y="3770376"/>
            <a:ext cx="835151" cy="9143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888995" y="456946"/>
            <a:ext cx="394906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0" spc="95" dirty="0">
                <a:solidFill>
                  <a:srgbClr val="006DBC"/>
                </a:solidFill>
                <a:latin typeface="Tahoma" panose="020B0604030504040204"/>
                <a:cs typeface="Tahoma" panose="020B0604030504040204"/>
              </a:rPr>
              <a:t>МАТЕРИАЛЫ</a:t>
            </a:r>
            <a:r>
              <a:rPr sz="2100" b="0" spc="300" dirty="0">
                <a:solidFill>
                  <a:srgbClr val="006DBC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2100" b="0" spc="45" dirty="0">
                <a:solidFill>
                  <a:srgbClr val="006FC3"/>
                </a:solidFill>
                <a:latin typeface="Tahoma" panose="020B0604030504040204"/>
                <a:cs typeface="Tahoma" panose="020B0604030504040204"/>
              </a:rPr>
              <a:t>BПP</a:t>
            </a:r>
            <a:r>
              <a:rPr sz="2100" b="0" spc="-85" dirty="0">
                <a:solidFill>
                  <a:srgbClr val="006FC3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2100" b="0" dirty="0">
                <a:solidFill>
                  <a:srgbClr val="006FC3"/>
                </a:solidFill>
                <a:latin typeface="Tahoma" panose="020B0604030504040204"/>
                <a:cs typeface="Tahoma" panose="020B0604030504040204"/>
              </a:rPr>
              <a:t>в</a:t>
            </a:r>
            <a:r>
              <a:rPr sz="2100" b="0" spc="-340" dirty="0">
                <a:solidFill>
                  <a:srgbClr val="006FC3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2100" b="0" spc="145" dirty="0">
                <a:solidFill>
                  <a:srgbClr val="006FBE"/>
                </a:solidFill>
                <a:latin typeface="Tahoma" panose="020B0604030504040204"/>
                <a:cs typeface="Tahoma" panose="020B0604030504040204"/>
              </a:rPr>
              <a:t>ФГИС</a:t>
            </a:r>
            <a:r>
              <a:rPr sz="2100" b="0" spc="30" dirty="0">
                <a:solidFill>
                  <a:srgbClr val="006FBE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2100" b="0" spc="-25" dirty="0">
                <a:solidFill>
                  <a:srgbClr val="006FC1"/>
                </a:solidFill>
                <a:latin typeface="Tahoma" panose="020B0604030504040204"/>
                <a:cs typeface="Tahoma" panose="020B0604030504040204"/>
              </a:rPr>
              <a:t>МОЯ</a:t>
            </a:r>
            <a:endParaRPr sz="2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086981" y="456946"/>
            <a:ext cx="1850389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100" dirty="0">
                <a:solidFill>
                  <a:srgbClr val="006FBE"/>
                </a:solidFill>
                <a:latin typeface="Tahoma" panose="020B0604030504040204"/>
                <a:cs typeface="Tahoma" panose="020B0604030504040204"/>
              </a:rPr>
              <a:t>ШКОЛА</a:t>
            </a:r>
            <a:r>
              <a:rPr sz="2100" spc="-85" dirty="0">
                <a:solidFill>
                  <a:srgbClr val="006FBE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2100" spc="-10" dirty="0">
                <a:solidFill>
                  <a:srgbClr val="006FBE"/>
                </a:solidFill>
                <a:latin typeface="Tahoma" panose="020B0604030504040204"/>
                <a:cs typeface="Tahoma" panose="020B0604030504040204"/>
              </a:rPr>
              <a:t>(</a:t>
            </a:r>
            <a:r>
              <a:rPr sz="2100" spc="-10" dirty="0">
                <a:solidFill>
                  <a:srgbClr val="006CBE"/>
                </a:solidFill>
                <a:latin typeface="Tahoma" panose="020B0604030504040204"/>
                <a:cs typeface="Tahoma" panose="020B0604030504040204"/>
              </a:rPr>
              <a:t>ЦОК)</a:t>
            </a:r>
            <a:endParaRPr sz="21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5575">
              <a:lnSpc>
                <a:spcPct val="100000"/>
              </a:lnSpc>
              <a:spcBef>
                <a:spcPts val="105"/>
              </a:spcBef>
            </a:pPr>
            <a:r>
              <a:rPr dirty="0"/>
              <a:t>ФГИС</a:t>
            </a:r>
            <a:r>
              <a:rPr spc="-250" dirty="0"/>
              <a:t> </a:t>
            </a:r>
            <a:r>
              <a:rPr dirty="0"/>
              <a:t>Моя </a:t>
            </a:r>
            <a:r>
              <a:rPr spc="-10" dirty="0">
                <a:solidFill>
                  <a:srgbClr val="0063B3"/>
                </a:solidFill>
              </a:rPr>
              <a:t>Школа:</a:t>
            </a:r>
            <a:endParaRPr spc="-10" dirty="0">
              <a:solidFill>
                <a:srgbClr val="0063B3"/>
              </a:solidFill>
            </a:endParaRPr>
          </a:p>
          <a:p>
            <a:pPr marL="139065">
              <a:lnSpc>
                <a:spcPct val="100000"/>
              </a:lnSpc>
              <a:spcBef>
                <a:spcPts val="10"/>
              </a:spcBef>
            </a:pPr>
            <a:r>
              <a:rPr sz="2000" spc="-20" dirty="0">
                <a:solidFill>
                  <a:srgbClr val="0061AE"/>
                </a:solidFill>
                <a:latin typeface="Tahoma" panose="020B0604030504040204"/>
                <a:cs typeface="Tahoma" panose="020B0604030504040204"/>
              </a:rPr>
              <a:t>Библиотека</a:t>
            </a:r>
            <a:r>
              <a:rPr sz="2000" spc="-140" dirty="0">
                <a:solidFill>
                  <a:srgbClr val="0061AE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2000" dirty="0">
                <a:solidFill>
                  <a:srgbClr val="0063B3"/>
                </a:solidFill>
                <a:latin typeface="Tahoma" panose="020B0604030504040204"/>
                <a:cs typeface="Tahoma" panose="020B0604030504040204"/>
              </a:rPr>
              <a:t>материалов</a:t>
            </a:r>
            <a:r>
              <a:rPr sz="2000" spc="-105" dirty="0">
                <a:solidFill>
                  <a:srgbClr val="0063B3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2000" spc="-10" dirty="0">
                <a:solidFill>
                  <a:srgbClr val="0363B0"/>
                </a:solidFill>
                <a:latin typeface="Tahoma" panose="020B0604030504040204"/>
                <a:cs typeface="Tahoma" panose="020B0604030504040204"/>
              </a:rPr>
              <a:t>(ЭОР)</a:t>
            </a:r>
            <a:endParaRPr sz="2000">
              <a:latin typeface="Tahoma" panose="020B0604030504040204"/>
              <a:cs typeface="Tahoma" panose="020B0604030504040204"/>
            </a:endParaRPr>
          </a:p>
          <a:p>
            <a:pPr marL="12700" marR="273050" indent="5715">
              <a:lnSpc>
                <a:spcPct val="100000"/>
              </a:lnSpc>
              <a:spcBef>
                <a:spcPts val="1445"/>
              </a:spcBef>
            </a:pPr>
            <a:r>
              <a:rPr sz="160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1600" spc="13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рамках</a:t>
            </a:r>
            <a:r>
              <a:rPr sz="1600" spc="-13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10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ФГИС</a:t>
            </a:r>
            <a:r>
              <a:rPr sz="1600" spc="9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5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Моя</a:t>
            </a:r>
            <a:r>
              <a:rPr sz="160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Школа</a:t>
            </a:r>
            <a:r>
              <a:rPr sz="1600" spc="10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(УБ</a:t>
            </a:r>
            <a:r>
              <a:rPr sz="1600" spc="2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ЦОК)</a:t>
            </a:r>
            <a:r>
              <a:rPr sz="1600" spc="-3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с</a:t>
            </a:r>
            <a:r>
              <a:rPr sz="1600" spc="29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8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начала</a:t>
            </a:r>
            <a:r>
              <a:rPr sz="1600" spc="8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учебного </a:t>
            </a:r>
            <a:r>
              <a:rPr sz="160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года</a:t>
            </a:r>
            <a:r>
              <a:rPr sz="1600" spc="1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13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увсех</a:t>
            </a:r>
            <a:r>
              <a:rPr sz="1600" spc="12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6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образовательныхорганизаций</a:t>
            </a:r>
            <a:r>
              <a:rPr sz="1600" spc="42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появится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возможность</a:t>
            </a:r>
            <a:r>
              <a:rPr sz="1600" spc="-1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4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бесплатно</a:t>
            </a:r>
            <a:r>
              <a:rPr sz="1600" spc="3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использовать </a:t>
            </a:r>
            <a:r>
              <a:rPr sz="1600" spc="3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электронные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2700" marR="5080">
              <a:lnSpc>
                <a:spcPct val="100000"/>
              </a:lnSpc>
            </a:pPr>
            <a:r>
              <a:rPr sz="1600" spc="8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образовательные</a:t>
            </a:r>
            <a:r>
              <a:rPr sz="1600" spc="-9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6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ресурсы</a:t>
            </a:r>
            <a:r>
              <a:rPr sz="1600" spc="4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6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допущенные</a:t>
            </a:r>
            <a:r>
              <a:rPr sz="1600" spc="8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9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для</a:t>
            </a:r>
            <a:r>
              <a:rPr sz="1600" spc="7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применения </a:t>
            </a:r>
            <a:r>
              <a:rPr sz="160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и</a:t>
            </a:r>
            <a:r>
              <a:rPr sz="1600" spc="8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вошедшие</a:t>
            </a:r>
            <a:r>
              <a:rPr sz="1600" spc="17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8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вприказ</a:t>
            </a:r>
            <a:r>
              <a:rPr sz="1600" spc="26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4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N9551</a:t>
            </a:r>
            <a:r>
              <a:rPr sz="1600" spc="-3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4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Министерства</a:t>
            </a:r>
            <a:r>
              <a:rPr sz="1600" spc="175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000000"/>
                </a:solidFill>
                <a:latin typeface="Calibri" panose="020F0502020204030204"/>
                <a:cs typeface="Calibri" panose="020F0502020204030204"/>
              </a:rPr>
              <a:t>просвещения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2055" y="3658616"/>
            <a:ext cx="5271135" cy="470534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>
              <a:lnSpc>
                <a:spcPts val="1700"/>
              </a:lnSpc>
              <a:spcBef>
                <a:spcPts val="240"/>
              </a:spcBef>
            </a:pPr>
            <a:r>
              <a:rPr sz="1500" dirty="0">
                <a:latin typeface="Calibri" panose="020F0502020204030204"/>
                <a:cs typeface="Calibri" panose="020F0502020204030204"/>
              </a:rPr>
              <a:t>В</a:t>
            </a:r>
            <a:r>
              <a:rPr sz="1500" spc="4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том</a:t>
            </a:r>
            <a:r>
              <a:rPr sz="15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10" dirty="0">
                <a:latin typeface="Calibri" panose="020F0502020204030204"/>
                <a:cs typeface="Calibri" panose="020F0502020204030204"/>
              </a:rPr>
              <a:t>числе</a:t>
            </a:r>
            <a:r>
              <a:rPr sz="15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там </a:t>
            </a:r>
            <a:r>
              <a:rPr sz="1500" spc="-10" dirty="0">
                <a:latin typeface="Calibri" panose="020F0502020204030204"/>
                <a:cs typeface="Calibri" panose="020F0502020204030204"/>
              </a:rPr>
              <a:t>будут</a:t>
            </a:r>
            <a:r>
              <a:rPr sz="15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представлены</a:t>
            </a:r>
            <a:r>
              <a:rPr sz="1500" spc="22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материалы</a:t>
            </a:r>
            <a:r>
              <a:rPr sz="1500" spc="204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2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15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10" dirty="0">
                <a:latin typeface="Calibri" panose="020F0502020204030204"/>
                <a:cs typeface="Calibri" panose="020F0502020204030204"/>
              </a:rPr>
              <a:t>выявления дефицита</a:t>
            </a:r>
            <a:r>
              <a:rPr sz="15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знаний</a:t>
            </a:r>
            <a:r>
              <a:rPr sz="1500" spc="7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55" dirty="0">
                <a:latin typeface="Calibri" panose="020F0502020204030204"/>
                <a:cs typeface="Calibri" panose="020F0502020204030204"/>
              </a:rPr>
              <a:t>врамках</a:t>
            </a:r>
            <a:r>
              <a:rPr sz="1500" spc="2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процедуры</a:t>
            </a:r>
            <a:r>
              <a:rPr sz="1500" spc="185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20" dirty="0">
                <a:latin typeface="Calibri" panose="020F0502020204030204"/>
                <a:cs typeface="Calibri" panose="020F0502020204030204"/>
              </a:rPr>
              <a:t>BПP.</a:t>
            </a:r>
            <a:endParaRPr sz="15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05104" y="4561713"/>
            <a:ext cx="5145405" cy="110617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 indent="1048385" algn="r">
              <a:lnSpc>
                <a:spcPct val="93000"/>
              </a:lnSpc>
              <a:spcBef>
                <a:spcPts val="195"/>
              </a:spcBef>
            </a:pPr>
            <a:r>
              <a:rPr sz="1250" spc="-25" dirty="0">
                <a:latin typeface="Tahoma" panose="020B0604030504040204"/>
                <a:cs typeface="Tahoma" panose="020B0604030504040204"/>
              </a:rPr>
              <a:t>*Приказ</a:t>
            </a:r>
            <a:r>
              <a:rPr sz="1250" spc="-13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№</a:t>
            </a:r>
            <a:r>
              <a:rPr sz="1250" spc="-14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551</a:t>
            </a:r>
            <a:r>
              <a:rPr sz="1250" spc="-4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«Обутверждении</a:t>
            </a:r>
            <a:r>
              <a:rPr sz="1250" spc="1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федерального</a:t>
            </a:r>
            <a:r>
              <a:rPr sz="1250" spc="-5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перечня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электронных образовательных</a:t>
            </a:r>
            <a:r>
              <a:rPr sz="1250" spc="-10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0" dirty="0">
                <a:latin typeface="Tahoma" panose="020B0604030504040204"/>
                <a:cs typeface="Tahoma" panose="020B0604030504040204"/>
              </a:rPr>
              <a:t>ресурсов,</a:t>
            </a:r>
            <a:r>
              <a:rPr sz="1250" spc="-1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допущенных</a:t>
            </a:r>
            <a:r>
              <a:rPr sz="1250" spc="7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к</a:t>
            </a:r>
            <a:r>
              <a:rPr sz="1250" spc="10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использованию при</a:t>
            </a:r>
            <a:r>
              <a:rPr sz="1250" spc="-18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реализаиии</a:t>
            </a:r>
            <a:r>
              <a:rPr sz="1250" spc="-3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имеющих</a:t>
            </a:r>
            <a:r>
              <a:rPr sz="1250" spc="-10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государственную аккредитацию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образовательных</a:t>
            </a:r>
            <a:r>
              <a:rPr sz="1250" spc="-10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программ</a:t>
            </a:r>
            <a:r>
              <a:rPr sz="1250" spc="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45" dirty="0">
                <a:latin typeface="Tahoma" panose="020B0604030504040204"/>
                <a:cs typeface="Tahoma" panose="020B0604030504040204"/>
              </a:rPr>
              <a:t>начального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общего,</a:t>
            </a:r>
            <a:r>
              <a:rPr sz="1250" spc="6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45" dirty="0">
                <a:latin typeface="Tahoma" panose="020B0604030504040204"/>
                <a:cs typeface="Tahoma" panose="020B0604030504040204"/>
              </a:rPr>
              <a:t>основного</a:t>
            </a:r>
            <a:r>
              <a:rPr sz="1250" spc="-114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общего,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среднего</a:t>
            </a:r>
            <a:r>
              <a:rPr sz="1250" spc="-8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общего</a:t>
            </a:r>
            <a:r>
              <a:rPr sz="1250" spc="-16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образования»</a:t>
            </a:r>
            <a:r>
              <a:rPr sz="1250" spc="5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Министерства</a:t>
            </a:r>
            <a:r>
              <a:rPr sz="1250" spc="-30" dirty="0">
                <a:latin typeface="Tahoma" panose="020B0604030504040204"/>
                <a:cs typeface="Tahoma" panose="020B0604030504040204"/>
              </a:rPr>
              <a:t> просвещения</a:t>
            </a:r>
            <a:r>
              <a:rPr sz="1250" spc="-6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Российской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R="7620" algn="r">
              <a:lnSpc>
                <a:spcPts val="1405"/>
              </a:lnSpc>
            </a:pPr>
            <a:r>
              <a:rPr sz="1250" spc="-35" dirty="0">
                <a:latin typeface="Tahoma" panose="020B0604030504040204"/>
                <a:cs typeface="Tahoma" panose="020B0604030504040204"/>
              </a:rPr>
              <a:t>Федерации</a:t>
            </a:r>
            <a:r>
              <a:rPr sz="1250" spc="-7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от</a:t>
            </a:r>
            <a:r>
              <a:rPr sz="1250" spc="-5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40" dirty="0">
                <a:latin typeface="Tahoma" panose="020B0604030504040204"/>
                <a:cs typeface="Tahoma" panose="020B0604030504040204"/>
              </a:rPr>
              <a:t>23</a:t>
            </a:r>
            <a:r>
              <a:rPr sz="1250" spc="-13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июля</a:t>
            </a:r>
            <a:r>
              <a:rPr sz="1250" spc="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2025</a:t>
            </a:r>
            <a:r>
              <a:rPr sz="1250" spc="-19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Г.</a:t>
            </a:r>
            <a:endParaRPr sz="12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628003" y="1412240"/>
            <a:ext cx="3446145" cy="7245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06220">
              <a:lnSpc>
                <a:spcPct val="100000"/>
              </a:lnSpc>
              <a:spcBef>
                <a:spcPts val="95"/>
              </a:spcBef>
            </a:pPr>
            <a:r>
              <a:rPr sz="1600" spc="110" dirty="0">
                <a:solidFill>
                  <a:srgbClr val="086DB9"/>
                </a:solidFill>
                <a:latin typeface="Tahoma" panose="020B0604030504040204"/>
                <a:cs typeface="Tahoma" panose="020B0604030504040204"/>
              </a:rPr>
              <a:t>ФГИС</a:t>
            </a:r>
            <a:r>
              <a:rPr sz="1600" spc="70" dirty="0">
                <a:solidFill>
                  <a:srgbClr val="086DB9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80" dirty="0">
                <a:solidFill>
                  <a:srgbClr val="0471C3"/>
                </a:solidFill>
                <a:latin typeface="Tahoma" panose="020B0604030504040204"/>
                <a:cs typeface="Tahoma" panose="020B0604030504040204"/>
              </a:rPr>
              <a:t>МОЯ</a:t>
            </a:r>
            <a:r>
              <a:rPr sz="1600" spc="25" dirty="0">
                <a:solidFill>
                  <a:srgbClr val="0471C3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600" spc="30" dirty="0">
                <a:solidFill>
                  <a:srgbClr val="006FC1"/>
                </a:solidFill>
                <a:latin typeface="Tahoma" panose="020B0604030504040204"/>
                <a:cs typeface="Tahoma" panose="020B0604030504040204"/>
              </a:rPr>
              <a:t>ШКОЛА</a:t>
            </a:r>
            <a:endParaRPr sz="1600">
              <a:latin typeface="Tahoma" panose="020B0604030504040204"/>
              <a:cs typeface="Tahoma" panose="020B0604030504040204"/>
            </a:endParaRPr>
          </a:p>
          <a:p>
            <a:pPr marL="18415" marR="1419225" indent="-6350">
              <a:lnSpc>
                <a:spcPct val="103000"/>
              </a:lnSpc>
              <a:spcBef>
                <a:spcPts val="995"/>
              </a:spcBef>
            </a:pPr>
            <a:r>
              <a:rPr sz="1050" spc="-10" dirty="0">
                <a:solidFill>
                  <a:srgbClr val="222222"/>
                </a:solidFill>
                <a:latin typeface="Tahoma" panose="020B0604030504040204"/>
                <a:cs typeface="Tahoma" panose="020B0604030504040204"/>
              </a:rPr>
              <a:t>Твой</a:t>
            </a:r>
            <a:r>
              <a:rPr sz="1050" spc="-20" dirty="0">
                <a:solidFill>
                  <a:srgbClr val="222222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dirty="0">
                <a:solidFill>
                  <a:srgbClr val="282828"/>
                </a:solidFill>
                <a:latin typeface="Tahoma" panose="020B0604030504040204"/>
                <a:cs typeface="Tahoma" panose="020B0604030504040204"/>
              </a:rPr>
              <a:t>доступ</a:t>
            </a:r>
            <a:r>
              <a:rPr sz="1050" spc="140" dirty="0">
                <a:solidFill>
                  <a:srgbClr val="282828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dirty="0">
                <a:solidFill>
                  <a:srgbClr val="464646"/>
                </a:solidFill>
                <a:latin typeface="Tahoma" panose="020B0604030504040204"/>
                <a:cs typeface="Tahoma" panose="020B0604030504040204"/>
              </a:rPr>
              <a:t>к</a:t>
            </a:r>
            <a:r>
              <a:rPr sz="1050" spc="114" dirty="0">
                <a:solidFill>
                  <a:srgbClr val="464646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spc="-10" dirty="0">
                <a:solidFill>
                  <a:srgbClr val="252525"/>
                </a:solidFill>
                <a:latin typeface="Tahoma" panose="020B0604030504040204"/>
                <a:cs typeface="Tahoma" panose="020B0604030504040204"/>
              </a:rPr>
              <a:t>образовательным </a:t>
            </a:r>
            <a:r>
              <a:rPr sz="1050" dirty="0">
                <a:solidFill>
                  <a:srgbClr val="232323"/>
                </a:solidFill>
                <a:latin typeface="Tahoma" panose="020B0604030504040204"/>
                <a:cs typeface="Tahoma" panose="020B0604030504040204"/>
              </a:rPr>
              <a:t>электронным</a:t>
            </a:r>
            <a:r>
              <a:rPr sz="1050" spc="440" dirty="0">
                <a:solidFill>
                  <a:srgbClr val="232323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1050" spc="-10" dirty="0">
                <a:solidFill>
                  <a:srgbClr val="282828"/>
                </a:solidFill>
                <a:latin typeface="Tahoma" panose="020B0604030504040204"/>
                <a:cs typeface="Tahoma" panose="020B0604030504040204"/>
              </a:rPr>
              <a:t>ресурсам</a:t>
            </a:r>
            <a:endParaRPr sz="10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26757" y="4975682"/>
            <a:ext cx="7143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1C1C1C"/>
                </a:solidFill>
                <a:latin typeface="Tahoma" panose="020B0604030504040204"/>
                <a:cs typeface="Tahoma" panose="020B0604030504040204"/>
              </a:rPr>
              <a:t>Популярное</a:t>
            </a:r>
            <a:endParaRPr sz="1000">
              <a:latin typeface="Tahoma" panose="020B0604030504040204"/>
              <a:cs typeface="Tahoma" panose="020B0604030504040204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91211" rIns="0" bIns="0" rtlCol="0">
            <a:spAutoFit/>
          </a:bodyPr>
          <a:lstStyle/>
          <a:p>
            <a:pPr marL="718185">
              <a:lnSpc>
                <a:spcPct val="100000"/>
              </a:lnSpc>
              <a:spcBef>
                <a:spcPts val="95"/>
              </a:spcBef>
            </a:pPr>
            <a:r>
              <a:rPr sz="2550"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Электронные</a:t>
            </a:r>
            <a:r>
              <a:rPr sz="2550" b="0" spc="-4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ресурсы</a:t>
            </a:r>
            <a:r>
              <a:rPr sz="2550" b="0" spc="-7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для</a:t>
            </a:r>
            <a:r>
              <a:rPr sz="2550" b="0" spc="-7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подготовки</a:t>
            </a:r>
            <a:r>
              <a:rPr sz="2550" b="0" spc="-4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к</a:t>
            </a:r>
            <a:r>
              <a:rPr sz="2550" b="0" spc="-8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spc="-2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ВПР</a:t>
            </a:r>
            <a:endParaRPr sz="2550"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914400" y="990600"/>
            <a:ext cx="8839200" cy="55549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10" y="12064"/>
            <a:ext cx="12140946" cy="6845934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71144" y="5897879"/>
            <a:ext cx="10661904" cy="3352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1144" y="3892296"/>
            <a:ext cx="10661904" cy="3352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7240" y="713231"/>
            <a:ext cx="10725912" cy="3962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775716" y="4117847"/>
            <a:ext cx="0" cy="1835150"/>
          </a:xfrm>
          <a:custGeom>
            <a:avLst/>
            <a:gdLst/>
            <a:ahLst/>
            <a:cxnLst/>
            <a:rect l="l" t="t" r="r" b="b"/>
            <a:pathLst>
              <a:path h="1835150">
                <a:moveTo>
                  <a:pt x="0" y="1834641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74195" y="4081271"/>
            <a:ext cx="0" cy="1913889"/>
          </a:xfrm>
          <a:custGeom>
            <a:avLst/>
            <a:gdLst/>
            <a:ahLst/>
            <a:cxnLst/>
            <a:rect l="l" t="t" r="r" b="b"/>
            <a:pathLst>
              <a:path h="1913889">
                <a:moveTo>
                  <a:pt x="0" y="1913763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53511" y="2106167"/>
            <a:ext cx="146304" cy="182879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239268" y="188976"/>
            <a:ext cx="11809730" cy="6408420"/>
            <a:chOff x="239268" y="188976"/>
            <a:chExt cx="11809730" cy="640842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5223" y="2779776"/>
              <a:ext cx="1618488" cy="2103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2351" y="1746503"/>
              <a:ext cx="9479280" cy="428244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9268" y="1988820"/>
              <a:ext cx="11809476" cy="460857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360408" y="188976"/>
              <a:ext cx="2688336" cy="1656588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958697" y="500887"/>
            <a:ext cx="76796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pc="-10" dirty="0">
                <a:latin typeface="Arial" panose="020B0604020202020204"/>
                <a:cs typeface="Arial" panose="020B0604020202020204"/>
              </a:rPr>
              <a:t>Использование</a:t>
            </a:r>
            <a:r>
              <a:rPr spc="-75" dirty="0">
                <a:latin typeface="Arial" panose="020B0604020202020204"/>
                <a:cs typeface="Arial" panose="020B0604020202020204"/>
              </a:rPr>
              <a:t> </a:t>
            </a:r>
            <a:r>
              <a:rPr spc="-10" dirty="0">
                <a:latin typeface="Arial" panose="020B0604020202020204"/>
                <a:cs typeface="Arial" panose="020B0604020202020204"/>
              </a:rPr>
              <a:t>возможностей</a:t>
            </a:r>
            <a:r>
              <a:rPr spc="-75" dirty="0">
                <a:latin typeface="Arial" panose="020B0604020202020204"/>
                <a:cs typeface="Arial" panose="020B0604020202020204"/>
              </a:rPr>
              <a:t> </a:t>
            </a:r>
            <a:r>
              <a:rPr spc="-10" dirty="0">
                <a:latin typeface="Arial" panose="020B0604020202020204"/>
                <a:cs typeface="Arial" panose="020B0604020202020204"/>
              </a:rPr>
              <a:t>платформы</a:t>
            </a:r>
            <a:endParaRPr spc="-10" dirty="0">
              <a:latin typeface="Arial" panose="020B0604020202020204"/>
              <a:cs typeface="Arial" panose="020B0604020202020204"/>
            </a:endParaRPr>
          </a:p>
          <a:p>
            <a:pPr marL="1905" algn="ctr">
              <a:lnSpc>
                <a:spcPct val="100000"/>
              </a:lnSpc>
            </a:pPr>
            <a:r>
              <a:rPr dirty="0">
                <a:latin typeface="Arial" panose="020B0604020202020204"/>
                <a:cs typeface="Arial" panose="020B0604020202020204"/>
              </a:rPr>
              <a:t>«ЯКласс»</a:t>
            </a:r>
            <a:r>
              <a:rPr spc="-80" dirty="0">
                <a:latin typeface="Arial" panose="020B0604020202020204"/>
                <a:cs typeface="Arial" panose="020B0604020202020204"/>
              </a:rPr>
              <a:t> </a:t>
            </a:r>
            <a:r>
              <a:rPr dirty="0">
                <a:latin typeface="Arial" panose="020B0604020202020204"/>
                <a:cs typeface="Arial" panose="020B0604020202020204"/>
              </a:rPr>
              <a:t>при</a:t>
            </a:r>
            <a:r>
              <a:rPr spc="-100" dirty="0">
                <a:latin typeface="Arial" panose="020B0604020202020204"/>
                <a:cs typeface="Arial" panose="020B0604020202020204"/>
              </a:rPr>
              <a:t> </a:t>
            </a:r>
            <a:r>
              <a:rPr dirty="0">
                <a:latin typeface="Arial" panose="020B0604020202020204"/>
                <a:cs typeface="Arial" panose="020B0604020202020204"/>
              </a:rPr>
              <a:t>подготовке</a:t>
            </a:r>
            <a:r>
              <a:rPr spc="-60" dirty="0">
                <a:latin typeface="Arial" panose="020B0604020202020204"/>
                <a:cs typeface="Arial" panose="020B0604020202020204"/>
              </a:rPr>
              <a:t> </a:t>
            </a:r>
            <a:r>
              <a:rPr dirty="0">
                <a:latin typeface="Arial" panose="020B0604020202020204"/>
                <a:cs typeface="Arial" panose="020B0604020202020204"/>
              </a:rPr>
              <a:t>к</a:t>
            </a:r>
            <a:r>
              <a:rPr spc="-105" dirty="0">
                <a:latin typeface="Arial" panose="020B0604020202020204"/>
                <a:cs typeface="Arial" panose="020B0604020202020204"/>
              </a:rPr>
              <a:t> </a:t>
            </a:r>
            <a:r>
              <a:rPr spc="-25" dirty="0">
                <a:latin typeface="Arial" panose="020B0604020202020204"/>
                <a:cs typeface="Arial" panose="020B0604020202020204"/>
              </a:rPr>
              <a:t>ВПР</a:t>
            </a:r>
            <a:endParaRPr spc="-25" dirty="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71144" y="5897879"/>
            <a:ext cx="10661904" cy="3352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1144" y="3892296"/>
            <a:ext cx="10661904" cy="3352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7240" y="713231"/>
            <a:ext cx="10725912" cy="3962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775716" y="4117847"/>
            <a:ext cx="0" cy="1835150"/>
          </a:xfrm>
          <a:custGeom>
            <a:avLst/>
            <a:gdLst/>
            <a:ahLst/>
            <a:cxnLst/>
            <a:rect l="l" t="t" r="r" b="b"/>
            <a:pathLst>
              <a:path h="1835150">
                <a:moveTo>
                  <a:pt x="0" y="1834641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74195" y="4081271"/>
            <a:ext cx="0" cy="1913889"/>
          </a:xfrm>
          <a:custGeom>
            <a:avLst/>
            <a:gdLst/>
            <a:ahLst/>
            <a:cxnLst/>
            <a:rect l="l" t="t" r="r" b="b"/>
            <a:pathLst>
              <a:path h="1913889">
                <a:moveTo>
                  <a:pt x="0" y="1913763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53511" y="2106167"/>
            <a:ext cx="146304" cy="182879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457200" y="114300"/>
            <a:ext cx="11734800" cy="6286500"/>
            <a:chOff x="457200" y="114300"/>
            <a:chExt cx="11734800" cy="628650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5223" y="2779776"/>
              <a:ext cx="1618488" cy="2103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2352" y="1746504"/>
              <a:ext cx="9479280" cy="428244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7200" y="342900"/>
              <a:ext cx="11446764" cy="60579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76359" y="114300"/>
              <a:ext cx="3215640" cy="194614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71144" y="5897879"/>
            <a:ext cx="10661904" cy="3352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1144" y="3892296"/>
            <a:ext cx="10661904" cy="3352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7240" y="713231"/>
            <a:ext cx="10725912" cy="3962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775716" y="4117847"/>
            <a:ext cx="0" cy="1835150"/>
          </a:xfrm>
          <a:custGeom>
            <a:avLst/>
            <a:gdLst/>
            <a:ahLst/>
            <a:cxnLst/>
            <a:rect l="l" t="t" r="r" b="b"/>
            <a:pathLst>
              <a:path h="1835150">
                <a:moveTo>
                  <a:pt x="0" y="1834641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74195" y="4081271"/>
            <a:ext cx="0" cy="1913889"/>
          </a:xfrm>
          <a:custGeom>
            <a:avLst/>
            <a:gdLst/>
            <a:ahLst/>
            <a:cxnLst/>
            <a:rect l="l" t="t" r="r" b="b"/>
            <a:pathLst>
              <a:path h="1913889">
                <a:moveTo>
                  <a:pt x="0" y="1913763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53511" y="2106167"/>
            <a:ext cx="146304" cy="182879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659891" y="117347"/>
            <a:ext cx="11387455" cy="5915025"/>
            <a:chOff x="659891" y="117347"/>
            <a:chExt cx="11387455" cy="591502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5224" y="2779775"/>
              <a:ext cx="1618488" cy="2103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2351" y="1746503"/>
              <a:ext cx="9479280" cy="428244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9891" y="513588"/>
              <a:ext cx="9948672" cy="551840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4275" y="117347"/>
              <a:ext cx="3742944" cy="232714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71144" y="5897879"/>
            <a:ext cx="10661904" cy="3352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1144" y="3892296"/>
            <a:ext cx="10661904" cy="3352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7240" y="713231"/>
            <a:ext cx="10725912" cy="3962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775716" y="4117847"/>
            <a:ext cx="0" cy="1835150"/>
          </a:xfrm>
          <a:custGeom>
            <a:avLst/>
            <a:gdLst/>
            <a:ahLst/>
            <a:cxnLst/>
            <a:rect l="l" t="t" r="r" b="b"/>
            <a:pathLst>
              <a:path h="1835150">
                <a:moveTo>
                  <a:pt x="0" y="1834641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74195" y="4081271"/>
            <a:ext cx="0" cy="1913889"/>
          </a:xfrm>
          <a:custGeom>
            <a:avLst/>
            <a:gdLst/>
            <a:ahLst/>
            <a:cxnLst/>
            <a:rect l="l" t="t" r="r" b="b"/>
            <a:pathLst>
              <a:path h="1913889">
                <a:moveTo>
                  <a:pt x="0" y="1913763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53511" y="2106167"/>
            <a:ext cx="146304" cy="182879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403859" y="112776"/>
            <a:ext cx="11535410" cy="6385560"/>
            <a:chOff x="403859" y="112776"/>
            <a:chExt cx="11535410" cy="638556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5224" y="2779776"/>
              <a:ext cx="1618488" cy="2103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2351" y="1746503"/>
              <a:ext cx="9479280" cy="428244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03859" y="277368"/>
              <a:ext cx="11286744" cy="622096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128503" y="112776"/>
              <a:ext cx="1810511" cy="14447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71144" y="5897879"/>
            <a:ext cx="10661904" cy="33527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1144" y="3892296"/>
            <a:ext cx="10661904" cy="3352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7240" y="713231"/>
            <a:ext cx="10725912" cy="3962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775716" y="4117847"/>
            <a:ext cx="0" cy="1835150"/>
          </a:xfrm>
          <a:custGeom>
            <a:avLst/>
            <a:gdLst/>
            <a:ahLst/>
            <a:cxnLst/>
            <a:rect l="l" t="t" r="r" b="b"/>
            <a:pathLst>
              <a:path h="1835150">
                <a:moveTo>
                  <a:pt x="0" y="1834641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74195" y="4081271"/>
            <a:ext cx="0" cy="1913889"/>
          </a:xfrm>
          <a:custGeom>
            <a:avLst/>
            <a:gdLst/>
            <a:ahLst/>
            <a:cxnLst/>
            <a:rect l="l" t="t" r="r" b="b"/>
            <a:pathLst>
              <a:path h="1913889">
                <a:moveTo>
                  <a:pt x="0" y="1913763"/>
                </a:moveTo>
                <a:lnTo>
                  <a:pt x="0" y="0"/>
                </a:lnTo>
              </a:path>
            </a:pathLst>
          </a:custGeom>
          <a:ln w="3175">
            <a:solidFill>
              <a:srgbClr val="345B8B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53511" y="2106167"/>
            <a:ext cx="146304" cy="182879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359663" y="277368"/>
            <a:ext cx="11445240" cy="6026150"/>
            <a:chOff x="359663" y="277368"/>
            <a:chExt cx="11445240" cy="602615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5224" y="2779775"/>
              <a:ext cx="1618488" cy="2103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2352" y="1746504"/>
              <a:ext cx="9479280" cy="428244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9663" y="277368"/>
              <a:ext cx="11445240" cy="602589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27179" y="1751177"/>
            <a:ext cx="11307674" cy="237491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838200" y="260350"/>
            <a:ext cx="10515600" cy="638429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0700" y="-35865"/>
            <a:ext cx="74726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Методические</a:t>
            </a:r>
            <a:r>
              <a:rPr spc="-135" dirty="0"/>
              <a:t> </a:t>
            </a:r>
            <a:r>
              <a:rPr dirty="0"/>
              <a:t>рекомендации</a:t>
            </a:r>
            <a:r>
              <a:rPr spc="-110" dirty="0"/>
              <a:t> </a:t>
            </a:r>
            <a:r>
              <a:rPr dirty="0"/>
              <a:t>учителям</a:t>
            </a:r>
            <a:r>
              <a:rPr spc="-145" dirty="0"/>
              <a:t> </a:t>
            </a:r>
            <a:r>
              <a:rPr spc="-10" dirty="0"/>
              <a:t>химии: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63500" y="432561"/>
            <a:ext cx="11617960" cy="5878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Совершенствовать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организацию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методику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преподавания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учебного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предмета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«Химии».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Организовать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межшкольные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занятия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подготовке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ВПР.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Усилить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деятельность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работы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методического совета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тех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школах,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где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низкие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результаты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ВПР.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Педагогам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большим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педагогическим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стажем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оказывать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методическую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помощь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молодым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учителям.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Организовать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обмен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опытом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между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школами,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показавшими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высокий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результат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школами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низкими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результатами.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marR="5080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период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подготовки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необходимо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урочное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во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внеурочное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время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провести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уроки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(занятия)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закреплению,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углублению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обобщению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знаний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важнейшим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разделам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химии,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тематика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которых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должна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быть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предварительно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обсуждена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на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Calibri" panose="020F0502020204030204"/>
                <a:cs typeface="Calibri" panose="020F0502020204030204"/>
              </a:rPr>
              <a:t>методических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объединениях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учителей-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предметников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участием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методического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совета.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При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составлении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учебно-тематического</a:t>
            </a:r>
            <a:r>
              <a:rPr sz="1600" spc="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планирования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необходимо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соотносить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изучаемые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темы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ВПР.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Организовать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дифференцированное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обучение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школьников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разным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уровнем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предметной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подготовки.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Уделить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внимание</a:t>
            </a:r>
            <a:r>
              <a:rPr sz="16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закреплению</a:t>
            </a:r>
            <a:r>
              <a:rPr sz="16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следующих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умений: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60020" indent="-147320">
              <a:lnSpc>
                <a:spcPct val="100000"/>
              </a:lnSpc>
              <a:buChar char="–"/>
              <a:tabLst>
                <a:tab pos="160020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производить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расчеты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использованием</a:t>
            </a:r>
            <a:r>
              <a:rPr sz="1600" spc="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понятия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«массовая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доля»;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60020" indent="-147320">
              <a:lnSpc>
                <a:spcPct val="100000"/>
              </a:lnSpc>
              <a:buChar char="–"/>
              <a:tabLst>
                <a:tab pos="160020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проводить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различие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между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химическими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реакциями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физическими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явлениями;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2700" marR="130810" indent="147320">
              <a:lnSpc>
                <a:spcPct val="100000"/>
              </a:lnSpc>
              <a:buChar char="–"/>
              <a:tabLst>
                <a:tab pos="160020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производить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расчеты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массовой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доли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элемента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сложном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соединении,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связанные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использованием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понятий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«моль»,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«молярная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масса»,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«молярный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объем»,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«количество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вещества»,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«постоянная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Авогадро»;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60020" indent="-147320">
              <a:lnSpc>
                <a:spcPct val="100000"/>
              </a:lnSpc>
              <a:buChar char="–"/>
              <a:tabLst>
                <a:tab pos="160020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классификации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химических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реакций,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причем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уравнение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реакции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выполнения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этой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части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обучающиеся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выбирают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самостоятельно</a:t>
            </a:r>
            <a:r>
              <a:rPr sz="1600" spc="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из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двух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предложенных.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Систематизировать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работу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решению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задач.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Акцентировать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внимание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обучающихся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характерных</a:t>
            </a:r>
            <a:r>
              <a:rPr sz="16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ошибках,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которые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они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допускают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при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устных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письменных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ответах.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Мотивировать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обучающихся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необходимость</a:t>
            </a:r>
            <a:r>
              <a:rPr sz="160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самостоятельной</a:t>
            </a:r>
            <a:r>
              <a:rPr sz="1600" dirty="0">
                <a:latin typeface="Calibri" panose="020F0502020204030204"/>
                <a:cs typeface="Calibri" panose="020F0502020204030204"/>
              </a:rPr>
              <a:t> работы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систематическое</a:t>
            </a:r>
            <a:r>
              <a:rPr sz="1600" spc="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выполнение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домашних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заданий.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ходе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текущего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контроля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использовать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задания,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направленные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поиск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решения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новой̆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ситуации,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требующие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творческого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>
              <a:lnSpc>
                <a:spcPct val="100000"/>
              </a:lnSpc>
            </a:pPr>
            <a:r>
              <a:rPr sz="1600" dirty="0">
                <a:latin typeface="Calibri" panose="020F0502020204030204"/>
                <a:cs typeface="Calibri" panose="020F0502020204030204"/>
              </a:rPr>
              <a:t>подхода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опорой̆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имеющиеся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знания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основных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химических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закономерностей̆.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marR="240030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первого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года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изучения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предмета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«Химия»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следует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ориентировать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обучающихся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овладение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языком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химии,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использование номенклатуры.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8163" rIns="0" bIns="0" rtlCol="0">
            <a:spAutoFit/>
          </a:bodyPr>
          <a:lstStyle/>
          <a:p>
            <a:pPr marL="2988310">
              <a:lnSpc>
                <a:spcPct val="100000"/>
              </a:lnSpc>
              <a:spcBef>
                <a:spcPts val="95"/>
              </a:spcBef>
            </a:pPr>
            <a:r>
              <a:rPr dirty="0"/>
              <a:t>Успех</a:t>
            </a:r>
            <a:r>
              <a:rPr spc="-45" dirty="0"/>
              <a:t> </a:t>
            </a:r>
            <a:r>
              <a:rPr dirty="0"/>
              <a:t>подготовки</a:t>
            </a:r>
            <a:r>
              <a:rPr spc="-55" dirty="0"/>
              <a:t> </a:t>
            </a:r>
            <a:r>
              <a:rPr dirty="0"/>
              <a:t>к</a:t>
            </a:r>
            <a:r>
              <a:rPr spc="-60" dirty="0"/>
              <a:t> </a:t>
            </a:r>
            <a:r>
              <a:rPr dirty="0"/>
              <a:t>ВПР</a:t>
            </a:r>
            <a:r>
              <a:rPr spc="-65" dirty="0"/>
              <a:t> </a:t>
            </a:r>
            <a:r>
              <a:rPr spc="-10" dirty="0"/>
              <a:t>заключается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520700" y="1339037"/>
            <a:ext cx="10495915" cy="36849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2400" dirty="0">
                <a:latin typeface="Calibri" panose="020F0502020204030204"/>
                <a:cs typeface="Calibri" panose="020F0502020204030204"/>
              </a:rPr>
              <a:t>в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отборе</a:t>
            </a:r>
            <a:r>
              <a:rPr sz="24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форм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методов,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способствующих</a:t>
            </a:r>
            <a:r>
              <a:rPr sz="24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повышению</a:t>
            </a:r>
            <a:r>
              <a:rPr sz="24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эффективности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alibri" panose="020F0502020204030204"/>
                <a:cs typeface="Calibri" panose="020F0502020204030204"/>
              </a:rPr>
              <a:t>обучения</a:t>
            </a:r>
            <a:r>
              <a:rPr sz="24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химии;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299085" marR="516890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400" dirty="0">
                <a:latin typeface="Calibri" panose="020F0502020204030204"/>
                <a:cs typeface="Calibri" panose="020F0502020204030204"/>
              </a:rPr>
              <a:t>в</a:t>
            </a:r>
            <a:r>
              <a:rPr sz="24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разработке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разноуровневых </a:t>
            </a:r>
            <a:r>
              <a:rPr sz="2400" dirty="0">
                <a:latin typeface="Calibri" panose="020F0502020204030204"/>
                <a:cs typeface="Calibri" panose="020F0502020204030204"/>
              </a:rPr>
              <a:t>заданий,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конспектов</a:t>
            </a:r>
            <a:r>
              <a:rPr sz="24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уроков</a:t>
            </a:r>
            <a:r>
              <a:rPr sz="24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</a:t>
            </a:r>
            <a:r>
              <a:rPr sz="24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предметных </a:t>
            </a:r>
            <a:r>
              <a:rPr sz="2400" dirty="0">
                <a:latin typeface="Calibri" panose="020F0502020204030204"/>
                <a:cs typeface="Calibri" panose="020F0502020204030204"/>
              </a:rPr>
              <a:t>курсов</a:t>
            </a:r>
            <a:r>
              <a:rPr sz="24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с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включением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материалов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24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базового,</a:t>
            </a:r>
            <a:r>
              <a:rPr sz="24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повышенного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высокого </a:t>
            </a:r>
            <a:r>
              <a:rPr sz="2400" dirty="0">
                <a:latin typeface="Calibri" panose="020F0502020204030204"/>
                <a:cs typeface="Calibri" panose="020F0502020204030204"/>
              </a:rPr>
              <a:t>уровней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сложности,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требующих</a:t>
            </a:r>
            <a:r>
              <a:rPr sz="24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включения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в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работу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репродуктивного,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299085" marR="1124585">
              <a:lnSpc>
                <a:spcPct val="100000"/>
              </a:lnSpc>
            </a:pPr>
            <a:r>
              <a:rPr sz="2400" dirty="0">
                <a:latin typeface="Calibri" panose="020F0502020204030204"/>
                <a:cs typeface="Calibri" panose="020F0502020204030204"/>
              </a:rPr>
              <a:t>частично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поискового,</a:t>
            </a:r>
            <a:r>
              <a:rPr sz="24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исследовательского</a:t>
            </a:r>
            <a:r>
              <a:rPr sz="24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</a:t>
            </a:r>
            <a:r>
              <a:rPr sz="24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эвристического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способов познавательной</a:t>
            </a:r>
            <a:r>
              <a:rPr sz="24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деятельности;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400" dirty="0">
                <a:latin typeface="Calibri" panose="020F0502020204030204"/>
                <a:cs typeface="Calibri" panose="020F0502020204030204"/>
              </a:rPr>
              <a:t>в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использовании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тестов,</a:t>
            </a:r>
            <a:r>
              <a:rPr sz="24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включающих</a:t>
            </a:r>
            <a:r>
              <a:rPr sz="24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закрытые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</a:t>
            </a:r>
            <a:r>
              <a:rPr sz="24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открытые</a:t>
            </a:r>
            <a:r>
              <a:rPr sz="24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задания,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которые</a:t>
            </a:r>
            <a:endParaRPr sz="2400">
              <a:latin typeface="Calibri" panose="020F0502020204030204"/>
              <a:cs typeface="Calibri" panose="020F0502020204030204"/>
            </a:endParaRPr>
          </a:p>
          <a:p>
            <a:pPr marL="299085" marR="150241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alibri" panose="020F0502020204030204"/>
                <a:cs typeface="Calibri" panose="020F0502020204030204"/>
              </a:rPr>
              <a:t>позволяют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выявить</a:t>
            </a:r>
            <a:r>
              <a:rPr sz="24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(контролировать)</a:t>
            </a:r>
            <a:r>
              <a:rPr sz="24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и</a:t>
            </a:r>
            <a:r>
              <a:rPr sz="24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оценить</a:t>
            </a:r>
            <a:r>
              <a:rPr sz="24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уровень</a:t>
            </a:r>
            <a:r>
              <a:rPr sz="24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владения школьниками</a:t>
            </a:r>
            <a:r>
              <a:rPr sz="24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dirty="0">
                <a:latin typeface="Calibri" panose="020F0502020204030204"/>
                <a:cs typeface="Calibri" panose="020F0502020204030204"/>
              </a:rPr>
              <a:t>материалом</a:t>
            </a:r>
            <a:r>
              <a:rPr sz="24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spc="-10" dirty="0">
                <a:latin typeface="Calibri" panose="020F0502020204030204"/>
                <a:cs typeface="Calibri" panose="020F0502020204030204"/>
              </a:rPr>
              <a:t>темы.</a:t>
            </a:r>
            <a:endParaRPr sz="24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-228600" y="-7620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6717790"/>
            <a:ext cx="11631168" cy="6095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787651" y="2407920"/>
            <a:ext cx="4028440" cy="1953895"/>
            <a:chOff x="1787651" y="2407920"/>
            <a:chExt cx="4028440" cy="19538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56987" y="3843528"/>
              <a:ext cx="958596" cy="51816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03419" y="3346704"/>
              <a:ext cx="368808" cy="47244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74235" y="2877312"/>
              <a:ext cx="373379" cy="4754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87651" y="2407920"/>
              <a:ext cx="2426207" cy="475488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965435" y="2907792"/>
            <a:ext cx="990600" cy="47548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92923" y="2136648"/>
            <a:ext cx="678179" cy="30784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652272"/>
            <a:ext cx="12192000" cy="54863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736091" y="1935479"/>
            <a:ext cx="5104130" cy="2865120"/>
          </a:xfrm>
          <a:custGeom>
            <a:avLst/>
            <a:gdLst/>
            <a:ahLst/>
            <a:cxnLst/>
            <a:rect l="l" t="t" r="r" b="b"/>
            <a:pathLst>
              <a:path w="5104130" h="2865120">
                <a:moveTo>
                  <a:pt x="62484" y="2865120"/>
                </a:moveTo>
                <a:lnTo>
                  <a:pt x="62484" y="0"/>
                </a:lnTo>
              </a:path>
              <a:path w="5104130" h="2865120">
                <a:moveTo>
                  <a:pt x="0" y="2817876"/>
                </a:moveTo>
                <a:lnTo>
                  <a:pt x="5103749" y="2817876"/>
                </a:lnTo>
              </a:path>
              <a:path w="5104130" h="2865120">
                <a:moveTo>
                  <a:pt x="0" y="2348484"/>
                </a:moveTo>
                <a:lnTo>
                  <a:pt x="4396359" y="2348484"/>
                </a:lnTo>
              </a:path>
              <a:path w="5104130" h="2865120">
                <a:moveTo>
                  <a:pt x="7620" y="1885188"/>
                </a:moveTo>
                <a:lnTo>
                  <a:pt x="5095875" y="1885188"/>
                </a:lnTo>
              </a:path>
              <a:path w="5104130" h="2865120">
                <a:moveTo>
                  <a:pt x="0" y="1415796"/>
                </a:moveTo>
                <a:lnTo>
                  <a:pt x="5095621" y="1415796"/>
                </a:lnTo>
              </a:path>
              <a:path w="5104130" h="2865120">
                <a:moveTo>
                  <a:pt x="0" y="946404"/>
                </a:moveTo>
                <a:lnTo>
                  <a:pt x="5095621" y="946404"/>
                </a:lnTo>
              </a:path>
              <a:path w="5104130" h="2865120">
                <a:moveTo>
                  <a:pt x="0" y="477012"/>
                </a:moveTo>
                <a:lnTo>
                  <a:pt x="5095621" y="477012"/>
                </a:lnTo>
              </a:path>
              <a:path w="5104130" h="2865120">
                <a:moveTo>
                  <a:pt x="0" y="7620"/>
                </a:moveTo>
                <a:lnTo>
                  <a:pt x="5095621" y="7620"/>
                </a:lnTo>
              </a:path>
            </a:pathLst>
          </a:custGeom>
          <a:ln w="3175">
            <a:solidFill>
              <a:srgbClr val="0867EE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2" name="object 12"/>
          <p:cNvGrpSpPr/>
          <p:nvPr/>
        </p:nvGrpSpPr>
        <p:grpSpPr>
          <a:xfrm>
            <a:off x="6685788" y="1965960"/>
            <a:ext cx="5095875" cy="2865120"/>
            <a:chOff x="6685788" y="1965960"/>
            <a:chExt cx="5095875" cy="2865120"/>
          </a:xfrm>
        </p:grpSpPr>
        <p:sp>
          <p:nvSpPr>
            <p:cNvPr id="13" name="object 13"/>
            <p:cNvSpPr/>
            <p:nvPr/>
          </p:nvSpPr>
          <p:spPr>
            <a:xfrm>
              <a:off x="6685788" y="1965960"/>
              <a:ext cx="5095875" cy="2865120"/>
            </a:xfrm>
            <a:custGeom>
              <a:avLst/>
              <a:gdLst/>
              <a:ahLst/>
              <a:cxnLst/>
              <a:rect l="l" t="t" r="r" b="b"/>
              <a:pathLst>
                <a:path w="5095875" h="2865120">
                  <a:moveTo>
                    <a:pt x="67055" y="2865120"/>
                  </a:moveTo>
                  <a:lnTo>
                    <a:pt x="67055" y="0"/>
                  </a:lnTo>
                </a:path>
                <a:path w="5095875" h="2865120">
                  <a:moveTo>
                    <a:pt x="0" y="2823972"/>
                  </a:moveTo>
                  <a:lnTo>
                    <a:pt x="5095620" y="2823972"/>
                  </a:lnTo>
                </a:path>
                <a:path w="5095875" h="2865120">
                  <a:moveTo>
                    <a:pt x="0" y="2354579"/>
                  </a:moveTo>
                  <a:lnTo>
                    <a:pt x="5088255" y="2354579"/>
                  </a:lnTo>
                </a:path>
                <a:path w="5095875" h="2865120">
                  <a:moveTo>
                    <a:pt x="0" y="1885188"/>
                  </a:moveTo>
                  <a:lnTo>
                    <a:pt x="5088255" y="1885188"/>
                  </a:lnTo>
                </a:path>
                <a:path w="5095875" h="2865120">
                  <a:moveTo>
                    <a:pt x="0" y="1415795"/>
                  </a:moveTo>
                  <a:lnTo>
                    <a:pt x="5088255" y="1415795"/>
                  </a:lnTo>
                </a:path>
                <a:path w="5095875" h="2865120">
                  <a:moveTo>
                    <a:pt x="0" y="946403"/>
                  </a:moveTo>
                  <a:lnTo>
                    <a:pt x="5088255" y="946403"/>
                  </a:lnTo>
                </a:path>
                <a:path w="5095875" h="2865120">
                  <a:moveTo>
                    <a:pt x="0" y="477012"/>
                  </a:moveTo>
                  <a:lnTo>
                    <a:pt x="5088255" y="477012"/>
                  </a:lnTo>
                </a:path>
                <a:path w="5095875" h="2865120">
                  <a:moveTo>
                    <a:pt x="0" y="13715"/>
                  </a:moveTo>
                  <a:lnTo>
                    <a:pt x="5088255" y="13715"/>
                  </a:lnTo>
                </a:path>
              </a:pathLst>
            </a:custGeom>
            <a:ln w="3175">
              <a:solidFill>
                <a:srgbClr val="0867EE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904476" y="2795016"/>
              <a:ext cx="348996" cy="118872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334772" y="1809369"/>
            <a:ext cx="1993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30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828038" y="245490"/>
            <a:ext cx="7620000" cy="4133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50" b="0" spc="-10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ОО</a:t>
            </a:r>
            <a:r>
              <a:rPr sz="2550" b="0" spc="-15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с</a:t>
            </a:r>
            <a:r>
              <a:rPr sz="2550" b="0" spc="-15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spc="-4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признаками</a:t>
            </a:r>
            <a:r>
              <a:rPr sz="2550" b="0" spc="-10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spc="-3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необъективности</a:t>
            </a:r>
            <a:r>
              <a:rPr sz="2550" b="0" spc="-8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spc="-1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2550" b="0" spc="114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и</a:t>
            </a:r>
            <a:r>
              <a:rPr sz="2550" b="0" spc="-15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spc="-2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ШНОР</a:t>
            </a:r>
            <a:endParaRPr sz="255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94282" y="1334262"/>
            <a:ext cx="2334260" cy="44259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526415" marR="5080" indent="-514350">
              <a:lnSpc>
                <a:spcPts val="1600"/>
              </a:lnSpc>
              <a:spcBef>
                <a:spcPts val="225"/>
              </a:spcBef>
            </a:pPr>
            <a:r>
              <a:rPr sz="1400" dirty="0">
                <a:latin typeface="Times New Roman" panose="02020603050405020304"/>
                <a:cs typeface="Times New Roman" panose="02020603050405020304"/>
              </a:rPr>
              <a:t>Количество</a:t>
            </a:r>
            <a:r>
              <a:rPr sz="1400" spc="19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00" dirty="0">
                <a:latin typeface="Times New Roman" panose="02020603050405020304"/>
                <a:cs typeface="Times New Roman" panose="02020603050405020304"/>
              </a:rPr>
              <a:t>ОО</a:t>
            </a:r>
            <a:r>
              <a:rPr sz="1400" spc="15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00" dirty="0">
                <a:latin typeface="Times New Roman" panose="02020603050405020304"/>
                <a:cs typeface="Times New Roman" panose="02020603050405020304"/>
              </a:rPr>
              <a:t>с</a:t>
            </a:r>
            <a:r>
              <a:rPr sz="1400" spc="9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00" spc="-10" dirty="0">
                <a:latin typeface="Times New Roman" panose="02020603050405020304"/>
                <a:cs typeface="Times New Roman" panose="02020603050405020304"/>
              </a:rPr>
              <a:t>признаками необъективности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39039" y="2272664"/>
            <a:ext cx="202565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25" dirty="0">
                <a:latin typeface="Times New Roman" panose="02020603050405020304"/>
                <a:cs typeface="Times New Roman" panose="02020603050405020304"/>
              </a:rPr>
              <a:t>25</a:t>
            </a:r>
            <a:endParaRPr sz="145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9343" y="2748533"/>
            <a:ext cx="1993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20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0868" y="3217621"/>
            <a:ext cx="19939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15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40868" y="3684523"/>
            <a:ext cx="19939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10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4558" y="4150614"/>
            <a:ext cx="118110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50" dirty="0">
                <a:latin typeface="Times New Roman" panose="02020603050405020304"/>
                <a:cs typeface="Times New Roman" panose="02020603050405020304"/>
              </a:rPr>
              <a:t>5</a:t>
            </a:r>
            <a:endParaRPr sz="145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29564" y="4591050"/>
            <a:ext cx="1403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0" dirty="0">
                <a:latin typeface="Courier New" panose="02070309020205020404"/>
                <a:cs typeface="Courier New" panose="02070309020205020404"/>
              </a:rPr>
              <a:t>0</a:t>
            </a:r>
            <a:endParaRPr sz="1500">
              <a:latin typeface="Courier New" panose="02070309020205020404"/>
              <a:cs typeface="Courier New" panose="02070309020205020404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78351" y="2376297"/>
            <a:ext cx="205740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25" dirty="0">
                <a:latin typeface="Times New Roman" panose="02020603050405020304"/>
                <a:cs typeface="Times New Roman" panose="02020603050405020304"/>
              </a:rPr>
              <a:t>24</a:t>
            </a:r>
            <a:endParaRPr sz="145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73023" y="4833620"/>
            <a:ext cx="671195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20" dirty="0">
                <a:latin typeface="Times New Roman" panose="02020603050405020304"/>
                <a:cs typeface="Times New Roman" panose="02020603050405020304"/>
              </a:rPr>
              <a:t>2021</a:t>
            </a:r>
            <a:r>
              <a:rPr sz="1450" spc="-6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50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145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233041" y="4833620"/>
            <a:ext cx="671195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20" dirty="0">
                <a:latin typeface="Times New Roman" panose="02020603050405020304"/>
                <a:cs typeface="Times New Roman" panose="02020603050405020304"/>
              </a:rPr>
              <a:t>2022</a:t>
            </a:r>
            <a:r>
              <a:rPr sz="1450" spc="-6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50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145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484879" y="4833620"/>
            <a:ext cx="676275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dirty="0">
                <a:latin typeface="Times New Roman" panose="02020603050405020304"/>
                <a:cs typeface="Times New Roman" panose="02020603050405020304"/>
              </a:rPr>
              <a:t>2023</a:t>
            </a:r>
            <a:r>
              <a:rPr sz="1450" spc="-1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50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145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44973" y="4833620"/>
            <a:ext cx="671195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20" dirty="0">
                <a:latin typeface="Times New Roman" panose="02020603050405020304"/>
                <a:cs typeface="Times New Roman" panose="02020603050405020304"/>
              </a:rPr>
              <a:t>2024</a:t>
            </a:r>
            <a:r>
              <a:rPr sz="1450" spc="-6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50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145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61278" y="1842897"/>
            <a:ext cx="28638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120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510653" y="1991944"/>
            <a:ext cx="28638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114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169533" y="2309622"/>
            <a:ext cx="28638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100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280530" y="2779013"/>
            <a:ext cx="1993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80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276594" y="3248101"/>
            <a:ext cx="19939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60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274689" y="3711702"/>
            <a:ext cx="205740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25" dirty="0">
                <a:latin typeface="Times New Roman" panose="02020603050405020304"/>
                <a:cs typeface="Times New Roman" panose="02020603050405020304"/>
              </a:rPr>
              <a:t>40</a:t>
            </a:r>
            <a:endParaRPr sz="145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281673" y="4187444"/>
            <a:ext cx="19939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20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399657" y="4650740"/>
            <a:ext cx="118110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50" dirty="0">
                <a:latin typeface="Times New Roman" panose="02020603050405020304"/>
                <a:cs typeface="Times New Roman" panose="02020603050405020304"/>
              </a:rPr>
              <a:t>0</a:t>
            </a:r>
            <a:endParaRPr sz="145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969122" y="1403984"/>
            <a:ext cx="15570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Times New Roman" panose="02020603050405020304"/>
                <a:cs typeface="Times New Roman" panose="02020603050405020304"/>
              </a:rPr>
              <a:t>Количество</a:t>
            </a:r>
            <a:r>
              <a:rPr sz="1400" spc="31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00" spc="-20" dirty="0">
                <a:latin typeface="Times New Roman" panose="02020603050405020304"/>
                <a:cs typeface="Times New Roman" panose="02020603050405020304"/>
              </a:rPr>
              <a:t>ШНОР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727440" y="2480310"/>
            <a:ext cx="1993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89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1274679" y="3352291"/>
            <a:ext cx="1993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56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915657" y="4873497"/>
            <a:ext cx="6756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Times New Roman" panose="02020603050405020304"/>
                <a:cs typeface="Times New Roman" panose="02020603050405020304"/>
              </a:rPr>
              <a:t>2021</a:t>
            </a:r>
            <a:r>
              <a:rPr sz="1400" spc="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175752" y="4873497"/>
            <a:ext cx="66929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Times New Roman" panose="02020603050405020304"/>
                <a:cs typeface="Times New Roman" panose="02020603050405020304"/>
              </a:rPr>
              <a:t>2022</a:t>
            </a:r>
            <a:r>
              <a:rPr sz="1400" spc="-4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427591" y="4873497"/>
            <a:ext cx="6756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Times New Roman" panose="02020603050405020304"/>
                <a:cs typeface="Times New Roman" panose="02020603050405020304"/>
              </a:rPr>
              <a:t>2023</a:t>
            </a:r>
            <a:r>
              <a:rPr sz="1400" spc="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0687557" y="4873497"/>
            <a:ext cx="66929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Times New Roman" panose="02020603050405020304"/>
                <a:cs typeface="Times New Roman" panose="02020603050405020304"/>
              </a:rPr>
              <a:t>2024</a:t>
            </a:r>
            <a:r>
              <a:rPr sz="1400" spc="-45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400" spc="-25" dirty="0">
                <a:latin typeface="Times New Roman" panose="02020603050405020304"/>
                <a:cs typeface="Times New Roman" panose="02020603050405020304"/>
              </a:rPr>
              <a:t>год</a:t>
            </a:r>
            <a:endParaRPr sz="14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385809" y="789178"/>
            <a:ext cx="23279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Ярославская</a:t>
            </a:r>
            <a:r>
              <a:rPr sz="1800" spc="-95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800" spc="-10" dirty="0">
                <a:solidFill>
                  <a:srgbClr val="C0504D"/>
                </a:solidFill>
                <a:latin typeface="Arial" panose="020B0604020202020204"/>
                <a:cs typeface="Arial" panose="020B0604020202020204"/>
              </a:rPr>
              <a:t>область</a:t>
            </a:r>
            <a:endParaRPr sz="18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1324102"/>
            <a:ext cx="11187430" cy="44157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033145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Arial" panose="020B0604020202020204"/>
                <a:cs typeface="Arial" panose="020B0604020202020204"/>
              </a:rPr>
              <a:t>Перепроверка</a:t>
            </a:r>
            <a:r>
              <a:rPr sz="16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проводилась</a:t>
            </a:r>
            <a:r>
              <a:rPr sz="16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в</a:t>
            </a:r>
            <a:r>
              <a:rPr sz="16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целях</a:t>
            </a:r>
            <a:r>
              <a:rPr sz="16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повышения</a:t>
            </a:r>
            <a:r>
              <a:rPr sz="16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объективности</a:t>
            </a:r>
            <a:r>
              <a:rPr sz="1600" spc="36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оценивания</a:t>
            </a:r>
            <a:r>
              <a:rPr sz="16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ответов</a:t>
            </a:r>
            <a:r>
              <a:rPr sz="16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участников</a:t>
            </a:r>
            <a:r>
              <a:rPr sz="1600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ВПР.</a:t>
            </a:r>
            <a:r>
              <a:rPr sz="16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25" dirty="0">
                <a:latin typeface="Arial" panose="020B0604020202020204"/>
                <a:cs typeface="Arial" panose="020B0604020202020204"/>
              </a:rPr>
              <a:t>Для </a:t>
            </a:r>
            <a:r>
              <a:rPr sz="1600" dirty="0">
                <a:latin typeface="Arial" panose="020B0604020202020204"/>
                <a:cs typeface="Arial" panose="020B0604020202020204"/>
              </a:rPr>
              <a:t>перепроверки</a:t>
            </a:r>
            <a:r>
              <a:rPr sz="16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была</a:t>
            </a:r>
            <a:r>
              <a:rPr sz="16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создана</a:t>
            </a:r>
            <a:r>
              <a:rPr sz="16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муниципальная</a:t>
            </a:r>
            <a:r>
              <a:rPr sz="1600" spc="-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комиссия,</a:t>
            </a:r>
            <a:r>
              <a:rPr sz="16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состоящая</a:t>
            </a:r>
            <a:r>
              <a:rPr sz="16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из</a:t>
            </a:r>
            <a:r>
              <a:rPr sz="16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учителей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математики</a:t>
            </a:r>
            <a:r>
              <a:rPr sz="1600" spc="38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и</a:t>
            </a:r>
            <a:r>
              <a:rPr sz="16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биологии </a:t>
            </a:r>
            <a:r>
              <a:rPr sz="1600" dirty="0">
                <a:latin typeface="Arial" panose="020B0604020202020204"/>
                <a:cs typeface="Arial" panose="020B0604020202020204"/>
              </a:rPr>
              <a:t>Задачи</a:t>
            </a:r>
            <a:r>
              <a:rPr sz="16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перепроверки:</a:t>
            </a:r>
            <a:r>
              <a:rPr sz="16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оценка</a:t>
            </a:r>
            <a:r>
              <a:rPr sz="16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сформированности </a:t>
            </a:r>
            <a:r>
              <a:rPr sz="1600" dirty="0">
                <a:latin typeface="Arial" panose="020B0604020202020204"/>
                <a:cs typeface="Arial" panose="020B0604020202020204"/>
              </a:rPr>
              <a:t>у</a:t>
            </a:r>
            <a:r>
              <a:rPr sz="16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педагогов</a:t>
            </a:r>
            <a:r>
              <a:rPr sz="16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компетенций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 критериального</a:t>
            </a:r>
            <a:r>
              <a:rPr sz="1600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оценивания;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600">
              <a:latin typeface="Arial" panose="020B0604020202020204"/>
              <a:cs typeface="Arial" panose="020B0604020202020204"/>
            </a:endParaRPr>
          </a:p>
          <a:p>
            <a:pPr marL="457200">
              <a:lnSpc>
                <a:spcPct val="100000"/>
              </a:lnSpc>
              <a:spcBef>
                <a:spcPts val="5"/>
              </a:spcBef>
            </a:pPr>
            <a:r>
              <a:rPr sz="1600" b="1" dirty="0">
                <a:latin typeface="Arial" panose="020B0604020202020204"/>
                <a:cs typeface="Arial" panose="020B0604020202020204"/>
              </a:rPr>
              <a:t>Экспертной</a:t>
            </a:r>
            <a:r>
              <a:rPr sz="1600" b="1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b="1" dirty="0">
                <a:latin typeface="Arial" panose="020B0604020202020204"/>
                <a:cs typeface="Arial" panose="020B0604020202020204"/>
              </a:rPr>
              <a:t>комиссией</a:t>
            </a:r>
            <a:r>
              <a:rPr sz="1600" b="1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600" b="1" dirty="0">
                <a:latin typeface="Arial" panose="020B0604020202020204"/>
                <a:cs typeface="Arial" panose="020B0604020202020204"/>
              </a:rPr>
              <a:t>отмечены</a:t>
            </a:r>
            <a:r>
              <a:rPr sz="1600" b="1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причины</a:t>
            </a:r>
            <a:r>
              <a:rPr sz="16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необъективного</a:t>
            </a:r>
            <a:r>
              <a:rPr sz="16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оценивания</a:t>
            </a:r>
            <a:r>
              <a:rPr sz="16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учителями</a:t>
            </a:r>
            <a:r>
              <a:rPr sz="16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работ</a:t>
            </a:r>
            <a:r>
              <a:rPr sz="16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участников</a:t>
            </a:r>
            <a:r>
              <a:rPr sz="16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20" dirty="0">
                <a:latin typeface="Arial" panose="020B0604020202020204"/>
                <a:cs typeface="Arial" panose="020B0604020202020204"/>
              </a:rPr>
              <a:t>ВПР</a:t>
            </a:r>
            <a:r>
              <a:rPr sz="1600" b="1" spc="-20" dirty="0">
                <a:latin typeface="Arial" panose="020B0604020202020204"/>
                <a:cs typeface="Arial" panose="020B0604020202020204"/>
              </a:rPr>
              <a:t>: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1600">
              <a:latin typeface="Arial" panose="020B0604020202020204"/>
              <a:cs typeface="Arial" panose="020B0604020202020204"/>
            </a:endParaRPr>
          </a:p>
          <a:p>
            <a:pPr marL="299085" indent="-286385">
              <a:lnSpc>
                <a:spcPct val="100000"/>
              </a:lnSpc>
              <a:spcBef>
                <a:spcPts val="5"/>
              </a:spcBef>
              <a:buChar char="•"/>
              <a:tabLst>
                <a:tab pos="299085" algn="l"/>
              </a:tabLst>
            </a:pPr>
            <a:r>
              <a:rPr sz="1600" spc="-10" dirty="0">
                <a:latin typeface="Arial" panose="020B0604020202020204"/>
                <a:cs typeface="Arial" panose="020B0604020202020204"/>
              </a:rPr>
              <a:t>невнимательность</a:t>
            </a:r>
            <a:r>
              <a:rPr sz="16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проверки</a:t>
            </a:r>
            <a:r>
              <a:rPr sz="16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(пропуск</a:t>
            </a:r>
            <a:r>
              <a:rPr sz="16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явных</a:t>
            </a:r>
            <a:r>
              <a:rPr sz="16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ошибок,</a:t>
            </a:r>
            <a:r>
              <a:rPr sz="16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допущенных</a:t>
            </a:r>
            <a:r>
              <a:rPr sz="16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учащимися;</a:t>
            </a:r>
            <a:r>
              <a:rPr sz="16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некорректный</a:t>
            </a:r>
            <a:r>
              <a:rPr sz="16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подсчёт</a:t>
            </a:r>
            <a:r>
              <a:rPr sz="16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выявленных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 marL="299085">
              <a:lnSpc>
                <a:spcPct val="100000"/>
              </a:lnSpc>
            </a:pPr>
            <a:r>
              <a:rPr sz="1600" spc="-10" dirty="0">
                <a:latin typeface="Arial" panose="020B0604020202020204"/>
                <a:cs typeface="Arial" panose="020B0604020202020204"/>
              </a:rPr>
              <a:t>ошибок);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1600" spc="-10" dirty="0">
                <a:latin typeface="Arial" panose="020B0604020202020204"/>
                <a:cs typeface="Arial" panose="020B0604020202020204"/>
              </a:rPr>
              <a:t>несоответствие</a:t>
            </a:r>
            <a:r>
              <a:rPr sz="1600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критериям</a:t>
            </a:r>
            <a:r>
              <a:rPr sz="16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оценивания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1600" dirty="0">
                <a:latin typeface="Arial" panose="020B0604020202020204"/>
                <a:cs typeface="Arial" panose="020B0604020202020204"/>
              </a:rPr>
              <a:t>несоблюдение</a:t>
            </a:r>
            <a:r>
              <a:rPr sz="16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критериев</a:t>
            </a:r>
            <a:r>
              <a:rPr sz="16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оценивания.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1600" dirty="0">
                <a:latin typeface="Arial" panose="020B0604020202020204"/>
                <a:cs typeface="Arial" panose="020B0604020202020204"/>
              </a:rPr>
              <a:t>Данный</a:t>
            </a:r>
            <a:r>
              <a:rPr sz="16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факт</a:t>
            </a:r>
            <a:r>
              <a:rPr sz="16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показывает,</a:t>
            </a:r>
            <a:r>
              <a:rPr sz="16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что</a:t>
            </a:r>
            <a:r>
              <a:rPr sz="16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педагоги,</a:t>
            </a:r>
            <a:r>
              <a:rPr sz="16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проверяющие</a:t>
            </a:r>
            <a:r>
              <a:rPr sz="16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работы,</a:t>
            </a:r>
            <a:r>
              <a:rPr sz="16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недостаточно</a:t>
            </a:r>
            <a:r>
              <a:rPr sz="16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владеют</a:t>
            </a:r>
            <a:r>
              <a:rPr sz="16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критериальным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 marL="299085">
              <a:lnSpc>
                <a:spcPct val="100000"/>
              </a:lnSpc>
            </a:pPr>
            <a:r>
              <a:rPr sz="1600" spc="-10" dirty="0">
                <a:latin typeface="Arial" panose="020B0604020202020204"/>
                <a:cs typeface="Arial" panose="020B0604020202020204"/>
              </a:rPr>
              <a:t>оцениванием.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600">
              <a:latin typeface="Arial" panose="020B0604020202020204"/>
              <a:cs typeface="Arial" panose="020B06040202020202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b="1" dirty="0">
                <a:latin typeface="Arial" panose="020B0604020202020204"/>
                <a:cs typeface="Arial" panose="020B0604020202020204"/>
              </a:rPr>
              <a:t>Возможные</a:t>
            </a:r>
            <a:r>
              <a:rPr sz="1600" b="1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600" b="1" spc="-10" dirty="0">
                <a:latin typeface="Arial" panose="020B0604020202020204"/>
                <a:cs typeface="Arial" panose="020B0604020202020204"/>
              </a:rPr>
              <a:t>причины: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1600" dirty="0">
                <a:latin typeface="Arial" panose="020B0604020202020204"/>
                <a:cs typeface="Arial" panose="020B0604020202020204"/>
              </a:rPr>
              <a:t>с</a:t>
            </a:r>
            <a:r>
              <a:rPr sz="16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педагогами,</a:t>
            </a:r>
            <a:r>
              <a:rPr sz="16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задействованными </a:t>
            </a:r>
            <a:r>
              <a:rPr sz="1600" dirty="0">
                <a:latin typeface="Arial" panose="020B0604020202020204"/>
                <a:cs typeface="Arial" panose="020B0604020202020204"/>
              </a:rPr>
              <a:t>при</a:t>
            </a:r>
            <a:r>
              <a:rPr sz="16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проверке</a:t>
            </a:r>
            <a:r>
              <a:rPr sz="16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работ</a:t>
            </a:r>
            <a:r>
              <a:rPr sz="16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не</a:t>
            </a:r>
            <a:r>
              <a:rPr sz="16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был</a:t>
            </a:r>
            <a:r>
              <a:rPr sz="16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проведен</a:t>
            </a:r>
            <a:r>
              <a:rPr sz="16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первичный</a:t>
            </a:r>
            <a:r>
              <a:rPr sz="16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инструктаж</a:t>
            </a:r>
            <a:r>
              <a:rPr sz="1600" spc="1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по</a:t>
            </a:r>
            <a:r>
              <a:rPr sz="1600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проверке;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1600" dirty="0">
                <a:latin typeface="Arial" panose="020B0604020202020204"/>
                <a:cs typeface="Arial" panose="020B0604020202020204"/>
              </a:rPr>
              <a:t>было</a:t>
            </a:r>
            <a:r>
              <a:rPr sz="16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не</a:t>
            </a:r>
            <a:r>
              <a:rPr sz="16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организовано</a:t>
            </a:r>
            <a:r>
              <a:rPr sz="16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или</a:t>
            </a:r>
            <a:r>
              <a:rPr sz="16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организовано</a:t>
            </a:r>
            <a:r>
              <a:rPr sz="16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не</a:t>
            </a:r>
            <a:r>
              <a:rPr sz="16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должным</a:t>
            </a:r>
            <a:r>
              <a:rPr sz="16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образом</a:t>
            </a:r>
            <a:r>
              <a:rPr sz="16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обсуждение</a:t>
            </a:r>
            <a:r>
              <a:rPr sz="16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заданий</a:t>
            </a:r>
            <a:r>
              <a:rPr sz="16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и</a:t>
            </a:r>
            <a:r>
              <a:rPr sz="16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критериев</a:t>
            </a:r>
            <a:r>
              <a:rPr sz="16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оценивания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 marL="299085">
              <a:lnSpc>
                <a:spcPct val="100000"/>
              </a:lnSpc>
            </a:pPr>
            <a:r>
              <a:rPr sz="1600" dirty="0">
                <a:latin typeface="Arial" panose="020B0604020202020204"/>
                <a:cs typeface="Arial" panose="020B0604020202020204"/>
              </a:rPr>
              <a:t>перед</a:t>
            </a:r>
            <a:r>
              <a:rPr sz="16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проверкой;</a:t>
            </a:r>
            <a:endParaRPr sz="1600">
              <a:latin typeface="Arial" panose="020B0604020202020204"/>
              <a:cs typeface="Arial" panose="020B0604020202020204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sz="1600" dirty="0">
                <a:latin typeface="Arial" panose="020B0604020202020204"/>
                <a:cs typeface="Arial" panose="020B0604020202020204"/>
              </a:rPr>
              <a:t>проверка</a:t>
            </a:r>
            <a:r>
              <a:rPr sz="16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проводится</a:t>
            </a:r>
            <a:r>
              <a:rPr sz="16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600" dirty="0">
                <a:latin typeface="Arial" panose="020B0604020202020204"/>
                <a:cs typeface="Arial" panose="020B0604020202020204"/>
              </a:rPr>
              <a:t>не</a:t>
            </a:r>
            <a:r>
              <a:rPr sz="16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1600" spc="-10" dirty="0">
                <a:latin typeface="Arial" panose="020B0604020202020204"/>
                <a:cs typeface="Arial" panose="020B0604020202020204"/>
              </a:rPr>
              <a:t>коллегиально.</a:t>
            </a:r>
            <a:endParaRPr sz="16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9740" y="482853"/>
            <a:ext cx="913765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Перепроверка</a:t>
            </a:r>
            <a:r>
              <a:rPr sz="2000" spc="-6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работ</a:t>
            </a:r>
            <a:r>
              <a:rPr sz="2000" spc="-4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участников Всероссийских</a:t>
            </a:r>
            <a:r>
              <a:rPr sz="2000" spc="-6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проверочных</a:t>
            </a:r>
            <a:r>
              <a:rPr sz="2000" spc="-45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работ</a:t>
            </a:r>
            <a:r>
              <a:rPr sz="2000" spc="-4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spc="-25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по </a:t>
            </a:r>
            <a:r>
              <a:rPr sz="20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учебному</a:t>
            </a:r>
            <a:r>
              <a:rPr sz="2000" spc="-15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предмету</a:t>
            </a:r>
            <a:r>
              <a:rPr sz="2000" spc="-2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«Химия»</a:t>
            </a:r>
            <a:r>
              <a:rPr sz="2000" spc="-8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и</a:t>
            </a:r>
            <a:r>
              <a:rPr sz="2000" spc="-35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«Биология»</a:t>
            </a:r>
            <a:endParaRPr sz="20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Рекомендации</a:t>
            </a:r>
            <a:r>
              <a:rPr b="0" spc="-3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для</a:t>
            </a:r>
            <a:r>
              <a:rPr b="0" spc="-2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учителей</a:t>
            </a:r>
            <a:r>
              <a:rPr b="0" spc="-3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b="0" spc="-1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spc="-1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совершенствованию</a:t>
            </a:r>
            <a:r>
              <a:rPr b="0" spc="-3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spc="-1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профессиональных </a:t>
            </a: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компетенций</a:t>
            </a:r>
            <a:r>
              <a:rPr b="0" spc="-9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и</a:t>
            </a:r>
            <a:r>
              <a:rPr b="0" spc="-10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методики</a:t>
            </a:r>
            <a:r>
              <a:rPr b="0" spc="-10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критериального</a:t>
            </a:r>
            <a:r>
              <a:rPr b="0" spc="-8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spc="-1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оценивания:</a:t>
            </a:r>
            <a:endParaRPr b="0" spc="-10" dirty="0">
              <a:solidFill>
                <a:srgbClr val="0075B0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9700" y="889761"/>
            <a:ext cx="11064875" cy="5878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Изучить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методики,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положенные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основу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критериального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оценивания.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Пересмотреть </a:t>
            </a:r>
            <a:r>
              <a:rPr sz="1600" dirty="0">
                <a:latin typeface="Calibri" panose="020F0502020204030204"/>
                <a:cs typeface="Calibri" panose="020F0502020204030204"/>
              </a:rPr>
              <a:t>фонд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оценочных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средств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предметам,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положив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основу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оценивания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работ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критериальный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подход.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marR="1587500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Чётко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соблюдать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инструкции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при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проведении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ВПР,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проводить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оценку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работ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строго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соответствии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со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стандартизированными</a:t>
            </a:r>
            <a:r>
              <a:rPr sz="1600" spc="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критериями.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marR="197485" indent="-287020">
              <a:lnSpc>
                <a:spcPct val="100000"/>
              </a:lnSpc>
              <a:spcBef>
                <a:spcPts val="5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трудных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спорных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случаях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оценивания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ответов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участников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обращаться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за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разъяснениями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форум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экспертов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1600" spc="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(https://help-fisoko.obrnadzor.gov.ru/experts/rt1.php).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marR="460375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Повышать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личные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компетенции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критериального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оценивания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через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самообразование,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обучение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курсах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повышения квалификации.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344805" indent="-332105">
              <a:lnSpc>
                <a:spcPct val="100000"/>
              </a:lnSpc>
              <a:buFont typeface="Arial" panose="020B0604020202020204"/>
              <a:buChar char="•"/>
              <a:tabLst>
                <a:tab pos="34480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Рекомендации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администрации</a:t>
            </a:r>
            <a:r>
              <a:rPr sz="1600" spc="30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ОО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организации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внутренней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системы оценки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качества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образования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обеспечению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>
              <a:lnSpc>
                <a:spcPct val="100000"/>
              </a:lnSpc>
            </a:pPr>
            <a:r>
              <a:rPr sz="1600" dirty="0">
                <a:latin typeface="Calibri" panose="020F0502020204030204"/>
                <a:cs typeface="Calibri" panose="020F0502020204030204"/>
              </a:rPr>
              <a:t>объективности</a:t>
            </a:r>
            <a:r>
              <a:rPr sz="16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оценивания: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Провести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комплексный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анализ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сопоставление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итогами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внутришкольного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контроля.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marR="254000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случае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существенного</a:t>
            </a:r>
            <a:r>
              <a:rPr sz="1600" spc="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расхождения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итоговых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оценок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предметам и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оценок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за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проанализировать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объективность утвержденных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ОО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критериев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внутришкольного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текущего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итогового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оценивания.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Включить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план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работы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ОО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2025/2026</a:t>
            </a:r>
            <a:r>
              <a:rPr sz="1600" spc="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учебный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год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проведение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методических мероприятий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совершенствованию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Calibri" panose="020F0502020204030204"/>
                <a:cs typeface="Calibri" panose="020F0502020204030204"/>
              </a:rPr>
              <a:t>компетенций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педагогов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осмыслению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критериев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оценивания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работ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учащихся.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marR="577850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Организовать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обсуждение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школьных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методических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объединениях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учителей-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предметников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учителей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начальных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классов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вопросов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критериального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оценивания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образовательных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достижений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школьников.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Обеспечить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коллегиальную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проверку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работ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участников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школьной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комиссией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предварительным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обсуждением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>
              <a:lnSpc>
                <a:spcPct val="100000"/>
              </a:lnSpc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стандартизированных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критериев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оценивания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работ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ВПР с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целью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соблюдения объективности.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marR="5080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Обеспечить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участие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педагогических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работников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вебинарах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семинарах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оценке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достижения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планируемых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результатов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начальной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основной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школе,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обучающих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мероприятиях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подготовке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экспертов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ВПР.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marR="317500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Повышать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квалификацию</a:t>
            </a:r>
            <a:r>
              <a:rPr sz="16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учителей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области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контроля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оценки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предметных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метапредметных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уровне </a:t>
            </a:r>
            <a:r>
              <a:rPr sz="1600" dirty="0">
                <a:latin typeface="Calibri" panose="020F0502020204030204"/>
                <a:cs typeface="Calibri" panose="020F0502020204030204"/>
              </a:rPr>
              <a:t>начального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общего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основного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общего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образования.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Обеспечить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эффективный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контроль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за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объективностью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оценки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образовательной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деятельности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обучающихся.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60007" y="161544"/>
            <a:ext cx="5423535" cy="787400"/>
            <a:chOff x="960007" y="161544"/>
            <a:chExt cx="5423535" cy="787400"/>
          </a:xfrm>
        </p:grpSpPr>
        <p:pic>
          <p:nvPicPr>
            <p:cNvPr id="3" name="object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60007" y="379942"/>
              <a:ext cx="4414529" cy="3184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36464" y="161544"/>
              <a:ext cx="1146810" cy="78714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21816" y="240233"/>
            <a:ext cx="72034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Как</a:t>
            </a:r>
            <a:r>
              <a:rPr b="0" spc="-5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использовать</a:t>
            </a:r>
            <a:r>
              <a:rPr b="0" spc="-4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результаты</a:t>
            </a:r>
            <a:r>
              <a:rPr b="0" spc="-2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ВПР</a:t>
            </a:r>
            <a:r>
              <a:rPr b="0" spc="-4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i="1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(уровень</a:t>
            </a:r>
            <a:r>
              <a:rPr b="0" i="1" spc="-7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i="1" spc="-2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ОО)</a:t>
            </a:r>
            <a:endParaRPr b="0" i="1" spc="-25" dirty="0">
              <a:solidFill>
                <a:srgbClr val="0075B0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8300" y="808989"/>
            <a:ext cx="10665460" cy="429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6545" indent="-283845" algn="just">
              <a:lnSpc>
                <a:spcPct val="100000"/>
              </a:lnSpc>
              <a:spcBef>
                <a:spcPts val="105"/>
              </a:spcBef>
              <a:buFont typeface="Arial" panose="020B0604020202020204"/>
              <a:buChar char="•"/>
              <a:tabLst>
                <a:tab pos="29654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анализ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20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ВПР;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95910" marR="167005" indent="-283845" algn="just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определение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дефицитов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виде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недостаточно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сформированных</a:t>
            </a:r>
            <a:r>
              <a:rPr sz="20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планируемых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на 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	</a:t>
            </a:r>
            <a:r>
              <a:rPr sz="2000" dirty="0">
                <a:latin typeface="Calibri" panose="020F0502020204030204"/>
                <a:cs typeface="Calibri" panose="020F0502020204030204"/>
              </a:rPr>
              <a:t>основе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данных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выполнении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каждого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из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заданий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учебным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предметам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уровне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ОО, 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	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параллели,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каждого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отдельного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класса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учителя;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99085" marR="421005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организация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работы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школьных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методических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объединений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учителей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учётом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выявленных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дефицитов,</a:t>
            </a:r>
            <a:r>
              <a:rPr sz="2000" spc="-9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выявление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успешных</a:t>
            </a:r>
            <a:r>
              <a:rPr sz="2000" spc="-9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практик;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информирование</a:t>
            </a:r>
            <a:r>
              <a:rPr sz="20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родителей</a:t>
            </a:r>
            <a:r>
              <a:rPr sz="20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(законных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представителей)</a:t>
            </a:r>
            <a:r>
              <a:rPr sz="20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результатах</a:t>
            </a:r>
            <a:r>
              <a:rPr sz="20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ВПР;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spcBef>
                <a:spcPts val="5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2000" spc="-10" dirty="0">
                <a:latin typeface="Calibri" panose="020F0502020204030204"/>
                <a:cs typeface="Calibri" panose="020F0502020204030204"/>
              </a:rPr>
              <a:t>адресная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работа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учителями,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которых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обучающиеся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демонстрируют</a:t>
            </a:r>
            <a:r>
              <a:rPr sz="20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низкие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результаты;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99085" marR="446405" indent="-287020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организация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транслирования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опыта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работы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учителей,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которых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обучающиеся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показывают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достаточно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высокие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результаты;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определение</a:t>
            </a:r>
            <a:r>
              <a:rPr sz="20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графика</a:t>
            </a:r>
            <a:r>
              <a:rPr sz="20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внутришкольного</a:t>
            </a:r>
            <a:r>
              <a:rPr sz="20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контроля</a:t>
            </a:r>
            <a:r>
              <a:rPr sz="20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0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выявленным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дефицитам,</a:t>
            </a:r>
            <a:r>
              <a:rPr sz="20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ВСОКО;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объективность</a:t>
            </a:r>
            <a:r>
              <a:rPr sz="20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проведения/проверки</a:t>
            </a:r>
            <a:r>
              <a:rPr sz="2000" spc="-10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ВПР;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99085" indent="-286385">
              <a:lnSpc>
                <a:spcPct val="100000"/>
              </a:lnSpc>
              <a:buFont typeface="Arial" panose="020B0604020202020204"/>
              <a:buChar char="•"/>
              <a:tabLst>
                <a:tab pos="299085" algn="l"/>
              </a:tabLst>
            </a:pPr>
            <a:r>
              <a:rPr sz="2000" b="1" dirty="0">
                <a:latin typeface="Calibri" panose="020F0502020204030204"/>
                <a:cs typeface="Calibri" panose="020F0502020204030204"/>
              </a:rPr>
              <a:t>повышение</a:t>
            </a:r>
            <a:r>
              <a:rPr sz="20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объективности</a:t>
            </a:r>
            <a:r>
              <a:rPr sz="2000" b="1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процедуры</a:t>
            </a:r>
            <a:r>
              <a:rPr sz="2000" b="1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проведения</a:t>
            </a:r>
            <a:r>
              <a:rPr sz="20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(ОН),</a:t>
            </a:r>
            <a:r>
              <a:rPr sz="20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проверки/перепроверки</a:t>
            </a:r>
            <a:r>
              <a:rPr sz="2000" b="1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spc="-25" dirty="0">
                <a:latin typeface="Calibri" panose="020F0502020204030204"/>
                <a:cs typeface="Calibri" panose="020F0502020204030204"/>
              </a:rPr>
              <a:t>ВПР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99085">
              <a:lnSpc>
                <a:spcPct val="100000"/>
              </a:lnSpc>
            </a:pPr>
            <a:r>
              <a:rPr sz="2000" b="1" dirty="0">
                <a:latin typeface="Calibri" panose="020F0502020204030204"/>
                <a:cs typeface="Calibri" panose="020F0502020204030204"/>
              </a:rPr>
              <a:t>(общешкольная</a:t>
            </a:r>
            <a:r>
              <a:rPr sz="2000" b="1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комиссия)</a:t>
            </a:r>
            <a:r>
              <a:rPr sz="2000" b="1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для</a:t>
            </a:r>
            <a:r>
              <a:rPr sz="20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ОО,</a:t>
            </a:r>
            <a:r>
              <a:rPr sz="20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демонстрирующих</a:t>
            </a:r>
            <a:r>
              <a:rPr sz="2000" b="1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признаки</a:t>
            </a:r>
            <a:r>
              <a:rPr sz="20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необъективности</a:t>
            </a:r>
            <a:r>
              <a:rPr sz="2000" b="1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spc="-10" dirty="0">
                <a:latin typeface="Calibri" panose="020F0502020204030204"/>
                <a:cs typeface="Calibri" panose="020F0502020204030204"/>
              </a:rPr>
              <a:t>результов</a:t>
            </a:r>
            <a:endParaRPr sz="20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8300" y="5325313"/>
            <a:ext cx="32575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РЕШЕНИЯ</a:t>
            </a:r>
            <a:r>
              <a:rPr sz="1600" b="1" spc="-1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ОТНОСИТЕЛЬНО</a:t>
            </a:r>
            <a:r>
              <a:rPr sz="1600" b="1" spc="15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УЧЕНИКА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33197" y="5325313"/>
            <a:ext cx="31559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РЕШЕНИЯ</a:t>
            </a:r>
            <a:r>
              <a:rPr sz="1600" b="1" spc="-9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ОТНОСИТЕЛЬНО</a:t>
            </a:r>
            <a:r>
              <a:rPr sz="1600" b="1" spc="-6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ШКОЛЫ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30040" y="5759157"/>
            <a:ext cx="88391" cy="9103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30040" y="5926797"/>
            <a:ext cx="88391" cy="9103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30040" y="6429718"/>
            <a:ext cx="88391" cy="91033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015152" y="5325313"/>
            <a:ext cx="3237865" cy="14058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РЕШЕНИЯ</a:t>
            </a:r>
            <a:r>
              <a:rPr sz="1600" b="1" spc="-8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ОТНОСИТЕЛЬНО</a:t>
            </a:r>
            <a:r>
              <a:rPr sz="1600" b="1" spc="-6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10" dirty="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УЧИТЕЛЯ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12725">
              <a:lnSpc>
                <a:spcPct val="100000"/>
              </a:lnSpc>
              <a:spcBef>
                <a:spcPts val="1025"/>
              </a:spcBef>
            </a:pPr>
            <a:r>
              <a:rPr sz="1100" spc="-10" dirty="0">
                <a:latin typeface="Arial" panose="020B0604020202020204"/>
                <a:cs typeface="Arial" panose="020B0604020202020204"/>
              </a:rPr>
              <a:t>Аттестация</a:t>
            </a:r>
            <a:r>
              <a:rPr sz="1100" spc="10" dirty="0">
                <a:latin typeface="Arial" panose="020B0604020202020204"/>
                <a:cs typeface="Arial" panose="020B0604020202020204"/>
              </a:rPr>
              <a:t> </a:t>
            </a:r>
            <a:r>
              <a:rPr sz="1100" spc="-10" dirty="0">
                <a:latin typeface="Arial" panose="020B0604020202020204"/>
                <a:cs typeface="Arial" panose="020B0604020202020204"/>
              </a:rPr>
              <a:t>педагогов</a:t>
            </a:r>
            <a:endParaRPr sz="1100">
              <a:latin typeface="Arial" panose="020B0604020202020204"/>
              <a:cs typeface="Arial" panose="020B0604020202020204"/>
            </a:endParaRPr>
          </a:p>
          <a:p>
            <a:pPr marL="114935" marR="175260" indent="97155">
              <a:lnSpc>
                <a:spcPct val="100000"/>
              </a:lnSpc>
            </a:pPr>
            <a:r>
              <a:rPr sz="1100" dirty="0">
                <a:latin typeface="Arial" panose="020B0604020202020204"/>
                <a:cs typeface="Arial" panose="020B0604020202020204"/>
              </a:rPr>
              <a:t>План</a:t>
            </a:r>
            <a:r>
              <a:rPr sz="1100" spc="5" dirty="0">
                <a:latin typeface="Arial" panose="020B0604020202020204"/>
                <a:cs typeface="Arial" panose="020B0604020202020204"/>
              </a:rPr>
              <a:t> </a:t>
            </a:r>
            <a:r>
              <a:rPr sz="1100" spc="-10" dirty="0">
                <a:latin typeface="Arial" panose="020B0604020202020204"/>
                <a:cs typeface="Arial" panose="020B0604020202020204"/>
              </a:rPr>
              <a:t>профессионального</a:t>
            </a:r>
            <a:r>
              <a:rPr sz="11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100" dirty="0">
                <a:latin typeface="Arial" panose="020B0604020202020204"/>
                <a:cs typeface="Arial" panose="020B0604020202020204"/>
              </a:rPr>
              <a:t>развития</a:t>
            </a:r>
            <a:r>
              <a:rPr sz="1100" spc="20" dirty="0">
                <a:latin typeface="Arial" panose="020B0604020202020204"/>
                <a:cs typeface="Arial" panose="020B0604020202020204"/>
              </a:rPr>
              <a:t> </a:t>
            </a:r>
            <a:r>
              <a:rPr sz="1100" spc="-50" dirty="0">
                <a:latin typeface="Arial" panose="020B0604020202020204"/>
                <a:cs typeface="Arial" panose="020B0604020202020204"/>
              </a:rPr>
              <a:t>и </a:t>
            </a:r>
            <a:r>
              <a:rPr sz="1100" dirty="0">
                <a:latin typeface="Arial" panose="020B0604020202020204"/>
                <a:cs typeface="Arial" panose="020B0604020202020204"/>
              </a:rPr>
              <a:t>повышения</a:t>
            </a:r>
            <a:r>
              <a:rPr sz="1100" spc="10" dirty="0">
                <a:latin typeface="Arial" panose="020B0604020202020204"/>
                <a:cs typeface="Arial" panose="020B0604020202020204"/>
              </a:rPr>
              <a:t> </a:t>
            </a:r>
            <a:r>
              <a:rPr sz="1100" spc="-10" dirty="0">
                <a:latin typeface="Arial" panose="020B0604020202020204"/>
                <a:cs typeface="Arial" panose="020B0604020202020204"/>
              </a:rPr>
              <a:t>квалификации</a:t>
            </a:r>
            <a:r>
              <a:rPr sz="11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100" dirty="0">
                <a:latin typeface="Arial" panose="020B0604020202020204"/>
                <a:cs typeface="Arial" panose="020B0604020202020204"/>
              </a:rPr>
              <a:t>с</a:t>
            </a:r>
            <a:r>
              <a:rPr sz="1100" spc="15" dirty="0">
                <a:latin typeface="Arial" panose="020B0604020202020204"/>
                <a:cs typeface="Arial" panose="020B0604020202020204"/>
              </a:rPr>
              <a:t> </a:t>
            </a:r>
            <a:r>
              <a:rPr sz="1100" spc="-10" dirty="0">
                <a:latin typeface="Arial" panose="020B0604020202020204"/>
                <a:cs typeface="Arial" panose="020B0604020202020204"/>
              </a:rPr>
              <a:t>целью </a:t>
            </a:r>
            <a:r>
              <a:rPr sz="1100" dirty="0">
                <a:latin typeface="Arial" panose="020B0604020202020204"/>
                <a:cs typeface="Arial" panose="020B0604020202020204"/>
              </a:rPr>
              <a:t>преодоления</a:t>
            </a:r>
            <a:r>
              <a:rPr sz="1100" spc="15" dirty="0">
                <a:latin typeface="Arial" panose="020B0604020202020204"/>
                <a:cs typeface="Arial" panose="020B0604020202020204"/>
              </a:rPr>
              <a:t> </a:t>
            </a:r>
            <a:r>
              <a:rPr sz="1100" spc="-10" dirty="0">
                <a:latin typeface="Arial" panose="020B0604020202020204"/>
                <a:cs typeface="Arial" panose="020B0604020202020204"/>
              </a:rPr>
              <a:t>профессиональных дефицитов</a:t>
            </a:r>
            <a:endParaRPr sz="1100">
              <a:latin typeface="Arial" panose="020B0604020202020204"/>
              <a:cs typeface="Arial" panose="020B0604020202020204"/>
            </a:endParaRPr>
          </a:p>
          <a:p>
            <a:pPr marL="114935" marR="93980" indent="97155">
              <a:lnSpc>
                <a:spcPct val="100000"/>
              </a:lnSpc>
              <a:spcBef>
                <a:spcPts val="5"/>
              </a:spcBef>
            </a:pPr>
            <a:r>
              <a:rPr sz="1100" spc="-10" dirty="0">
                <a:latin typeface="Arial" panose="020B0604020202020204"/>
                <a:cs typeface="Arial" panose="020B0604020202020204"/>
              </a:rPr>
              <a:t>Методические</a:t>
            </a:r>
            <a:r>
              <a:rPr sz="1100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100" dirty="0">
                <a:latin typeface="Arial" panose="020B0604020202020204"/>
                <a:cs typeface="Arial" panose="020B0604020202020204"/>
              </a:rPr>
              <a:t>рекомендации</a:t>
            </a:r>
            <a:r>
              <a:rPr sz="1100" spc="285" dirty="0">
                <a:latin typeface="Arial" panose="020B0604020202020204"/>
                <a:cs typeface="Arial" panose="020B0604020202020204"/>
              </a:rPr>
              <a:t> </a:t>
            </a:r>
            <a:r>
              <a:rPr sz="1100" dirty="0">
                <a:latin typeface="Arial" panose="020B0604020202020204"/>
                <a:cs typeface="Arial" panose="020B0604020202020204"/>
              </a:rPr>
              <a:t>по</a:t>
            </a:r>
            <a:r>
              <a:rPr sz="11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100" spc="-10" dirty="0">
                <a:latin typeface="Arial" panose="020B0604020202020204"/>
                <a:cs typeface="Arial" panose="020B0604020202020204"/>
              </a:rPr>
              <a:t>улучшению </a:t>
            </a:r>
            <a:r>
              <a:rPr sz="1100" dirty="0">
                <a:latin typeface="Arial" panose="020B0604020202020204"/>
                <a:cs typeface="Arial" panose="020B0604020202020204"/>
              </a:rPr>
              <a:t>качества</a:t>
            </a:r>
            <a:r>
              <a:rPr sz="1100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100" dirty="0">
                <a:latin typeface="Arial" panose="020B0604020202020204"/>
                <a:cs typeface="Arial" panose="020B0604020202020204"/>
              </a:rPr>
              <a:t>обучения</a:t>
            </a:r>
            <a:r>
              <a:rPr sz="11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100" spc="-10" dirty="0">
                <a:latin typeface="Arial" panose="020B0604020202020204"/>
                <a:cs typeface="Arial" panose="020B0604020202020204"/>
              </a:rPr>
              <a:t>школьников</a:t>
            </a:r>
            <a:endParaRPr sz="1100">
              <a:latin typeface="Arial" panose="020B0604020202020204"/>
              <a:cs typeface="Arial" panose="020B0604020202020204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2440" y="5808979"/>
            <a:ext cx="102107" cy="99568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2440" y="6174740"/>
            <a:ext cx="102107" cy="99567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459740" y="5744971"/>
            <a:ext cx="280733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99085" indent="10668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Arial" panose="020B0604020202020204"/>
                <a:cs typeface="Arial" panose="020B0604020202020204"/>
              </a:rPr>
              <a:t>проектирование</a:t>
            </a:r>
            <a:r>
              <a:rPr sz="1200" spc="45" dirty="0">
                <a:latin typeface="Arial" panose="020B0604020202020204"/>
                <a:cs typeface="Arial" panose="020B0604020202020204"/>
              </a:rPr>
              <a:t> </a:t>
            </a:r>
            <a:r>
              <a:rPr sz="1200" spc="-10" dirty="0">
                <a:latin typeface="Arial" panose="020B0604020202020204"/>
                <a:cs typeface="Arial" panose="020B0604020202020204"/>
              </a:rPr>
              <a:t>индивидуальных </a:t>
            </a:r>
            <a:r>
              <a:rPr sz="1200" dirty="0">
                <a:latin typeface="Arial" panose="020B0604020202020204"/>
                <a:cs typeface="Arial" panose="020B0604020202020204"/>
              </a:rPr>
              <a:t>образовательных</a:t>
            </a:r>
            <a:r>
              <a:rPr sz="12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1200" spc="-10" dirty="0">
                <a:latin typeface="Arial" panose="020B0604020202020204"/>
                <a:cs typeface="Arial" panose="020B0604020202020204"/>
              </a:rPr>
              <a:t>маршрутов</a:t>
            </a:r>
            <a:endParaRPr sz="1200">
              <a:latin typeface="Arial" panose="020B0604020202020204"/>
              <a:cs typeface="Arial" panose="020B0604020202020204"/>
            </a:endParaRPr>
          </a:p>
          <a:p>
            <a:pPr marL="12700" marR="5080" indent="106680">
              <a:lnSpc>
                <a:spcPct val="100000"/>
              </a:lnSpc>
            </a:pPr>
            <a:r>
              <a:rPr sz="1200" dirty="0">
                <a:latin typeface="Arial" panose="020B0604020202020204"/>
                <a:cs typeface="Arial" panose="020B0604020202020204"/>
              </a:rPr>
              <a:t>педагогические</a:t>
            </a:r>
            <a:r>
              <a:rPr sz="12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рекомендации</a:t>
            </a:r>
            <a:r>
              <a:rPr sz="1200" spc="-75" dirty="0">
                <a:latin typeface="Arial" panose="020B0604020202020204"/>
                <a:cs typeface="Arial" panose="020B0604020202020204"/>
              </a:rPr>
              <a:t> </a:t>
            </a:r>
            <a:r>
              <a:rPr sz="1200" spc="-25" dirty="0">
                <a:latin typeface="Arial" panose="020B0604020202020204"/>
                <a:cs typeface="Arial" panose="020B0604020202020204"/>
              </a:rPr>
              <a:t>для </a:t>
            </a:r>
            <a:r>
              <a:rPr sz="1200" spc="-10" dirty="0">
                <a:latin typeface="Arial" panose="020B0604020202020204"/>
                <a:cs typeface="Arial" panose="020B0604020202020204"/>
              </a:rPr>
              <a:t>индивидуальной</a:t>
            </a:r>
            <a:r>
              <a:rPr sz="1200" spc="20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поддержки</a:t>
            </a:r>
            <a:r>
              <a:rPr sz="1200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200" spc="-10" dirty="0">
                <a:latin typeface="Arial" panose="020B0604020202020204"/>
                <a:cs typeface="Arial" panose="020B0604020202020204"/>
              </a:rPr>
              <a:t>учащегося</a:t>
            </a:r>
            <a:endParaRPr sz="1200">
              <a:latin typeface="Arial" panose="020B0604020202020204"/>
              <a:cs typeface="Arial" panose="020B0604020202020204"/>
            </a:endParaRPr>
          </a:p>
        </p:txBody>
      </p:sp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87640" y="5808979"/>
            <a:ext cx="102107" cy="99568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87640" y="5991859"/>
            <a:ext cx="102107" cy="99568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87640" y="6357620"/>
            <a:ext cx="102107" cy="99568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87640" y="6540500"/>
            <a:ext cx="102107" cy="99568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7775829" y="5744971"/>
            <a:ext cx="410146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93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 panose="020B0604020202020204"/>
                <a:cs typeface="Arial" panose="020B0604020202020204"/>
              </a:rPr>
              <a:t>Самообследование</a:t>
            </a:r>
            <a:r>
              <a:rPr sz="1200" spc="-80" dirty="0">
                <a:latin typeface="Arial" panose="020B0604020202020204"/>
                <a:cs typeface="Arial" panose="020B0604020202020204"/>
              </a:rPr>
              <a:t> </a:t>
            </a:r>
            <a:r>
              <a:rPr sz="1200" spc="-10" dirty="0">
                <a:latin typeface="Arial" panose="020B0604020202020204"/>
                <a:cs typeface="Arial" panose="020B0604020202020204"/>
              </a:rPr>
              <a:t>школы</a:t>
            </a:r>
            <a:endParaRPr sz="1200">
              <a:latin typeface="Arial" panose="020B0604020202020204"/>
              <a:cs typeface="Arial" panose="020B0604020202020204"/>
            </a:endParaRPr>
          </a:p>
          <a:p>
            <a:pPr marL="12700" marR="5080" indent="106680">
              <a:lnSpc>
                <a:spcPct val="100000"/>
              </a:lnSpc>
            </a:pPr>
            <a:r>
              <a:rPr sz="1200" dirty="0">
                <a:latin typeface="Arial" panose="020B0604020202020204"/>
                <a:cs typeface="Arial" panose="020B0604020202020204"/>
              </a:rPr>
              <a:t>План</a:t>
            </a:r>
            <a:r>
              <a:rPr sz="1200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ВШК</a:t>
            </a:r>
            <a:r>
              <a:rPr sz="1200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с</a:t>
            </a:r>
            <a:r>
              <a:rPr sz="12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учётом</a:t>
            </a:r>
            <a:r>
              <a:rPr sz="1200" spc="-30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низких</a:t>
            </a:r>
            <a:r>
              <a:rPr sz="12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результатов</a:t>
            </a:r>
            <a:r>
              <a:rPr sz="1200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по</a:t>
            </a:r>
            <a:r>
              <a:rPr sz="12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200" spc="-10" dirty="0">
                <a:latin typeface="Arial" panose="020B0604020202020204"/>
                <a:cs typeface="Arial" panose="020B0604020202020204"/>
              </a:rPr>
              <a:t>конкретному </a:t>
            </a:r>
            <a:r>
              <a:rPr sz="1200" dirty="0">
                <a:latin typeface="Arial" panose="020B0604020202020204"/>
                <a:cs typeface="Arial" panose="020B0604020202020204"/>
              </a:rPr>
              <a:t>классу/предмету</a:t>
            </a:r>
            <a:r>
              <a:rPr sz="1200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или</a:t>
            </a:r>
            <a:r>
              <a:rPr sz="1200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конкретному</a:t>
            </a:r>
            <a:r>
              <a:rPr sz="12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проверяемому</a:t>
            </a:r>
            <a:r>
              <a:rPr sz="1200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200" spc="-10" dirty="0">
                <a:latin typeface="Arial" panose="020B0604020202020204"/>
                <a:cs typeface="Arial" panose="020B0604020202020204"/>
              </a:rPr>
              <a:t>блоку</a:t>
            </a:r>
            <a:endParaRPr sz="1200">
              <a:latin typeface="Arial" panose="020B0604020202020204"/>
              <a:cs typeface="Arial" panose="020B0604020202020204"/>
            </a:endParaRPr>
          </a:p>
          <a:p>
            <a:pPr marL="119380" marR="553085">
              <a:lnSpc>
                <a:spcPct val="100000"/>
              </a:lnSpc>
            </a:pPr>
            <a:r>
              <a:rPr sz="1200" dirty="0">
                <a:latin typeface="Arial" panose="020B0604020202020204"/>
                <a:cs typeface="Arial" panose="020B0604020202020204"/>
              </a:rPr>
              <a:t>Проектирование</a:t>
            </a:r>
            <a:r>
              <a:rPr sz="1200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системы</a:t>
            </a:r>
            <a:r>
              <a:rPr sz="1200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методической</a:t>
            </a:r>
            <a:r>
              <a:rPr sz="1200" spc="-70" dirty="0">
                <a:latin typeface="Arial" panose="020B0604020202020204"/>
                <a:cs typeface="Arial" panose="020B0604020202020204"/>
              </a:rPr>
              <a:t> </a:t>
            </a:r>
            <a:r>
              <a:rPr sz="1200" spc="-10" dirty="0">
                <a:latin typeface="Arial" panose="020B0604020202020204"/>
                <a:cs typeface="Arial" panose="020B0604020202020204"/>
              </a:rPr>
              <a:t>работы </a:t>
            </a:r>
            <a:r>
              <a:rPr sz="1200" dirty="0">
                <a:latin typeface="Arial" panose="020B0604020202020204"/>
                <a:cs typeface="Arial" panose="020B0604020202020204"/>
              </a:rPr>
              <a:t>План</a:t>
            </a:r>
            <a:r>
              <a:rPr sz="12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200" dirty="0">
                <a:latin typeface="Arial" panose="020B0604020202020204"/>
                <a:cs typeface="Arial" panose="020B0604020202020204"/>
              </a:rPr>
              <a:t>повышения</a:t>
            </a:r>
            <a:r>
              <a:rPr sz="1200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200" spc="-10" dirty="0">
                <a:latin typeface="Arial" panose="020B0604020202020204"/>
                <a:cs typeface="Arial" panose="020B0604020202020204"/>
              </a:rPr>
              <a:t>квалификации</a:t>
            </a:r>
            <a:r>
              <a:rPr sz="1200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200" spc="-10" dirty="0">
                <a:latin typeface="Arial" panose="020B0604020202020204"/>
                <a:cs typeface="Arial" panose="020B0604020202020204"/>
              </a:rPr>
              <a:t>учителей</a:t>
            </a:r>
            <a:endParaRPr sz="12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07666" y="467613"/>
            <a:ext cx="7242809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Рекомендации</a:t>
            </a:r>
            <a:r>
              <a:rPr spc="-125" dirty="0"/>
              <a:t> </a:t>
            </a:r>
            <a:r>
              <a:rPr spc="-10" dirty="0"/>
              <a:t>административным</a:t>
            </a:r>
            <a:r>
              <a:rPr spc="-150" dirty="0"/>
              <a:t> </a:t>
            </a:r>
            <a:r>
              <a:rPr spc="-10" dirty="0"/>
              <a:t>командам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307340" y="1174750"/>
            <a:ext cx="11390630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5430" indent="-252730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265430" algn="l"/>
              </a:tabLst>
            </a:pPr>
            <a:r>
              <a:rPr sz="2000" b="1" dirty="0">
                <a:latin typeface="Calibri" panose="020F0502020204030204"/>
                <a:cs typeface="Calibri" panose="020F0502020204030204"/>
              </a:rPr>
              <a:t>Администрации</a:t>
            </a:r>
            <a:r>
              <a:rPr sz="2000" b="1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spc="-25" dirty="0">
                <a:latin typeface="Calibri" panose="020F0502020204030204"/>
                <a:cs typeface="Calibri" panose="020F0502020204030204"/>
              </a:rPr>
              <a:t>ОО: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452120" lvl="1" indent="-439420">
              <a:lnSpc>
                <a:spcPct val="100000"/>
              </a:lnSpc>
              <a:buAutoNum type="arabicPeriod"/>
              <a:tabLst>
                <a:tab pos="452120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Учесть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результаты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ВПР-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2025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внесения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изменений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план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функционирования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ВСОКО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2026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000" spc="-20" dirty="0">
                <a:latin typeface="Calibri" panose="020F0502020204030204"/>
                <a:cs typeface="Calibri" panose="020F0502020204030204"/>
              </a:rPr>
              <a:t>год.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98780" lvl="1" indent="-396875">
              <a:lnSpc>
                <a:spcPct val="100000"/>
              </a:lnSpc>
              <a:buAutoNum type="arabicPeriod" startAt="2"/>
              <a:tabLst>
                <a:tab pos="398780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Усилить</a:t>
            </a:r>
            <a:r>
              <a:rPr sz="20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контроль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за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качеством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преподавания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предметов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98145" lvl="1" indent="-396875">
              <a:lnSpc>
                <a:spcPct val="100000"/>
              </a:lnSpc>
              <a:buAutoNum type="arabicPeriod" startAt="2"/>
              <a:tabLst>
                <a:tab pos="398145" algn="l"/>
              </a:tabLst>
            </a:pPr>
            <a:r>
              <a:rPr sz="2000" spc="-10" dirty="0">
                <a:latin typeface="Calibri" panose="020F0502020204030204"/>
                <a:cs typeface="Calibri" panose="020F0502020204030204"/>
              </a:rPr>
              <a:t>Провести</a:t>
            </a:r>
            <a:r>
              <a:rPr sz="20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методический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семинар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системе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оценивания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учебных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действий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обучающихся.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323215" indent="-310515">
              <a:lnSpc>
                <a:spcPct val="100000"/>
              </a:lnSpc>
              <a:buAutoNum type="arabicPeriod" startAt="2"/>
              <a:tabLst>
                <a:tab pos="323215" algn="l"/>
              </a:tabLst>
            </a:pPr>
            <a:r>
              <a:rPr sz="2000" b="1" spc="-10" dirty="0">
                <a:latin typeface="Calibri" panose="020F0502020204030204"/>
                <a:cs typeface="Calibri" panose="020F0502020204030204"/>
              </a:rPr>
              <a:t>Руководителям</a:t>
            </a:r>
            <a:r>
              <a:rPr sz="20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dirty="0">
                <a:latin typeface="Calibri" panose="020F0502020204030204"/>
                <a:cs typeface="Calibri" panose="020F0502020204030204"/>
              </a:rPr>
              <a:t>школьных</a:t>
            </a:r>
            <a:r>
              <a:rPr sz="2000" b="1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b="1" spc="-25" dirty="0">
                <a:latin typeface="Calibri" panose="020F0502020204030204"/>
                <a:cs typeface="Calibri" panose="020F0502020204030204"/>
              </a:rPr>
              <a:t>МО: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452755" lvl="1" indent="-440055">
              <a:lnSpc>
                <a:spcPct val="100000"/>
              </a:lnSpc>
              <a:buAutoNum type="arabicPeriod"/>
              <a:tabLst>
                <a:tab pos="45275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Провести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содержательный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анализ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ВПР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всем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классам.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 marR="475615" lvl="1" indent="440055">
              <a:lnSpc>
                <a:spcPct val="100000"/>
              </a:lnSpc>
              <a:buAutoNum type="arabicPeriod"/>
              <a:tabLst>
                <a:tab pos="45275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Выявить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не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освоенные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учениками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контролируемые</a:t>
            </a:r>
            <a:r>
              <a:rPr sz="20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элементы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содержания</a:t>
            </a:r>
            <a:r>
              <a:rPr sz="20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(КЭС)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для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отдельных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классов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отдельных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обучающихся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предметам.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265430" indent="-252730">
              <a:lnSpc>
                <a:spcPct val="100000"/>
              </a:lnSpc>
              <a:buAutoNum type="arabicPeriod" startAt="3"/>
              <a:tabLst>
                <a:tab pos="265430" algn="l"/>
              </a:tabLst>
            </a:pPr>
            <a:r>
              <a:rPr sz="2000" b="1" spc="-10" dirty="0">
                <a:latin typeface="Calibri" panose="020F0502020204030204"/>
                <a:cs typeface="Calibri" panose="020F0502020204030204"/>
              </a:rPr>
              <a:t>Учителям-предметникам: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 marR="150495" lvl="1" indent="440055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5275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Проанализировать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достижение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высоких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определить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причины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низких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по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предмету.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452755" lvl="1" indent="-440055">
              <a:lnSpc>
                <a:spcPct val="100000"/>
              </a:lnSpc>
              <a:buAutoNum type="arabicPeriod"/>
              <a:tabLst>
                <a:tab pos="45275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Внедрить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эффективные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педагогические</a:t>
            </a:r>
            <a:r>
              <a:rPr sz="20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практики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процесс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обучения.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452120" lvl="1" indent="-439420">
              <a:lnSpc>
                <a:spcPct val="100000"/>
              </a:lnSpc>
              <a:buAutoNum type="arabicPeriod"/>
              <a:tabLst>
                <a:tab pos="452120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При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подготовке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учащихся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написанию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ВПР-</a:t>
            </a:r>
            <a:r>
              <a:rPr sz="2000" dirty="0">
                <a:latin typeface="Calibri" panose="020F0502020204030204"/>
                <a:cs typeface="Calibri" panose="020F0502020204030204"/>
              </a:rPr>
              <a:t>2026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шире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использовать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электронные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 образовательные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Calibri" panose="020F0502020204030204"/>
                <a:cs typeface="Calibri" panose="020F0502020204030204"/>
              </a:rPr>
              <a:t>ресурсы,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позволяющие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ребенку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самостоятельно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проверить</a:t>
            </a:r>
            <a:r>
              <a:rPr sz="20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правильность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выполнения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задания.</a:t>
            </a:r>
            <a:endParaRPr sz="2000">
              <a:latin typeface="Calibri" panose="020F0502020204030204"/>
              <a:cs typeface="Calibri" panose="020F0502020204030204"/>
            </a:endParaRPr>
          </a:p>
          <a:p>
            <a:pPr marL="12700" marR="711835" lvl="1" indent="440055">
              <a:lnSpc>
                <a:spcPct val="100000"/>
              </a:lnSpc>
              <a:buAutoNum type="arabicPeriod" startAt="4"/>
              <a:tabLst>
                <a:tab pos="452755" algn="l"/>
              </a:tabLst>
            </a:pPr>
            <a:r>
              <a:rPr sz="2000" dirty="0">
                <a:latin typeface="Calibri" panose="020F0502020204030204"/>
                <a:cs typeface="Calibri" panose="020F0502020204030204"/>
              </a:rPr>
              <a:t>Использовать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уроках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задания,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которые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направлены</a:t>
            </a:r>
            <a:r>
              <a:rPr sz="200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на</a:t>
            </a:r>
            <a:r>
              <a:rPr sz="20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развитие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вариативности</a:t>
            </a:r>
            <a:r>
              <a:rPr sz="20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мышления </a:t>
            </a:r>
            <a:r>
              <a:rPr sz="2000" dirty="0">
                <a:latin typeface="Calibri" panose="020F0502020204030204"/>
                <a:cs typeface="Calibri" panose="020F0502020204030204"/>
              </a:rPr>
              <a:t>учащихся</a:t>
            </a:r>
            <a:r>
              <a:rPr sz="20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и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способность</a:t>
            </a:r>
            <a:r>
              <a:rPr sz="20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применять</a:t>
            </a:r>
            <a:r>
              <a:rPr sz="20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знания</a:t>
            </a:r>
            <a:r>
              <a:rPr sz="2000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в</a:t>
            </a:r>
            <a:r>
              <a:rPr sz="20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latin typeface="Calibri" panose="020F0502020204030204"/>
                <a:cs typeface="Calibri" panose="020F0502020204030204"/>
              </a:rPr>
              <a:t>новой</a:t>
            </a:r>
            <a:r>
              <a:rPr sz="200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latin typeface="Calibri" panose="020F0502020204030204"/>
                <a:cs typeface="Calibri" panose="020F0502020204030204"/>
              </a:rPr>
              <a:t>ситуации.</a:t>
            </a:r>
            <a:endParaRPr sz="20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8369807" y="3678935"/>
            <a:ext cx="2264663" cy="226466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00200" y="3244595"/>
            <a:ext cx="4948428" cy="43433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1080" y="923544"/>
            <a:ext cx="7549896" cy="24384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00355" rIns="0" bIns="0" rtlCol="0">
            <a:spAutoFit/>
          </a:bodyPr>
          <a:lstStyle/>
          <a:p>
            <a:pPr marL="1551940">
              <a:lnSpc>
                <a:spcPct val="100000"/>
              </a:lnSpc>
              <a:spcBef>
                <a:spcPts val="100"/>
              </a:spcBef>
            </a:pPr>
            <a:r>
              <a:rPr sz="2400" b="0" dirty="0">
                <a:solidFill>
                  <a:srgbClr val="0075B0"/>
                </a:solidFill>
                <a:latin typeface="Arial Black" panose="020B0A04020102020204"/>
                <a:cs typeface="Arial Black" panose="020B0A04020102020204"/>
              </a:rPr>
              <a:t>ПOДГOTOBKA</a:t>
            </a:r>
            <a:r>
              <a:rPr sz="2400" b="0" spc="-110" dirty="0">
                <a:solidFill>
                  <a:srgbClr val="0075B0"/>
                </a:solidFill>
                <a:latin typeface="Arial Black" panose="020B0A04020102020204"/>
                <a:cs typeface="Arial Black" panose="020B0A04020102020204"/>
              </a:rPr>
              <a:t> </a:t>
            </a:r>
            <a:r>
              <a:rPr sz="2400" b="0" dirty="0">
                <a:solidFill>
                  <a:srgbClr val="006FBE"/>
                </a:solidFill>
                <a:latin typeface="Arial Black" panose="020B0A04020102020204"/>
                <a:cs typeface="Arial Black" panose="020B0A04020102020204"/>
              </a:rPr>
              <a:t>К</a:t>
            </a:r>
            <a:r>
              <a:rPr sz="2400" b="0" spc="-95" dirty="0">
                <a:solidFill>
                  <a:srgbClr val="006FBE"/>
                </a:solidFill>
                <a:latin typeface="Arial Black" panose="020B0A04020102020204"/>
                <a:cs typeface="Arial Black" panose="020B0A04020102020204"/>
              </a:rPr>
              <a:t> </a:t>
            </a:r>
            <a:r>
              <a:rPr sz="2400" b="0" dirty="0">
                <a:solidFill>
                  <a:srgbClr val="006FBE"/>
                </a:solidFill>
                <a:latin typeface="Arial Black" panose="020B0A04020102020204"/>
                <a:cs typeface="Arial Black" panose="020B0A04020102020204"/>
              </a:rPr>
              <a:t>П</a:t>
            </a:r>
            <a:r>
              <a:rPr sz="2400" b="0" dirty="0">
                <a:solidFill>
                  <a:srgbClr val="0075B0"/>
                </a:solidFill>
                <a:latin typeface="Arial Black" panose="020B0A04020102020204"/>
                <a:cs typeface="Arial Black" panose="020B0A04020102020204"/>
              </a:rPr>
              <a:t>РОВЕДЕНИЮ</a:t>
            </a:r>
            <a:r>
              <a:rPr sz="2400" b="0" spc="-90" dirty="0">
                <a:solidFill>
                  <a:srgbClr val="0075B0"/>
                </a:solidFill>
                <a:latin typeface="Arial Black" panose="020B0A04020102020204"/>
                <a:cs typeface="Arial Black" panose="020B0A04020102020204"/>
              </a:rPr>
              <a:t> </a:t>
            </a:r>
            <a:r>
              <a:rPr sz="2400" b="0" spc="-25" dirty="0">
                <a:solidFill>
                  <a:srgbClr val="006FC1"/>
                </a:solidFill>
                <a:latin typeface="Arial Black" panose="020B0A04020102020204"/>
                <a:cs typeface="Arial Black" panose="020B0A04020102020204"/>
              </a:rPr>
              <a:t>BПP-</a:t>
            </a:r>
            <a:r>
              <a:rPr sz="2400" b="0" spc="-20" dirty="0">
                <a:solidFill>
                  <a:srgbClr val="006FC1"/>
                </a:solidFill>
                <a:latin typeface="Arial Black" panose="020B0A04020102020204"/>
                <a:cs typeface="Arial Black" panose="020B0A04020102020204"/>
              </a:rPr>
              <a:t>2026</a:t>
            </a:r>
            <a:endParaRPr sz="240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6602" y="932815"/>
            <a:ext cx="11113770" cy="775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1900"/>
              </a:lnSpc>
              <a:spcBef>
                <a:spcPts val="95"/>
              </a:spcBef>
            </a:pPr>
            <a:r>
              <a:rPr sz="1600" dirty="0">
                <a:latin typeface="Arial Black" panose="020B0A04020102020204"/>
                <a:cs typeface="Arial Black" panose="020B0A04020102020204"/>
              </a:rPr>
              <a:t>Федеральным</a:t>
            </a:r>
            <a:r>
              <a:rPr sz="1600" spc="-7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организатором</a:t>
            </a:r>
            <a:r>
              <a:rPr sz="1600" spc="-8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BПP</a:t>
            </a:r>
            <a:r>
              <a:rPr sz="1600" spc="-4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spc="-10" dirty="0">
                <a:latin typeface="Arial Black" panose="020B0A04020102020204"/>
                <a:cs typeface="Arial Black" panose="020B0A04020102020204"/>
              </a:rPr>
              <a:t>является</a:t>
            </a:r>
            <a:endParaRPr sz="1600">
              <a:latin typeface="Arial Black" panose="020B0A04020102020204"/>
              <a:cs typeface="Arial Black" panose="020B0A04020102020204"/>
            </a:endParaRPr>
          </a:p>
          <a:p>
            <a:pPr algn="ctr">
              <a:lnSpc>
                <a:spcPts val="1995"/>
              </a:lnSpc>
              <a:tabLst>
                <a:tab pos="1793875" algn="l"/>
                <a:tab pos="5494655" algn="l"/>
                <a:tab pos="10202545" algn="l"/>
              </a:tabLst>
            </a:pPr>
            <a:r>
              <a:rPr sz="1700" spc="-10" dirty="0">
                <a:solidFill>
                  <a:srgbClr val="413A63"/>
                </a:solidFill>
                <a:latin typeface="Arial Black" panose="020B0A04020102020204"/>
                <a:cs typeface="Arial Black" panose="020B0A04020102020204"/>
              </a:rPr>
              <a:t>Федеральное</a:t>
            </a:r>
            <a:r>
              <a:rPr sz="1700" dirty="0">
                <a:solidFill>
                  <a:srgbClr val="413A63"/>
                </a:solidFill>
                <a:latin typeface="Arial Black" panose="020B0A04020102020204"/>
                <a:cs typeface="Arial Black" panose="020B0A04020102020204"/>
              </a:rPr>
              <a:t>	</a:t>
            </a:r>
            <a:r>
              <a:rPr sz="1700" dirty="0">
                <a:solidFill>
                  <a:srgbClr val="3C385F"/>
                </a:solidFill>
                <a:latin typeface="Arial Black" panose="020B0A04020102020204"/>
                <a:cs typeface="Arial Black" panose="020B0A04020102020204"/>
              </a:rPr>
              <a:t>государственное</a:t>
            </a:r>
            <a:r>
              <a:rPr sz="1700" spc="-45" dirty="0">
                <a:solidFill>
                  <a:srgbClr val="3C385F"/>
                </a:solidFill>
                <a:latin typeface="Arial Black" panose="020B0A04020102020204"/>
                <a:cs typeface="Arial Black" panose="020B0A04020102020204"/>
              </a:rPr>
              <a:t> </a:t>
            </a:r>
            <a:r>
              <a:rPr sz="1700" spc="-10" dirty="0">
                <a:solidFill>
                  <a:srgbClr val="3E3861"/>
                </a:solidFill>
                <a:latin typeface="Arial Black" panose="020B0A04020102020204"/>
                <a:cs typeface="Arial Black" panose="020B0A04020102020204"/>
              </a:rPr>
              <a:t>бюджетное</a:t>
            </a:r>
            <a:r>
              <a:rPr sz="1700" dirty="0">
                <a:solidFill>
                  <a:srgbClr val="3E3861"/>
                </a:solidFill>
                <a:latin typeface="Arial Black" panose="020B0A04020102020204"/>
                <a:cs typeface="Arial Black" panose="020B0A04020102020204"/>
              </a:rPr>
              <a:t>	учреждение</a:t>
            </a:r>
            <a:r>
              <a:rPr sz="1700" spc="-30" dirty="0">
                <a:solidFill>
                  <a:srgbClr val="3E3861"/>
                </a:solidFill>
                <a:latin typeface="Arial Black" panose="020B0A04020102020204"/>
                <a:cs typeface="Arial Black" panose="020B0A04020102020204"/>
              </a:rPr>
              <a:t> </a:t>
            </a:r>
            <a:r>
              <a:rPr sz="1700" dirty="0">
                <a:solidFill>
                  <a:srgbClr val="3C365F"/>
                </a:solidFill>
                <a:latin typeface="Arial Black" panose="020B0A04020102020204"/>
                <a:cs typeface="Arial Black" panose="020B0A04020102020204"/>
              </a:rPr>
              <a:t>«Федеральный</a:t>
            </a:r>
            <a:r>
              <a:rPr sz="1700" spc="-60" dirty="0">
                <a:solidFill>
                  <a:srgbClr val="3C365F"/>
                </a:solidFill>
                <a:latin typeface="Arial Black" panose="020B0A04020102020204"/>
                <a:cs typeface="Arial Black" panose="020B0A04020102020204"/>
              </a:rPr>
              <a:t> </a:t>
            </a:r>
            <a:r>
              <a:rPr sz="1700" spc="-10" dirty="0">
                <a:solidFill>
                  <a:srgbClr val="3C365F"/>
                </a:solidFill>
                <a:latin typeface="Arial Black" panose="020B0A04020102020204"/>
                <a:cs typeface="Arial Black" panose="020B0A04020102020204"/>
              </a:rPr>
              <a:t>институт</a:t>
            </a:r>
            <a:r>
              <a:rPr sz="1700" dirty="0">
                <a:solidFill>
                  <a:srgbClr val="3C365F"/>
                </a:solidFill>
                <a:latin typeface="Arial Black" panose="020B0A04020102020204"/>
                <a:cs typeface="Arial Black" panose="020B0A04020102020204"/>
              </a:rPr>
              <a:t>	</a:t>
            </a:r>
            <a:r>
              <a:rPr sz="1700" spc="-10" dirty="0">
                <a:solidFill>
                  <a:srgbClr val="3E3961"/>
                </a:solidFill>
                <a:latin typeface="Arial Black" panose="020B0A04020102020204"/>
                <a:cs typeface="Arial Black" panose="020B0A04020102020204"/>
              </a:rPr>
              <a:t>оценки</a:t>
            </a:r>
            <a:endParaRPr sz="1700">
              <a:latin typeface="Arial Black" panose="020B0A04020102020204"/>
              <a:cs typeface="Arial Black" panose="020B0A04020102020204"/>
            </a:endParaRPr>
          </a:p>
          <a:p>
            <a:pPr algn="ctr">
              <a:lnSpc>
                <a:spcPts val="2015"/>
              </a:lnSpc>
            </a:pPr>
            <a:r>
              <a:rPr sz="1700" dirty="0">
                <a:solidFill>
                  <a:srgbClr val="3E3961"/>
                </a:solidFill>
                <a:latin typeface="Arial Black" panose="020B0A04020102020204"/>
                <a:cs typeface="Arial Black" panose="020B0A04020102020204"/>
              </a:rPr>
              <a:t>качества</a:t>
            </a:r>
            <a:r>
              <a:rPr sz="1700" spc="-45" dirty="0">
                <a:solidFill>
                  <a:srgbClr val="3E3961"/>
                </a:solidFill>
                <a:latin typeface="Arial Black" panose="020B0A04020102020204"/>
                <a:cs typeface="Arial Black" panose="020B0A04020102020204"/>
              </a:rPr>
              <a:t> </a:t>
            </a:r>
            <a:r>
              <a:rPr sz="1700" dirty="0">
                <a:solidFill>
                  <a:srgbClr val="3E3961"/>
                </a:solidFill>
                <a:latin typeface="Arial Black" panose="020B0A04020102020204"/>
                <a:cs typeface="Arial Black" panose="020B0A04020102020204"/>
              </a:rPr>
              <a:t>образования</a:t>
            </a:r>
            <a:r>
              <a:rPr sz="1600" dirty="0">
                <a:solidFill>
                  <a:srgbClr val="3E3A61"/>
                </a:solidFill>
                <a:latin typeface="Arial Black" panose="020B0A04020102020204"/>
                <a:cs typeface="Arial Black" panose="020B0A04020102020204"/>
              </a:rPr>
              <a:t>»</a:t>
            </a:r>
            <a:r>
              <a:rPr sz="1600" spc="-40" dirty="0">
                <a:solidFill>
                  <a:srgbClr val="3E3A61"/>
                </a:solidFill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solidFill>
                  <a:srgbClr val="3E3A63"/>
                </a:solidFill>
                <a:latin typeface="Arial Black" panose="020B0A04020102020204"/>
                <a:cs typeface="Arial Black" panose="020B0A04020102020204"/>
              </a:rPr>
              <a:t>(ФГБУ</a:t>
            </a:r>
            <a:r>
              <a:rPr sz="1600" spc="-20" dirty="0">
                <a:solidFill>
                  <a:srgbClr val="3E3A63"/>
                </a:solidFill>
                <a:latin typeface="Arial Black" panose="020B0A04020102020204"/>
                <a:cs typeface="Arial Black" panose="020B0A04020102020204"/>
              </a:rPr>
              <a:t> </a:t>
            </a:r>
            <a:r>
              <a:rPr sz="1600" spc="-10" dirty="0">
                <a:solidFill>
                  <a:srgbClr val="3E3961"/>
                </a:solidFill>
                <a:latin typeface="Arial Black" panose="020B0A04020102020204"/>
                <a:cs typeface="Arial Black" panose="020B0A04020102020204"/>
              </a:rPr>
              <a:t>«ФИОКО»)</a:t>
            </a:r>
            <a:endParaRPr sz="160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61516" y="2333244"/>
            <a:ext cx="9275445" cy="873760"/>
          </a:xfrm>
          <a:prstGeom prst="rect">
            <a:avLst/>
          </a:prstGeom>
          <a:ln w="9144">
            <a:solidFill>
              <a:srgbClr val="3A6BBE"/>
            </a:solidFill>
          </a:ln>
        </p:spPr>
        <p:txBody>
          <a:bodyPr vert="horz" wrap="square" lIns="0" tIns="121285" rIns="0" bIns="0" rtlCol="0">
            <a:spAutoFit/>
          </a:bodyPr>
          <a:lstStyle/>
          <a:p>
            <a:pPr marL="647065">
              <a:lnSpc>
                <a:spcPct val="100000"/>
              </a:lnSpc>
              <a:spcBef>
                <a:spcPts val="955"/>
              </a:spcBef>
            </a:pPr>
            <a:r>
              <a:rPr sz="1600" dirty="0">
                <a:latin typeface="Arial Black" panose="020B0A04020102020204"/>
                <a:cs typeface="Arial Black" panose="020B0A04020102020204"/>
              </a:rPr>
              <a:t>На</a:t>
            </a:r>
            <a:r>
              <a:rPr sz="1600" spc="-4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официальном</a:t>
            </a:r>
            <a:r>
              <a:rPr sz="1600" spc="-5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сайте</a:t>
            </a:r>
            <a:r>
              <a:rPr sz="1600" spc="-4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ФГБУ</a:t>
            </a:r>
            <a:r>
              <a:rPr sz="1600" spc="-4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«ФИОКО»</a:t>
            </a:r>
            <a:r>
              <a:rPr sz="1600" spc="-4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в</a:t>
            </a:r>
            <a:r>
              <a:rPr sz="1600" spc="-4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paзделе</a:t>
            </a:r>
            <a:r>
              <a:rPr sz="1600" spc="-4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«Навигатор</a:t>
            </a:r>
            <a:r>
              <a:rPr sz="1600" spc="-6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ОКО»</a:t>
            </a:r>
            <a:r>
              <a:rPr sz="1600" spc="-3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spc="-50" dirty="0">
                <a:latin typeface="Arial Black" panose="020B0A04020102020204"/>
                <a:cs typeface="Arial Black" panose="020B0A04020102020204"/>
              </a:rPr>
              <a:t>—</a:t>
            </a:r>
            <a:endParaRPr sz="1600">
              <a:latin typeface="Arial Black" panose="020B0A04020102020204"/>
              <a:cs typeface="Arial Black" panose="020B0A04020102020204"/>
            </a:endParaRPr>
          </a:p>
          <a:p>
            <a:pPr marL="2891790" marR="742950">
              <a:lnSpc>
                <a:spcPct val="100000"/>
              </a:lnSpc>
            </a:pPr>
            <a:r>
              <a:rPr sz="1600" dirty="0">
                <a:latin typeface="Arial Black" panose="020B0A04020102020204"/>
                <a:cs typeface="Arial Black" panose="020B0A04020102020204"/>
              </a:rPr>
              <a:t>«Навигатор</a:t>
            </a:r>
            <a:r>
              <a:rPr sz="1600" spc="-4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BПP</a:t>
            </a:r>
            <a:r>
              <a:rPr sz="1600" spc="1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в</a:t>
            </a:r>
            <a:r>
              <a:rPr sz="1600" spc="-1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dirty="0">
                <a:latin typeface="Arial Black" panose="020B0A04020102020204"/>
                <a:cs typeface="Arial Black" panose="020B0A04020102020204"/>
              </a:rPr>
              <a:t>ОО»</a:t>
            </a:r>
            <a:r>
              <a:rPr sz="1600" spc="-1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600" spc="-10" dirty="0">
                <a:latin typeface="Arial Black" panose="020B0A04020102020204"/>
                <a:cs typeface="Arial Black" panose="020B0A04020102020204"/>
              </a:rPr>
              <a:t>(https://fioco.ru/nav-</a:t>
            </a:r>
            <a:r>
              <a:rPr sz="1600" spc="-20" dirty="0">
                <a:latin typeface="Arial Black" panose="020B0A04020102020204"/>
                <a:cs typeface="Arial Black" panose="020B0A04020102020204"/>
              </a:rPr>
              <a:t>vpr-</a:t>
            </a:r>
            <a:r>
              <a:rPr sz="1600" spc="-25" dirty="0">
                <a:latin typeface="Arial Black" panose="020B0A04020102020204"/>
                <a:cs typeface="Arial Black" panose="020B0A04020102020204"/>
              </a:rPr>
              <a:t>оо) </a:t>
            </a:r>
            <a:r>
              <a:rPr sz="1600" spc="-10" dirty="0">
                <a:latin typeface="Arial Black" panose="020B0A04020102020204"/>
                <a:cs typeface="Arial Black" panose="020B0A04020102020204"/>
              </a:rPr>
              <a:t>размещены</a:t>
            </a:r>
            <a:endParaRPr sz="160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55394" y="3753992"/>
            <a:ext cx="5443220" cy="1763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Arial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Arial Black" panose="020B0A04020102020204"/>
                <a:cs typeface="Arial Black" panose="020B0A04020102020204"/>
              </a:rPr>
              <a:t>порядок</a:t>
            </a:r>
            <a:r>
              <a:rPr sz="1800" spc="-6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dirty="0">
                <a:latin typeface="Arial Black" panose="020B0A04020102020204"/>
                <a:cs typeface="Arial Black" panose="020B0A04020102020204"/>
              </a:rPr>
              <a:t>проведения</a:t>
            </a:r>
            <a:r>
              <a:rPr sz="1800" spc="-4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spc="-25" dirty="0">
                <a:latin typeface="Arial Black" panose="020B0A04020102020204"/>
                <a:cs typeface="Arial Black" panose="020B0A04020102020204"/>
              </a:rPr>
              <a:t>BПP</a:t>
            </a:r>
            <a:endParaRPr sz="1800">
              <a:latin typeface="Arial Black" panose="020B0A04020102020204"/>
              <a:cs typeface="Arial Black" panose="020B0A04020102020204"/>
            </a:endParaRPr>
          </a:p>
          <a:p>
            <a:pPr marL="1092835" lvl="1" indent="-286385">
              <a:lnSpc>
                <a:spcPts val="2055"/>
              </a:lnSpc>
              <a:spcBef>
                <a:spcPts val="95"/>
              </a:spcBef>
              <a:buFont typeface="Arial" panose="020B0604020202020204"/>
              <a:buChar char="•"/>
              <a:tabLst>
                <a:tab pos="1092835" algn="l"/>
              </a:tabLst>
            </a:pPr>
            <a:r>
              <a:rPr sz="1800" dirty="0">
                <a:latin typeface="Arial Black" panose="020B0A04020102020204"/>
                <a:cs typeface="Arial Black" panose="020B0A04020102020204"/>
              </a:rPr>
              <a:t>ИНСТРУКТИВНЫЕ</a:t>
            </a:r>
            <a:r>
              <a:rPr sz="1800" spc="-6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spc="-10" dirty="0">
                <a:latin typeface="Arial Black" panose="020B0A04020102020204"/>
                <a:cs typeface="Arial Black" panose="020B0A04020102020204"/>
              </a:rPr>
              <a:t>МАТЕРИАЛЫ</a:t>
            </a:r>
            <a:endParaRPr sz="1800">
              <a:latin typeface="Arial Black" panose="020B0A04020102020204"/>
              <a:cs typeface="Arial Black" panose="020B0A04020102020204"/>
            </a:endParaRPr>
          </a:p>
          <a:p>
            <a:pPr marL="299085" marR="551180" indent="-287020">
              <a:lnSpc>
                <a:spcPct val="79000"/>
              </a:lnSpc>
              <a:spcBef>
                <a:spcPts val="350"/>
              </a:spcBef>
              <a:buFont typeface="Wingdings" panose="05000000000000000000"/>
              <a:buChar char=""/>
              <a:tabLst>
                <a:tab pos="299085" algn="l"/>
              </a:tabLst>
            </a:pPr>
            <a:r>
              <a:rPr sz="1800" dirty="0">
                <a:latin typeface="Arial Black" panose="020B0A04020102020204"/>
                <a:cs typeface="Arial Black" panose="020B0A04020102020204"/>
              </a:rPr>
              <a:t>для</a:t>
            </a:r>
            <a:r>
              <a:rPr sz="1800" spc="-2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spc="-10" dirty="0">
                <a:latin typeface="Arial Black" panose="020B0A04020102020204"/>
                <a:cs typeface="Arial Black" panose="020B0A04020102020204"/>
              </a:rPr>
              <a:t>региональных/муниципальных координаторов</a:t>
            </a:r>
            <a:endParaRPr sz="1800">
              <a:latin typeface="Arial Black" panose="020B0A04020102020204"/>
              <a:cs typeface="Arial Black" panose="020B0A04020102020204"/>
            </a:endParaRPr>
          </a:p>
          <a:p>
            <a:pPr marL="299085" indent="-286385">
              <a:lnSpc>
                <a:spcPts val="1630"/>
              </a:lnSpc>
              <a:buFont typeface="Wingdings" panose="05000000000000000000"/>
              <a:buChar char=""/>
              <a:tabLst>
                <a:tab pos="299085" algn="l"/>
              </a:tabLst>
            </a:pPr>
            <a:r>
              <a:rPr sz="1800" dirty="0">
                <a:latin typeface="Arial Black" panose="020B0A04020102020204"/>
                <a:cs typeface="Arial Black" panose="020B0A04020102020204"/>
              </a:rPr>
              <a:t>для</a:t>
            </a:r>
            <a:r>
              <a:rPr sz="1800" spc="-7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dirty="0">
                <a:latin typeface="Arial Black" panose="020B0A04020102020204"/>
                <a:cs typeface="Arial Black" panose="020B0A04020102020204"/>
              </a:rPr>
              <a:t>ответственных</a:t>
            </a:r>
            <a:r>
              <a:rPr sz="1800" spc="-4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spc="-10" dirty="0">
                <a:latin typeface="Arial Black" panose="020B0A04020102020204"/>
                <a:cs typeface="Arial Black" panose="020B0A04020102020204"/>
              </a:rPr>
              <a:t>организаторов</a:t>
            </a:r>
            <a:r>
              <a:rPr sz="1800" spc="-6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dirty="0">
                <a:latin typeface="Arial Black" panose="020B0A04020102020204"/>
                <a:cs typeface="Arial Black" panose="020B0A04020102020204"/>
              </a:rPr>
              <a:t>в</a:t>
            </a:r>
            <a:r>
              <a:rPr sz="1800" spc="-6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spc="-25" dirty="0">
                <a:latin typeface="Arial Black" panose="020B0A04020102020204"/>
                <a:cs typeface="Arial Black" panose="020B0A04020102020204"/>
              </a:rPr>
              <a:t>ОО</a:t>
            </a:r>
            <a:endParaRPr sz="1800">
              <a:latin typeface="Arial Black" panose="020B0A04020102020204"/>
              <a:cs typeface="Arial Black" panose="020B0A04020102020204"/>
            </a:endParaRPr>
          </a:p>
          <a:p>
            <a:pPr marL="299085" indent="-286385">
              <a:lnSpc>
                <a:spcPts val="1860"/>
              </a:lnSpc>
              <a:buFont typeface="Wingdings" panose="05000000000000000000"/>
              <a:buChar char=""/>
              <a:tabLst>
                <a:tab pos="299085" algn="l"/>
              </a:tabLst>
            </a:pPr>
            <a:r>
              <a:rPr sz="1800" dirty="0">
                <a:latin typeface="Arial Black" panose="020B0A04020102020204"/>
                <a:cs typeface="Arial Black" panose="020B0A04020102020204"/>
              </a:rPr>
              <a:t>для</a:t>
            </a:r>
            <a:r>
              <a:rPr sz="1800" spc="-4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spc="-10" dirty="0">
                <a:latin typeface="Arial Black" panose="020B0A04020102020204"/>
                <a:cs typeface="Arial Black" panose="020B0A04020102020204"/>
              </a:rPr>
              <a:t>организаторов</a:t>
            </a:r>
            <a:r>
              <a:rPr sz="1800" spc="-4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dirty="0">
                <a:latin typeface="Arial Black" panose="020B0A04020102020204"/>
                <a:cs typeface="Arial Black" panose="020B0A04020102020204"/>
              </a:rPr>
              <a:t>в</a:t>
            </a:r>
            <a:r>
              <a:rPr sz="1800" spc="-3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spc="-10" dirty="0">
                <a:latin typeface="Arial Black" panose="020B0A04020102020204"/>
                <a:cs typeface="Arial Black" panose="020B0A04020102020204"/>
              </a:rPr>
              <a:t>аудитории</a:t>
            </a:r>
            <a:endParaRPr sz="1800">
              <a:latin typeface="Arial Black" panose="020B0A04020102020204"/>
              <a:cs typeface="Arial Black" panose="020B0A04020102020204"/>
            </a:endParaRPr>
          </a:p>
          <a:p>
            <a:pPr marL="298450" indent="-285750">
              <a:lnSpc>
                <a:spcPts val="2125"/>
              </a:lnSpc>
              <a:buFont typeface="Wingdings" panose="05000000000000000000"/>
              <a:buChar char=""/>
              <a:tabLst>
                <a:tab pos="298450" algn="l"/>
              </a:tabLst>
            </a:pPr>
            <a:r>
              <a:rPr sz="1800" dirty="0">
                <a:latin typeface="Arial Black" panose="020B0A04020102020204"/>
                <a:cs typeface="Arial Black" panose="020B0A04020102020204"/>
              </a:rPr>
              <a:t>для</a:t>
            </a:r>
            <a:r>
              <a:rPr sz="1800" spc="-3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dirty="0">
                <a:latin typeface="Arial Black" panose="020B0A04020102020204"/>
                <a:cs typeface="Arial Black" panose="020B0A04020102020204"/>
              </a:rPr>
              <a:t>экспертов</a:t>
            </a:r>
            <a:r>
              <a:rPr sz="1800" spc="-30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dirty="0">
                <a:latin typeface="Arial Black" panose="020B0A04020102020204"/>
                <a:cs typeface="Arial Black" panose="020B0A04020102020204"/>
              </a:rPr>
              <a:t>по</a:t>
            </a:r>
            <a:r>
              <a:rPr sz="1800" spc="-3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dirty="0">
                <a:latin typeface="Arial Black" panose="020B0A04020102020204"/>
                <a:cs typeface="Arial Black" panose="020B0A04020102020204"/>
              </a:rPr>
              <a:t>проверке</a:t>
            </a:r>
            <a:r>
              <a:rPr sz="1800" spc="-35" dirty="0">
                <a:latin typeface="Arial Black" panose="020B0A04020102020204"/>
                <a:cs typeface="Arial Black" panose="020B0A04020102020204"/>
              </a:rPr>
              <a:t> </a:t>
            </a:r>
            <a:r>
              <a:rPr sz="1800" spc="-10" dirty="0">
                <a:latin typeface="Arial Black" panose="020B0A04020102020204"/>
                <a:cs typeface="Arial Black" panose="020B0A04020102020204"/>
              </a:rPr>
              <a:t>работ</a:t>
            </a:r>
            <a:endParaRPr sz="1800">
              <a:latin typeface="Arial Black" panose="020B0A04020102020204"/>
              <a:cs typeface="Arial Black" panose="020B0A04020102020204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021080" y="923544"/>
            <a:ext cx="7613904" cy="24384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680972" y="4821935"/>
            <a:ext cx="0" cy="219710"/>
          </a:xfrm>
          <a:custGeom>
            <a:avLst/>
            <a:gdLst/>
            <a:ahLst/>
            <a:cxnLst/>
            <a:rect l="l" t="t" r="r" b="b"/>
            <a:pathLst>
              <a:path h="219710">
                <a:moveTo>
                  <a:pt x="0" y="219201"/>
                </a:moveTo>
                <a:lnTo>
                  <a:pt x="0" y="0"/>
                </a:lnTo>
              </a:path>
            </a:pathLst>
          </a:custGeom>
          <a:ln w="21336">
            <a:solidFill>
              <a:srgbClr val="3E6BBB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1295400" y="4325111"/>
            <a:ext cx="6205855" cy="1115695"/>
            <a:chOff x="1295400" y="4325111"/>
            <a:chExt cx="6205855" cy="1115695"/>
          </a:xfrm>
        </p:grpSpPr>
        <p:sp>
          <p:nvSpPr>
            <p:cNvPr id="5" name="object 5"/>
            <p:cNvSpPr/>
            <p:nvPr/>
          </p:nvSpPr>
          <p:spPr>
            <a:xfrm>
              <a:off x="1670304" y="4821935"/>
              <a:ext cx="1298575" cy="219710"/>
            </a:xfrm>
            <a:custGeom>
              <a:avLst/>
              <a:gdLst/>
              <a:ahLst/>
              <a:cxnLst/>
              <a:rect l="l" t="t" r="r" b="b"/>
              <a:pathLst>
                <a:path w="1298575" h="219710">
                  <a:moveTo>
                    <a:pt x="1287779" y="219201"/>
                  </a:moveTo>
                  <a:lnTo>
                    <a:pt x="1287779" y="0"/>
                  </a:lnTo>
                </a:path>
                <a:path w="1298575" h="219710">
                  <a:moveTo>
                    <a:pt x="0" y="10668"/>
                  </a:moveTo>
                  <a:lnTo>
                    <a:pt x="1298320" y="10668"/>
                  </a:lnTo>
                </a:path>
                <a:path w="1298575" h="219710">
                  <a:moveTo>
                    <a:pt x="0" y="208787"/>
                  </a:moveTo>
                  <a:lnTo>
                    <a:pt x="1298320" y="208787"/>
                  </a:lnTo>
                </a:path>
                <a:path w="1298575" h="219710">
                  <a:moveTo>
                    <a:pt x="175259" y="219201"/>
                  </a:moveTo>
                  <a:lnTo>
                    <a:pt x="175259" y="0"/>
                  </a:lnTo>
                </a:path>
                <a:path w="1298575" h="219710">
                  <a:moveTo>
                    <a:pt x="0" y="114300"/>
                  </a:moveTo>
                  <a:lnTo>
                    <a:pt x="1298320" y="114300"/>
                  </a:lnTo>
                </a:path>
              </a:pathLst>
            </a:custGeom>
            <a:ln w="21336">
              <a:solidFill>
                <a:srgbClr val="3E6BBB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5400" y="4325111"/>
              <a:ext cx="6205728" cy="1115568"/>
            </a:xfrm>
            <a:prstGeom prst="rect">
              <a:avLst/>
            </a:prstGeom>
          </p:spPr>
        </p:pic>
      </p:grp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1671447" y="1001902"/>
          <a:ext cx="9076690" cy="20770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05755"/>
                <a:gridCol w="3575685"/>
              </a:tblGrid>
              <a:tr h="4540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800" dirty="0">
                          <a:solidFill>
                            <a:srgbClr val="38305B"/>
                          </a:solidFill>
                          <a:latin typeface="Calibri" panose="020F0502020204030204"/>
                          <a:cs typeface="Calibri" panose="020F0502020204030204"/>
                        </a:rPr>
                        <a:t>в</a:t>
                      </a:r>
                      <a:r>
                        <a:rPr sz="1800" spc="105" dirty="0">
                          <a:solidFill>
                            <a:srgbClr val="38305B"/>
                          </a:solidFill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spc="-500" dirty="0">
                          <a:solidFill>
                            <a:srgbClr val="38345B"/>
                          </a:solidFill>
                          <a:latin typeface="Calibri" panose="020F0502020204030204"/>
                          <a:cs typeface="Calibri" panose="020F0502020204030204"/>
                        </a:rPr>
                        <a:t>4—</a:t>
                      </a:r>
                      <a:r>
                        <a:rPr sz="1800" dirty="0">
                          <a:solidFill>
                            <a:srgbClr val="38345B"/>
                          </a:solidFill>
                          <a:latin typeface="Calibri" panose="020F0502020204030204"/>
                          <a:cs typeface="Calibri" panose="020F0502020204030204"/>
                        </a:rPr>
                        <a:t>8</a:t>
                      </a:r>
                      <a:r>
                        <a:rPr sz="1800" spc="-105" dirty="0">
                          <a:solidFill>
                            <a:srgbClr val="38345B"/>
                          </a:solidFill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spc="-10" dirty="0">
                          <a:solidFill>
                            <a:srgbClr val="3A345D"/>
                          </a:solidFill>
                          <a:latin typeface="Calibri" panose="020F0502020204030204"/>
                          <a:cs typeface="Calibri" panose="020F0502020204030204"/>
                        </a:rPr>
                        <a:t>и</a:t>
                      </a:r>
                      <a:r>
                        <a:rPr sz="1800" spc="-160" dirty="0">
                          <a:solidFill>
                            <a:srgbClr val="3A345D"/>
                          </a:solidFill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spc="-50" dirty="0">
                          <a:solidFill>
                            <a:srgbClr val="3A385F"/>
                          </a:solidFill>
                          <a:latin typeface="Calibri" panose="020F0502020204030204"/>
                          <a:cs typeface="Calibri" panose="020F0502020204030204"/>
                        </a:rPr>
                        <a:t>10</a:t>
                      </a:r>
                      <a:r>
                        <a:rPr sz="1800" spc="125" dirty="0">
                          <a:solidFill>
                            <a:srgbClr val="3A385F"/>
                          </a:solidFill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spc="-10" dirty="0">
                          <a:solidFill>
                            <a:srgbClr val="3A385F"/>
                          </a:solidFill>
                          <a:latin typeface="Calibri" panose="020F0502020204030204"/>
                          <a:cs typeface="Calibri" panose="020F0502020204030204"/>
                        </a:rPr>
                        <a:t>классах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79375" marB="0">
                    <a:lnL w="19050">
                      <a:solidFill>
                        <a:srgbClr val="2B2B2B"/>
                      </a:solidFill>
                      <a:prstDash val="solid"/>
                    </a:lnL>
                    <a:lnR w="19050">
                      <a:solidFill>
                        <a:srgbClr val="2B2B2B"/>
                      </a:solidFill>
                      <a:prstDash val="solid"/>
                    </a:lnR>
                    <a:lnT w="19050">
                      <a:solidFill>
                        <a:srgbClr val="2B2B2B"/>
                      </a:solidFill>
                      <a:prstDash val="solid"/>
                    </a:lnT>
                    <a:lnB w="19050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00" b="1" dirty="0">
                          <a:latin typeface="Calibri" panose="020F0502020204030204"/>
                          <a:cs typeface="Calibri" panose="020F0502020204030204"/>
                        </a:rPr>
                        <a:t>20.04.2026-</a:t>
                      </a:r>
                      <a:r>
                        <a:rPr sz="1800" b="1" spc="-4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b="1" spc="-10" dirty="0">
                          <a:latin typeface="Calibri" panose="020F0502020204030204"/>
                          <a:cs typeface="Calibri" panose="020F0502020204030204"/>
                        </a:rPr>
                        <a:t>20.05.2026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40640" marB="0">
                    <a:lnL w="19050">
                      <a:solidFill>
                        <a:srgbClr val="2B2B2B"/>
                      </a:solidFill>
                      <a:prstDash val="solid"/>
                    </a:lnL>
                    <a:lnR w="19050">
                      <a:solidFill>
                        <a:srgbClr val="2B2B2B"/>
                      </a:solidFill>
                      <a:prstDash val="solid"/>
                    </a:lnR>
                    <a:lnT w="19050">
                      <a:solidFill>
                        <a:srgbClr val="2B2B2B"/>
                      </a:solidFill>
                      <a:prstDash val="solid"/>
                    </a:lnT>
                    <a:lnB w="19050">
                      <a:solidFill>
                        <a:srgbClr val="2B2B2B"/>
                      </a:solidFill>
                      <a:prstDash val="solid"/>
                    </a:lnB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1417320" marR="95885" indent="-124714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На</a:t>
                      </a:r>
                      <a:r>
                        <a:rPr sz="1800" spc="-3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бумажном</a:t>
                      </a:r>
                      <a:r>
                        <a:rPr sz="1800" spc="-3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носителе</a:t>
                      </a: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в</a:t>
                      </a:r>
                      <a:r>
                        <a:rPr sz="1800" spc="-1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4-8</a:t>
                      </a:r>
                      <a:r>
                        <a:rPr sz="1800" spc="36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и</a:t>
                      </a:r>
                      <a:r>
                        <a:rPr sz="1800" spc="-1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10</a:t>
                      </a: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классах</a:t>
                      </a: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на</a:t>
                      </a:r>
                      <a:r>
                        <a:rPr sz="1800" spc="-1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основе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случайного</a:t>
                      </a:r>
                      <a:r>
                        <a:rPr sz="1800" spc="-10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выбора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51435" marB="0">
                    <a:lnL w="19050">
                      <a:solidFill>
                        <a:srgbClr val="2B2B2B"/>
                      </a:solidFill>
                      <a:prstDash val="solid"/>
                    </a:lnL>
                    <a:lnR w="19050">
                      <a:solidFill>
                        <a:srgbClr val="2B2B2B"/>
                      </a:solidFill>
                      <a:prstDash val="solid"/>
                    </a:lnR>
                    <a:lnT w="19050">
                      <a:solidFill>
                        <a:srgbClr val="2B2B2B"/>
                      </a:solidFill>
                      <a:prstDash val="solid"/>
                    </a:lnT>
                    <a:lnB w="19050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20"/>
                        </a:spcBef>
                      </a:pP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20.04.2026- </a:t>
                      </a: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20.05.2026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142240" marB="0">
                    <a:lnL w="19050">
                      <a:solidFill>
                        <a:srgbClr val="2B2B2B"/>
                      </a:solidFill>
                      <a:prstDash val="solid"/>
                    </a:lnL>
                    <a:lnR w="19050">
                      <a:solidFill>
                        <a:srgbClr val="2B2B2B"/>
                      </a:solidFill>
                      <a:prstDash val="solid"/>
                    </a:lnR>
                    <a:lnT w="19050">
                      <a:solidFill>
                        <a:srgbClr val="2B2B2B"/>
                      </a:solidFill>
                      <a:prstDash val="solid"/>
                    </a:lnT>
                    <a:lnB w="19050">
                      <a:solidFill>
                        <a:srgbClr val="2B2B2B"/>
                      </a:solidFill>
                      <a:prstDash val="solid"/>
                    </a:lnB>
                  </a:tcPr>
                </a:tc>
              </a:tr>
              <a:tr h="438784">
                <a:tc>
                  <a:txBody>
                    <a:bodyPr/>
                    <a:lstStyle/>
                    <a:p>
                      <a:pPr marL="156845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В</a:t>
                      </a: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5-8</a:t>
                      </a: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классах</a:t>
                      </a:r>
                      <a:r>
                        <a:rPr sz="1800" spc="-2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с</a:t>
                      </a:r>
                      <a:r>
                        <a:rPr sz="1800" spc="-2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использованием</a:t>
                      </a: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 компьютера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73025" marB="0">
                    <a:lnL w="19050">
                      <a:solidFill>
                        <a:srgbClr val="2B2B2B"/>
                      </a:solidFill>
                      <a:prstDash val="solid"/>
                    </a:lnL>
                    <a:lnR w="19050">
                      <a:solidFill>
                        <a:srgbClr val="2B2B2B"/>
                      </a:solidFill>
                      <a:prstDash val="solid"/>
                    </a:lnR>
                    <a:lnT w="19050">
                      <a:solidFill>
                        <a:srgbClr val="2B2B2B"/>
                      </a:solidFill>
                      <a:prstDash val="solid"/>
                    </a:lnT>
                    <a:lnB w="19050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20.04.2026-</a:t>
                      </a:r>
                      <a:r>
                        <a:rPr sz="1800" spc="-2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20.05.2026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7940" marB="0">
                    <a:lnL w="19050">
                      <a:solidFill>
                        <a:srgbClr val="2B2B2B"/>
                      </a:solidFill>
                      <a:prstDash val="solid"/>
                    </a:lnL>
                    <a:lnR w="19050">
                      <a:solidFill>
                        <a:srgbClr val="2B2B2B"/>
                      </a:solidFill>
                      <a:prstDash val="solid"/>
                    </a:lnR>
                    <a:lnT w="19050">
                      <a:solidFill>
                        <a:srgbClr val="2B2B2B"/>
                      </a:solidFill>
                      <a:prstDash val="solid"/>
                    </a:lnT>
                    <a:lnB w="19050">
                      <a:solidFill>
                        <a:srgbClr val="2B2B2B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1467485" marR="144780" indent="-1332230">
                        <a:lnSpc>
                          <a:spcPts val="1800"/>
                        </a:lnSpc>
                        <a:spcBef>
                          <a:spcPts val="125"/>
                        </a:spcBef>
                      </a:pP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Резервный</a:t>
                      </a: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день</a:t>
                      </a:r>
                      <a:r>
                        <a:rPr sz="1800" spc="-3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в</a:t>
                      </a:r>
                      <a:r>
                        <a:rPr sz="1800" spc="-2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5-8</a:t>
                      </a:r>
                      <a:r>
                        <a:rPr sz="1800" spc="-3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классах</a:t>
                      </a:r>
                      <a:r>
                        <a:rPr sz="1800" spc="-3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для</a:t>
                      </a:r>
                      <a:r>
                        <a:rPr sz="1800" spc="-4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проведения</a:t>
                      </a:r>
                      <a:r>
                        <a:rPr sz="1800" spc="-40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dirty="0">
                          <a:latin typeface="Calibri" panose="020F0502020204030204"/>
                          <a:cs typeface="Calibri" panose="020F0502020204030204"/>
                        </a:rPr>
                        <a:t>ВПР</a:t>
                      </a: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spc="-50" dirty="0">
                          <a:latin typeface="Calibri" panose="020F0502020204030204"/>
                          <a:cs typeface="Calibri" panose="020F0502020204030204"/>
                        </a:rPr>
                        <a:t>с </a:t>
                      </a: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использованием</a:t>
                      </a:r>
                      <a:r>
                        <a:rPr sz="1800" spc="-2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spc="-10" dirty="0">
                          <a:latin typeface="Calibri" panose="020F0502020204030204"/>
                          <a:cs typeface="Calibri" panose="020F0502020204030204"/>
                        </a:rPr>
                        <a:t>компьютера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15875" marB="0">
                    <a:lnL w="19050">
                      <a:solidFill>
                        <a:srgbClr val="2B2B2B"/>
                      </a:solidFill>
                      <a:prstDash val="solid"/>
                    </a:lnL>
                    <a:lnR w="19050">
                      <a:solidFill>
                        <a:srgbClr val="2B2B2B"/>
                      </a:solidFill>
                      <a:prstDash val="solid"/>
                    </a:lnR>
                    <a:lnT w="19050">
                      <a:solidFill>
                        <a:srgbClr val="2B2B2B"/>
                      </a:solidFill>
                      <a:prstDash val="solid"/>
                    </a:lnT>
                    <a:lnB w="19050">
                      <a:solidFill>
                        <a:srgbClr val="2B2B2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800" spc="-55" dirty="0">
                          <a:latin typeface="Calibri" panose="020F0502020204030204"/>
                          <a:cs typeface="Calibri" panose="020F0502020204030204"/>
                        </a:rPr>
                        <a:t>30.04.2026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99695" marB="0">
                    <a:lnL w="19050">
                      <a:solidFill>
                        <a:srgbClr val="2B2B2B"/>
                      </a:solidFill>
                      <a:prstDash val="solid"/>
                    </a:lnL>
                    <a:lnR w="19050">
                      <a:solidFill>
                        <a:srgbClr val="2B2B2B"/>
                      </a:solidFill>
                      <a:prstDash val="solid"/>
                    </a:lnR>
                    <a:lnT w="19050">
                      <a:solidFill>
                        <a:srgbClr val="2B2B2B"/>
                      </a:solidFill>
                      <a:prstDash val="solid"/>
                    </a:lnT>
                    <a:lnB w="19050">
                      <a:solidFill>
                        <a:srgbClr val="2B2B2B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01496" y="5519928"/>
            <a:ext cx="6211824" cy="83515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803017" y="4928108"/>
            <a:ext cx="147320" cy="247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50" spc="-50" dirty="0">
                <a:solidFill>
                  <a:srgbClr val="4471C4"/>
                </a:solidFill>
                <a:latin typeface="Arial Black" panose="020B0A04020102020204"/>
                <a:cs typeface="Arial Black" panose="020B0A04020102020204"/>
              </a:rPr>
              <a:t>&lt;</a:t>
            </a:r>
            <a:endParaRPr sz="145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496802" y="664286"/>
            <a:ext cx="29718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465" dirty="0">
                <a:latin typeface="Arial Black" panose="020B0A04020102020204"/>
                <a:cs typeface="Arial Black" panose="020B0A04020102020204"/>
              </a:rPr>
              <a:t>20</a:t>
            </a:r>
            <a:endParaRPr sz="2000">
              <a:latin typeface="Arial Black" panose="020B0A04020102020204"/>
              <a:cs typeface="Arial Black" panose="020B0A04020102020204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39344" rIns="0" bIns="0" rtlCol="0">
            <a:spAutoFit/>
          </a:bodyPr>
          <a:lstStyle/>
          <a:p>
            <a:pPr marL="1556385">
              <a:lnSpc>
                <a:spcPct val="100000"/>
              </a:lnSpc>
              <a:spcBef>
                <a:spcPts val="95"/>
              </a:spcBef>
            </a:pPr>
            <a:r>
              <a:rPr dirty="0"/>
              <a:t>ВПР</a:t>
            </a:r>
            <a:r>
              <a:rPr spc="-55" dirty="0"/>
              <a:t> </a:t>
            </a:r>
            <a:r>
              <a:rPr spc="-20" dirty="0"/>
              <a:t>2026</a:t>
            </a:r>
            <a:endParaRPr spc="-20" dirty="0"/>
          </a:p>
        </p:txBody>
      </p:sp>
      <p:sp>
        <p:nvSpPr>
          <p:cNvPr id="12" name="object 12"/>
          <p:cNvSpPr txBox="1"/>
          <p:nvPr/>
        </p:nvSpPr>
        <p:spPr>
          <a:xfrm>
            <a:off x="7852409" y="4347209"/>
            <a:ext cx="401383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7653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Calibri" panose="020F0502020204030204"/>
                <a:cs typeface="Calibri" panose="020F0502020204030204"/>
              </a:rPr>
              <a:t>Даты</a:t>
            </a:r>
            <a:r>
              <a:rPr sz="1600" b="1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latin typeface="Calibri" panose="020F0502020204030204"/>
                <a:cs typeface="Calibri" panose="020F0502020204030204"/>
              </a:rPr>
              <a:t>проведения</a:t>
            </a:r>
            <a:r>
              <a:rPr sz="1600" b="1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latin typeface="Calibri" panose="020F0502020204030204"/>
                <a:cs typeface="Calibri" panose="020F0502020204030204"/>
              </a:rPr>
              <a:t>ВПР</a:t>
            </a:r>
            <a:r>
              <a:rPr sz="1600" b="1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latin typeface="Calibri" panose="020F0502020204030204"/>
                <a:cs typeface="Calibri" panose="020F0502020204030204"/>
              </a:rPr>
              <a:t>определяются</a:t>
            </a:r>
            <a:r>
              <a:rPr sz="1600" b="1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25" dirty="0">
                <a:latin typeface="Calibri" panose="020F0502020204030204"/>
                <a:cs typeface="Calibri" panose="020F0502020204030204"/>
              </a:rPr>
              <a:t>ОО </a:t>
            </a:r>
            <a:r>
              <a:rPr sz="1600" b="1" spc="-10" dirty="0">
                <a:latin typeface="Calibri" panose="020F0502020204030204"/>
                <a:cs typeface="Calibri" panose="020F0502020204030204"/>
              </a:rPr>
              <a:t>самостоятельно</a:t>
            </a:r>
            <a:r>
              <a:rPr sz="1600" b="1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latin typeface="Calibri" panose="020F0502020204030204"/>
                <a:cs typeface="Calibri" panose="020F0502020204030204"/>
              </a:rPr>
              <a:t>соответствии</a:t>
            </a:r>
            <a:r>
              <a:rPr sz="1600" b="1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latin typeface="Calibri" panose="020F0502020204030204"/>
                <a:cs typeface="Calibri" panose="020F0502020204030204"/>
              </a:rPr>
              <a:t>со</a:t>
            </a:r>
            <a:r>
              <a:rPr sz="1600" b="1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10" dirty="0">
                <a:latin typeface="Calibri" panose="020F0502020204030204"/>
                <a:cs typeface="Calibri" panose="020F0502020204030204"/>
              </a:rPr>
              <a:t>сроками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2700" marR="5080">
              <a:lnSpc>
                <a:spcPct val="100000"/>
              </a:lnSpc>
            </a:pPr>
            <a:r>
              <a:rPr sz="1600" b="1" spc="-10" dirty="0">
                <a:latin typeface="Calibri" panose="020F0502020204030204"/>
                <a:cs typeface="Calibri" panose="020F0502020204030204"/>
              </a:rPr>
              <a:t>проведения </a:t>
            </a:r>
            <a:r>
              <a:rPr sz="1600" b="1" dirty="0">
                <a:latin typeface="Calibri" panose="020F0502020204030204"/>
                <a:cs typeface="Calibri" panose="020F0502020204030204"/>
              </a:rPr>
              <a:t>ВПР,</a:t>
            </a:r>
            <a:r>
              <a:rPr sz="1600" b="1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10" dirty="0">
                <a:latin typeface="Calibri" panose="020F0502020204030204"/>
                <a:cs typeface="Calibri" panose="020F0502020204030204"/>
              </a:rPr>
              <a:t>утвержденными</a:t>
            </a:r>
            <a:r>
              <a:rPr sz="1600" b="1" spc="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1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Приказом Федеральной</a:t>
            </a:r>
            <a:r>
              <a:rPr sz="1600" b="1" spc="-2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службы</a:t>
            </a:r>
            <a:r>
              <a:rPr sz="1600" b="1" spc="-2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1600" b="1" spc="-3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надзору</a:t>
            </a:r>
            <a:r>
              <a:rPr sz="1600" b="1" spc="-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1600" b="1" spc="-3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1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сфере образования</a:t>
            </a:r>
            <a:r>
              <a:rPr sz="1600" b="1" spc="-2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и науки</a:t>
            </a:r>
            <a:r>
              <a:rPr sz="1600" b="1" spc="-2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от</a:t>
            </a:r>
            <a:r>
              <a:rPr sz="1600" b="1" spc="5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1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07.05.2025</a:t>
            </a:r>
            <a:r>
              <a:rPr sz="1600" b="1" spc="3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b="1" spc="-20" dirty="0">
                <a:solidFill>
                  <a:srgbClr val="4F81BC"/>
                </a:solidFill>
                <a:latin typeface="Calibri" panose="020F0502020204030204"/>
                <a:cs typeface="Calibri" panose="020F0502020204030204"/>
              </a:rPr>
              <a:t>№991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59966" y="3362070"/>
            <a:ext cx="8709660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Arial" panose="020B0604020202020204"/>
                <a:cs typeface="Arial" panose="020B0604020202020204"/>
              </a:rPr>
              <a:t>При</a:t>
            </a:r>
            <a:r>
              <a:rPr sz="1400" b="1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проведении</a:t>
            </a:r>
            <a:r>
              <a:rPr sz="1400" b="1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проверочных</a:t>
            </a:r>
            <a:r>
              <a:rPr sz="1400" b="1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работ</a:t>
            </a:r>
            <a:r>
              <a:rPr sz="1400" b="1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на</a:t>
            </a:r>
            <a:r>
              <a:rPr sz="1400" b="1" spc="-50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бумажных</a:t>
            </a:r>
            <a:r>
              <a:rPr sz="1400" b="1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носителях</a:t>
            </a:r>
            <a:r>
              <a:rPr sz="1400" b="1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участнику</a:t>
            </a:r>
            <a:r>
              <a:rPr sz="1400" b="1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выдается</a:t>
            </a:r>
            <a:r>
              <a:rPr sz="1400" b="1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spc="-20" dirty="0">
                <a:latin typeface="Arial" panose="020B0604020202020204"/>
                <a:cs typeface="Arial" panose="020B0604020202020204"/>
              </a:rPr>
              <a:t>один</a:t>
            </a:r>
            <a:endParaRPr sz="1400">
              <a:latin typeface="Arial" panose="020B0604020202020204"/>
              <a:cs typeface="Arial" panose="020B0604020202020204"/>
            </a:endParaRPr>
          </a:p>
          <a:p>
            <a:pPr marL="12700" marR="5080">
              <a:lnSpc>
                <a:spcPct val="100000"/>
              </a:lnSpc>
            </a:pPr>
            <a:r>
              <a:rPr sz="1400" b="1" dirty="0">
                <a:latin typeface="Arial" panose="020B0604020202020204"/>
                <a:cs typeface="Arial" panose="020B0604020202020204"/>
              </a:rPr>
              <a:t>пятизначный</a:t>
            </a:r>
            <a:r>
              <a:rPr sz="1400" b="1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код</a:t>
            </a:r>
            <a:r>
              <a:rPr sz="1400" b="1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на</a:t>
            </a:r>
            <a:r>
              <a:rPr sz="1400" b="1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все</a:t>
            </a:r>
            <a:r>
              <a:rPr sz="1400" b="1" spc="-40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работы.</a:t>
            </a:r>
            <a:r>
              <a:rPr sz="1400" b="1" spc="-2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При</a:t>
            </a:r>
            <a:r>
              <a:rPr sz="1400" b="1" spc="-3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проведении</a:t>
            </a:r>
            <a:r>
              <a:rPr sz="1400" b="1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ВПР</a:t>
            </a:r>
            <a:r>
              <a:rPr sz="1400" b="1" spc="-1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с</a:t>
            </a:r>
            <a:r>
              <a:rPr sz="1400" b="1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использованием</a:t>
            </a:r>
            <a:r>
              <a:rPr sz="1400" b="1" spc="-60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компьютера</a:t>
            </a:r>
            <a:r>
              <a:rPr sz="1400" b="1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spc="-10" dirty="0">
                <a:latin typeface="Arial" panose="020B0604020202020204"/>
                <a:cs typeface="Arial" panose="020B0604020202020204"/>
              </a:rPr>
              <a:t>реквизиты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доступа</a:t>
            </a:r>
            <a:r>
              <a:rPr sz="1400" b="1" spc="-10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участников</a:t>
            </a:r>
            <a:r>
              <a:rPr sz="1400" b="1" spc="-20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выдаются</a:t>
            </a:r>
            <a:r>
              <a:rPr sz="1400" b="1" spc="-5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на</a:t>
            </a:r>
            <a:r>
              <a:rPr sz="1400" b="1" spc="-4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dirty="0">
                <a:latin typeface="Arial" panose="020B0604020202020204"/>
                <a:cs typeface="Arial" panose="020B0604020202020204"/>
              </a:rPr>
              <a:t>обе</a:t>
            </a:r>
            <a:r>
              <a:rPr sz="1400" b="1" spc="-65" dirty="0">
                <a:latin typeface="Arial" panose="020B0604020202020204"/>
                <a:cs typeface="Arial" panose="020B0604020202020204"/>
              </a:rPr>
              <a:t> </a:t>
            </a:r>
            <a:r>
              <a:rPr sz="1400" b="1" spc="-10" dirty="0">
                <a:latin typeface="Arial" panose="020B0604020202020204"/>
                <a:cs typeface="Arial" panose="020B0604020202020204"/>
              </a:rPr>
              <a:t>части</a:t>
            </a:r>
            <a:endParaRPr sz="1400"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40335"/>
            <a:ext cx="987488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0" spc="-55" dirty="0">
                <a:solidFill>
                  <a:srgbClr val="0071C3"/>
                </a:solidFill>
                <a:latin typeface="Calibri" panose="020F0502020204030204"/>
                <a:cs typeface="Calibri" panose="020F0502020204030204"/>
              </a:rPr>
              <a:t>АПРОБАЦИЯ</a:t>
            </a:r>
            <a:r>
              <a:rPr b="0" spc="-95" dirty="0">
                <a:solidFill>
                  <a:srgbClr val="0071C3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spc="45" dirty="0">
                <a:solidFill>
                  <a:srgbClr val="006FC1"/>
                </a:solidFill>
                <a:latin typeface="Calibri" panose="020F0502020204030204"/>
                <a:cs typeface="Calibri" panose="020F0502020204030204"/>
              </a:rPr>
              <a:t>СЕТЕВОГО</a:t>
            </a:r>
            <a:r>
              <a:rPr b="0" spc="145" dirty="0">
                <a:solidFill>
                  <a:srgbClr val="006FC1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spc="175" dirty="0">
                <a:solidFill>
                  <a:srgbClr val="0071C1"/>
                </a:solidFill>
                <a:latin typeface="Calibri" panose="020F0502020204030204"/>
                <a:cs typeface="Calibri" panose="020F0502020204030204"/>
              </a:rPr>
              <a:t>ПРОГРАММНОГО</a:t>
            </a:r>
            <a:r>
              <a:rPr b="0" spc="370" dirty="0">
                <a:solidFill>
                  <a:srgbClr val="0071C1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spc="90" dirty="0">
                <a:solidFill>
                  <a:srgbClr val="006FC1"/>
                </a:solidFill>
                <a:latin typeface="Calibri" panose="020F0502020204030204"/>
                <a:cs typeface="Calibri" panose="020F0502020204030204"/>
              </a:rPr>
              <a:t>ПРОДУКТА</a:t>
            </a:r>
            <a:r>
              <a:rPr b="0" spc="-75" dirty="0">
                <a:solidFill>
                  <a:srgbClr val="006FC1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spc="125" dirty="0">
                <a:solidFill>
                  <a:srgbClr val="006CBB"/>
                </a:solidFill>
                <a:latin typeface="Calibri" panose="020F0502020204030204"/>
                <a:cs typeface="Calibri" panose="020F0502020204030204"/>
              </a:rPr>
              <a:t>ОКО</a:t>
            </a:r>
            <a:r>
              <a:rPr b="0" spc="60" dirty="0">
                <a:solidFill>
                  <a:srgbClr val="006CBB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b="0" spc="-25" dirty="0">
                <a:solidFill>
                  <a:srgbClr val="006FBE"/>
                </a:solidFill>
                <a:latin typeface="Calibri" panose="020F0502020204030204"/>
                <a:cs typeface="Calibri" panose="020F0502020204030204"/>
              </a:rPr>
              <a:t>BПP</a:t>
            </a:r>
            <a:endParaRPr b="0" spc="-25" dirty="0">
              <a:solidFill>
                <a:srgbClr val="006FBE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8091" y="783081"/>
            <a:ext cx="5739765" cy="47034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76095">
              <a:lnSpc>
                <a:spcPct val="100000"/>
              </a:lnSpc>
              <a:spcBef>
                <a:spcPts val="105"/>
              </a:spcBef>
            </a:pPr>
            <a:r>
              <a:rPr sz="1650" b="1" dirty="0">
                <a:solidFill>
                  <a:srgbClr val="0061B0"/>
                </a:solidFill>
                <a:latin typeface="Arial" panose="020B0604020202020204"/>
                <a:cs typeface="Arial" panose="020B0604020202020204"/>
              </a:rPr>
              <a:t>Основные</a:t>
            </a:r>
            <a:r>
              <a:rPr sz="1650" b="1" spc="220" dirty="0">
                <a:solidFill>
                  <a:srgbClr val="0061B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650" b="1" spc="-10" dirty="0">
                <a:solidFill>
                  <a:srgbClr val="0063B3"/>
                </a:solidFill>
                <a:latin typeface="Arial" panose="020B0604020202020204"/>
                <a:cs typeface="Arial" panose="020B0604020202020204"/>
              </a:rPr>
              <a:t>инструменты:</a:t>
            </a:r>
            <a:endParaRPr sz="1650">
              <a:latin typeface="Arial" panose="020B0604020202020204"/>
              <a:cs typeface="Arial" panose="020B0604020202020204"/>
            </a:endParaRPr>
          </a:p>
          <a:p>
            <a:pPr marL="288290" indent="-275590">
              <a:lnSpc>
                <a:spcPts val="1450"/>
              </a:lnSpc>
              <a:spcBef>
                <a:spcPts val="1145"/>
              </a:spcBef>
              <a:buFont typeface="Tahoma" panose="020B0604030504040204"/>
              <a:buChar char="•"/>
              <a:tabLst>
                <a:tab pos="288290" algn="l"/>
              </a:tabLst>
            </a:pPr>
            <a:r>
              <a:rPr sz="1250" b="1" dirty="0">
                <a:latin typeface="Tahoma" panose="020B0604030504040204"/>
                <a:cs typeface="Tahoma" panose="020B0604030504040204"/>
              </a:rPr>
              <a:t>инструмент</a:t>
            </a:r>
            <a:r>
              <a:rPr sz="1250" b="1" spc="180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контроля</a:t>
            </a:r>
            <a:r>
              <a:rPr sz="1250" b="1" spc="35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успеваемости</a:t>
            </a:r>
            <a:r>
              <a:rPr sz="1250" b="1" spc="170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spc="-10" dirty="0">
                <a:latin typeface="Tahoma" panose="020B0604030504040204"/>
                <a:cs typeface="Tahoma" panose="020B0604030504040204"/>
              </a:rPr>
              <a:t>учеников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288290">
              <a:lnSpc>
                <a:spcPts val="1450"/>
              </a:lnSpc>
            </a:pPr>
            <a:r>
              <a:rPr sz="1250" b="1" dirty="0">
                <a:latin typeface="Tahoma" panose="020B0604030504040204"/>
                <a:cs typeface="Tahoma" panose="020B0604030504040204"/>
              </a:rPr>
              <a:t>учителем</a:t>
            </a:r>
            <a:r>
              <a:rPr sz="1250" b="1" spc="345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и</a:t>
            </a:r>
            <a:r>
              <a:rPr sz="1250" b="1" spc="370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администрацией</a:t>
            </a:r>
            <a:r>
              <a:rPr sz="1250" b="1" spc="80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школы</a:t>
            </a:r>
            <a:r>
              <a:rPr sz="1250" b="1" spc="1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(элемент</a:t>
            </a:r>
            <a:r>
              <a:rPr sz="1250" b="1" spc="95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spc="-10" dirty="0">
                <a:latin typeface="Tahoma" panose="020B0604030504040204"/>
                <a:cs typeface="Tahoma" panose="020B0604030504040204"/>
              </a:rPr>
              <a:t>BCOKO)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754380" lvl="1" indent="-284480">
              <a:lnSpc>
                <a:spcPts val="1455"/>
              </a:lnSpc>
              <a:spcBef>
                <a:spcPts val="490"/>
              </a:spcBef>
              <a:buFont typeface="Wingdings" panose="05000000000000000000"/>
              <a:buChar char=""/>
              <a:tabLst>
                <a:tab pos="754380" algn="l"/>
              </a:tabLst>
            </a:pPr>
            <a:r>
              <a:rPr sz="1250" dirty="0">
                <a:latin typeface="Tahoma" panose="020B0604030504040204"/>
                <a:cs typeface="Tahoma" panose="020B0604030504040204"/>
              </a:rPr>
              <a:t>доступ</a:t>
            </a:r>
            <a:r>
              <a:rPr sz="1250" spc="-5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в</a:t>
            </a:r>
            <a:r>
              <a:rPr sz="1250" spc="-8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режиме</a:t>
            </a:r>
            <a:r>
              <a:rPr sz="1250" spc="-17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реального</a:t>
            </a:r>
            <a:r>
              <a:rPr sz="1250" spc="-8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0" dirty="0">
                <a:latin typeface="Tahoma" panose="020B0604030504040204"/>
                <a:cs typeface="Tahoma" panose="020B0604030504040204"/>
              </a:rPr>
              <a:t>времени</a:t>
            </a:r>
            <a:r>
              <a:rPr sz="1250" spc="-7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крезультатам</a:t>
            </a:r>
            <a:r>
              <a:rPr sz="125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0" dirty="0">
                <a:latin typeface="Tahoma" panose="020B0604030504040204"/>
                <a:cs typeface="Tahoma" panose="020B0604030504040204"/>
              </a:rPr>
              <a:t>обучающихся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 по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915035">
              <a:lnSpc>
                <a:spcPts val="1455"/>
              </a:lnSpc>
            </a:pPr>
            <a:r>
              <a:rPr sz="1250" spc="-30" dirty="0">
                <a:latin typeface="Tahoma" panose="020B0604030504040204"/>
                <a:cs typeface="Tahoma" panose="020B0604030504040204"/>
              </a:rPr>
              <a:t>предметам, </a:t>
            </a:r>
            <a:r>
              <a:rPr sz="1250" spc="-45" dirty="0">
                <a:latin typeface="Tahoma" panose="020B0604030504040204"/>
                <a:cs typeface="Tahoma" panose="020B0604030504040204"/>
              </a:rPr>
              <a:t>контроль</a:t>
            </a:r>
            <a:r>
              <a:rPr sz="1250" spc="-6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освоения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0" dirty="0">
                <a:latin typeface="Tahoma" panose="020B0604030504040204"/>
                <a:cs typeface="Tahoma" panose="020B0604030504040204"/>
              </a:rPr>
              <a:t>материалов</a:t>
            </a:r>
            <a:r>
              <a:rPr sz="1250" spc="-7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обучения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756285" lvl="1" indent="-286385">
              <a:lnSpc>
                <a:spcPct val="100000"/>
              </a:lnSpc>
              <a:spcBef>
                <a:spcPts val="505"/>
              </a:spcBef>
              <a:buFont typeface="Wingdings" panose="05000000000000000000"/>
              <a:buChar char=""/>
              <a:tabLst>
                <a:tab pos="756285" algn="l"/>
              </a:tabLst>
            </a:pPr>
            <a:r>
              <a:rPr sz="1250" spc="-20" dirty="0">
                <a:latin typeface="Tahoma" panose="020B0604030504040204"/>
                <a:cs typeface="Tahoma" panose="020B0604030504040204"/>
              </a:rPr>
              <a:t>анализ</a:t>
            </a:r>
            <a:r>
              <a:rPr sz="1250" spc="-1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45" dirty="0">
                <a:latin typeface="Tahoma" panose="020B0604030504040204"/>
                <a:cs typeface="Tahoma" panose="020B0604030504040204"/>
              </a:rPr>
              <a:t>результатов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обучения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по</a:t>
            </a:r>
            <a:r>
              <a:rPr sz="1250" spc="-16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каждому</a:t>
            </a:r>
            <a:r>
              <a:rPr sz="1250" spc="-2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обучающемуся,</a:t>
            </a:r>
            <a:r>
              <a:rPr sz="1250" spc="5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классу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756285" lvl="1" indent="-286385">
              <a:lnSpc>
                <a:spcPct val="100000"/>
              </a:lnSpc>
              <a:spcBef>
                <a:spcPts val="600"/>
              </a:spcBef>
              <a:buFont typeface="Wingdings" panose="05000000000000000000"/>
              <a:buChar char=""/>
              <a:tabLst>
                <a:tab pos="756285" algn="l"/>
              </a:tabLst>
            </a:pPr>
            <a:r>
              <a:rPr sz="1250" spc="-30" dirty="0">
                <a:latin typeface="Tahoma" panose="020B0604030504040204"/>
                <a:cs typeface="Tahoma" panose="020B0604030504040204"/>
              </a:rPr>
              <a:t>формирование</a:t>
            </a:r>
            <a:r>
              <a:rPr sz="1250" spc="-7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рекомендаций</a:t>
            </a:r>
            <a:r>
              <a:rPr sz="1250" spc="-12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50" dirty="0">
                <a:latin typeface="Tahoma" panose="020B0604030504040204"/>
                <a:cs typeface="Tahoma" panose="020B0604030504040204"/>
              </a:rPr>
              <a:t>ученику,</a:t>
            </a:r>
            <a:r>
              <a:rPr sz="1250" spc="3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55" dirty="0">
                <a:latin typeface="Tahoma" panose="020B0604030504040204"/>
                <a:cs typeface="Tahoma" panose="020B0604030504040204"/>
              </a:rPr>
              <a:t>педагогу,</a:t>
            </a:r>
            <a:r>
              <a:rPr sz="1250" spc="1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родителям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288290" indent="-275590">
              <a:lnSpc>
                <a:spcPct val="100000"/>
              </a:lnSpc>
              <a:spcBef>
                <a:spcPts val="490"/>
              </a:spcBef>
              <a:buFont typeface="Tahoma" panose="020B0604030504040204"/>
              <a:buChar char="•"/>
              <a:tabLst>
                <a:tab pos="288290" algn="l"/>
              </a:tabLst>
            </a:pPr>
            <a:r>
              <a:rPr sz="1250" b="1" dirty="0">
                <a:latin typeface="Tahoma" panose="020B0604030504040204"/>
                <a:cs typeface="Tahoma" panose="020B0604030504040204"/>
              </a:rPr>
              <a:t>поурочное</a:t>
            </a:r>
            <a:r>
              <a:rPr sz="1250" b="1" spc="90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планирование</a:t>
            </a:r>
            <a:r>
              <a:rPr sz="1250" b="1" spc="210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-</a:t>
            </a:r>
            <a:r>
              <a:rPr sz="1250" b="1" spc="265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spc="55" dirty="0">
                <a:latin typeface="Tahoma" panose="020B0604030504040204"/>
                <a:cs typeface="Tahoma" panose="020B0604030504040204"/>
              </a:rPr>
              <a:t>для</a:t>
            </a:r>
            <a:r>
              <a:rPr sz="1250" b="1" spc="-15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проведения</a:t>
            </a:r>
            <a:r>
              <a:rPr sz="1250" b="1" spc="30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spc="-10" dirty="0">
                <a:latin typeface="Tahoma" panose="020B0604030504040204"/>
                <a:cs typeface="Tahoma" panose="020B0604030504040204"/>
              </a:rPr>
              <a:t>уроков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756285" lvl="1" indent="-286385">
              <a:lnSpc>
                <a:spcPct val="100000"/>
              </a:lnSpc>
              <a:spcBef>
                <a:spcPts val="600"/>
              </a:spcBef>
              <a:buFont typeface="Wingdings" panose="05000000000000000000"/>
              <a:buChar char=""/>
              <a:tabLst>
                <a:tab pos="756285" algn="l"/>
              </a:tabLst>
            </a:pPr>
            <a:r>
              <a:rPr sz="1250" spc="-25" dirty="0">
                <a:latin typeface="Tahoma" panose="020B0604030504040204"/>
                <a:cs typeface="Tahoma" panose="020B0604030504040204"/>
              </a:rPr>
              <a:t>формирование</a:t>
            </a:r>
            <a:r>
              <a:rPr sz="1250" spc="1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55" dirty="0">
                <a:latin typeface="Tahoma" panose="020B0604030504040204"/>
                <a:cs typeface="Tahoma" panose="020B0604030504040204"/>
              </a:rPr>
              <a:t>поурочного 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плана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756285" lvl="1" indent="-286385">
              <a:lnSpc>
                <a:spcPct val="100000"/>
              </a:lnSpc>
              <a:spcBef>
                <a:spcPts val="510"/>
              </a:spcBef>
              <a:buFont typeface="Wingdings" panose="05000000000000000000"/>
              <a:buChar char=""/>
              <a:tabLst>
                <a:tab pos="756285" algn="l"/>
              </a:tabLst>
            </a:pPr>
            <a:r>
              <a:rPr sz="1250" spc="-35" dirty="0">
                <a:latin typeface="Tahoma" panose="020B0604030504040204"/>
                <a:cs typeface="Tahoma" panose="020B0604030504040204"/>
              </a:rPr>
              <a:t>автоматическое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0" dirty="0">
                <a:latin typeface="Tahoma" panose="020B0604030504040204"/>
                <a:cs typeface="Tahoma" panose="020B0604030504040204"/>
              </a:rPr>
              <a:t>формирование</a:t>
            </a:r>
            <a:r>
              <a:rPr sz="1250" spc="6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домашнего</a:t>
            </a:r>
            <a:r>
              <a:rPr sz="1250" spc="-3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задания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756285" lvl="1" indent="-286385">
              <a:lnSpc>
                <a:spcPct val="100000"/>
              </a:lnSpc>
              <a:spcBef>
                <a:spcPts val="600"/>
              </a:spcBef>
              <a:buFont typeface="Wingdings" panose="05000000000000000000"/>
              <a:buChar char=""/>
              <a:tabLst>
                <a:tab pos="756285" algn="l"/>
              </a:tabLst>
            </a:pPr>
            <a:r>
              <a:rPr sz="1250" spc="-40" dirty="0">
                <a:latin typeface="Tahoma" panose="020B0604030504040204"/>
                <a:cs typeface="Tahoma" panose="020B0604030504040204"/>
              </a:rPr>
              <a:t>использование</a:t>
            </a:r>
            <a:r>
              <a:rPr sz="1250" spc="-8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дидактического 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материала</a:t>
            </a:r>
            <a:r>
              <a:rPr sz="1250" spc="-5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при</a:t>
            </a:r>
            <a:r>
              <a:rPr sz="1250" spc="-12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40" dirty="0">
                <a:latin typeface="Tahoma" panose="020B0604030504040204"/>
                <a:cs typeface="Tahoma" panose="020B0604030504040204"/>
              </a:rPr>
              <a:t>подготовке</a:t>
            </a:r>
            <a:r>
              <a:rPr sz="1250" spc="4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к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уроку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297180" indent="-284480">
              <a:lnSpc>
                <a:spcPct val="100000"/>
              </a:lnSpc>
              <a:spcBef>
                <a:spcPts val="480"/>
              </a:spcBef>
              <a:buFont typeface="Tahoma" panose="020B0604030504040204"/>
              <a:buChar char="•"/>
              <a:tabLst>
                <a:tab pos="297180" algn="l"/>
              </a:tabLst>
            </a:pPr>
            <a:r>
              <a:rPr sz="1250" b="1" spc="-40" dirty="0">
                <a:latin typeface="Arial" panose="020B0604020202020204"/>
                <a:cs typeface="Arial" panose="020B0604020202020204"/>
              </a:rPr>
              <a:t>контрольные</a:t>
            </a:r>
            <a:r>
              <a:rPr sz="1250" b="1" spc="155" dirty="0">
                <a:latin typeface="Arial" panose="020B0604020202020204"/>
                <a:cs typeface="Arial" panose="020B0604020202020204"/>
              </a:rPr>
              <a:t> </a:t>
            </a:r>
            <a:r>
              <a:rPr sz="1250" b="1" spc="-35" dirty="0">
                <a:latin typeface="Arial" panose="020B0604020202020204"/>
                <a:cs typeface="Arial" panose="020B0604020202020204"/>
              </a:rPr>
              <a:t>работы</a:t>
            </a:r>
            <a:r>
              <a:rPr sz="1250" b="1" spc="45" dirty="0">
                <a:latin typeface="Arial" panose="020B0604020202020204"/>
                <a:cs typeface="Arial" panose="020B060402020202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-</a:t>
            </a:r>
            <a:r>
              <a:rPr sz="1250" spc="13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50" dirty="0">
                <a:latin typeface="Tahoma" panose="020B0604030504040204"/>
                <a:cs typeface="Tahoma" panose="020B0604030504040204"/>
              </a:rPr>
              <a:t>для</a:t>
            </a:r>
            <a:r>
              <a:rPr sz="1250" spc="-15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контроля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усвоения</a:t>
            </a:r>
            <a:r>
              <a:rPr sz="1250" spc="1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тем</a:t>
            </a:r>
            <a:r>
              <a:rPr sz="1250" spc="-9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по</a:t>
            </a:r>
            <a:r>
              <a:rPr sz="1250" spc="14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60" dirty="0">
                <a:latin typeface="Tahoma" panose="020B0604030504040204"/>
                <a:cs typeface="Tahoma" panose="020B0604030504040204"/>
              </a:rPr>
              <a:t>срезам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знаний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756285" lvl="1" indent="-286385">
              <a:lnSpc>
                <a:spcPct val="100000"/>
              </a:lnSpc>
              <a:spcBef>
                <a:spcPts val="620"/>
              </a:spcBef>
              <a:buFont typeface="Wingdings" panose="05000000000000000000"/>
              <a:buChar char=""/>
              <a:tabLst>
                <a:tab pos="756285" algn="l"/>
              </a:tabLst>
            </a:pPr>
            <a:r>
              <a:rPr sz="1250" spc="-30" dirty="0">
                <a:latin typeface="Tahoma" panose="020B0604030504040204"/>
                <a:cs typeface="Tahoma" panose="020B0604030504040204"/>
              </a:rPr>
              <a:t>варианты</a:t>
            </a:r>
            <a:r>
              <a:rPr sz="1250" spc="-15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строятся</a:t>
            </a:r>
            <a:r>
              <a:rPr sz="1250" spc="-65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по</a:t>
            </a:r>
            <a:r>
              <a:rPr sz="1250" spc="-15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модели</a:t>
            </a:r>
            <a:r>
              <a:rPr sz="1250" spc="5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BПP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756285" lvl="1" indent="-286385">
              <a:lnSpc>
                <a:spcPct val="100000"/>
              </a:lnSpc>
              <a:spcBef>
                <a:spcPts val="495"/>
              </a:spcBef>
              <a:buFont typeface="Wingdings" panose="05000000000000000000"/>
              <a:buChar char=""/>
              <a:tabLst>
                <a:tab pos="756285" algn="l"/>
              </a:tabLst>
            </a:pPr>
            <a:r>
              <a:rPr sz="1250" spc="-20" dirty="0">
                <a:latin typeface="Tahoma" panose="020B0604030504040204"/>
                <a:cs typeface="Tahoma" panose="020B0604030504040204"/>
              </a:rPr>
              <a:t>задания</a:t>
            </a:r>
            <a:r>
              <a:rPr sz="1250" spc="-1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50" dirty="0">
                <a:latin typeface="Tahoma" panose="020B0604030504040204"/>
                <a:cs typeface="Tahoma" panose="020B0604030504040204"/>
              </a:rPr>
              <a:t>проходят</a:t>
            </a:r>
            <a:r>
              <a:rPr sz="1250" spc="-5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экспертизу</a:t>
            </a:r>
            <a:r>
              <a:rPr sz="1250" spc="-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ФИОКО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297180" indent="-284480">
              <a:lnSpc>
                <a:spcPct val="100000"/>
              </a:lnSpc>
              <a:spcBef>
                <a:spcPts val="600"/>
              </a:spcBef>
              <a:buFont typeface="Tahoma" panose="020B0604030504040204"/>
              <a:buChar char="•"/>
              <a:tabLst>
                <a:tab pos="297180" algn="l"/>
              </a:tabLst>
            </a:pPr>
            <a:r>
              <a:rPr sz="1250" b="1" dirty="0">
                <a:latin typeface="Tahoma" panose="020B0604030504040204"/>
                <a:cs typeface="Tahoma" panose="020B0604030504040204"/>
              </a:rPr>
              <a:t>взаимодействие</a:t>
            </a:r>
            <a:r>
              <a:rPr sz="1250" b="1" spc="-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с</a:t>
            </a:r>
            <a:r>
              <a:rPr sz="1250" b="1" spc="185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spc="60" dirty="0">
                <a:latin typeface="Tahoma" panose="020B0604030504040204"/>
                <a:cs typeface="Tahoma" panose="020B0604030504040204"/>
              </a:rPr>
              <a:t>ФИС</a:t>
            </a:r>
            <a:r>
              <a:rPr sz="1250" b="1" spc="45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ОКО</a:t>
            </a:r>
            <a:r>
              <a:rPr sz="1250" b="1" spc="25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по</a:t>
            </a:r>
            <a:r>
              <a:rPr sz="1250" b="1" spc="35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сопровождению</a:t>
            </a:r>
            <a:r>
              <a:rPr sz="1250" b="1" spc="204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dirty="0">
                <a:latin typeface="Tahoma" panose="020B0604030504040204"/>
                <a:cs typeface="Tahoma" panose="020B0604030504040204"/>
              </a:rPr>
              <a:t>процедур</a:t>
            </a:r>
            <a:r>
              <a:rPr sz="1250" b="1" spc="440" dirty="0">
                <a:latin typeface="Tahoma" panose="020B0604030504040204"/>
                <a:cs typeface="Tahoma" panose="020B0604030504040204"/>
              </a:rPr>
              <a:t> </a:t>
            </a:r>
            <a:r>
              <a:rPr sz="1250" b="1" spc="-25" dirty="0">
                <a:latin typeface="Tahoma" panose="020B0604030504040204"/>
                <a:cs typeface="Tahoma" panose="020B0604030504040204"/>
              </a:rPr>
              <a:t>BПP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756285" lvl="1" indent="-286385">
              <a:lnSpc>
                <a:spcPct val="100000"/>
              </a:lnSpc>
              <a:spcBef>
                <a:spcPts val="505"/>
              </a:spcBef>
              <a:buFont typeface="Wingdings" panose="05000000000000000000"/>
              <a:buChar char=""/>
              <a:tabLst>
                <a:tab pos="756285" algn="l"/>
              </a:tabLst>
            </a:pPr>
            <a:r>
              <a:rPr sz="1250" spc="-40" dirty="0">
                <a:latin typeface="Tahoma" panose="020B0604030504040204"/>
                <a:cs typeface="Tahoma" panose="020B0604030504040204"/>
              </a:rPr>
              <a:t>выгрузка</a:t>
            </a:r>
            <a:r>
              <a:rPr sz="1250" spc="-7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и</a:t>
            </a:r>
            <a:r>
              <a:rPr sz="1250" spc="-114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40" dirty="0">
                <a:latin typeface="Tahoma" panose="020B0604030504040204"/>
                <a:cs typeface="Tahoma" panose="020B0604030504040204"/>
              </a:rPr>
              <a:t>загрузка</a:t>
            </a:r>
            <a:r>
              <a:rPr sz="1250" spc="-4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55" dirty="0">
                <a:latin typeface="Tahoma" panose="020B0604030504040204"/>
                <a:cs typeface="Tahoma" panose="020B0604030504040204"/>
              </a:rPr>
              <a:t>отчетных</a:t>
            </a:r>
            <a:r>
              <a:rPr sz="1250" spc="-16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0" dirty="0">
                <a:latin typeface="Tahoma" panose="020B0604030504040204"/>
                <a:cs typeface="Tahoma" panose="020B0604030504040204"/>
              </a:rPr>
              <a:t>документов,</a:t>
            </a:r>
            <a:r>
              <a:rPr sz="1250" spc="13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форм</a:t>
            </a:r>
            <a:r>
              <a:rPr sz="1250" spc="-114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сбора</a:t>
            </a:r>
            <a:r>
              <a:rPr sz="1250" spc="-10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результатов</a:t>
            </a:r>
            <a:endParaRPr sz="1250">
              <a:latin typeface="Tahoma" panose="020B0604030504040204"/>
              <a:cs typeface="Tahoma" panose="020B0604030504040204"/>
            </a:endParaRPr>
          </a:p>
          <a:p>
            <a:pPr marL="754380" marR="5080" lvl="1" indent="-285115">
              <a:lnSpc>
                <a:spcPct val="93000"/>
              </a:lnSpc>
              <a:spcBef>
                <a:spcPts val="705"/>
              </a:spcBef>
              <a:buFont typeface="Wingdings" panose="05000000000000000000"/>
              <a:buChar char=""/>
              <a:tabLst>
                <a:tab pos="915035" algn="l"/>
              </a:tabLst>
            </a:pPr>
            <a:r>
              <a:rPr sz="1250" spc="-35" dirty="0">
                <a:latin typeface="Tahoma" panose="020B0604030504040204"/>
                <a:cs typeface="Tahoma" panose="020B0604030504040204"/>
              </a:rPr>
              <a:t>удобное</a:t>
            </a:r>
            <a:r>
              <a:rPr sz="1250" spc="-11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заполнение</a:t>
            </a:r>
            <a:r>
              <a:rPr sz="1250" spc="-7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30" dirty="0">
                <a:latin typeface="Tahoma" panose="020B0604030504040204"/>
                <a:cs typeface="Tahoma" panose="020B0604030504040204"/>
              </a:rPr>
              <a:t>результатов</a:t>
            </a:r>
            <a:r>
              <a:rPr sz="1250" spc="65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BПP</a:t>
            </a:r>
            <a:r>
              <a:rPr sz="1250" spc="-6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и</a:t>
            </a:r>
            <a:r>
              <a:rPr sz="1250" spc="-15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автоматическое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	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формирование</a:t>
            </a:r>
            <a:r>
              <a:rPr sz="1250" spc="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форм</a:t>
            </a:r>
            <a:r>
              <a:rPr sz="1250" spc="-130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сбора</a:t>
            </a:r>
            <a:r>
              <a:rPr sz="1250" spc="-2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55" dirty="0">
                <a:latin typeface="Tahoma" panose="020B0604030504040204"/>
                <a:cs typeface="Tahoma" panose="020B0604030504040204"/>
              </a:rPr>
              <a:t>результатов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для</a:t>
            </a:r>
            <a:r>
              <a:rPr sz="1250" spc="-45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ФИС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55" dirty="0">
                <a:latin typeface="Tahoma" panose="020B0604030504040204"/>
                <a:cs typeface="Tahoma" panose="020B0604030504040204"/>
              </a:rPr>
              <a:t>ОКО</a:t>
            </a:r>
            <a:r>
              <a:rPr sz="1250" spc="235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и</a:t>
            </a:r>
            <a:r>
              <a:rPr sz="1250" spc="-15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надежная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	</a:t>
            </a:r>
            <a:r>
              <a:rPr sz="1250" spc="-35" dirty="0">
                <a:latin typeface="Tahoma" panose="020B0604030504040204"/>
                <a:cs typeface="Tahoma" panose="020B0604030504040204"/>
              </a:rPr>
              <a:t>передача</a:t>
            </a:r>
            <a:r>
              <a:rPr sz="1250" spc="-11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при</a:t>
            </a:r>
            <a:r>
              <a:rPr sz="1250" spc="-13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25" dirty="0">
                <a:latin typeface="Tahoma" panose="020B0604030504040204"/>
                <a:cs typeface="Tahoma" panose="020B0604030504040204"/>
              </a:rPr>
              <a:t>помощи</a:t>
            </a:r>
            <a:r>
              <a:rPr sz="1250" spc="-15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-10" dirty="0">
                <a:latin typeface="Tahoma" panose="020B0604030504040204"/>
                <a:cs typeface="Tahoma" panose="020B0604030504040204"/>
              </a:rPr>
              <a:t>Адаптера</a:t>
            </a:r>
            <a:r>
              <a:rPr sz="1250" spc="15" dirty="0">
                <a:latin typeface="Tahoma" panose="020B0604030504040204"/>
                <a:cs typeface="Tahoma" panose="020B0604030504040204"/>
              </a:rPr>
              <a:t> </a:t>
            </a:r>
            <a:r>
              <a:rPr sz="1250" dirty="0">
                <a:latin typeface="Tahoma" panose="020B0604030504040204"/>
                <a:cs typeface="Tahoma" panose="020B0604030504040204"/>
              </a:rPr>
              <a:t>в</a:t>
            </a:r>
            <a:r>
              <a:rPr sz="1250" spc="-9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55" dirty="0">
                <a:latin typeface="Tahoma" panose="020B0604030504040204"/>
                <a:cs typeface="Tahoma" panose="020B0604030504040204"/>
              </a:rPr>
              <a:t>ФИС</a:t>
            </a:r>
            <a:r>
              <a:rPr sz="1250" spc="210" dirty="0">
                <a:latin typeface="Tahoma" panose="020B0604030504040204"/>
                <a:cs typeface="Tahoma" panose="020B0604030504040204"/>
              </a:rPr>
              <a:t> </a:t>
            </a:r>
            <a:r>
              <a:rPr sz="1250" spc="30" dirty="0">
                <a:latin typeface="Tahoma" panose="020B0604030504040204"/>
                <a:cs typeface="Tahoma" panose="020B0604030504040204"/>
              </a:rPr>
              <a:t>ОКО</a:t>
            </a:r>
            <a:endParaRPr sz="125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16421" y="869949"/>
            <a:ext cx="4000500" cy="134747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800" spc="-10" dirty="0">
                <a:latin typeface="Tahoma" panose="020B0604030504040204"/>
                <a:cs typeface="Tahoma" panose="020B0604030504040204"/>
              </a:rPr>
              <a:t>АПРОБАЦИЯ:</a:t>
            </a:r>
            <a:endParaRPr sz="1800">
              <a:latin typeface="Tahoma" panose="020B0604030504040204"/>
              <a:cs typeface="Tahoma" panose="020B0604030504040204"/>
            </a:endParaRPr>
          </a:p>
          <a:p>
            <a:pPr marL="21590">
              <a:lnSpc>
                <a:spcPct val="100000"/>
              </a:lnSpc>
              <a:spcBef>
                <a:spcPts val="600"/>
              </a:spcBef>
            </a:pPr>
            <a:r>
              <a:rPr sz="1800" dirty="0">
                <a:latin typeface="Tahoma" panose="020B0604030504040204"/>
                <a:cs typeface="Tahoma" panose="020B0604030504040204"/>
              </a:rPr>
              <a:t>Принимали</a:t>
            </a:r>
            <a:r>
              <a:rPr sz="1800" spc="240" dirty="0">
                <a:latin typeface="Tahoma" panose="020B0604030504040204"/>
                <a:cs typeface="Tahoma" panose="020B0604030504040204"/>
              </a:rPr>
              <a:t> </a:t>
            </a:r>
            <a:r>
              <a:rPr sz="1800" spc="-10" dirty="0">
                <a:latin typeface="Tahoma" panose="020B0604030504040204"/>
                <a:cs typeface="Tahoma" panose="020B0604030504040204"/>
              </a:rPr>
              <a:t>участие:</a:t>
            </a:r>
            <a:endParaRPr sz="1800">
              <a:latin typeface="Tahoma" panose="020B0604030504040204"/>
              <a:cs typeface="Tahoma" panose="020B0604030504040204"/>
            </a:endParaRPr>
          </a:p>
          <a:p>
            <a:pPr marL="21590" marR="5080">
              <a:lnSpc>
                <a:spcPts val="2120"/>
              </a:lnSpc>
              <a:spcBef>
                <a:spcPts val="705"/>
              </a:spcBef>
            </a:pPr>
            <a:r>
              <a:rPr sz="1800" spc="-10" dirty="0">
                <a:latin typeface="Tahoma" panose="020B0604030504040204"/>
                <a:cs typeface="Tahoma" panose="020B0604030504040204"/>
              </a:rPr>
              <a:t>5</a:t>
            </a:r>
            <a:r>
              <a:rPr sz="1800" spc="-215" dirty="0">
                <a:latin typeface="Tahoma" panose="020B0604030504040204"/>
                <a:cs typeface="Tahoma" panose="020B0604030504040204"/>
              </a:rPr>
              <a:t> </a:t>
            </a:r>
            <a:r>
              <a:rPr sz="1800" spc="-10" dirty="0">
                <a:latin typeface="Tahoma" panose="020B0604030504040204"/>
                <a:cs typeface="Tahoma" panose="020B0604030504040204"/>
              </a:rPr>
              <a:t>регионов,</a:t>
            </a:r>
            <a:r>
              <a:rPr sz="1800" spc="-35" dirty="0">
                <a:latin typeface="Tahoma" panose="020B0604030504040204"/>
                <a:cs typeface="Tahoma" panose="020B0604030504040204"/>
              </a:rPr>
              <a:t> </a:t>
            </a:r>
            <a:r>
              <a:rPr sz="1800" dirty="0">
                <a:latin typeface="Tahoma" panose="020B0604030504040204"/>
                <a:cs typeface="Tahoma" panose="020B0604030504040204"/>
              </a:rPr>
              <a:t>21</a:t>
            </a:r>
            <a:r>
              <a:rPr sz="1800" spc="160" dirty="0">
                <a:latin typeface="Tahoma" panose="020B0604030504040204"/>
                <a:cs typeface="Tahoma" panose="020B0604030504040204"/>
              </a:rPr>
              <a:t> </a:t>
            </a:r>
            <a:r>
              <a:rPr sz="1800" spc="-10" dirty="0">
                <a:latin typeface="Tahoma" panose="020B0604030504040204"/>
                <a:cs typeface="Tahoma" panose="020B0604030504040204"/>
              </a:rPr>
              <a:t>общеобразовательная организация</a:t>
            </a:r>
            <a:endParaRPr sz="18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66001" y="2380694"/>
            <a:ext cx="2062480" cy="2774315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492125">
              <a:lnSpc>
                <a:spcPct val="100000"/>
              </a:lnSpc>
              <a:spcBef>
                <a:spcPts val="750"/>
              </a:spcBef>
            </a:pPr>
            <a:r>
              <a:rPr sz="1600" b="1" spc="-10" dirty="0">
                <a:solidFill>
                  <a:srgbClr val="4F81BC"/>
                </a:solidFill>
                <a:latin typeface="Tahoma" panose="020B0604030504040204"/>
                <a:cs typeface="Tahoma" panose="020B0604030504040204"/>
              </a:rPr>
              <a:t>Предметы:</a:t>
            </a:r>
            <a:endParaRPr sz="1600">
              <a:latin typeface="Tahoma" panose="020B0604030504040204"/>
              <a:cs typeface="Tahoma" panose="020B0604030504040204"/>
            </a:endParaRPr>
          </a:p>
          <a:p>
            <a:pPr marL="297180" indent="-284480">
              <a:lnSpc>
                <a:spcPct val="100000"/>
              </a:lnSpc>
              <a:spcBef>
                <a:spcPts val="585"/>
              </a:spcBef>
              <a:buFont typeface="Arial" panose="020B0604020202020204"/>
              <a:buChar char="•"/>
              <a:tabLst>
                <a:tab pos="297180" algn="l"/>
              </a:tabLst>
            </a:pPr>
            <a:r>
              <a:rPr sz="1400" spc="-10" dirty="0">
                <a:latin typeface="Tahoma" panose="020B0604030504040204"/>
                <a:cs typeface="Tahoma" panose="020B0604030504040204"/>
              </a:rPr>
              <a:t>математика</a:t>
            </a:r>
            <a:endParaRPr sz="1400">
              <a:latin typeface="Tahoma" panose="020B0604030504040204"/>
              <a:cs typeface="Tahoma" panose="020B0604030504040204"/>
            </a:endParaRPr>
          </a:p>
          <a:p>
            <a:pPr marL="297180" indent="-284480">
              <a:lnSpc>
                <a:spcPct val="100000"/>
              </a:lnSpc>
              <a:spcBef>
                <a:spcPts val="725"/>
              </a:spcBef>
              <a:buFont typeface="Arial" panose="020B0604020202020204"/>
              <a:buChar char="•"/>
              <a:tabLst>
                <a:tab pos="297180" algn="l"/>
              </a:tabLst>
            </a:pPr>
            <a:r>
              <a:rPr sz="1400" spc="-10" dirty="0">
                <a:latin typeface="Tahoma" panose="020B0604030504040204"/>
                <a:cs typeface="Tahoma" panose="020B0604030504040204"/>
              </a:rPr>
              <a:t>биология</a:t>
            </a:r>
            <a:endParaRPr sz="1400">
              <a:latin typeface="Tahoma" panose="020B0604030504040204"/>
              <a:cs typeface="Tahoma" panose="020B0604030504040204"/>
            </a:endParaRPr>
          </a:p>
          <a:p>
            <a:pPr marL="297180" indent="-284480">
              <a:lnSpc>
                <a:spcPct val="100000"/>
              </a:lnSpc>
              <a:spcBef>
                <a:spcPts val="720"/>
              </a:spcBef>
              <a:buFont typeface="Arial" panose="020B0604020202020204"/>
              <a:buChar char="•"/>
              <a:tabLst>
                <a:tab pos="297180" algn="l"/>
              </a:tabLst>
            </a:pPr>
            <a:r>
              <a:rPr sz="1400" spc="-10" dirty="0">
                <a:latin typeface="Tahoma" panose="020B0604030504040204"/>
                <a:cs typeface="Tahoma" panose="020B0604030504040204"/>
              </a:rPr>
              <a:t>история</a:t>
            </a:r>
            <a:endParaRPr sz="1400">
              <a:latin typeface="Tahoma" panose="020B0604030504040204"/>
              <a:cs typeface="Tahoma" panose="020B0604030504040204"/>
            </a:endParaRPr>
          </a:p>
          <a:p>
            <a:pPr marL="297180" indent="-284480">
              <a:lnSpc>
                <a:spcPct val="100000"/>
              </a:lnSpc>
              <a:spcBef>
                <a:spcPts val="720"/>
              </a:spcBef>
              <a:buFont typeface="Arial" panose="020B0604020202020204"/>
              <a:buChar char="•"/>
              <a:tabLst>
                <a:tab pos="297180" algn="l"/>
              </a:tabLst>
            </a:pPr>
            <a:r>
              <a:rPr sz="1400" spc="-10" dirty="0">
                <a:latin typeface="Tahoma" panose="020B0604030504040204"/>
                <a:cs typeface="Tahoma" panose="020B0604030504040204"/>
              </a:rPr>
              <a:t>литература</a:t>
            </a:r>
            <a:endParaRPr sz="1400">
              <a:latin typeface="Tahoma" panose="020B0604030504040204"/>
              <a:cs typeface="Tahoma" panose="020B0604030504040204"/>
            </a:endParaRPr>
          </a:p>
          <a:p>
            <a:pPr marL="297180" indent="-284480">
              <a:lnSpc>
                <a:spcPct val="100000"/>
              </a:lnSpc>
              <a:spcBef>
                <a:spcPts val="720"/>
              </a:spcBef>
              <a:buFont typeface="Arial" panose="020B0604020202020204"/>
              <a:buChar char="•"/>
              <a:tabLst>
                <a:tab pos="297180" algn="l"/>
              </a:tabLst>
            </a:pPr>
            <a:r>
              <a:rPr sz="1400" spc="-10" dirty="0">
                <a:latin typeface="Tahoma" panose="020B0604030504040204"/>
                <a:cs typeface="Tahoma" panose="020B0604030504040204"/>
              </a:rPr>
              <a:t>окружающий</a:t>
            </a:r>
            <a:r>
              <a:rPr sz="1400" spc="-65" dirty="0">
                <a:latin typeface="Tahoma" panose="020B0604030504040204"/>
                <a:cs typeface="Tahoma" panose="020B0604030504040204"/>
              </a:rPr>
              <a:t> </a:t>
            </a:r>
            <a:r>
              <a:rPr sz="1400" spc="-25" dirty="0">
                <a:latin typeface="Tahoma" panose="020B0604030504040204"/>
                <a:cs typeface="Tahoma" panose="020B0604030504040204"/>
              </a:rPr>
              <a:t>мир</a:t>
            </a:r>
            <a:endParaRPr sz="1400">
              <a:latin typeface="Tahoma" panose="020B0604030504040204"/>
              <a:cs typeface="Tahoma" panose="020B0604030504040204"/>
            </a:endParaRPr>
          </a:p>
          <a:p>
            <a:pPr marL="297180" indent="-284480">
              <a:lnSpc>
                <a:spcPct val="100000"/>
              </a:lnSpc>
              <a:spcBef>
                <a:spcPts val="720"/>
              </a:spcBef>
              <a:buFont typeface="Arial" panose="020B0604020202020204"/>
              <a:buChar char="•"/>
              <a:tabLst>
                <a:tab pos="297180" algn="l"/>
              </a:tabLst>
            </a:pPr>
            <a:r>
              <a:rPr sz="1400" dirty="0">
                <a:latin typeface="Tahoma" panose="020B0604030504040204"/>
                <a:cs typeface="Tahoma" panose="020B0604030504040204"/>
              </a:rPr>
              <a:t>русский</a:t>
            </a:r>
            <a:r>
              <a:rPr sz="1400" spc="-35" dirty="0">
                <a:latin typeface="Tahoma" panose="020B0604030504040204"/>
                <a:cs typeface="Tahoma" panose="020B0604030504040204"/>
              </a:rPr>
              <a:t> </a:t>
            </a:r>
            <a:r>
              <a:rPr sz="1400" spc="-20" dirty="0">
                <a:latin typeface="Tahoma" panose="020B0604030504040204"/>
                <a:cs typeface="Tahoma" panose="020B0604030504040204"/>
              </a:rPr>
              <a:t>язык</a:t>
            </a:r>
            <a:endParaRPr sz="1400">
              <a:latin typeface="Tahoma" panose="020B0604030504040204"/>
              <a:cs typeface="Tahoma" panose="020B0604030504040204"/>
            </a:endParaRPr>
          </a:p>
          <a:p>
            <a:pPr marL="297180" indent="-284480">
              <a:lnSpc>
                <a:spcPct val="100000"/>
              </a:lnSpc>
              <a:spcBef>
                <a:spcPts val="720"/>
              </a:spcBef>
              <a:buFont typeface="Arial" panose="020B0604020202020204"/>
              <a:buChar char="•"/>
              <a:tabLst>
                <a:tab pos="297180" algn="l"/>
              </a:tabLst>
            </a:pPr>
            <a:r>
              <a:rPr sz="1400" spc="-10" dirty="0">
                <a:latin typeface="Tahoma" panose="020B0604030504040204"/>
                <a:cs typeface="Tahoma" panose="020B0604030504040204"/>
              </a:rPr>
              <a:t>Обществознание</a:t>
            </a:r>
            <a:endParaRPr sz="1400">
              <a:latin typeface="Tahoma" panose="020B0604030504040204"/>
              <a:cs typeface="Tahoma" panose="020B0604030504040204"/>
            </a:endParaRPr>
          </a:p>
          <a:p>
            <a:pPr marL="297180" indent="-284480">
              <a:lnSpc>
                <a:spcPct val="100000"/>
              </a:lnSpc>
              <a:spcBef>
                <a:spcPts val="720"/>
              </a:spcBef>
              <a:buFont typeface="Arial" panose="020B0604020202020204"/>
              <a:buChar char="•"/>
              <a:tabLst>
                <a:tab pos="297180" algn="l"/>
              </a:tabLst>
            </a:pPr>
            <a:r>
              <a:rPr sz="1400" dirty="0">
                <a:latin typeface="Tahoma" panose="020B0604030504040204"/>
                <a:cs typeface="Tahoma" panose="020B0604030504040204"/>
              </a:rPr>
              <a:t>литературное</a:t>
            </a:r>
            <a:r>
              <a:rPr sz="1400" spc="-55" dirty="0">
                <a:latin typeface="Tahoma" panose="020B0604030504040204"/>
                <a:cs typeface="Tahoma" panose="020B0604030504040204"/>
              </a:rPr>
              <a:t> </a:t>
            </a:r>
            <a:r>
              <a:rPr sz="1400" spc="-10" dirty="0">
                <a:latin typeface="Tahoma" panose="020B0604030504040204"/>
                <a:cs typeface="Tahoma" panose="020B0604030504040204"/>
              </a:rPr>
              <a:t>чтение</a:t>
            </a:r>
            <a:endParaRPr sz="14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8255" y="5617717"/>
            <a:ext cx="7030084" cy="992505"/>
          </a:xfrm>
          <a:prstGeom prst="rect">
            <a:avLst/>
          </a:prstGeom>
        </p:spPr>
        <p:txBody>
          <a:bodyPr vert="horz" wrap="square" lIns="0" tIns="14287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1125"/>
              </a:spcBef>
            </a:pPr>
            <a:r>
              <a:rPr sz="1800" dirty="0">
                <a:latin typeface="Tahoma" panose="020B0604030504040204"/>
                <a:cs typeface="Tahoma" panose="020B0604030504040204"/>
              </a:rPr>
              <a:t>ИТОГИ</a:t>
            </a:r>
            <a:r>
              <a:rPr sz="1800" spc="-75" dirty="0">
                <a:latin typeface="Tahoma" panose="020B0604030504040204"/>
                <a:cs typeface="Tahoma" panose="020B0604030504040204"/>
              </a:rPr>
              <a:t> </a:t>
            </a:r>
            <a:r>
              <a:rPr sz="1800" spc="-10" dirty="0">
                <a:latin typeface="Tahoma" panose="020B0604030504040204"/>
                <a:cs typeface="Tahoma" panose="020B0604030504040204"/>
              </a:rPr>
              <a:t>АПРОБАЦИИ:</a:t>
            </a:r>
            <a:endParaRPr sz="1800">
              <a:latin typeface="Tahoma" panose="020B0604030504040204"/>
              <a:cs typeface="Tahoma" panose="020B0604030504040204"/>
            </a:endParaRPr>
          </a:p>
          <a:p>
            <a:pPr marL="12700" marR="5080">
              <a:lnSpc>
                <a:spcPts val="2300"/>
              </a:lnSpc>
            </a:pPr>
            <a:r>
              <a:rPr sz="1200" spc="55" dirty="0">
                <a:latin typeface="Tahoma" panose="020B0604030504040204"/>
                <a:cs typeface="Tahoma" panose="020B0604030504040204"/>
              </a:rPr>
              <a:t>результаты</a:t>
            </a:r>
            <a:r>
              <a:rPr sz="1200" spc="105" dirty="0"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latin typeface="Tahoma" panose="020B0604030504040204"/>
                <a:cs typeface="Tahoma" panose="020B0604030504040204"/>
              </a:rPr>
              <a:t>BПP</a:t>
            </a:r>
            <a:r>
              <a:rPr sz="1200" spc="30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-35" dirty="0">
                <a:latin typeface="Tahoma" panose="020B0604030504040204"/>
                <a:cs typeface="Tahoma" panose="020B0604030504040204"/>
              </a:rPr>
              <a:t>школ-</a:t>
            </a:r>
            <a:r>
              <a:rPr sz="1200" spc="-20" dirty="0">
                <a:latin typeface="Tahoma" panose="020B0604030504040204"/>
                <a:cs typeface="Tahoma" panose="020B0604030504040204"/>
              </a:rPr>
              <a:t>участниц</a:t>
            </a:r>
            <a:r>
              <a:rPr sz="1200" spc="-50" dirty="0"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latin typeface="Tahoma" panose="020B0604030504040204"/>
                <a:cs typeface="Tahoma" panose="020B0604030504040204"/>
              </a:rPr>
              <a:t>апробации</a:t>
            </a:r>
            <a:r>
              <a:rPr sz="1200" spc="15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50" dirty="0">
                <a:latin typeface="Tahoma" panose="020B0604030504040204"/>
                <a:cs typeface="Tahoma" panose="020B0604030504040204"/>
              </a:rPr>
              <a:t>выше</a:t>
            </a:r>
            <a:r>
              <a:rPr sz="1200" spc="-105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latin typeface="Tahoma" panose="020B0604030504040204"/>
                <a:cs typeface="Tahoma" panose="020B0604030504040204"/>
              </a:rPr>
              <a:t>средних </a:t>
            </a:r>
            <a:r>
              <a:rPr sz="1200" dirty="0">
                <a:latin typeface="Tahoma" panose="020B0604030504040204"/>
                <a:cs typeface="Tahoma" panose="020B0604030504040204"/>
              </a:rPr>
              <a:t>результатов</a:t>
            </a:r>
            <a:r>
              <a:rPr sz="1200" spc="190" dirty="0"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latin typeface="Tahoma" panose="020B0604030504040204"/>
                <a:cs typeface="Tahoma" panose="020B0604030504040204"/>
              </a:rPr>
              <a:t>по</a:t>
            </a:r>
            <a:r>
              <a:rPr sz="1200" spc="-155" dirty="0"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latin typeface="Tahoma" panose="020B0604030504040204"/>
                <a:cs typeface="Tahoma" panose="020B0604030504040204"/>
              </a:rPr>
              <a:t>Российской</a:t>
            </a:r>
            <a:r>
              <a:rPr sz="1200" spc="20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latin typeface="Tahoma" panose="020B0604030504040204"/>
                <a:cs typeface="Tahoma" panose="020B0604030504040204"/>
              </a:rPr>
              <a:t>Федерации: </a:t>
            </a:r>
            <a:r>
              <a:rPr sz="1200" spc="-20" dirty="0">
                <a:latin typeface="Tahoma" panose="020B0604030504040204"/>
                <a:cs typeface="Tahoma" panose="020B0604030504040204"/>
              </a:rPr>
              <a:t>рyccкий </a:t>
            </a:r>
            <a:r>
              <a:rPr sz="1200" spc="-10" dirty="0">
                <a:latin typeface="Tahoma" panose="020B0604030504040204"/>
                <a:cs typeface="Tahoma" panose="020B0604030504040204"/>
              </a:rPr>
              <a:t>язык </a:t>
            </a:r>
            <a:r>
              <a:rPr sz="1200" spc="-20" dirty="0">
                <a:latin typeface="Tahoma" panose="020B0604030504040204"/>
                <a:cs typeface="Tahoma" panose="020B0604030504040204"/>
              </a:rPr>
              <a:t>выше</a:t>
            </a:r>
            <a:r>
              <a:rPr sz="1200" spc="-160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latin typeface="Tahoma" panose="020B0604030504040204"/>
                <a:cs typeface="Tahoma" panose="020B0604030504040204"/>
              </a:rPr>
              <a:t>на</a:t>
            </a:r>
            <a:r>
              <a:rPr sz="1200" spc="-95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latin typeface="Tahoma" panose="020B0604030504040204"/>
                <a:cs typeface="Tahoma" panose="020B0604030504040204"/>
              </a:rPr>
              <a:t>19-30°/o,</a:t>
            </a:r>
            <a:r>
              <a:rPr sz="1200" spc="-30" dirty="0"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latin typeface="Tahoma" panose="020B0604030504040204"/>
                <a:cs typeface="Tahoma" panose="020B0604030504040204"/>
              </a:rPr>
              <a:t>математика –</a:t>
            </a:r>
            <a:r>
              <a:rPr sz="1200" spc="-10" dirty="0"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latin typeface="Tahoma" panose="020B0604030504040204"/>
                <a:cs typeface="Tahoma" panose="020B0604030504040204"/>
              </a:rPr>
              <a:t>на</a:t>
            </a:r>
            <a:r>
              <a:rPr sz="1200" spc="270" dirty="0"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latin typeface="Tahoma" panose="020B0604030504040204"/>
                <a:cs typeface="Tahoma" panose="020B0604030504040204"/>
              </a:rPr>
              <a:t>15</a:t>
            </a:r>
            <a:r>
              <a:rPr sz="1200" spc="110" dirty="0"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latin typeface="Tahoma" panose="020B0604030504040204"/>
                <a:cs typeface="Tahoma" panose="020B0604030504040204"/>
              </a:rPr>
              <a:t>-</a:t>
            </a:r>
            <a:r>
              <a:rPr sz="1200" spc="130" dirty="0">
                <a:latin typeface="Tahoma" panose="020B0604030504040204"/>
                <a:cs typeface="Tahoma" panose="020B0604030504040204"/>
              </a:rPr>
              <a:t> </a:t>
            </a:r>
            <a:r>
              <a:rPr sz="1200" dirty="0">
                <a:latin typeface="Tahoma" panose="020B0604030504040204"/>
                <a:cs typeface="Tahoma" panose="020B0604030504040204"/>
              </a:rPr>
              <a:t>25</a:t>
            </a:r>
            <a:r>
              <a:rPr sz="1200" spc="-10" dirty="0">
                <a:latin typeface="Tahoma" panose="020B0604030504040204"/>
                <a:cs typeface="Tahoma" panose="020B0604030504040204"/>
              </a:rPr>
              <a:t> %,</a:t>
            </a:r>
            <a:r>
              <a:rPr sz="1200" spc="-25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-30" dirty="0">
                <a:latin typeface="Tahoma" panose="020B0604030504040204"/>
                <a:cs typeface="Tahoma" panose="020B0604030504040204"/>
              </a:rPr>
              <a:t>остальные</a:t>
            </a:r>
            <a:r>
              <a:rPr sz="1200" spc="-60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-90" dirty="0">
                <a:latin typeface="Tahoma" panose="020B0604030504040204"/>
                <a:cs typeface="Tahoma" panose="020B0604030504040204"/>
              </a:rPr>
              <a:t>предметы</a:t>
            </a:r>
            <a:r>
              <a:rPr sz="1200" spc="55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-10" dirty="0">
                <a:latin typeface="Tahoma" panose="020B0604030504040204"/>
                <a:cs typeface="Tahoma" panose="020B0604030504040204"/>
              </a:rPr>
              <a:t>-</a:t>
            </a:r>
            <a:r>
              <a:rPr sz="1200" spc="-195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-50" dirty="0">
                <a:latin typeface="Tahoma" panose="020B0604030504040204"/>
                <a:cs typeface="Tahoma" panose="020B0604030504040204"/>
              </a:rPr>
              <a:t>на</a:t>
            </a:r>
            <a:r>
              <a:rPr sz="1200" spc="-190" dirty="0">
                <a:latin typeface="Tahoma" panose="020B0604030504040204"/>
                <a:cs typeface="Tahoma" panose="020B0604030504040204"/>
              </a:rPr>
              <a:t> </a:t>
            </a:r>
            <a:r>
              <a:rPr sz="1200" spc="-50" dirty="0">
                <a:latin typeface="Tahoma" panose="020B0604030504040204"/>
                <a:cs typeface="Tahoma" panose="020B0604030504040204"/>
              </a:rPr>
              <a:t>17-</a:t>
            </a:r>
            <a:r>
              <a:rPr sz="1200" spc="-25" dirty="0">
                <a:latin typeface="Tahoma" panose="020B0604030504040204"/>
                <a:cs typeface="Tahoma" panose="020B0604030504040204"/>
              </a:rPr>
              <a:t>30%</a:t>
            </a:r>
            <a:endParaRPr sz="1200">
              <a:latin typeface="Tahoma" panose="020B0604030504040204"/>
              <a:cs typeface="Tahoma" panose="020B0604030504040204"/>
            </a:endParaRPr>
          </a:p>
        </p:txBody>
      </p:sp>
      <p:pic>
        <p:nvPicPr>
          <p:cNvPr id="7" name="object 7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9587483" y="4038600"/>
            <a:ext cx="2359152" cy="254812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77240" y="722376"/>
            <a:ext cx="7272528" cy="2438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19911" y="1138427"/>
            <a:ext cx="7924800" cy="1057910"/>
          </a:xfrm>
          <a:prstGeom prst="rect">
            <a:avLst/>
          </a:prstGeom>
          <a:solidFill>
            <a:srgbClr val="4F81BC"/>
          </a:solidFill>
        </p:spPr>
        <p:txBody>
          <a:bodyPr vert="horz" wrap="square" lIns="0" tIns="77470" rIns="0" bIns="0" rtlCol="0">
            <a:spAutoFit/>
          </a:bodyPr>
          <a:lstStyle/>
          <a:p>
            <a:pPr marL="535940" marR="545465" algn="ctr">
              <a:lnSpc>
                <a:spcPts val="1900"/>
              </a:lnSpc>
              <a:spcBef>
                <a:spcPts val="610"/>
              </a:spcBef>
            </a:pP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С</a:t>
            </a:r>
            <a:r>
              <a:rPr sz="1600" spc="-9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2024</a:t>
            </a:r>
            <a:r>
              <a:rPr sz="1600" spc="-6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года</a:t>
            </a:r>
            <a:r>
              <a:rPr sz="1600" spc="-9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перечень</a:t>
            </a:r>
            <a:r>
              <a:rPr sz="1600" spc="4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мероприятий</a:t>
            </a:r>
            <a:r>
              <a:rPr sz="1600" spc="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1600" spc="-7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оценке</a:t>
            </a:r>
            <a:r>
              <a:rPr sz="1600" spc="-2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качества</a:t>
            </a:r>
            <a:r>
              <a:rPr sz="1600" spc="-6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образования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закреплен ПОСТАНОВЛЕНИЕМ</a:t>
            </a:r>
            <a:r>
              <a:rPr sz="1600" spc="-8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ПРАВИТЕЛЬСТВА</a:t>
            </a:r>
            <a:r>
              <a:rPr sz="1600" spc="-2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РФ</a:t>
            </a:r>
            <a:r>
              <a:rPr sz="1600" spc="-9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от</a:t>
            </a:r>
            <a:r>
              <a:rPr sz="1600" spc="-7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30.04.2024</a:t>
            </a:r>
            <a:r>
              <a:rPr sz="1600" spc="3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№</a:t>
            </a:r>
            <a:r>
              <a:rPr sz="1600" spc="-9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556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357505" marR="364490" algn="ctr">
              <a:lnSpc>
                <a:spcPts val="1900"/>
              </a:lnSpc>
              <a:spcBef>
                <a:spcPts val="5"/>
              </a:spcBef>
            </a:pP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«Об</a:t>
            </a:r>
            <a:r>
              <a:rPr sz="1600" spc="-4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утверждении</a:t>
            </a:r>
            <a:r>
              <a:rPr sz="1600" spc="-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перечня</a:t>
            </a:r>
            <a:r>
              <a:rPr sz="1600" spc="-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мероприятий</a:t>
            </a:r>
            <a:r>
              <a:rPr sz="1600" spc="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1600" spc="-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оценке</a:t>
            </a:r>
            <a:r>
              <a:rPr sz="1600" spc="-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качества</a:t>
            </a:r>
            <a:r>
              <a:rPr sz="1600" spc="-5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образования</a:t>
            </a:r>
            <a:r>
              <a:rPr sz="1600" spc="1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и</a:t>
            </a:r>
            <a:r>
              <a:rPr sz="1600" spc="-9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Правил </a:t>
            </a:r>
            <a:r>
              <a:rPr sz="1600" spc="-2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проведения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мероприятий</a:t>
            </a:r>
            <a:r>
              <a:rPr sz="1600" spc="-4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1600" spc="-9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оценке</a:t>
            </a:r>
            <a:r>
              <a:rPr sz="1600" spc="-5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качества</a:t>
            </a:r>
            <a:r>
              <a:rPr sz="1600" spc="-9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образования»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7240" y="2514600"/>
            <a:ext cx="7909559" cy="1347470"/>
          </a:xfrm>
          <a:prstGeom prst="rect">
            <a:avLst/>
          </a:prstGeom>
          <a:solidFill>
            <a:srgbClr val="4F81BC"/>
          </a:solidFill>
        </p:spPr>
        <p:txBody>
          <a:bodyPr vert="horz" wrap="square" lIns="0" tIns="85725" rIns="0" bIns="0" rtlCol="0">
            <a:spAutoFit/>
          </a:bodyPr>
          <a:lstStyle/>
          <a:p>
            <a:pPr marL="173355">
              <a:lnSpc>
                <a:spcPct val="100000"/>
              </a:lnSpc>
              <a:spcBef>
                <a:spcPts val="675"/>
              </a:spcBef>
            </a:pPr>
            <a:r>
              <a:rPr sz="1650" spc="-2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ПРИКАЗОМ </a:t>
            </a:r>
            <a:r>
              <a:rPr sz="1650" spc="-2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РОСОБРНАДЗОРА</a:t>
            </a:r>
            <a:r>
              <a:rPr sz="1650" spc="4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от</a:t>
            </a:r>
            <a:r>
              <a:rPr sz="1650" spc="-8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spc="-3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13.05.2024</a:t>
            </a:r>
            <a:r>
              <a:rPr sz="165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№</a:t>
            </a:r>
            <a:r>
              <a:rPr sz="1650" spc="24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1008</a:t>
            </a:r>
            <a:endParaRPr sz="1650">
              <a:latin typeface="Calibri" panose="020F0502020204030204"/>
              <a:cs typeface="Calibri" panose="020F0502020204030204"/>
            </a:endParaRPr>
          </a:p>
          <a:p>
            <a:pPr marL="174625">
              <a:lnSpc>
                <a:spcPct val="100000"/>
              </a:lnSpc>
              <a:spcBef>
                <a:spcPts val="50"/>
              </a:spcBef>
            </a:pPr>
            <a:r>
              <a:rPr sz="16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утверждены: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462915" indent="-292735">
              <a:lnSpc>
                <a:spcPct val="100000"/>
              </a:lnSpc>
              <a:spcBef>
                <a:spcPts val="95"/>
              </a:spcBef>
              <a:buChar char="•"/>
              <a:tabLst>
                <a:tab pos="462915" algn="l"/>
              </a:tabLst>
            </a:pPr>
            <a:r>
              <a:rPr sz="15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состав</a:t>
            </a:r>
            <a:r>
              <a:rPr sz="1550" spc="12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участников</a:t>
            </a:r>
            <a:endParaRPr sz="1550">
              <a:latin typeface="Calibri" panose="020F0502020204030204"/>
              <a:cs typeface="Calibri" panose="020F0502020204030204"/>
            </a:endParaRPr>
          </a:p>
          <a:p>
            <a:pPr marL="462915" indent="-292735">
              <a:lnSpc>
                <a:spcPct val="100000"/>
              </a:lnSpc>
              <a:spcBef>
                <a:spcPts val="115"/>
              </a:spcBef>
              <a:buChar char="•"/>
              <a:tabLst>
                <a:tab pos="462915" algn="l"/>
              </a:tabLst>
            </a:pPr>
            <a:r>
              <a:rPr sz="15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сроки</a:t>
            </a:r>
            <a:r>
              <a:rPr sz="1550" spc="12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5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и</a:t>
            </a:r>
            <a:r>
              <a:rPr sz="1550" spc="6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5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продолжительность</a:t>
            </a:r>
            <a:r>
              <a:rPr sz="1550" spc="114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проведения</a:t>
            </a:r>
            <a:endParaRPr sz="1550">
              <a:latin typeface="Calibri" panose="020F0502020204030204"/>
              <a:cs typeface="Calibri" panose="020F0502020204030204"/>
            </a:endParaRPr>
          </a:p>
          <a:p>
            <a:pPr marL="462915" indent="-292735">
              <a:lnSpc>
                <a:spcPct val="100000"/>
              </a:lnSpc>
              <a:buChar char="•"/>
              <a:tabLst>
                <a:tab pos="462915" algn="l"/>
              </a:tabLst>
            </a:pPr>
            <a:r>
              <a:rPr sz="15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перечень</a:t>
            </a:r>
            <a:r>
              <a:rPr sz="1550" spc="9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предметов</a:t>
            </a:r>
            <a:endParaRPr sz="155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62000" y="4401311"/>
            <a:ext cx="7924800" cy="1216660"/>
          </a:xfrm>
          <a:custGeom>
            <a:avLst/>
            <a:gdLst/>
            <a:ahLst/>
            <a:cxnLst/>
            <a:rect l="l" t="t" r="r" b="b"/>
            <a:pathLst>
              <a:path w="7924800" h="1216660">
                <a:moveTo>
                  <a:pt x="0" y="1216152"/>
                </a:moveTo>
                <a:lnTo>
                  <a:pt x="7924800" y="1216152"/>
                </a:lnTo>
                <a:lnTo>
                  <a:pt x="7924800" y="0"/>
                </a:lnTo>
                <a:lnTo>
                  <a:pt x="0" y="0"/>
                </a:lnTo>
                <a:lnTo>
                  <a:pt x="0" y="1216152"/>
                </a:lnTo>
                <a:close/>
              </a:path>
            </a:pathLst>
          </a:custGeom>
          <a:ln w="9144">
            <a:solidFill>
              <a:srgbClr val="4F81B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57427" y="4396740"/>
            <a:ext cx="7934325" cy="1225550"/>
          </a:xfrm>
          <a:prstGeom prst="rect">
            <a:avLst/>
          </a:prstGeom>
          <a:solidFill>
            <a:srgbClr val="4F81BC"/>
          </a:solidFill>
        </p:spPr>
        <p:txBody>
          <a:bodyPr vert="horz" wrap="square" lIns="0" tIns="200660" rIns="0" bIns="0" rtlCol="0">
            <a:spAutoFit/>
          </a:bodyPr>
          <a:lstStyle/>
          <a:p>
            <a:pPr marL="187325">
              <a:lnSpc>
                <a:spcPct val="100000"/>
              </a:lnSpc>
              <a:spcBef>
                <a:spcPts val="1580"/>
              </a:spcBef>
            </a:pPr>
            <a:r>
              <a:rPr sz="1650" spc="-2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ПРОВЕДЕНИЕ</a:t>
            </a:r>
            <a:r>
              <a:rPr sz="16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BПP</a:t>
            </a:r>
            <a:r>
              <a:rPr sz="1650" spc="-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1650" spc="-6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ОО:</a:t>
            </a:r>
            <a:endParaRPr sz="1650">
              <a:latin typeface="Calibri" panose="020F0502020204030204"/>
              <a:cs typeface="Calibri" panose="020F0502020204030204"/>
            </a:endParaRPr>
          </a:p>
          <a:p>
            <a:pPr marL="473710" indent="-286385">
              <a:lnSpc>
                <a:spcPts val="1940"/>
              </a:lnSpc>
              <a:spcBef>
                <a:spcPts val="80"/>
              </a:spcBef>
              <a:buFont typeface="Arial" panose="020B0604020202020204"/>
              <a:buChar char="•"/>
              <a:tabLst>
                <a:tab pos="473075" algn="l"/>
              </a:tabLst>
            </a:pPr>
            <a:r>
              <a:rPr sz="1650" spc="-3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Методические</a:t>
            </a:r>
            <a:r>
              <a:rPr sz="1650" spc="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рекомендации</a:t>
            </a:r>
            <a:r>
              <a:rPr sz="1650" spc="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1650" spc="-7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spc="-5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подготовке</a:t>
            </a:r>
            <a:r>
              <a:rPr sz="1650" spc="4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и</a:t>
            </a:r>
            <a:r>
              <a:rPr sz="1650" spc="-9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spc="-4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проведению</a:t>
            </a:r>
            <a:r>
              <a:rPr sz="1650" spc="-10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BПP</a:t>
            </a:r>
            <a:r>
              <a:rPr sz="1650" spc="-7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1650" spc="-9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ОО</a:t>
            </a:r>
            <a:endParaRPr sz="1650">
              <a:latin typeface="Calibri" panose="020F0502020204030204"/>
              <a:cs typeface="Calibri" panose="020F0502020204030204"/>
            </a:endParaRPr>
          </a:p>
          <a:p>
            <a:pPr marL="473710" indent="-286385">
              <a:lnSpc>
                <a:spcPts val="1905"/>
              </a:lnSpc>
              <a:buFont typeface="Arial" panose="020B0604020202020204"/>
              <a:buChar char="•"/>
              <a:tabLst>
                <a:tab pos="473075" algn="l"/>
              </a:tabLst>
            </a:pPr>
            <a:r>
              <a:rPr sz="165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Порядок</a:t>
            </a:r>
            <a:r>
              <a:rPr sz="1650" spc="-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проведения</a:t>
            </a:r>
            <a:r>
              <a:rPr sz="1650" spc="-5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50" spc="-2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BПP</a:t>
            </a:r>
            <a:endParaRPr sz="1650">
              <a:latin typeface="Calibri" panose="020F0502020204030204"/>
              <a:cs typeface="Calibri" panose="020F0502020204030204"/>
            </a:endParaRPr>
          </a:p>
          <a:p>
            <a:pPr marL="473710" indent="-286385">
              <a:lnSpc>
                <a:spcPts val="1945"/>
              </a:lnSpc>
              <a:buFont typeface="Arial" panose="020B0604020202020204"/>
              <a:buChar char="•"/>
              <a:tabLst>
                <a:tab pos="473075" algn="l"/>
              </a:tabLst>
            </a:pPr>
            <a:r>
              <a:rPr sz="1650" spc="-3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План-</a:t>
            </a:r>
            <a:r>
              <a:rPr sz="165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график</a:t>
            </a:r>
            <a:endParaRPr sz="1650"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69095" y="1057655"/>
            <a:ext cx="597407" cy="60960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56691" y="6074765"/>
            <a:ext cx="103511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54075" algn="l"/>
              </a:tabLst>
            </a:pPr>
            <a:r>
              <a:rPr sz="2800" spc="-15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BПP</a:t>
            </a:r>
            <a:r>
              <a:rPr sz="2800" spc="-204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5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-</a:t>
            </a:r>
            <a:r>
              <a:rPr sz="280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2800" spc="-15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ФЕДЕРАЛЬНОЕ</a:t>
            </a:r>
            <a:r>
              <a:rPr sz="2800" spc="-8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14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МЕРОПРИЯТИЕ</a:t>
            </a:r>
            <a:r>
              <a:rPr sz="2800" spc="7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5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2800" spc="-13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14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ОЦЕНКЕ</a:t>
            </a:r>
            <a:r>
              <a:rPr sz="2800" spc="-6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235" dirty="0">
                <a:solidFill>
                  <a:srgbClr val="0375B3"/>
                </a:solidFill>
                <a:latin typeface="Calibri" panose="020F0502020204030204"/>
                <a:cs typeface="Calibri" panose="020F0502020204030204"/>
              </a:rPr>
              <a:t>КАЧЕСТВА</a:t>
            </a:r>
            <a:r>
              <a:rPr sz="2800" spc="-125" dirty="0">
                <a:solidFill>
                  <a:srgbClr val="0375B3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800" spc="-10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ОБРАЗОВАНИЯ</a:t>
            </a:r>
            <a:endParaRPr sz="28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0185" rIns="0" bIns="0" rtlCol="0">
            <a:spAutoFit/>
          </a:bodyPr>
          <a:lstStyle/>
          <a:p>
            <a:pPr marL="652780">
              <a:lnSpc>
                <a:spcPct val="100000"/>
              </a:lnSpc>
              <a:spcBef>
                <a:spcPts val="95"/>
              </a:spcBef>
            </a:pPr>
            <a:r>
              <a:rPr dirty="0"/>
              <a:t>Нормативные</a:t>
            </a:r>
            <a:r>
              <a:rPr spc="-90" dirty="0"/>
              <a:t> </a:t>
            </a:r>
            <a:r>
              <a:rPr dirty="0"/>
              <a:t>акты,</a:t>
            </a:r>
            <a:r>
              <a:rPr spc="-100" dirty="0"/>
              <a:t> </a:t>
            </a:r>
            <a:r>
              <a:rPr spc="-10" dirty="0"/>
              <a:t>регламентирующие</a:t>
            </a:r>
            <a:r>
              <a:rPr spc="-60" dirty="0"/>
              <a:t> </a:t>
            </a:r>
            <a:r>
              <a:rPr dirty="0"/>
              <a:t>проведение</a:t>
            </a:r>
            <a:r>
              <a:rPr spc="-65" dirty="0"/>
              <a:t> </a:t>
            </a:r>
            <a:r>
              <a:rPr spc="-25" dirty="0"/>
              <a:t>ВПР</a:t>
            </a:r>
            <a:endParaRPr spc="-25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82879" y="6278878"/>
            <a:ext cx="3819144" cy="50291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94047" y="6294118"/>
            <a:ext cx="3819144" cy="51206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7240" y="713231"/>
            <a:ext cx="10725912" cy="3962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72212" y="1917192"/>
            <a:ext cx="0" cy="4425950"/>
          </a:xfrm>
          <a:custGeom>
            <a:avLst/>
            <a:gdLst/>
            <a:ahLst/>
            <a:cxnLst/>
            <a:rect l="l" t="t" r="r" b="b"/>
            <a:pathLst>
              <a:path h="4425950">
                <a:moveTo>
                  <a:pt x="0" y="4425442"/>
                </a:moveTo>
                <a:lnTo>
                  <a:pt x="0" y="0"/>
                </a:lnTo>
              </a:path>
            </a:pathLst>
          </a:custGeom>
          <a:ln w="3175">
            <a:solidFill>
              <a:srgbClr val="385B8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027932" y="1868423"/>
            <a:ext cx="24765" cy="4486910"/>
          </a:xfrm>
          <a:custGeom>
            <a:avLst/>
            <a:gdLst/>
            <a:ahLst/>
            <a:cxnLst/>
            <a:rect l="l" t="t" r="r" b="b"/>
            <a:pathLst>
              <a:path w="24764" h="4486910">
                <a:moveTo>
                  <a:pt x="0" y="4486402"/>
                </a:moveTo>
                <a:lnTo>
                  <a:pt x="0" y="0"/>
                </a:lnTo>
              </a:path>
              <a:path w="24764" h="4486910">
                <a:moveTo>
                  <a:pt x="24383" y="4407281"/>
                </a:moveTo>
                <a:lnTo>
                  <a:pt x="24383" y="91439"/>
                </a:lnTo>
              </a:path>
            </a:pathLst>
          </a:custGeom>
          <a:ln w="3175">
            <a:solidFill>
              <a:srgbClr val="385B8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183379" y="1905000"/>
            <a:ext cx="0" cy="4456430"/>
          </a:xfrm>
          <a:custGeom>
            <a:avLst/>
            <a:gdLst/>
            <a:ahLst/>
            <a:cxnLst/>
            <a:rect l="l" t="t" r="r" b="b"/>
            <a:pathLst>
              <a:path h="4456430">
                <a:moveTo>
                  <a:pt x="0" y="4455922"/>
                </a:moveTo>
                <a:lnTo>
                  <a:pt x="0" y="0"/>
                </a:lnTo>
              </a:path>
            </a:pathLst>
          </a:custGeom>
          <a:ln w="3175">
            <a:solidFill>
              <a:srgbClr val="385B8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045195" y="1905000"/>
            <a:ext cx="21590" cy="4474210"/>
          </a:xfrm>
          <a:custGeom>
            <a:avLst/>
            <a:gdLst/>
            <a:ahLst/>
            <a:cxnLst/>
            <a:rect l="l" t="t" r="r" b="b"/>
            <a:pathLst>
              <a:path w="21590" h="4474210">
                <a:moveTo>
                  <a:pt x="0" y="4474083"/>
                </a:moveTo>
                <a:lnTo>
                  <a:pt x="0" y="0"/>
                </a:lnTo>
              </a:path>
              <a:path w="21590" h="4474210">
                <a:moveTo>
                  <a:pt x="21335" y="4382643"/>
                </a:moveTo>
                <a:lnTo>
                  <a:pt x="21335" y="91439"/>
                </a:lnTo>
              </a:path>
            </a:pathLst>
          </a:custGeom>
          <a:ln w="3175">
            <a:solidFill>
              <a:srgbClr val="385B8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194547" y="1929383"/>
            <a:ext cx="0" cy="4443730"/>
          </a:xfrm>
          <a:custGeom>
            <a:avLst/>
            <a:gdLst/>
            <a:ahLst/>
            <a:cxnLst/>
            <a:rect l="l" t="t" r="r" b="b"/>
            <a:pathLst>
              <a:path h="4443730">
                <a:moveTo>
                  <a:pt x="0" y="4443603"/>
                </a:moveTo>
                <a:lnTo>
                  <a:pt x="0" y="0"/>
                </a:lnTo>
              </a:path>
            </a:pathLst>
          </a:custGeom>
          <a:ln w="3175">
            <a:solidFill>
              <a:srgbClr val="385B8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2053316" y="1898904"/>
            <a:ext cx="30480" cy="4486910"/>
          </a:xfrm>
          <a:custGeom>
            <a:avLst/>
            <a:gdLst/>
            <a:ahLst/>
            <a:cxnLst/>
            <a:rect l="l" t="t" r="r" b="b"/>
            <a:pathLst>
              <a:path w="30479" h="4486910">
                <a:moveTo>
                  <a:pt x="0" y="4486402"/>
                </a:moveTo>
                <a:lnTo>
                  <a:pt x="0" y="0"/>
                </a:lnTo>
              </a:path>
              <a:path w="30479" h="4486910">
                <a:moveTo>
                  <a:pt x="15239" y="4419219"/>
                </a:moveTo>
                <a:lnTo>
                  <a:pt x="15239" y="67056"/>
                </a:lnTo>
              </a:path>
              <a:path w="30479" h="4486910">
                <a:moveTo>
                  <a:pt x="30479" y="4370705"/>
                </a:moveTo>
                <a:lnTo>
                  <a:pt x="30479" y="115824"/>
                </a:lnTo>
              </a:path>
            </a:pathLst>
          </a:custGeom>
          <a:ln w="3175">
            <a:solidFill>
              <a:srgbClr val="385B8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07719" y="1467611"/>
            <a:ext cx="2597150" cy="0"/>
          </a:xfrm>
          <a:custGeom>
            <a:avLst/>
            <a:gdLst/>
            <a:ahLst/>
            <a:cxnLst/>
            <a:rect l="l" t="t" r="r" b="b"/>
            <a:pathLst>
              <a:path w="2597150">
                <a:moveTo>
                  <a:pt x="0" y="0"/>
                </a:moveTo>
                <a:lnTo>
                  <a:pt x="2596642" y="0"/>
                </a:lnTo>
              </a:path>
            </a:pathLst>
          </a:custGeom>
          <a:ln w="9144">
            <a:solidFill>
              <a:srgbClr val="3A5F8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788408" y="1491996"/>
            <a:ext cx="2663825" cy="0"/>
          </a:xfrm>
          <a:custGeom>
            <a:avLst/>
            <a:gdLst/>
            <a:ahLst/>
            <a:cxnLst/>
            <a:rect l="l" t="t" r="r" b="b"/>
            <a:pathLst>
              <a:path w="2663825">
                <a:moveTo>
                  <a:pt x="0" y="0"/>
                </a:moveTo>
                <a:lnTo>
                  <a:pt x="2663443" y="0"/>
                </a:lnTo>
              </a:path>
            </a:pathLst>
          </a:custGeom>
          <a:ln w="9144">
            <a:solidFill>
              <a:srgbClr val="3A5F8B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3" name="object 13"/>
          <p:cNvGrpSpPr/>
          <p:nvPr/>
        </p:nvGrpSpPr>
        <p:grpSpPr>
          <a:xfrm>
            <a:off x="8196071" y="1487424"/>
            <a:ext cx="3840479" cy="570230"/>
            <a:chOff x="8196071" y="1487424"/>
            <a:chExt cx="3840479" cy="570230"/>
          </a:xfrm>
        </p:grpSpPr>
        <p:sp>
          <p:nvSpPr>
            <p:cNvPr id="14" name="object 14"/>
            <p:cNvSpPr/>
            <p:nvPr/>
          </p:nvSpPr>
          <p:spPr>
            <a:xfrm>
              <a:off x="8799575" y="1491996"/>
              <a:ext cx="2670175" cy="0"/>
            </a:xfrm>
            <a:custGeom>
              <a:avLst/>
              <a:gdLst/>
              <a:ahLst/>
              <a:cxnLst/>
              <a:rect l="l" t="t" r="r" b="b"/>
              <a:pathLst>
                <a:path w="2670175">
                  <a:moveTo>
                    <a:pt x="0" y="0"/>
                  </a:moveTo>
                  <a:lnTo>
                    <a:pt x="2669921" y="0"/>
                  </a:lnTo>
                </a:path>
              </a:pathLst>
            </a:custGeom>
            <a:ln w="9144">
              <a:solidFill>
                <a:srgbClr val="3A5F8B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96071" y="1508760"/>
              <a:ext cx="3840479" cy="548639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1146047" y="835152"/>
            <a:ext cx="2014855" cy="402590"/>
          </a:xfrm>
          <a:prstGeom prst="rect">
            <a:avLst/>
          </a:prstGeom>
          <a:solidFill>
            <a:srgbClr val="4F80B9"/>
          </a:solidFill>
        </p:spPr>
        <p:txBody>
          <a:bodyPr vert="horz" wrap="square" lIns="0" tIns="118110" rIns="0" bIns="0" rtlCol="0">
            <a:spAutoFit/>
          </a:bodyPr>
          <a:lstStyle/>
          <a:p>
            <a:pPr marL="545465">
              <a:lnSpc>
                <a:spcPct val="100000"/>
              </a:lnSpc>
              <a:spcBef>
                <a:spcPts val="930"/>
              </a:spcBef>
            </a:pPr>
            <a:r>
              <a:rPr sz="175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Родители</a:t>
            </a:r>
            <a:endParaRPr sz="175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090159" y="835152"/>
            <a:ext cx="2014855" cy="403860"/>
          </a:xfrm>
          <a:prstGeom prst="rect">
            <a:avLst/>
          </a:prstGeom>
          <a:solidFill>
            <a:srgbClr val="4F80B9"/>
          </a:solidFill>
        </p:spPr>
        <p:txBody>
          <a:bodyPr vert="horz" wrap="square" lIns="0" tIns="127000" rIns="0" bIns="0" rtlCol="0">
            <a:spAutoFit/>
          </a:bodyPr>
          <a:lstStyle/>
          <a:p>
            <a:pPr marL="622300">
              <a:lnSpc>
                <a:spcPct val="100000"/>
              </a:lnSpc>
              <a:spcBef>
                <a:spcPts val="1000"/>
              </a:spcBef>
            </a:pPr>
            <a:r>
              <a:rPr sz="17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Учителя</a:t>
            </a:r>
            <a:endParaRPr sz="17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101328" y="835152"/>
            <a:ext cx="2014855" cy="55181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94615" rIns="0" bIns="0" rtlCol="0">
            <a:spAutoFit/>
          </a:bodyPr>
          <a:lstStyle/>
          <a:p>
            <a:pPr marL="237490">
              <a:lnSpc>
                <a:spcPct val="100000"/>
              </a:lnSpc>
              <a:spcBef>
                <a:spcPts val="745"/>
              </a:spcBef>
            </a:pPr>
            <a:r>
              <a:rPr sz="1800" spc="-50" dirty="0">
                <a:solidFill>
                  <a:srgbClr val="FFFFFF"/>
                </a:solidFill>
                <a:latin typeface="Lucida Sans Unicode" panose="020B0602030504020204"/>
                <a:cs typeface="Lucida Sans Unicode" panose="020B0602030504020204"/>
              </a:rPr>
              <a:t>Администрация</a:t>
            </a:r>
            <a:endParaRPr sz="1800">
              <a:latin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19" name="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7639" y="1929383"/>
            <a:ext cx="30480" cy="109727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430783" y="1676805"/>
            <a:ext cx="332740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040" marR="5080" indent="-180975">
              <a:lnSpc>
                <a:spcPct val="106000"/>
              </a:lnSpc>
              <a:spcBef>
                <a:spcPts val="100"/>
              </a:spcBef>
              <a:buSzPct val="69000"/>
              <a:buChar char="•"/>
              <a:tabLst>
                <a:tab pos="193040" algn="l"/>
                <a:tab pos="194945" algn="l"/>
                <a:tab pos="790575" algn="l"/>
                <a:tab pos="1577975" algn="l"/>
                <a:tab pos="1805305" algn="l"/>
                <a:tab pos="2241550" algn="l"/>
                <a:tab pos="2598420" algn="l"/>
                <a:tab pos="2734945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Большинство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родителей</a:t>
            </a:r>
            <a:r>
              <a:rPr sz="1600" dirty="0">
                <a:latin typeface="Calibri" panose="020F0502020204030204"/>
                <a:cs typeface="Calibri" panose="020F0502020204030204"/>
              </a:rPr>
              <a:t>		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(около </a:t>
            </a:r>
            <a:r>
              <a:rPr sz="1600" dirty="0">
                <a:latin typeface="Calibri" panose="020F0502020204030204"/>
                <a:cs typeface="Calibri" panose="020F0502020204030204"/>
              </a:rPr>
              <a:t>74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%)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отмечают,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что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их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ребенок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4893945" y="256413"/>
            <a:ext cx="2379980" cy="4133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50" b="0" spc="-3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ОБРАТНАЯ</a:t>
            </a:r>
            <a:r>
              <a:rPr sz="2550" b="0" spc="-75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550" b="0" spc="-20" dirty="0">
                <a:solidFill>
                  <a:srgbClr val="0075B0"/>
                </a:solidFill>
                <a:latin typeface="Calibri" panose="020F0502020204030204"/>
                <a:cs typeface="Calibri" panose="020F0502020204030204"/>
              </a:rPr>
              <a:t>СВЯЗЬ</a:t>
            </a:r>
            <a:endParaRPr sz="255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617211" y="1669491"/>
            <a:ext cx="313753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 panose="020F0502020204030204"/>
                <a:cs typeface="Calibri" panose="020F0502020204030204"/>
              </a:rPr>
              <a:t>Большинство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учителей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(97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%)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3970" marR="508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Calibri" panose="020F0502020204030204"/>
                <a:cs typeface="Calibri" panose="020F0502020204030204"/>
              </a:rPr>
              <a:t>изучают</a:t>
            </a:r>
            <a:r>
              <a:rPr sz="1600" spc="3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образцы</a:t>
            </a:r>
            <a:r>
              <a:rPr sz="1600" spc="38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30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описания</a:t>
            </a:r>
            <a:r>
              <a:rPr sz="1600" spc="40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BПP </a:t>
            </a:r>
            <a:r>
              <a:rPr sz="1600" dirty="0">
                <a:latin typeface="Calibri" panose="020F0502020204030204"/>
                <a:cs typeface="Calibri" panose="020F0502020204030204"/>
              </a:rPr>
              <a:t>до проведения</a:t>
            </a:r>
            <a:r>
              <a:rPr sz="1600" spc="8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проверочных</a:t>
            </a:r>
            <a:r>
              <a:rPr sz="1600" spc="114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работ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451342" y="1951736"/>
            <a:ext cx="33254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2565" indent="-189865">
              <a:lnSpc>
                <a:spcPct val="100000"/>
              </a:lnSpc>
              <a:spcBef>
                <a:spcPts val="95"/>
              </a:spcBef>
              <a:buChar char="•"/>
              <a:tabLst>
                <a:tab pos="202565" algn="l"/>
                <a:tab pos="1242060" algn="l"/>
                <a:tab pos="1473200" algn="l"/>
                <a:tab pos="2448560" algn="l"/>
                <a:tab pos="285305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Примерно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половине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ОО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(52%)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11835" y="2195575"/>
            <a:ext cx="27247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latin typeface="Calibri" panose="020F0502020204030204"/>
                <a:cs typeface="Calibri" panose="020F0502020204030204"/>
              </a:rPr>
              <a:t>готовится</a:t>
            </a:r>
            <a:r>
              <a:rPr sz="1600" spc="4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дополнительно</a:t>
            </a:r>
            <a:r>
              <a:rPr sz="1600" spc="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</a:t>
            </a:r>
            <a:r>
              <a:rPr sz="1600" spc="-8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BПP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641206" y="2195575"/>
            <a:ext cx="31299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 panose="020F0502020204030204"/>
                <a:cs typeface="Calibri" panose="020F0502020204030204"/>
              </a:rPr>
              <a:t>при</a:t>
            </a:r>
            <a:r>
              <a:rPr sz="1600" spc="204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проведении</a:t>
            </a:r>
            <a:r>
              <a:rPr sz="1600" spc="28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BПP</a:t>
            </a:r>
            <a:r>
              <a:rPr sz="1600" spc="2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присутствуют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25297" y="2436063"/>
            <a:ext cx="23577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8120" indent="-185420">
              <a:lnSpc>
                <a:spcPct val="100000"/>
              </a:lnSpc>
              <a:spcBef>
                <a:spcPts val="95"/>
              </a:spcBef>
              <a:buChar char="•"/>
              <a:tabLst>
                <a:tab pos="198120" algn="l"/>
                <a:tab pos="913130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Около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66</a:t>
            </a:r>
            <a:r>
              <a:rPr sz="16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%</a:t>
            </a:r>
            <a:r>
              <a:rPr sz="1600" spc="114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родителей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39792" y="2436063"/>
            <a:ext cx="3334385" cy="754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9390">
              <a:lnSpc>
                <a:spcPts val="1910"/>
              </a:lnSpc>
              <a:spcBef>
                <a:spcPts val="95"/>
              </a:spcBef>
              <a:tabLst>
                <a:tab pos="668655" algn="l"/>
                <a:tab pos="2146935" algn="l"/>
                <a:tab pos="2884805" algn="l"/>
              </a:tabLst>
            </a:pPr>
            <a:r>
              <a:rPr sz="1600" spc="-25" dirty="0">
                <a:latin typeface="Calibri" panose="020F0502020204030204"/>
                <a:cs typeface="Calibri" panose="020F0502020204030204"/>
              </a:rPr>
              <a:t>на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официальном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сайте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ФГБУ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00025">
              <a:lnSpc>
                <a:spcPts val="1910"/>
              </a:lnSpc>
            </a:pPr>
            <a:r>
              <a:rPr sz="1600" spc="40" dirty="0">
                <a:latin typeface="Calibri" panose="020F0502020204030204"/>
                <a:cs typeface="Calibri" panose="020F0502020204030204"/>
              </a:rPr>
              <a:t>«ФИОКО»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99390" indent="-186690">
              <a:lnSpc>
                <a:spcPct val="100000"/>
              </a:lnSpc>
              <a:buChar char="•"/>
              <a:tabLst>
                <a:tab pos="199390" algn="l"/>
                <a:tab pos="880110" algn="l"/>
                <a:tab pos="1358265" algn="l"/>
                <a:tab pos="259905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около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82%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опрошенных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считают,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0488930" y="2443733"/>
            <a:ext cx="1272540" cy="511175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12700" marR="5080" indent="81915">
              <a:lnSpc>
                <a:spcPts val="1910"/>
              </a:lnSpc>
              <a:spcBef>
                <a:spcPts val="165"/>
              </a:spcBef>
            </a:pPr>
            <a:r>
              <a:rPr sz="1600" spc="-45" dirty="0">
                <a:latin typeface="Calibri" panose="020F0502020204030204"/>
                <a:cs typeface="Calibri" panose="020F0502020204030204"/>
              </a:rPr>
              <a:t>наблюдатели, 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объективность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641206" y="2428493"/>
            <a:ext cx="1162685" cy="76136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just">
              <a:lnSpc>
                <a:spcPct val="101000"/>
              </a:lnSpc>
              <a:spcBef>
                <a:spcPts val="75"/>
              </a:spcBef>
            </a:pPr>
            <a:r>
              <a:rPr sz="1600" spc="-35" dirty="0">
                <a:latin typeface="Calibri" panose="020F0502020204030204"/>
                <a:cs typeface="Calibri" panose="020F0502020204030204"/>
              </a:rPr>
              <a:t>независимые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обеспечивая проведения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922523" y="2443733"/>
            <a:ext cx="828675" cy="511175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21590" marR="5080" indent="-9525">
              <a:lnSpc>
                <a:spcPts val="1910"/>
              </a:lnSpc>
              <a:spcBef>
                <a:spcPts val="165"/>
              </a:spcBef>
              <a:tabLst>
                <a:tab pos="258445" algn="l"/>
              </a:tabLst>
            </a:pPr>
            <a:r>
              <a:rPr sz="1600" spc="-35" dirty="0">
                <a:latin typeface="Calibri" panose="020F0502020204030204"/>
                <a:cs typeface="Calibri" panose="020F0502020204030204"/>
              </a:rPr>
              <a:t>получают 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сроках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11835" y="2677413"/>
            <a:ext cx="2214245" cy="518795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45"/>
              </a:spcBef>
              <a:tabLst>
                <a:tab pos="1301750" algn="l"/>
                <a:tab pos="161861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информацию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от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5" dirty="0">
                <a:latin typeface="Calibri" panose="020F0502020204030204"/>
                <a:cs typeface="Calibri" panose="020F0502020204030204"/>
              </a:rPr>
              <a:t>школы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spc="-9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расписании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BПP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004441" y="3171189"/>
            <a:ext cx="4127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50</a:t>
            </a:r>
            <a:r>
              <a:rPr sz="1600" spc="-7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%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821939" y="3171189"/>
            <a:ext cx="93027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Calibri" panose="020F0502020204030204"/>
                <a:cs typeface="Calibri" panose="020F0502020204030204"/>
              </a:rPr>
              <a:t>родителей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24992" y="3171189"/>
            <a:ext cx="11017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5580" marR="5080" indent="-183515">
              <a:lnSpc>
                <a:spcPct val="100000"/>
              </a:lnSpc>
              <a:spcBef>
                <a:spcPts val="95"/>
              </a:spcBef>
              <a:buChar char="•"/>
              <a:tabLst>
                <a:tab pos="200025" algn="l"/>
              </a:tabLst>
            </a:pPr>
            <a:r>
              <a:rPr sz="1600" spc="-25" dirty="0">
                <a:latin typeface="Calibri" panose="020F0502020204030204"/>
                <a:cs typeface="Calibri" panose="020F0502020204030204"/>
              </a:rPr>
              <a:t>Примерно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получают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626102" y="3171189"/>
            <a:ext cx="18275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17220" algn="l"/>
              </a:tabLst>
            </a:pPr>
            <a:r>
              <a:rPr sz="1600" spc="-25" dirty="0">
                <a:latin typeface="Calibri" panose="020F0502020204030204"/>
                <a:cs typeface="Calibri" panose="020F0502020204030204"/>
              </a:rPr>
              <a:t>что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обучающимся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413242" y="3171189"/>
            <a:ext cx="16954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37490" indent="-186690">
              <a:lnSpc>
                <a:spcPct val="100000"/>
              </a:lnSpc>
              <a:spcBef>
                <a:spcPts val="95"/>
              </a:spcBef>
              <a:buChar char="•"/>
              <a:tabLst>
                <a:tab pos="237490" algn="l"/>
                <a:tab pos="694055" algn="l"/>
                <a:tab pos="1395095" algn="l"/>
              </a:tabLst>
            </a:pPr>
            <a:r>
              <a:rPr sz="1600" spc="-5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63</a:t>
            </a:r>
            <a:r>
              <a:rPr sz="1350" spc="-30" baseline="22000" dirty="0">
                <a:latin typeface="Calibri" panose="020F0502020204030204"/>
                <a:cs typeface="Calibri" panose="020F0502020204030204"/>
              </a:rPr>
              <a:t>0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/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ОО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937766" y="3415029"/>
            <a:ext cx="9575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35" dirty="0">
                <a:latin typeface="Calibri" panose="020F0502020204030204"/>
                <a:cs typeface="Calibri" panose="020F0502020204030204"/>
              </a:rPr>
              <a:t>результаты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439792" y="3415029"/>
            <a:ext cx="2019935" cy="7537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9390">
              <a:lnSpc>
                <a:spcPts val="1910"/>
              </a:lnSpc>
              <a:spcBef>
                <a:spcPts val="95"/>
              </a:spcBef>
              <a:tabLst>
                <a:tab pos="1503680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времени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на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99390">
              <a:lnSpc>
                <a:spcPts val="1910"/>
              </a:lnSpc>
            </a:pPr>
            <a:r>
              <a:rPr sz="1600" spc="-20" dirty="0">
                <a:latin typeface="Calibri" panose="020F0502020204030204"/>
                <a:cs typeface="Calibri" panose="020F0502020204030204"/>
              </a:rPr>
              <a:t>проверочной</a:t>
            </a:r>
            <a:r>
              <a:rPr sz="1600" spc="1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работы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00660" indent="-187960">
              <a:lnSpc>
                <a:spcPct val="100000"/>
              </a:lnSpc>
              <a:buChar char="•"/>
              <a:tabLst>
                <a:tab pos="200660" algn="l"/>
                <a:tab pos="154368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Практически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все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641206" y="3415029"/>
            <a:ext cx="160401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консультирование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0443209" y="3171189"/>
            <a:ext cx="13677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3385" marR="5080" indent="-401320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Calibri" panose="020F0502020204030204"/>
                <a:cs typeface="Calibri" panose="020F0502020204030204"/>
              </a:rPr>
              <a:t>осуществляется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родителей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11835" y="3655517"/>
            <a:ext cx="15468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40665" algn="l"/>
              </a:tabLst>
            </a:pPr>
            <a:r>
              <a:rPr sz="1600" spc="-5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объяснениями,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412616" y="3411982"/>
            <a:ext cx="3606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Calibri" panose="020F0502020204030204"/>
                <a:cs typeface="Calibri" panose="020F0502020204030204"/>
              </a:rPr>
              <a:t>BПP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315336" y="3653993"/>
            <a:ext cx="14465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34340" algn="l"/>
                <a:tab pos="1126490" algn="l"/>
              </a:tabLst>
            </a:pPr>
            <a:r>
              <a:rPr sz="1600" spc="-25" dirty="0">
                <a:latin typeface="Calibri" panose="020F0502020204030204"/>
                <a:cs typeface="Calibri" panose="020F0502020204030204"/>
              </a:rPr>
              <a:t>что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важно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для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641206" y="3655517"/>
            <a:ext cx="22536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9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период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проведения</a:t>
            </a:r>
            <a:r>
              <a:rPr sz="1600" spc="2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BПP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25297" y="3902455"/>
            <a:ext cx="1178560" cy="746125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98755" marR="5080">
              <a:lnSpc>
                <a:spcPts val="1800"/>
              </a:lnSpc>
              <a:spcBef>
                <a:spcPts val="255"/>
              </a:spcBef>
            </a:pPr>
            <a:r>
              <a:rPr sz="1600" spc="-25" dirty="0">
                <a:latin typeface="Calibri" panose="020F0502020204030204"/>
                <a:cs typeface="Calibri" panose="020F0502020204030204"/>
              </a:rPr>
              <a:t>понимания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ребенка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98120" indent="-185420">
              <a:lnSpc>
                <a:spcPts val="1920"/>
              </a:lnSpc>
              <a:buChar char="•"/>
              <a:tabLst>
                <a:tab pos="198120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Около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794510" y="3902455"/>
            <a:ext cx="1949450" cy="746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84555" algn="l"/>
                <a:tab pos="1195070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успехов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и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проблем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4130">
              <a:lnSpc>
                <a:spcPct val="100000"/>
              </a:lnSpc>
              <a:spcBef>
                <a:spcPts val="1840"/>
              </a:spcBef>
              <a:tabLst>
                <a:tab pos="446405" algn="l"/>
              </a:tabLst>
            </a:pPr>
            <a:r>
              <a:rPr sz="1600" spc="-25" dirty="0">
                <a:latin typeface="Calibri" panose="020F0502020204030204"/>
                <a:cs typeface="Calibri" panose="020F0502020204030204"/>
              </a:rPr>
              <a:t>48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%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521577" y="3171189"/>
            <a:ext cx="1263650" cy="997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4945" marR="12700" indent="97155" algn="r">
              <a:lnSpc>
                <a:spcPct val="100000"/>
              </a:lnSpc>
              <a:spcBef>
                <a:spcPts val="95"/>
              </a:spcBef>
            </a:pPr>
            <a:r>
              <a:rPr sz="1600" spc="-35" dirty="0">
                <a:latin typeface="Calibri" panose="020F0502020204030204"/>
                <a:cs typeface="Calibri" panose="020F0502020204030204"/>
              </a:rPr>
              <a:t>достаточно выполнение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R="5080" algn="r">
              <a:lnSpc>
                <a:spcPct val="100000"/>
              </a:lnSpc>
              <a:spcBef>
                <a:spcPts val="1900"/>
              </a:spcBef>
              <a:tabLst>
                <a:tab pos="835660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(около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96%)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451342" y="3900042"/>
            <a:ext cx="27285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2565" indent="-189865">
              <a:lnSpc>
                <a:spcPct val="100000"/>
              </a:lnSpc>
              <a:spcBef>
                <a:spcPts val="95"/>
              </a:spcBef>
              <a:buChar char="•"/>
              <a:tabLst>
                <a:tab pos="202565" algn="l"/>
                <a:tab pos="1524635" algn="l"/>
                <a:tab pos="2143125" algn="l"/>
              </a:tabLst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Большинство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ОО</a:t>
            </a:r>
            <a:r>
              <a:rPr sz="1600" dirty="0"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(около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1327256" y="3921378"/>
            <a:ext cx="42164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latin typeface="Calibri" panose="020F0502020204030204"/>
                <a:cs typeface="Calibri" panose="020F0502020204030204"/>
              </a:rPr>
              <a:t>94</a:t>
            </a:r>
            <a:r>
              <a:rPr sz="2400" spc="-30" baseline="14000" dirty="0">
                <a:latin typeface="Calibri" panose="020F0502020204030204"/>
                <a:cs typeface="Calibri" panose="020F0502020204030204"/>
              </a:rPr>
              <a:t>0</a:t>
            </a:r>
            <a:r>
              <a:rPr sz="2400" spc="-30" baseline="17000" dirty="0">
                <a:latin typeface="Calibri" panose="020F0502020204030204"/>
                <a:cs typeface="Calibri" panose="020F0502020204030204"/>
              </a:rPr>
              <a:t>)</a:t>
            </a:r>
            <a:endParaRPr sz="2400" baseline="170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626609" y="4153027"/>
            <a:ext cx="143573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предварительно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954139" y="4153027"/>
            <a:ext cx="8083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Calibri" panose="020F0502020204030204"/>
                <a:cs typeface="Calibri" panose="020F0502020204030204"/>
              </a:rPr>
              <a:t>знакомят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426450" y="4165219"/>
            <a:ext cx="3390900" cy="1717039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228600" marR="54610" indent="-1905" algn="just">
              <a:lnSpc>
                <a:spcPts val="1910"/>
              </a:lnSpc>
              <a:spcBef>
                <a:spcPts val="165"/>
              </a:spcBef>
            </a:pPr>
            <a:r>
              <a:rPr sz="1600" dirty="0">
                <a:latin typeface="Calibri" panose="020F0502020204030204"/>
                <a:cs typeface="Calibri" panose="020F0502020204030204"/>
              </a:rPr>
              <a:t>размещает</a:t>
            </a:r>
            <a:r>
              <a:rPr sz="1600" spc="27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информацию</a:t>
            </a:r>
            <a:r>
              <a:rPr sz="1600" spc="31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</a:t>
            </a:r>
            <a:r>
              <a:rPr sz="1600" spc="20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BПP</a:t>
            </a:r>
            <a:r>
              <a:rPr sz="1600" spc="204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на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официальном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сайте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24790" indent="-186690" algn="just">
              <a:lnSpc>
                <a:spcPts val="1820"/>
              </a:lnSpc>
              <a:buChar char="•"/>
              <a:tabLst>
                <a:tab pos="224790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Примерно</a:t>
            </a:r>
            <a:r>
              <a:rPr sz="1600" spc="130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90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dirty="0">
                <a:latin typeface="Calibri" panose="020F0502020204030204"/>
                <a:cs typeface="Calibri" panose="020F0502020204030204"/>
              </a:rPr>
              <a:t>75%</a:t>
            </a:r>
            <a:r>
              <a:rPr sz="1600" spc="125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ОО</a:t>
            </a:r>
            <a:r>
              <a:rPr sz="1600" spc="110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отметки</a:t>
            </a:r>
            <a:r>
              <a:rPr sz="1600" spc="105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за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25425" algn="just">
              <a:lnSpc>
                <a:spcPts val="1905"/>
              </a:lnSpc>
            </a:pPr>
            <a:r>
              <a:rPr sz="1600" dirty="0">
                <a:latin typeface="Calibri" panose="020F0502020204030204"/>
                <a:cs typeface="Calibri" panose="020F0502020204030204"/>
              </a:rPr>
              <a:t>BПP</a:t>
            </a:r>
            <a:r>
              <a:rPr sz="16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выставляются</a:t>
            </a:r>
            <a:r>
              <a:rPr sz="1600" spc="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журнал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24155" marR="39370" indent="-186690" algn="just">
              <a:lnSpc>
                <a:spcPts val="1900"/>
              </a:lnSpc>
              <a:spcBef>
                <a:spcPts val="75"/>
              </a:spcBef>
              <a:buChar char="•"/>
              <a:tabLst>
                <a:tab pos="226695" algn="l"/>
              </a:tabLst>
            </a:pP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1600" spc="16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9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34</a:t>
            </a:r>
            <a:r>
              <a:rPr sz="1350" spc="-142" baseline="220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0</a:t>
            </a:r>
            <a:r>
              <a:rPr sz="1600" spc="-9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/o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ОО</a:t>
            </a:r>
            <a:r>
              <a:rPr sz="1600" spc="32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результаты</a:t>
            </a:r>
            <a:r>
              <a:rPr sz="1600" spc="4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BПP</a:t>
            </a:r>
            <a:r>
              <a:rPr sz="1600" spc="29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влияют </a:t>
            </a:r>
            <a:r>
              <a:rPr sz="1600" spc="-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160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на</a:t>
            </a:r>
            <a:r>
              <a:rPr sz="1600" spc="47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оценку</a:t>
            </a:r>
            <a:r>
              <a:rPr sz="1600" spc="9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эффективности</a:t>
            </a:r>
            <a:r>
              <a:rPr sz="1600" spc="14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 </a:t>
            </a:r>
            <a:r>
              <a:rPr sz="1600" spc="-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работы 	учителей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806064" y="4379722"/>
            <a:ext cx="9582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родителей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25297" y="4626609"/>
            <a:ext cx="3341370" cy="149923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98120" marR="6985" algn="just">
              <a:lnSpc>
                <a:spcPct val="101000"/>
              </a:lnSpc>
              <a:spcBef>
                <a:spcPts val="75"/>
              </a:spcBef>
              <a:tabLst>
                <a:tab pos="1765300" algn="l"/>
              </a:tabLst>
            </a:pPr>
            <a:r>
              <a:rPr sz="1600" dirty="0">
                <a:latin typeface="Calibri" panose="020F0502020204030204"/>
                <a:cs typeface="Calibri" panose="020F0502020204030204"/>
              </a:rPr>
              <a:t>знают,</a:t>
            </a:r>
            <a:r>
              <a:rPr sz="1600" spc="33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</a:t>
            </a:r>
            <a:r>
              <a:rPr sz="1600" spc="114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кому</a:t>
            </a:r>
            <a:r>
              <a:rPr sz="1600" spc="125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dirty="0">
                <a:latin typeface="Calibri" panose="020F0502020204030204"/>
                <a:cs typeface="Calibri" panose="020F0502020204030204"/>
              </a:rPr>
              <a:t>можно</a:t>
            </a:r>
            <a:r>
              <a:rPr sz="1600" spc="120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обратиться </a:t>
            </a:r>
            <a:r>
              <a:rPr sz="1600" dirty="0">
                <a:latin typeface="Calibri" panose="020F0502020204030204"/>
                <a:cs typeface="Calibri" panose="020F0502020204030204"/>
              </a:rPr>
              <a:t>в</a:t>
            </a:r>
            <a:r>
              <a:rPr sz="1600" spc="1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школе</a:t>
            </a:r>
            <a:r>
              <a:rPr sz="1600" dirty="0">
                <a:latin typeface="Calibri" panose="020F0502020204030204"/>
                <a:cs typeface="Calibri" panose="020F0502020204030204"/>
              </a:rPr>
              <a:t>	или</a:t>
            </a:r>
            <a:r>
              <a:rPr sz="1600" spc="250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dirty="0">
                <a:latin typeface="Calibri" panose="020F0502020204030204"/>
                <a:cs typeface="Calibri" panose="020F0502020204030204"/>
              </a:rPr>
              <a:t>регионе</a:t>
            </a:r>
            <a:r>
              <a:rPr sz="1600" spc="250" dirty="0">
                <a:latin typeface="Calibri" panose="020F0502020204030204"/>
                <a:cs typeface="Calibri" panose="020F0502020204030204"/>
              </a:rPr>
              <a:t> 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по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вопросам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 BПP.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97485" indent="-184785">
              <a:lnSpc>
                <a:spcPts val="1995"/>
              </a:lnSpc>
              <a:buSzPct val="150000"/>
              <a:buChar char="•"/>
              <a:tabLst>
                <a:tab pos="197485" algn="l"/>
              </a:tabLst>
            </a:pPr>
            <a:r>
              <a:rPr sz="2400" baseline="-3000" dirty="0">
                <a:latin typeface="Calibri" panose="020F0502020204030204"/>
                <a:cs typeface="Calibri" panose="020F0502020204030204"/>
              </a:rPr>
              <a:t>Около</a:t>
            </a:r>
            <a:r>
              <a:rPr sz="2400" spc="-15" baseline="-3000" dirty="0">
                <a:latin typeface="Calibri" panose="020F0502020204030204"/>
                <a:cs typeface="Calibri" panose="020F0502020204030204"/>
              </a:rPr>
              <a:t> </a:t>
            </a:r>
            <a:r>
              <a:rPr sz="2400" baseline="-3000" dirty="0">
                <a:latin typeface="Calibri" panose="020F0502020204030204"/>
                <a:cs typeface="Calibri" panose="020F0502020204030204"/>
              </a:rPr>
              <a:t>20%</a:t>
            </a:r>
            <a:r>
              <a:rPr sz="2400" spc="-37" baseline="-300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родителей</a:t>
            </a:r>
            <a:r>
              <a:rPr sz="1600" spc="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приобретают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01295" marR="5080" indent="-1905" algn="just">
              <a:lnSpc>
                <a:spcPts val="1920"/>
              </a:lnSpc>
              <a:spcBef>
                <a:spcPts val="40"/>
              </a:spcBef>
            </a:pPr>
            <a:r>
              <a:rPr sz="1600" dirty="0">
                <a:latin typeface="Calibri" panose="020F0502020204030204"/>
                <a:cs typeface="Calibri" panose="020F0502020204030204"/>
              </a:rPr>
              <a:t>дополнительные</a:t>
            </a:r>
            <a:r>
              <a:rPr sz="1600" spc="38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учебные</a:t>
            </a:r>
            <a:r>
              <a:rPr sz="1600" spc="38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latin typeface="Calibri" panose="020F0502020204030204"/>
                <a:cs typeface="Calibri" panose="020F0502020204030204"/>
              </a:rPr>
              <a:t>пособия </a:t>
            </a:r>
            <a:r>
              <a:rPr sz="1600" spc="-35" dirty="0">
                <a:latin typeface="Calibri" panose="020F0502020204030204"/>
                <a:cs typeface="Calibri" panose="020F0502020204030204"/>
              </a:rPr>
              <a:t>для</a:t>
            </a:r>
            <a:r>
              <a:rPr sz="1600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40" dirty="0">
                <a:latin typeface="Calibri" panose="020F0502020204030204"/>
                <a:cs typeface="Calibri" panose="020F0502020204030204"/>
              </a:rPr>
              <a:t>подготовки</a:t>
            </a:r>
            <a:r>
              <a:rPr sz="1600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к</a:t>
            </a:r>
            <a:r>
              <a:rPr sz="1600" spc="-6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0" dirty="0">
                <a:latin typeface="Calibri" panose="020F0502020204030204"/>
                <a:cs typeface="Calibri" panose="020F0502020204030204"/>
              </a:rPr>
              <a:t>BПP.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626609" y="4387722"/>
            <a:ext cx="27031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alibri" panose="020F0502020204030204"/>
                <a:cs typeface="Calibri" panose="020F0502020204030204"/>
              </a:rPr>
              <a:t>обучающихся</a:t>
            </a:r>
            <a:r>
              <a:rPr sz="16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с</a:t>
            </a:r>
            <a:r>
              <a:rPr sz="1600" spc="-90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latin typeface="Calibri" panose="020F0502020204030204"/>
                <a:cs typeface="Calibri" panose="020F0502020204030204"/>
              </a:rPr>
              <a:t>образцами</a:t>
            </a:r>
            <a:r>
              <a:rPr sz="16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latin typeface="Calibri" panose="020F0502020204030204"/>
                <a:cs typeface="Calibri" panose="020F0502020204030204"/>
              </a:rPr>
              <a:t>BПP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439792" y="4634610"/>
            <a:ext cx="3336925" cy="175006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98120" marR="5080" indent="-186055" algn="just">
              <a:lnSpc>
                <a:spcPct val="101000"/>
              </a:lnSpc>
              <a:spcBef>
                <a:spcPts val="70"/>
              </a:spcBef>
              <a:buClr>
                <a:srgbClr val="FF0000"/>
              </a:buClr>
              <a:buChar char="•"/>
              <a:tabLst>
                <a:tab pos="198120" algn="l"/>
                <a:tab pos="929640" algn="l"/>
                <a:tab pos="2542540" algn="l"/>
              </a:tabLst>
            </a:pPr>
            <a:r>
              <a:rPr sz="160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Примерно</a:t>
            </a:r>
            <a:r>
              <a:rPr sz="1600" spc="31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   </a:t>
            </a:r>
            <a:r>
              <a:rPr sz="160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21%</a:t>
            </a:r>
            <a:r>
              <a:rPr sz="1600" spc="26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  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ответили,</a:t>
            </a:r>
            <a:r>
              <a:rPr sz="1600" spc="29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  </a:t>
            </a:r>
            <a:r>
              <a:rPr sz="1600" spc="-2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что </a:t>
            </a:r>
            <a:r>
              <a:rPr sz="1600" spc="-5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отношении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1600" spc="-2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учителей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по</a:t>
            </a:r>
            <a:r>
              <a:rPr sz="1600" spc="434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результатам</a:t>
            </a:r>
            <a:r>
              <a:rPr sz="1600" spc="49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BПP</a:t>
            </a:r>
            <a:r>
              <a:rPr sz="1600" spc="43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применяются управленческие</a:t>
            </a:r>
            <a:r>
              <a:rPr sz="1600" spc="-2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меры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198120" indent="-185420" algn="just">
              <a:lnSpc>
                <a:spcPts val="1895"/>
              </a:lnSpc>
              <a:buClr>
                <a:srgbClr val="FF0000"/>
              </a:buClr>
              <a:buChar char="•"/>
              <a:tabLst>
                <a:tab pos="198120" algn="l"/>
              </a:tabLst>
            </a:pP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Около</a:t>
            </a:r>
            <a:r>
              <a:rPr sz="1600" spc="10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23%</a:t>
            </a:r>
            <a:r>
              <a:rPr sz="1600" spc="12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учителей</a:t>
            </a:r>
            <a:r>
              <a:rPr sz="1600" spc="2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ответили,</a:t>
            </a:r>
            <a:r>
              <a:rPr sz="1600" spc="16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что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L="200025" marR="12065" algn="just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они</a:t>
            </a:r>
            <a:r>
              <a:rPr sz="1600" spc="28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 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заполняют</a:t>
            </a:r>
            <a:r>
              <a:rPr sz="1600" spc="29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  </a:t>
            </a:r>
            <a:r>
              <a:rPr sz="160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формы</a:t>
            </a:r>
            <a:r>
              <a:rPr sz="1600" spc="29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   </a:t>
            </a:r>
            <a:r>
              <a:rPr sz="1600" spc="-2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сбора </a:t>
            </a:r>
            <a:r>
              <a:rPr sz="1600" spc="-2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1600" spc="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1600" spc="-4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ОО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8457438" y="5863234"/>
            <a:ext cx="272415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6215" marR="5080" indent="-184150">
              <a:lnSpc>
                <a:spcPct val="100000"/>
              </a:lnSpc>
              <a:spcBef>
                <a:spcPts val="95"/>
              </a:spcBef>
              <a:buChar char="•"/>
              <a:tabLst>
                <a:tab pos="196215" algn="l"/>
                <a:tab pos="198755" algn="l"/>
                <a:tab pos="802640" algn="l"/>
                <a:tab pos="1557655" algn="l"/>
                <a:tab pos="2021205" algn="l"/>
              </a:tabLst>
            </a:pP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Возможность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переписать </a:t>
            </a:r>
            <a:r>
              <a:rPr sz="1600" spc="-25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при</a:t>
            </a:r>
            <a:r>
              <a:rPr sz="160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1600" spc="-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получении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	</a:t>
            </a:r>
            <a:r>
              <a:rPr sz="1600" spc="-3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отметки </a:t>
            </a:r>
            <a:r>
              <a:rPr sz="1600" spc="-10" dirty="0">
                <a:solidFill>
                  <a:srgbClr val="FA0000"/>
                </a:solidFill>
                <a:latin typeface="Calibri" panose="020F0502020204030204"/>
                <a:cs typeface="Calibri" panose="020F0502020204030204"/>
              </a:rPr>
              <a:t>предо</a:t>
            </a:r>
            <a:r>
              <a:rPr sz="1600" spc="-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ставляется</a:t>
            </a:r>
            <a:r>
              <a:rPr sz="1600" spc="4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1600" spc="-4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28</a:t>
            </a:r>
            <a:r>
              <a:rPr sz="1600" spc="17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%</a:t>
            </a:r>
            <a:r>
              <a:rPr sz="1600" spc="22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600" spc="-2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ОО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1185652" y="5863234"/>
            <a:ext cx="6172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3970" algn="r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работу</a:t>
            </a:r>
            <a:endParaRPr sz="1600">
              <a:latin typeface="Calibri" panose="020F0502020204030204"/>
              <a:cs typeface="Calibri" panose="020F0502020204030204"/>
            </a:endParaRPr>
          </a:p>
          <a:p>
            <a:pPr marR="5080" algn="r">
              <a:lnSpc>
                <a:spcPct val="100000"/>
              </a:lnSpc>
            </a:pPr>
            <a:r>
              <a:rPr sz="1600" spc="-25" dirty="0">
                <a:solidFill>
                  <a:srgbClr val="FC0000"/>
                </a:solidFill>
                <a:latin typeface="Calibri" panose="020F0502020204030204"/>
                <a:cs typeface="Calibri" panose="020F0502020204030204"/>
              </a:rPr>
              <a:t>«2»</a:t>
            </a:r>
            <a:endParaRPr sz="16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61384" y="633729"/>
            <a:ext cx="59296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dirty="0">
                <a:solidFill>
                  <a:srgbClr val="990000"/>
                </a:solidFill>
              </a:rPr>
              <a:t>Спасибо</a:t>
            </a:r>
            <a:r>
              <a:rPr sz="4800" spc="-40" dirty="0">
                <a:solidFill>
                  <a:srgbClr val="990000"/>
                </a:solidFill>
              </a:rPr>
              <a:t> </a:t>
            </a:r>
            <a:r>
              <a:rPr sz="4800" dirty="0">
                <a:solidFill>
                  <a:srgbClr val="990000"/>
                </a:solidFill>
              </a:rPr>
              <a:t>за</a:t>
            </a:r>
            <a:r>
              <a:rPr sz="4800" spc="-10" dirty="0">
                <a:solidFill>
                  <a:srgbClr val="990000"/>
                </a:solidFill>
              </a:rPr>
              <a:t> внимание</a:t>
            </a:r>
            <a:r>
              <a:rPr sz="4400" spc="-10" dirty="0">
                <a:solidFill>
                  <a:srgbClr val="990000"/>
                </a:solidFill>
              </a:rPr>
              <a:t>!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2549525" y="1434465"/>
            <a:ext cx="7399655" cy="5754370"/>
          </a:xfrm>
          <a:prstGeom prst="rect">
            <a:avLst/>
          </a:prstGeom>
        </p:spPr>
        <p:txBody>
          <a:bodyPr vert="horz" wrap="square" lIns="0" tIns="13335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Контактная</a:t>
            </a:r>
            <a:r>
              <a:rPr sz="3200" b="1" spc="-12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1" spc="-1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информация:</a:t>
            </a:r>
            <a:endParaRPr sz="3200">
              <a:latin typeface="Calibri" panose="020F0502020204030204"/>
              <a:cs typeface="Calibri" panose="020F0502020204030204"/>
            </a:endParaRPr>
          </a:p>
          <a:p>
            <a:pPr marL="52070" marR="43815" algn="ctr">
              <a:lnSpc>
                <a:spcPct val="100000"/>
              </a:lnSpc>
            </a:pP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Адрес:</a:t>
            </a:r>
            <a:r>
              <a:rPr sz="3200" spc="-3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г.</a:t>
            </a:r>
            <a:r>
              <a:rPr sz="3200" spc="-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ru-RU" altLang="en-US"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Кинель</a:t>
            </a: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,</a:t>
            </a:r>
            <a:r>
              <a:rPr sz="3200" spc="-4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ул.</a:t>
            </a:r>
            <a:r>
              <a:rPr sz="3200" spc="-2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ru-RU" altLang="en-US" sz="3200" spc="-1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Украинская</a:t>
            </a:r>
            <a:r>
              <a:rPr sz="3200" spc="-1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, </a:t>
            </a: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д.</a:t>
            </a:r>
            <a:r>
              <a:rPr lang="ru-RU" altLang="en-US"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___</a:t>
            </a: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,</a:t>
            </a:r>
            <a:r>
              <a:rPr sz="3200" spc="-1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МУ</a:t>
            </a:r>
            <a:r>
              <a:rPr sz="3200" spc="-3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ДПО</a:t>
            </a:r>
            <a:r>
              <a:rPr sz="3200" spc="-3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spc="-1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«</a:t>
            </a:r>
            <a:r>
              <a:rPr lang="ru-RU" altLang="en-US" sz="3200" spc="-1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Р</a:t>
            </a:r>
            <a:r>
              <a:rPr sz="3200" spc="-1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Ц»,</a:t>
            </a:r>
            <a:endParaRPr sz="3200">
              <a:latin typeface="Calibri" panose="020F0502020204030204"/>
              <a:cs typeface="Calibri" panose="020F0502020204030204"/>
            </a:endParaRPr>
          </a:p>
          <a:p>
            <a:pPr algn="ctr">
              <a:lnSpc>
                <a:spcPct val="100000"/>
              </a:lnSpc>
            </a:pPr>
            <a:r>
              <a:rPr lang="ru-RU" altLang="en-US" sz="3200" b="1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Ивлиева Румия Кяшафовна</a:t>
            </a:r>
            <a:r>
              <a:rPr sz="3200" b="1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,</a:t>
            </a:r>
            <a:r>
              <a:rPr sz="3200" b="1" spc="-3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b="1" spc="-1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методист</a:t>
            </a:r>
            <a:endParaRPr sz="3200">
              <a:latin typeface="Calibri" panose="020F0502020204030204"/>
              <a:cs typeface="Calibri" panose="020F0502020204030204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Тел.:</a:t>
            </a:r>
            <a:r>
              <a:rPr sz="3200" spc="3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3200" spc="-2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8(</a:t>
            </a:r>
            <a:r>
              <a:rPr lang="ru-RU" altLang="en-US" sz="3200" spc="-2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84663</a:t>
            </a:r>
            <a:r>
              <a:rPr sz="3200" spc="-2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)</a:t>
            </a:r>
            <a:r>
              <a:rPr lang="ru-RU" altLang="en-US" sz="3200" spc="-25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__________</a:t>
            </a:r>
            <a:endParaRPr lang="ru-RU" altLang="en-US" sz="3200" spc="-25" dirty="0">
              <a:solidFill>
                <a:srgbClr val="585858"/>
              </a:solidFill>
              <a:latin typeface="Calibri" panose="020F0502020204030204"/>
              <a:cs typeface="Calibri" panose="020F0502020204030204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3200" spc="-1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E-</a:t>
            </a: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mail:</a:t>
            </a:r>
            <a:r>
              <a:rPr sz="3200" spc="-5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ru-RU" altLang="en-US" sz="3200" spc="-5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_____________________</a:t>
            </a:r>
            <a:endParaRPr lang="ru-RU" altLang="en-US" sz="3200" spc="-50" dirty="0">
              <a:solidFill>
                <a:srgbClr val="585858"/>
              </a:solidFill>
              <a:latin typeface="Calibri" panose="020F0502020204030204"/>
              <a:cs typeface="Calibri" panose="020F0502020204030204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lang="ru-RU" altLang="en-US" sz="3200" b="1" spc="-5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Попова Наиля Наиловна,</a:t>
            </a:r>
            <a:endParaRPr lang="ru-RU" altLang="en-US" sz="3200" spc="-50" dirty="0">
              <a:solidFill>
                <a:srgbClr val="585858"/>
              </a:solidFill>
              <a:latin typeface="Calibri" panose="020F0502020204030204"/>
              <a:cs typeface="Calibri" panose="020F0502020204030204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lang="ru-RU" altLang="en-US" sz="3200" spc="-5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 руководитель ОМО учителей химии</a:t>
            </a:r>
            <a:endParaRPr lang="ru-RU" altLang="en-US" sz="3200" spc="-50" dirty="0">
              <a:solidFill>
                <a:srgbClr val="585858"/>
              </a:solidFill>
              <a:latin typeface="Calibri" panose="020F0502020204030204"/>
              <a:cs typeface="Calibri" panose="020F0502020204030204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lang="ru-RU" altLang="en-US" sz="3200" spc="-5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</a:rPr>
              <a:t>тел. 8-9613811099</a:t>
            </a:r>
            <a:endParaRPr lang="ru-RU" altLang="en-US" sz="3200" spc="-50" dirty="0">
              <a:solidFill>
                <a:srgbClr val="585858"/>
              </a:solidFill>
              <a:latin typeface="Calibri" panose="020F0502020204030204"/>
              <a:cs typeface="Calibri" panose="020F0502020204030204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3200" spc="-1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  <a:sym typeface="+mn-ea"/>
              </a:rPr>
              <a:t>E-</a:t>
            </a:r>
            <a:r>
              <a:rPr sz="320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  <a:sym typeface="+mn-ea"/>
              </a:rPr>
              <a:t>mail:</a:t>
            </a:r>
            <a:r>
              <a:rPr sz="3200" spc="-5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  <a:sym typeface="+mn-ea"/>
              </a:rPr>
              <a:t> </a:t>
            </a:r>
            <a:r>
              <a:rPr lang="ru-RU" altLang="en-US" sz="3200" spc="-5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  <a:sym typeface="+mn-ea"/>
              </a:rPr>
              <a:t> </a:t>
            </a:r>
            <a:r>
              <a:rPr lang="en-US" altLang="ru-RU" sz="3200" spc="-50" dirty="0">
                <a:solidFill>
                  <a:srgbClr val="585858"/>
                </a:solidFill>
                <a:latin typeface="Calibri" panose="020F0502020204030204"/>
                <a:cs typeface="Calibri" panose="020F0502020204030204"/>
                <a:sym typeface="+mn-ea"/>
              </a:rPr>
              <a:t>nailya.popova@mail.ru</a:t>
            </a:r>
            <a:endParaRPr lang="ru-RU" altLang="en-US" sz="3200" spc="-50" dirty="0">
              <a:solidFill>
                <a:srgbClr val="585858"/>
              </a:solidFill>
              <a:latin typeface="Calibri" panose="020F0502020204030204"/>
              <a:cs typeface="Calibri" panose="020F0502020204030204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endParaRPr lang="ru-RU" altLang="en-US" sz="3200" spc="-50" dirty="0">
              <a:solidFill>
                <a:srgbClr val="585858"/>
              </a:solidFill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7817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86383" y="6254496"/>
            <a:ext cx="4812792" cy="33223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6383" y="4123944"/>
            <a:ext cx="4812792" cy="44805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77583" y="6266688"/>
            <a:ext cx="4812791" cy="3200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77583" y="4123944"/>
            <a:ext cx="4812791" cy="32003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73095" y="3672840"/>
            <a:ext cx="792480" cy="32308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537447" y="3666744"/>
            <a:ext cx="792479" cy="32308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65048" y="1856232"/>
            <a:ext cx="4876800" cy="168859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556247" y="1856232"/>
            <a:ext cx="4876800" cy="1688592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77240" y="713231"/>
            <a:ext cx="10725912" cy="39624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790955" y="4367784"/>
            <a:ext cx="0" cy="1920239"/>
          </a:xfrm>
          <a:custGeom>
            <a:avLst/>
            <a:gdLst/>
            <a:ahLst/>
            <a:cxnLst/>
            <a:rect l="l" t="t" r="r" b="b"/>
            <a:pathLst>
              <a:path h="1920239">
                <a:moveTo>
                  <a:pt x="0" y="1920240"/>
                </a:moveTo>
                <a:lnTo>
                  <a:pt x="0" y="0"/>
                </a:lnTo>
              </a:path>
            </a:pathLst>
          </a:custGeom>
          <a:ln w="3175">
            <a:solidFill>
              <a:srgbClr val="345F9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637276" y="4319015"/>
            <a:ext cx="0" cy="2023745"/>
          </a:xfrm>
          <a:custGeom>
            <a:avLst/>
            <a:gdLst/>
            <a:ahLst/>
            <a:cxnLst/>
            <a:rect l="l" t="t" r="r" b="b"/>
            <a:pathLst>
              <a:path h="2023745">
                <a:moveTo>
                  <a:pt x="0" y="2023363"/>
                </a:moveTo>
                <a:lnTo>
                  <a:pt x="0" y="0"/>
                </a:lnTo>
              </a:path>
            </a:pathLst>
          </a:custGeom>
          <a:ln w="3175">
            <a:solidFill>
              <a:srgbClr val="345F9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582156" y="4355591"/>
            <a:ext cx="0" cy="1938655"/>
          </a:xfrm>
          <a:custGeom>
            <a:avLst/>
            <a:gdLst/>
            <a:ahLst/>
            <a:cxnLst/>
            <a:rect l="l" t="t" r="r" b="b"/>
            <a:pathLst>
              <a:path h="1938654">
                <a:moveTo>
                  <a:pt x="0" y="1938400"/>
                </a:moveTo>
                <a:lnTo>
                  <a:pt x="0" y="0"/>
                </a:lnTo>
              </a:path>
            </a:pathLst>
          </a:custGeom>
          <a:ln w="3175">
            <a:solidFill>
              <a:srgbClr val="345F9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1419331" y="4325111"/>
            <a:ext cx="18415" cy="2011680"/>
          </a:xfrm>
          <a:custGeom>
            <a:avLst/>
            <a:gdLst/>
            <a:ahLst/>
            <a:cxnLst/>
            <a:rect l="l" t="t" r="r" b="b"/>
            <a:pathLst>
              <a:path w="18415" h="2011679">
                <a:moveTo>
                  <a:pt x="0" y="2011680"/>
                </a:moveTo>
                <a:lnTo>
                  <a:pt x="0" y="0"/>
                </a:lnTo>
              </a:path>
              <a:path w="18415" h="2011679">
                <a:moveTo>
                  <a:pt x="18288" y="1938401"/>
                </a:moveTo>
                <a:lnTo>
                  <a:pt x="18288" y="91439"/>
                </a:lnTo>
              </a:path>
            </a:pathLst>
          </a:custGeom>
          <a:ln w="3175">
            <a:solidFill>
              <a:srgbClr val="345F9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762000" y="847344"/>
            <a:ext cx="10726420" cy="521334"/>
          </a:xfrm>
          <a:prstGeom prst="rect">
            <a:avLst/>
          </a:prstGeom>
          <a:solidFill>
            <a:srgbClr val="4F81BC"/>
          </a:solidFill>
        </p:spPr>
        <p:txBody>
          <a:bodyPr vert="horz" wrap="square" lIns="0" tIns="80645" rIns="0" bIns="0" rtlCol="0">
            <a:spAutoFit/>
          </a:bodyPr>
          <a:lstStyle/>
          <a:p>
            <a:pPr marR="28575" algn="ctr">
              <a:lnSpc>
                <a:spcPct val="100000"/>
              </a:lnSpc>
              <a:spcBef>
                <a:spcPts val="635"/>
              </a:spcBef>
            </a:pPr>
            <a:r>
              <a:rPr sz="20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Анализ</a:t>
            </a:r>
            <a:r>
              <a:rPr sz="2000" spc="1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2000" spc="5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BПP</a:t>
            </a:r>
            <a:r>
              <a:rPr sz="2000" spc="-2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2000" spc="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связи</a:t>
            </a:r>
            <a:r>
              <a:rPr sz="2000" spc="-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с</a:t>
            </a:r>
            <a:r>
              <a:rPr sz="2000" spc="-1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актуальными</a:t>
            </a:r>
            <a:r>
              <a:rPr sz="2000" spc="13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трендами</a:t>
            </a:r>
            <a:r>
              <a:rPr sz="2000" spc="105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в</a:t>
            </a:r>
            <a:r>
              <a:rPr sz="2000" spc="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 panose="020F0502020204030204"/>
                <a:cs typeface="Calibri" panose="020F0502020204030204"/>
              </a:rPr>
              <a:t>образовании</a:t>
            </a:r>
            <a:endParaRPr sz="20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01295" rIns="0" bIns="0" rtlCol="0">
            <a:spAutoFit/>
          </a:bodyPr>
          <a:lstStyle/>
          <a:p>
            <a:pPr marL="3393440">
              <a:lnSpc>
                <a:spcPct val="100000"/>
              </a:lnSpc>
              <a:spcBef>
                <a:spcPts val="95"/>
              </a:spcBef>
            </a:pPr>
            <a:r>
              <a:rPr spc="-35" dirty="0">
                <a:solidFill>
                  <a:srgbClr val="0075B0"/>
                </a:solidFill>
              </a:rPr>
              <a:t>ИСПОЛЬЗОВАНИЕ</a:t>
            </a:r>
            <a:r>
              <a:rPr spc="-75" dirty="0">
                <a:solidFill>
                  <a:srgbClr val="0075B0"/>
                </a:solidFill>
              </a:rPr>
              <a:t> РЕЗУЛЬТАТОВ</a:t>
            </a:r>
            <a:r>
              <a:rPr spc="-55" dirty="0">
                <a:solidFill>
                  <a:srgbClr val="0075B0"/>
                </a:solidFill>
              </a:rPr>
              <a:t> </a:t>
            </a:r>
            <a:r>
              <a:rPr spc="-25" dirty="0">
                <a:solidFill>
                  <a:srgbClr val="0075B0"/>
                </a:solidFill>
              </a:rPr>
              <a:t>BПP</a:t>
            </a:r>
            <a:endParaRPr spc="-25" dirty="0">
              <a:solidFill>
                <a:srgbClr val="0075B0"/>
              </a:solidFill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2025" y="2052955"/>
            <a:ext cx="4156710" cy="605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6520" marR="5080" indent="-83820">
              <a:lnSpc>
                <a:spcPct val="107000"/>
              </a:lnSpc>
              <a:spcBef>
                <a:spcPts val="100"/>
              </a:spcBef>
            </a:pPr>
            <a:r>
              <a:rPr sz="1800" spc="55" dirty="0">
                <a:latin typeface="Calibri" panose="020F0502020204030204"/>
                <a:cs typeface="Calibri" panose="020F0502020204030204"/>
              </a:rPr>
              <a:t>Повышение</a:t>
            </a:r>
            <a:r>
              <a:rPr sz="1800" spc="16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45" dirty="0">
                <a:latin typeface="Calibri" panose="020F0502020204030204"/>
                <a:cs typeface="Calibri" panose="020F0502020204030204"/>
              </a:rPr>
              <a:t>качества</a:t>
            </a:r>
            <a:r>
              <a:rPr sz="1800" spc="12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математического</a:t>
            </a:r>
            <a:r>
              <a:rPr sz="1800" spc="50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dirty="0">
                <a:latin typeface="Calibri" panose="020F0502020204030204"/>
                <a:cs typeface="Calibri" panose="020F0502020204030204"/>
              </a:rPr>
              <a:t>и</a:t>
            </a:r>
            <a:r>
              <a:rPr sz="1800" spc="145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50" dirty="0">
                <a:latin typeface="Calibri" panose="020F0502020204030204"/>
                <a:cs typeface="Calibri" panose="020F0502020204030204"/>
              </a:rPr>
              <a:t>естественно-</a:t>
            </a:r>
            <a:r>
              <a:rPr sz="1800" spc="45" dirty="0">
                <a:latin typeface="Calibri" panose="020F0502020204030204"/>
                <a:cs typeface="Calibri" panose="020F0502020204030204"/>
              </a:rPr>
              <a:t>научного</a:t>
            </a:r>
            <a:r>
              <a:rPr sz="1800" dirty="0">
                <a:latin typeface="Calibri" panose="020F0502020204030204"/>
                <a:cs typeface="Calibri" panose="020F0502020204030204"/>
              </a:rPr>
              <a:t> </a:t>
            </a:r>
            <a:r>
              <a:rPr sz="1800" spc="-10" dirty="0">
                <a:latin typeface="Calibri" panose="020F0502020204030204"/>
                <a:cs typeface="Calibri" panose="020F0502020204030204"/>
              </a:rPr>
              <a:t>образования</a:t>
            </a:r>
            <a:endParaRPr sz="1800" spc="-10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815845" y="2799410"/>
            <a:ext cx="2760345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latin typeface="Calibri" panose="020F0502020204030204"/>
                <a:cs typeface="Calibri" panose="020F0502020204030204"/>
              </a:rPr>
              <a:t>(Распоряжение</a:t>
            </a:r>
            <a:r>
              <a:rPr sz="150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10" dirty="0">
                <a:latin typeface="Calibri" panose="020F0502020204030204"/>
                <a:cs typeface="Calibri" panose="020F0502020204030204"/>
              </a:rPr>
              <a:t>Правительства</a:t>
            </a:r>
            <a:r>
              <a:rPr sz="1500" spc="-25" dirty="0">
                <a:latin typeface="Calibri" panose="020F0502020204030204"/>
                <a:cs typeface="Calibri" panose="020F0502020204030204"/>
              </a:rPr>
              <a:t> РФ</a:t>
            </a:r>
            <a:endParaRPr sz="1500">
              <a:latin typeface="Calibri" panose="020F0502020204030204"/>
              <a:cs typeface="Calibri" panose="020F0502020204030204"/>
            </a:endParaRPr>
          </a:p>
          <a:p>
            <a:pPr marR="7620" algn="ctr">
              <a:lnSpc>
                <a:spcPct val="100000"/>
              </a:lnSpc>
              <a:spcBef>
                <a:spcPts val="5"/>
              </a:spcBef>
            </a:pPr>
            <a:r>
              <a:rPr sz="1500" dirty="0">
                <a:latin typeface="Calibri" panose="020F0502020204030204"/>
                <a:cs typeface="Calibri" panose="020F0502020204030204"/>
              </a:rPr>
              <a:t>от</a:t>
            </a:r>
            <a:r>
              <a:rPr sz="15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10" dirty="0">
                <a:latin typeface="Calibri" panose="020F0502020204030204"/>
                <a:cs typeface="Calibri" panose="020F0502020204030204"/>
              </a:rPr>
              <a:t>19</a:t>
            </a:r>
            <a:r>
              <a:rPr sz="15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ноября</a:t>
            </a:r>
            <a:r>
              <a:rPr sz="15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2024</a:t>
            </a:r>
            <a:r>
              <a:rPr sz="1500" spc="15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г.</a:t>
            </a:r>
            <a:r>
              <a:rPr sz="1500" spc="-7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№</a:t>
            </a:r>
            <a:r>
              <a:rPr sz="1500" spc="125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60" dirty="0">
                <a:latin typeface="Calibri" panose="020F0502020204030204"/>
                <a:cs typeface="Calibri" panose="020F0502020204030204"/>
              </a:rPr>
              <a:t>3333-</a:t>
            </a:r>
            <a:r>
              <a:rPr sz="1500" spc="-25" dirty="0">
                <a:latin typeface="Calibri" panose="020F0502020204030204"/>
                <a:cs typeface="Calibri" panose="020F0502020204030204"/>
              </a:rPr>
              <a:t>р)</a:t>
            </a:r>
            <a:endParaRPr sz="15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56487" y="4391964"/>
            <a:ext cx="3768090" cy="49212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195"/>
              </a:spcBef>
            </a:pPr>
            <a:r>
              <a:rPr sz="1450" dirty="0">
                <a:latin typeface="Calibri" panose="020F0502020204030204"/>
                <a:cs typeface="Calibri" panose="020F0502020204030204"/>
              </a:rPr>
              <a:t>Снижение</a:t>
            </a:r>
            <a:r>
              <a:rPr sz="1450" spc="6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доли</a:t>
            </a:r>
            <a:r>
              <a:rPr sz="145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высоких</a:t>
            </a:r>
            <a:r>
              <a:rPr sz="1450" spc="3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145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25" dirty="0">
                <a:latin typeface="Calibri" panose="020F0502020204030204"/>
                <a:cs typeface="Calibri" panose="020F0502020204030204"/>
              </a:rPr>
              <a:t>BПP</a:t>
            </a:r>
            <a:endParaRPr sz="145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50" dirty="0">
                <a:latin typeface="Calibri" panose="020F0502020204030204"/>
                <a:cs typeface="Calibri" panose="020F0502020204030204"/>
              </a:rPr>
              <a:t>по</a:t>
            </a:r>
            <a:r>
              <a:rPr sz="145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математике</a:t>
            </a:r>
            <a:r>
              <a:rPr sz="1450" spc="7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от</a:t>
            </a:r>
            <a:r>
              <a:rPr sz="145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класса</a:t>
            </a:r>
            <a:r>
              <a:rPr sz="1450" spc="4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к</a:t>
            </a:r>
            <a:r>
              <a:rPr sz="145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классу</a:t>
            </a:r>
            <a:r>
              <a:rPr sz="1450" spc="5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в</a:t>
            </a:r>
            <a:r>
              <a:rPr sz="145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260" dirty="0">
                <a:latin typeface="Calibri" panose="020F0502020204030204"/>
                <a:cs typeface="Calibri" panose="020F0502020204030204"/>
              </a:rPr>
              <a:t>5—</a:t>
            </a:r>
            <a:r>
              <a:rPr sz="1450" dirty="0">
                <a:latin typeface="Calibri" panose="020F0502020204030204"/>
                <a:cs typeface="Calibri" panose="020F0502020204030204"/>
              </a:rPr>
              <a:t>9</a:t>
            </a:r>
            <a:r>
              <a:rPr sz="1450" spc="5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10" dirty="0">
                <a:latin typeface="Calibri" panose="020F0502020204030204"/>
                <a:cs typeface="Calibri" panose="020F0502020204030204"/>
              </a:rPr>
              <a:t>классах</a:t>
            </a:r>
            <a:endParaRPr sz="145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62660" y="5086350"/>
            <a:ext cx="423291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6705" indent="-294005">
              <a:lnSpc>
                <a:spcPct val="100000"/>
              </a:lnSpc>
              <a:spcBef>
                <a:spcPts val="100"/>
              </a:spcBef>
              <a:buChar char="•"/>
              <a:tabLst>
                <a:tab pos="306705" algn="l"/>
              </a:tabLst>
            </a:pPr>
            <a:r>
              <a:rPr sz="1500" spc="-20" dirty="0">
                <a:latin typeface="Calibri" panose="020F0502020204030204"/>
                <a:cs typeface="Calibri" panose="020F0502020204030204"/>
              </a:rPr>
              <a:t>Низкая</a:t>
            </a:r>
            <a:r>
              <a:rPr sz="1500" spc="-6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доля</a:t>
            </a:r>
            <a:r>
              <a:rPr sz="1500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10" dirty="0">
                <a:latin typeface="Calibri" panose="020F0502020204030204"/>
                <a:cs typeface="Calibri" panose="020F0502020204030204"/>
              </a:rPr>
              <a:t>высоких</a:t>
            </a:r>
            <a:r>
              <a:rPr sz="150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25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1500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BПP</a:t>
            </a:r>
            <a:r>
              <a:rPr sz="1500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dirty="0">
                <a:latin typeface="Calibri" panose="020F0502020204030204"/>
                <a:cs typeface="Calibri" panose="020F0502020204030204"/>
              </a:rPr>
              <a:t>по</a:t>
            </a:r>
            <a:r>
              <a:rPr sz="150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10" dirty="0">
                <a:latin typeface="Calibri" panose="020F0502020204030204"/>
                <a:cs typeface="Calibri" panose="020F0502020204030204"/>
              </a:rPr>
              <a:t>физике</a:t>
            </a:r>
            <a:endParaRPr sz="15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63269" y="5541975"/>
            <a:ext cx="3589654" cy="47244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304800" marR="5080" indent="-292735">
              <a:lnSpc>
                <a:spcPct val="102000"/>
              </a:lnSpc>
              <a:spcBef>
                <a:spcPts val="65"/>
              </a:spcBef>
              <a:buChar char="•"/>
              <a:tabLst>
                <a:tab pos="304800" algn="l"/>
                <a:tab pos="306705" algn="l"/>
              </a:tabLst>
            </a:pPr>
            <a:r>
              <a:rPr sz="1450" dirty="0">
                <a:latin typeface="Calibri" panose="020F0502020204030204"/>
                <a:cs typeface="Calibri" panose="020F0502020204030204"/>
              </a:rPr>
              <a:t>	Низкий</a:t>
            </a:r>
            <a:r>
              <a:rPr sz="1450" spc="8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уровень</a:t>
            </a:r>
            <a:r>
              <a:rPr sz="1450" spc="4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участия</a:t>
            </a:r>
            <a:r>
              <a:rPr sz="1450" spc="7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в</a:t>
            </a:r>
            <a:r>
              <a:rPr sz="1450" spc="1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BПP</a:t>
            </a:r>
            <a:r>
              <a:rPr sz="1450" spc="4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по</a:t>
            </a:r>
            <a:r>
              <a:rPr sz="1450" spc="2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10" dirty="0">
                <a:latin typeface="Calibri" panose="020F0502020204030204"/>
                <a:cs typeface="Calibri" panose="020F0502020204030204"/>
              </a:rPr>
              <a:t>физике </a:t>
            </a:r>
            <a:r>
              <a:rPr sz="1450" dirty="0">
                <a:latin typeface="Calibri" panose="020F0502020204030204"/>
                <a:cs typeface="Calibri" panose="020F0502020204030204"/>
              </a:rPr>
              <a:t>и</a:t>
            </a:r>
            <a:r>
              <a:rPr sz="1450" spc="-8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математике</a:t>
            </a:r>
            <a:r>
              <a:rPr sz="1450" spc="4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углубленного</a:t>
            </a:r>
            <a:r>
              <a:rPr sz="1450" spc="4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10" dirty="0">
                <a:latin typeface="Calibri" panose="020F0502020204030204"/>
                <a:cs typeface="Calibri" panose="020F0502020204030204"/>
              </a:rPr>
              <a:t>уровня</a:t>
            </a:r>
            <a:endParaRPr sz="145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933692" y="2035555"/>
            <a:ext cx="4165600" cy="77597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 algn="ctr">
              <a:lnSpc>
                <a:spcPct val="91000"/>
              </a:lnSpc>
              <a:spcBef>
                <a:spcPts val="300"/>
              </a:spcBef>
            </a:pPr>
            <a:r>
              <a:rPr sz="1750" spc="-155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Сохранение</a:t>
            </a:r>
            <a:r>
              <a:rPr sz="1750" spc="-60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 </a:t>
            </a:r>
            <a:r>
              <a:rPr sz="1750" spc="-20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и</a:t>
            </a:r>
            <a:r>
              <a:rPr sz="1750" spc="-135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 </a:t>
            </a:r>
            <a:r>
              <a:rPr sz="1750" spc="-125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укрепление</a:t>
            </a:r>
            <a:r>
              <a:rPr sz="1750" spc="20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 </a:t>
            </a:r>
            <a:r>
              <a:rPr sz="1750" spc="-105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традиционных </a:t>
            </a:r>
            <a:r>
              <a:rPr sz="1750" spc="-125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россииских</a:t>
            </a:r>
            <a:r>
              <a:rPr sz="1750" spc="65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 </a:t>
            </a:r>
            <a:r>
              <a:rPr sz="1750" spc="-120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духовно-</a:t>
            </a:r>
            <a:r>
              <a:rPr sz="1750" spc="-10" dirty="0">
                <a:solidFill>
                  <a:srgbClr val="000C22"/>
                </a:solidFill>
                <a:latin typeface="Lucida Sans Unicode" panose="020B0602030504020204"/>
                <a:cs typeface="Lucida Sans Unicode" panose="020B0602030504020204"/>
              </a:rPr>
              <a:t>нравственных ценностеи</a:t>
            </a:r>
            <a:endParaRPr sz="1750">
              <a:latin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831330" y="3009975"/>
            <a:ext cx="432054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spc="-40" dirty="0">
                <a:solidFill>
                  <a:srgbClr val="000C20"/>
                </a:solidFill>
                <a:latin typeface="Calibri" panose="020F0502020204030204"/>
                <a:cs typeface="Calibri" panose="020F0502020204030204"/>
              </a:rPr>
              <a:t>(Указ</a:t>
            </a:r>
            <a:r>
              <a:rPr sz="1750" spc="-114" dirty="0">
                <a:solidFill>
                  <a:srgbClr val="000C2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750" spc="-70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Президента</a:t>
            </a:r>
            <a:r>
              <a:rPr sz="1750" spc="-114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750" dirty="0">
                <a:solidFill>
                  <a:srgbClr val="000C20"/>
                </a:solidFill>
                <a:latin typeface="Calibri" panose="020F0502020204030204"/>
                <a:cs typeface="Calibri" panose="020F0502020204030204"/>
              </a:rPr>
              <a:t>РФ</a:t>
            </a:r>
            <a:r>
              <a:rPr sz="1750" spc="-10" dirty="0">
                <a:solidFill>
                  <a:srgbClr val="000C2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750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от</a:t>
            </a:r>
            <a:r>
              <a:rPr sz="1750" spc="10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750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9</a:t>
            </a:r>
            <a:r>
              <a:rPr sz="1750" spc="-55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750" spc="-75" dirty="0">
                <a:solidFill>
                  <a:srgbClr val="030C20"/>
                </a:solidFill>
                <a:latin typeface="Calibri" panose="020F0502020204030204"/>
                <a:cs typeface="Calibri" panose="020F0502020204030204"/>
              </a:rPr>
              <a:t>ноября</a:t>
            </a:r>
            <a:r>
              <a:rPr sz="1750" spc="-95" dirty="0">
                <a:solidFill>
                  <a:srgbClr val="030C20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750" spc="-40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2022</a:t>
            </a:r>
            <a:r>
              <a:rPr sz="1750" spc="-65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750" spc="-80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г. </a:t>
            </a:r>
            <a:r>
              <a:rPr sz="1750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№</a:t>
            </a:r>
            <a:r>
              <a:rPr sz="1750" spc="145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sz="1750" spc="-20" dirty="0">
                <a:solidFill>
                  <a:srgbClr val="000C22"/>
                </a:solidFill>
                <a:latin typeface="Calibri" panose="020F0502020204030204"/>
                <a:cs typeface="Calibri" panose="020F0502020204030204"/>
              </a:rPr>
              <a:t>809)</a:t>
            </a:r>
            <a:endParaRPr sz="175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752081" y="4521200"/>
            <a:ext cx="4153535" cy="931544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305435" marR="5080" indent="-293370">
              <a:lnSpc>
                <a:spcPct val="102000"/>
              </a:lnSpc>
              <a:spcBef>
                <a:spcPts val="65"/>
              </a:spcBef>
              <a:buChar char="•"/>
              <a:tabLst>
                <a:tab pos="305435" algn="l"/>
                <a:tab pos="351155" algn="l"/>
              </a:tabLst>
            </a:pPr>
            <a:r>
              <a:rPr sz="1450" dirty="0">
                <a:latin typeface="Calibri" panose="020F0502020204030204"/>
                <a:cs typeface="Calibri" panose="020F0502020204030204"/>
              </a:rPr>
              <a:t>	Связь</a:t>
            </a:r>
            <a:r>
              <a:rPr sz="145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1450" spc="4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10" dirty="0">
                <a:latin typeface="Calibri" panose="020F0502020204030204"/>
                <a:cs typeface="Calibri" panose="020F0502020204030204"/>
              </a:rPr>
              <a:t>BПP-</a:t>
            </a:r>
            <a:r>
              <a:rPr sz="1450" dirty="0">
                <a:latin typeface="Calibri" panose="020F0502020204030204"/>
                <a:cs typeface="Calibri" panose="020F0502020204030204"/>
              </a:rPr>
              <a:t>2024</a:t>
            </a:r>
            <a:r>
              <a:rPr sz="1450" spc="8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по</a:t>
            </a:r>
            <a:r>
              <a:rPr sz="145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русскому</a:t>
            </a:r>
            <a:r>
              <a:rPr sz="1450" spc="7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10" dirty="0">
                <a:latin typeface="Calibri" panose="020F0502020204030204"/>
                <a:cs typeface="Calibri" panose="020F0502020204030204"/>
              </a:rPr>
              <a:t>языку, </a:t>
            </a:r>
            <a:r>
              <a:rPr sz="1450" dirty="0">
                <a:latin typeface="Calibri" panose="020F0502020204030204"/>
                <a:cs typeface="Calibri" panose="020F0502020204030204"/>
              </a:rPr>
              <a:t>истории</a:t>
            </a:r>
            <a:r>
              <a:rPr sz="1450" spc="14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и</a:t>
            </a:r>
            <a:r>
              <a:rPr sz="1450" spc="7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10" dirty="0">
                <a:latin typeface="Calibri" panose="020F0502020204030204"/>
                <a:cs typeface="Calibri" panose="020F0502020204030204"/>
              </a:rPr>
              <a:t>обществознанию </a:t>
            </a:r>
            <a:r>
              <a:rPr sz="1450" dirty="0">
                <a:latin typeface="Calibri" panose="020F0502020204030204"/>
                <a:cs typeface="Calibri" panose="020F0502020204030204"/>
              </a:rPr>
              <a:t>и</a:t>
            </a:r>
            <a:r>
              <a:rPr sz="1450" spc="9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10" dirty="0">
                <a:latin typeface="Calibri" panose="020F0502020204030204"/>
                <a:cs typeface="Calibri" panose="020F0502020204030204"/>
              </a:rPr>
              <a:t>уровня </a:t>
            </a:r>
            <a:r>
              <a:rPr sz="1500" spc="-10" dirty="0">
                <a:latin typeface="Calibri" panose="020F0502020204030204"/>
                <a:cs typeface="Calibri" panose="020F0502020204030204"/>
              </a:rPr>
              <a:t>сформированности</a:t>
            </a:r>
            <a:r>
              <a:rPr sz="1500" spc="30" dirty="0">
                <a:latin typeface="Calibri" panose="020F0502020204030204"/>
                <a:cs typeface="Calibri" panose="020F0502020204030204"/>
              </a:rPr>
              <a:t> </a:t>
            </a:r>
            <a:r>
              <a:rPr sz="1500" spc="-20" dirty="0">
                <a:latin typeface="Calibri" panose="020F0502020204030204"/>
                <a:cs typeface="Calibri" panose="020F0502020204030204"/>
              </a:rPr>
              <a:t>духовно-</a:t>
            </a:r>
            <a:r>
              <a:rPr sz="1500" spc="-10" dirty="0">
                <a:latin typeface="Calibri" panose="020F0502020204030204"/>
                <a:cs typeface="Calibri" panose="020F0502020204030204"/>
              </a:rPr>
              <a:t>нравственных </a:t>
            </a:r>
            <a:r>
              <a:rPr sz="1450" dirty="0">
                <a:latin typeface="Calibri" panose="020F0502020204030204"/>
                <a:cs typeface="Calibri" panose="020F0502020204030204"/>
              </a:rPr>
              <a:t>ценностей</a:t>
            </a:r>
            <a:r>
              <a:rPr sz="1450" spc="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обучающихся</a:t>
            </a:r>
            <a:r>
              <a:rPr sz="1450" spc="8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10" dirty="0">
                <a:latin typeface="Calibri" panose="020F0502020204030204"/>
                <a:cs typeface="Calibri" panose="020F0502020204030204"/>
              </a:rPr>
              <a:t>(НСИ-2024)</a:t>
            </a:r>
            <a:endParaRPr sz="145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752081" y="5660237"/>
            <a:ext cx="4354830" cy="49212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307975" indent="-295275">
              <a:lnSpc>
                <a:spcPct val="100000"/>
              </a:lnSpc>
              <a:spcBef>
                <a:spcPts val="195"/>
              </a:spcBef>
              <a:buChar char="•"/>
              <a:tabLst>
                <a:tab pos="307975" algn="l"/>
              </a:tabLst>
            </a:pPr>
            <a:r>
              <a:rPr sz="1450" dirty="0">
                <a:latin typeface="Calibri" panose="020F0502020204030204"/>
                <a:cs typeface="Calibri" panose="020F0502020204030204"/>
              </a:rPr>
              <a:t>Снижение</a:t>
            </a:r>
            <a:r>
              <a:rPr sz="1450" spc="3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доли</a:t>
            </a:r>
            <a:r>
              <a:rPr sz="1450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высоких</a:t>
            </a:r>
            <a:r>
              <a:rPr sz="1450" spc="2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результатов</a:t>
            </a:r>
            <a:r>
              <a:rPr sz="1450" spc="1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25" dirty="0">
                <a:latin typeface="Calibri" panose="020F0502020204030204"/>
                <a:cs typeface="Calibri" panose="020F0502020204030204"/>
              </a:rPr>
              <a:t>BПP</a:t>
            </a:r>
            <a:endParaRPr sz="1450">
              <a:latin typeface="Calibri" panose="020F0502020204030204"/>
              <a:cs typeface="Calibri" panose="020F0502020204030204"/>
            </a:endParaRPr>
          </a:p>
          <a:p>
            <a:pPr marL="305435">
              <a:lnSpc>
                <a:spcPct val="100000"/>
              </a:lnSpc>
              <a:spcBef>
                <a:spcPts val="95"/>
              </a:spcBef>
            </a:pPr>
            <a:r>
              <a:rPr sz="1450" dirty="0">
                <a:latin typeface="Calibri" panose="020F0502020204030204"/>
                <a:cs typeface="Calibri" panose="020F0502020204030204"/>
              </a:rPr>
              <a:t>по</a:t>
            </a:r>
            <a:r>
              <a:rPr sz="1450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русскому</a:t>
            </a:r>
            <a:r>
              <a:rPr sz="1450" spc="6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языку</a:t>
            </a:r>
            <a:r>
              <a:rPr sz="1450" spc="7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от</a:t>
            </a:r>
            <a:r>
              <a:rPr sz="1450" spc="-1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класса</a:t>
            </a:r>
            <a:r>
              <a:rPr sz="1450" spc="4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к</a:t>
            </a:r>
            <a:r>
              <a:rPr sz="1450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классу</a:t>
            </a:r>
            <a:r>
              <a:rPr sz="1450" spc="6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dirty="0">
                <a:latin typeface="Calibri" panose="020F0502020204030204"/>
                <a:cs typeface="Calibri" panose="020F0502020204030204"/>
              </a:rPr>
              <a:t>в</a:t>
            </a:r>
            <a:r>
              <a:rPr sz="1450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260" dirty="0">
                <a:latin typeface="Calibri" panose="020F0502020204030204"/>
                <a:cs typeface="Calibri" panose="020F0502020204030204"/>
              </a:rPr>
              <a:t>5—</a:t>
            </a:r>
            <a:r>
              <a:rPr sz="1450" dirty="0">
                <a:latin typeface="Calibri" panose="020F0502020204030204"/>
                <a:cs typeface="Calibri" panose="020F0502020204030204"/>
              </a:rPr>
              <a:t>9</a:t>
            </a:r>
            <a:r>
              <a:rPr sz="1450" spc="70" dirty="0">
                <a:latin typeface="Calibri" panose="020F0502020204030204"/>
                <a:cs typeface="Calibri" panose="020F0502020204030204"/>
              </a:rPr>
              <a:t> </a:t>
            </a:r>
            <a:r>
              <a:rPr sz="1450" spc="-10" dirty="0">
                <a:latin typeface="Calibri" panose="020F0502020204030204"/>
                <a:cs typeface="Calibri" panose="020F0502020204030204"/>
              </a:rPr>
              <a:t>классах</a:t>
            </a:r>
            <a:endParaRPr sz="145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4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C00000"/>
                </a:solidFill>
              </a:rPr>
              <a:t>Количество</a:t>
            </a:r>
            <a:r>
              <a:rPr spc="-70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участников</a:t>
            </a:r>
            <a:r>
              <a:rPr spc="-45" dirty="0">
                <a:solidFill>
                  <a:srgbClr val="C00000"/>
                </a:solidFill>
              </a:rPr>
              <a:t> </a:t>
            </a:r>
            <a:r>
              <a:rPr spc="-25" dirty="0">
                <a:solidFill>
                  <a:srgbClr val="C00000"/>
                </a:solidFill>
              </a:rPr>
              <a:t>ВПР-</a:t>
            </a:r>
            <a:r>
              <a:rPr dirty="0">
                <a:solidFill>
                  <a:srgbClr val="C00000"/>
                </a:solidFill>
              </a:rPr>
              <a:t>2025</a:t>
            </a:r>
            <a:r>
              <a:rPr spc="-30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по</a:t>
            </a:r>
            <a:r>
              <a:rPr spc="-6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химии</a:t>
            </a:r>
            <a:r>
              <a:rPr spc="-4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по</a:t>
            </a:r>
            <a:r>
              <a:rPr spc="-70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программе</a:t>
            </a:r>
            <a:r>
              <a:rPr spc="-4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8</a:t>
            </a:r>
            <a:r>
              <a:rPr spc="-60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класса</a:t>
            </a:r>
            <a:endParaRPr spc="-10" dirty="0">
              <a:solidFill>
                <a:srgbClr val="C00000"/>
              </a:solidFill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517650" y="1406397"/>
          <a:ext cx="6864350" cy="2387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3540"/>
                <a:gridCol w="3048635"/>
                <a:gridCol w="1991995"/>
                <a:gridCol w="1440179"/>
              </a:tblGrid>
              <a:tr h="7194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Количество</a:t>
                      </a: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ОО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Количество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участников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3956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b="1" spc="-50" dirty="0">
                          <a:latin typeface="Calibri" panose="020F0502020204030204"/>
                          <a:cs typeface="Calibri" panose="020F0502020204030204"/>
                        </a:rPr>
                        <a:t>1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b="1" spc="-25" dirty="0">
                          <a:latin typeface="Calibri" panose="020F0502020204030204"/>
                          <a:cs typeface="Calibri" panose="020F0502020204030204"/>
                        </a:rPr>
                        <a:t>РФ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b="1" spc="-10" dirty="0">
                          <a:latin typeface="Calibri" panose="020F0502020204030204"/>
                          <a:cs typeface="Calibri" panose="020F0502020204030204"/>
                        </a:rPr>
                        <a:t>21038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5941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b="1" spc="-10" dirty="0">
                          <a:latin typeface="Calibri" panose="020F0502020204030204"/>
                          <a:cs typeface="Calibri" panose="020F0502020204030204"/>
                        </a:rPr>
                        <a:t>437538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636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2000" b="1" spc="-50" dirty="0">
                          <a:latin typeface="Calibri" panose="020F0502020204030204"/>
                          <a:cs typeface="Calibri" panose="020F0502020204030204"/>
                        </a:rPr>
                        <a:t>2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lang="ru-RU" sz="2000" b="1" dirty="0">
                          <a:latin typeface="Calibri" panose="020F0502020204030204"/>
                          <a:cs typeface="Calibri" panose="020F0502020204030204"/>
                        </a:rPr>
                        <a:t>Самарская </a:t>
                      </a:r>
                      <a:r>
                        <a:rPr sz="2000" b="1" spc="-10" dirty="0">
                          <a:latin typeface="Calibri" panose="020F0502020204030204"/>
                          <a:cs typeface="Calibri" panose="020F0502020204030204"/>
                        </a:rPr>
                        <a:t>область</a:t>
                      </a: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46164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endParaRPr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63627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  <a:buNone/>
                      </a:pPr>
                      <a:r>
                        <a:rPr lang="ru-RU" altLang="en-US" sz="2000">
                          <a:latin typeface="Calibri" panose="020F0502020204030204"/>
                          <a:cs typeface="Calibri" panose="020F0502020204030204"/>
                        </a:rPr>
                        <a:t>3</a:t>
                      </a:r>
                      <a:endParaRPr lang="ru-RU" altLang="en-US"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  <a:buNone/>
                      </a:pPr>
                      <a:r>
                        <a:rPr lang="ru-RU" altLang="en-US" sz="2000" b="1">
                          <a:latin typeface="Calibri" panose="020F0502020204030204"/>
                          <a:cs typeface="Calibri" panose="020F0502020204030204"/>
                        </a:rPr>
                        <a:t>Кинельское ТУ</a:t>
                      </a:r>
                      <a:endParaRPr lang="ru-RU" altLang="en-US" sz="2000" b="1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  <a:buNone/>
                      </a:pPr>
                      <a:endParaRPr lang="ru-RU" altLang="en-US"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p>
                      <a:pPr marL="461645">
                        <a:lnSpc>
                          <a:spcPct val="100000"/>
                        </a:lnSpc>
                        <a:spcBef>
                          <a:spcPts val="235"/>
                        </a:spcBef>
                        <a:buNone/>
                      </a:pPr>
                      <a:endParaRPr lang="ru-RU" altLang="en-US" sz="20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708150" y="4032250"/>
          <a:ext cx="6756400" cy="2305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0395"/>
                <a:gridCol w="2901950"/>
                <a:gridCol w="1875154"/>
              </a:tblGrid>
              <a:tr h="6946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5016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ru-RU" sz="1800" b="1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Самарская  о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бласть,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чел.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spc="-50" dirty="0">
                          <a:solidFill>
                            <a:srgbClr val="FFFFFF"/>
                          </a:solidFill>
                          <a:latin typeface="Calibri" panose="020F0502020204030204"/>
                          <a:cs typeface="Calibri" panose="020F0502020204030204"/>
                        </a:rPr>
                        <a:t>%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402590"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800" b="1" dirty="0">
                          <a:latin typeface="Calibri" panose="020F0502020204030204"/>
                          <a:cs typeface="Calibri" panose="020F0502020204030204"/>
                        </a:rPr>
                        <a:t>Получили</a:t>
                      </a:r>
                      <a:r>
                        <a:rPr sz="1800" b="1" spc="-4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b="1" spc="-25" dirty="0">
                          <a:latin typeface="Calibri" panose="020F0502020204030204"/>
                          <a:cs typeface="Calibri" panose="020F0502020204030204"/>
                        </a:rPr>
                        <a:t>«2»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501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5080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402590"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800" b="1" dirty="0">
                          <a:latin typeface="Calibri" panose="020F0502020204030204"/>
                          <a:cs typeface="Calibri" panose="020F0502020204030204"/>
                        </a:rPr>
                        <a:t>Получили</a:t>
                      </a:r>
                      <a:r>
                        <a:rPr sz="1800" b="1" spc="-4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b="1" spc="-25" dirty="0">
                          <a:latin typeface="Calibri" panose="020F0502020204030204"/>
                          <a:cs typeface="Calibri" panose="020F0502020204030204"/>
                        </a:rPr>
                        <a:t>«3»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501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02590"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800" b="1" dirty="0">
                          <a:latin typeface="Calibri" panose="020F0502020204030204"/>
                          <a:cs typeface="Calibri" panose="020F0502020204030204"/>
                        </a:rPr>
                        <a:t>Получили</a:t>
                      </a:r>
                      <a:r>
                        <a:rPr sz="1800" b="1" spc="-4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b="1" spc="-25" dirty="0">
                          <a:latin typeface="Calibri" panose="020F0502020204030204"/>
                          <a:cs typeface="Calibri" panose="020F0502020204030204"/>
                        </a:rPr>
                        <a:t>«4»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501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402590"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800" b="1" dirty="0">
                          <a:latin typeface="Calibri" panose="020F0502020204030204"/>
                          <a:cs typeface="Calibri" panose="020F0502020204030204"/>
                        </a:rPr>
                        <a:t>Получили</a:t>
                      </a:r>
                      <a:r>
                        <a:rPr sz="1800" b="1" spc="-45" dirty="0">
                          <a:latin typeface="Calibri" panose="020F0502020204030204"/>
                          <a:cs typeface="Calibri" panose="020F0502020204030204"/>
                        </a:rPr>
                        <a:t> </a:t>
                      </a:r>
                      <a:r>
                        <a:rPr sz="1800" b="1" spc="-25" dirty="0">
                          <a:latin typeface="Calibri" panose="020F0502020204030204"/>
                          <a:cs typeface="Calibri" panose="020F0502020204030204"/>
                        </a:rPr>
                        <a:t>«5»</a:t>
                      </a: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501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80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26771</Words>
  <Application>WPS Presentation</Application>
  <PresentationFormat>On-screen Show (4:3)</PresentationFormat>
  <Paragraphs>964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80" baseType="lpstr">
      <vt:lpstr>Arial</vt:lpstr>
      <vt:lpstr>SimSun</vt:lpstr>
      <vt:lpstr>Wingdings</vt:lpstr>
      <vt:lpstr>Calibri</vt:lpstr>
      <vt:lpstr>Arial Black</vt:lpstr>
      <vt:lpstr>Arial</vt:lpstr>
      <vt:lpstr>Lucida Sans Unicode</vt:lpstr>
      <vt:lpstr>Consolas</vt:lpstr>
      <vt:lpstr>Cambria</vt:lpstr>
      <vt:lpstr>Courier New</vt:lpstr>
      <vt:lpstr>Times New Roman</vt:lpstr>
      <vt:lpstr>Microsoft YaHei</vt:lpstr>
      <vt:lpstr>Arial Unicode MS</vt:lpstr>
      <vt:lpstr>Segoe UI</vt:lpstr>
      <vt:lpstr>Segoe UI Symbol</vt:lpstr>
      <vt:lpstr>Wingdings</vt:lpstr>
      <vt:lpstr>Tahoma</vt:lpstr>
      <vt:lpstr>Office Theme</vt:lpstr>
      <vt:lpstr>Анализ типичных затруднений</vt:lpstr>
      <vt:lpstr>ЕДИНАЯ система оценки качества образования</vt:lpstr>
      <vt:lpstr>PowerPoint 演示文稿</vt:lpstr>
      <vt:lpstr>PowerPoint 演示文稿</vt:lpstr>
      <vt:lpstr>PowerPoint 演示文稿</vt:lpstr>
      <vt:lpstr>Нормативные акты, регламентирующие проведение ВПР</vt:lpstr>
      <vt:lpstr>PowerPoint 演示文稿</vt:lpstr>
      <vt:lpstr>ИСПОЛЬЗОВАНИЕ РЕЗУЛЬТАТОВ BПP</vt:lpstr>
      <vt:lpstr>Количество участников ВПР-2025 по химии по программе 8 класса</vt:lpstr>
      <vt:lpstr>Справляемость по заданиям ВПР-2025</vt:lpstr>
      <vt:lpstr>ВПР-2025 химия 8 класс</vt:lpstr>
      <vt:lpstr>ВПР химия 8 класс</vt:lpstr>
      <vt:lpstr>ВПР химия 8 класс</vt:lpstr>
      <vt:lpstr>Структура ВПР-2025 по химии</vt:lpstr>
      <vt:lpstr>Задания 4, 6, 7 проверочной работы относятся к повышенному уровню сложности.</vt:lpstr>
      <vt:lpstr>Задание №1</vt:lpstr>
      <vt:lpstr>Опора на базовые знания</vt:lpstr>
      <vt:lpstr>Задание 6.4 и 6.5 ВПР по химии 8 класс</vt:lpstr>
      <vt:lpstr>Вопрос 6-4. Решение</vt:lpstr>
      <vt:lpstr>Задание 7.1. ВПР по химии 8 класс</vt:lpstr>
      <vt:lpstr>Задание 7.3. ВПР по химии</vt:lpstr>
      <vt:lpstr>Нельзя считать достаточным уровень усвоения умений и видов деятельности:</vt:lpstr>
      <vt:lpstr>Невозможно показать существенно улучшить результаты без радикальной смены технологии преподавания предметов естественно-научного цикла</vt:lpstr>
      <vt:lpstr>Рекомендации ЦОККО</vt:lpstr>
      <vt:lpstr>Учителям</vt:lpstr>
      <vt:lpstr>ИНФОРМАЦИОННЫЙ СТЕНД о ВПР</vt:lpstr>
      <vt:lpstr>Этапы подготовки к ВПР по химии</vt:lpstr>
      <vt:lpstr>Тренировочные упражнения</vt:lpstr>
      <vt:lpstr>Задание на характерные свойства вещества</vt:lpstr>
      <vt:lpstr>ОК «Типы кристаллических решеток»	(к заданию 4)</vt:lpstr>
      <vt:lpstr>Задания на классификацию веществ</vt:lpstr>
      <vt:lpstr>Решение контекстных (текстовых) задач</vt:lpstr>
      <vt:lpstr>Учебный эксперимент</vt:lpstr>
      <vt:lpstr>Формы работы и контроля при подготовке к ВПР по химии</vt:lpstr>
      <vt:lpstr>В помощь учителю и учащимся при подготовке к ВПР</vt:lpstr>
      <vt:lpstr>В помощь учителю и учащимся при подготовке к ВПР</vt:lpstr>
      <vt:lpstr>Интернет-сервисы при подготовке к ВПР</vt:lpstr>
      <vt:lpstr>МАТЕРИАЛЫ BПP в ФГИС МОЯ</vt:lpstr>
      <vt:lpstr>Электронные ресурсы для подготовки к ВПР</vt:lpstr>
      <vt:lpstr>«ЯКласс» при подготовке к ВПР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Методические рекомендации учителям химии:</vt:lpstr>
      <vt:lpstr>Успех подготовки к ВПР заключается</vt:lpstr>
      <vt:lpstr>PowerPoint 演示文稿</vt:lpstr>
      <vt:lpstr>ОО с признаками необъективности результатов и ШНОР</vt:lpstr>
      <vt:lpstr>Перепроверка работ участников Всероссийских проверочных работ по учебному предмету «Химия» и «Биология»</vt:lpstr>
      <vt:lpstr>Рекомендации для учителей по совершенствованию профессиональных компетенций и методики критериального оценивания:</vt:lpstr>
      <vt:lpstr>PowerPoint 演示文稿</vt:lpstr>
      <vt:lpstr>Как использовать результаты ВПР (уровень ОО)</vt:lpstr>
      <vt:lpstr>Рекомендации административным командам</vt:lpstr>
      <vt:lpstr>PowerPoint 演示文稿</vt:lpstr>
      <vt:lpstr>ПOДГOTOBKA К ПРОВЕДЕНИЮ BПP-2026</vt:lpstr>
      <vt:lpstr>ВПР 2026</vt:lpstr>
      <vt:lpstr>АПРОБАЦИЯ СЕТЕВОГО ПРОГРАММНОГО ПРОДУКТА ОКО BПP</vt:lpstr>
      <vt:lpstr>PowerPoint 演示文稿</vt:lpstr>
      <vt:lpstr>ОБРАТНАЯ СВЯЗЬ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ВПР -2025 по химии.Анализ типичных затруднений</dc:title>
  <dc:creator>ФИОКО</dc:creator>
  <cp:lastModifiedBy>I</cp:lastModifiedBy>
  <cp:revision>4</cp:revision>
  <dcterms:created xsi:type="dcterms:W3CDTF">2026-04-14T17:12:00Z</dcterms:created>
  <dcterms:modified xsi:type="dcterms:W3CDTF">2026-04-14T20:21:42Z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2025-10-20T08:00:00Z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2026-04-14T08:00:00Z</vt:filetime>
  </property>
  <property fmtid="{D5CDD505-2E9C-101B-9397-08002B2CF9AE}" pid="5" name="Producer">
    <vt:lpwstr>3-Heights(TM) PDF Security Shell 4.8.25.2 (http://www.pdf-tools.com)</vt:lpwstr>
  </property>
  <property fmtid="{D5CDD505-2E9C-101B-9397-08002B2CF9AE}" pid="6" name="ICV">
    <vt:lpwstr>658B538C00014937888B41639A386E7F_13</vt:lpwstr>
  </property>
  <property fmtid="{D5CDD505-2E9C-101B-9397-08002B2CF9AE}" pid="7" name="KSOProductBuildVer">
    <vt:lpwstr>1049-12.2.0.23196</vt:lpwstr>
  </property>
</Properties>
</file>