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64" r:id="rId5"/>
    <p:sldId id="263" r:id="rId6"/>
    <p:sldId id="265" r:id="rId7"/>
    <p:sldId id="266" r:id="rId8"/>
    <p:sldId id="267" r:id="rId9"/>
    <p:sldId id="260" r:id="rId10"/>
    <p:sldId id="259" r:id="rId11"/>
    <p:sldId id="256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A96B-C62B-45DC-8546-48F4021207B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B337-590C-4614-8FBF-E469951C3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0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A96B-C62B-45DC-8546-48F4021207B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B337-590C-4614-8FBF-E469951C3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6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A96B-C62B-45DC-8546-48F4021207B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B337-590C-4614-8FBF-E469951C394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7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A96B-C62B-45DC-8546-48F4021207B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B337-590C-4614-8FBF-E469951C3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7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A96B-C62B-45DC-8546-48F4021207B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B337-590C-4614-8FBF-E469951C394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369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A96B-C62B-45DC-8546-48F4021207B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B337-590C-4614-8FBF-E469951C3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233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A96B-C62B-45DC-8546-48F4021207B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B337-590C-4614-8FBF-E469951C3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23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A96B-C62B-45DC-8546-48F4021207B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B337-590C-4614-8FBF-E469951C3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A96B-C62B-45DC-8546-48F4021207B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B337-590C-4614-8FBF-E469951C3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4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A96B-C62B-45DC-8546-48F4021207B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B337-590C-4614-8FBF-E469951C3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A96B-C62B-45DC-8546-48F4021207B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B337-590C-4614-8FBF-E469951C3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7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A96B-C62B-45DC-8546-48F4021207B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B337-590C-4614-8FBF-E469951C3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55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A96B-C62B-45DC-8546-48F4021207B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B337-590C-4614-8FBF-E469951C3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2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A96B-C62B-45DC-8546-48F4021207B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B337-590C-4614-8FBF-E469951C3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0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A96B-C62B-45DC-8546-48F4021207B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B337-590C-4614-8FBF-E469951C3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1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1A96B-C62B-45DC-8546-48F4021207B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B337-590C-4614-8FBF-E469951C3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7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1A96B-C62B-45DC-8546-48F4021207B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46B337-590C-4614-8FBF-E469951C3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4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F32FD5-7D63-1FB7-CB12-37509AD2D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4700">
                <a:solidFill>
                  <a:srgbClr val="FFFFFF"/>
                </a:solidFill>
              </a:rPr>
              <a:t>Подготовка к ВПР по Английскому языку обучающихся 5 классов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434113-3FD7-49AE-1276-FE81421C7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FFFFFF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FFFFFF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FFFFFF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№3 г</a:t>
            </a:r>
            <a:r>
              <a:rPr lang="en-US" sz="1300" dirty="0">
                <a:solidFill>
                  <a:srgbClr val="FFFFFF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300" dirty="0">
                <a:solidFill>
                  <a:srgbClr val="FFFFFF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Кинеля</a:t>
            </a:r>
          </a:p>
          <a:p>
            <a:pPr>
              <a:lnSpc>
                <a:spcPct val="90000"/>
              </a:lnSpc>
            </a:pPr>
            <a:r>
              <a:rPr lang="ru-RU" sz="1300" dirty="0">
                <a:solidFill>
                  <a:srgbClr val="FFFFFF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Ермошкина Д</a:t>
            </a:r>
            <a:r>
              <a:rPr lang="en-US" sz="1300" dirty="0">
                <a:solidFill>
                  <a:srgbClr val="FFFFFF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dirty="0">
                <a:solidFill>
                  <a:srgbClr val="FFFFFF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300" dirty="0">
                <a:solidFill>
                  <a:srgbClr val="FFFFFF">
                    <a:alpha val="7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rgbClr val="FFFFFF">
                  <a:alpha val="7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10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40639-7530-B1E3-A4C3-CB1CF84A7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127" y="0"/>
            <a:ext cx="7766936" cy="1632154"/>
          </a:xfrm>
        </p:spPr>
        <p:txBody>
          <a:bodyPr/>
          <a:lstStyle/>
          <a:p>
            <a:pPr algn="ctr"/>
            <a:r>
              <a:rPr lang="ru-RU" dirty="0"/>
              <a:t>Психологические аспекты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514699-B06D-D7AE-414D-3E1E85D14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187" y="1612490"/>
            <a:ext cx="7936816" cy="4689987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Как снизить тревожность у обучающихся при подготовке к ВПР по Английскому языку: </a:t>
            </a:r>
          </a:p>
          <a:p>
            <a:pPr algn="l">
              <a:spcBef>
                <a:spcPts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Всегда говорить о ВПР как о обычной проверочной работе.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Хвалить за прогресс, а не только за результат.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Обсуждать страхи и отвечать на вопросы детей.</a:t>
            </a: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Фраза для учеников: «Ты знаешь больше, чем думаешь!»</a:t>
            </a:r>
          </a:p>
        </p:txBody>
      </p:sp>
    </p:spTree>
    <p:extLst>
      <p:ext uri="{BB962C8B-B14F-4D97-AF65-F5344CB8AC3E}">
        <p14:creationId xmlns:p14="http://schemas.microsoft.com/office/powerpoint/2010/main" val="107244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876C31-3A99-C99D-9CA3-35AF414A9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45" y="106345"/>
            <a:ext cx="5355118" cy="5355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98E401-AAC0-30BC-A722-1CE8E05371BC}"/>
              </a:ext>
            </a:extLst>
          </p:cNvPr>
          <p:cNvSpPr txBox="1"/>
          <p:nvPr/>
        </p:nvSpPr>
        <p:spPr>
          <a:xfrm>
            <a:off x="3084190" y="5976176"/>
            <a:ext cx="5044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</a:rPr>
              <a:t>Не бойся ВПР!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3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5FB39-1109-EDC9-3C3A-2AACAE7B14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Thank you for your attention.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97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EC166-A509-522C-6DA5-DEBA4C7D2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1120" y="314633"/>
            <a:ext cx="7766936" cy="1071170"/>
          </a:xfrm>
        </p:spPr>
        <p:txBody>
          <a:bodyPr/>
          <a:lstStyle/>
          <a:p>
            <a:pPr algn="ctr"/>
            <a:r>
              <a:rPr lang="ru-RU" dirty="0"/>
              <a:t>Что такое ВПР?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17494-6AA7-EED0-D756-CE940351763A}"/>
              </a:ext>
            </a:extLst>
          </p:cNvPr>
          <p:cNvSpPr txBox="1"/>
          <p:nvPr/>
        </p:nvSpPr>
        <p:spPr>
          <a:xfrm>
            <a:off x="1208936" y="1755551"/>
            <a:ext cx="82711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ВПР - Всероссийская проверочная работа</a:t>
            </a:r>
          </a:p>
          <a:p>
            <a:endParaRPr lang="ru-RU" sz="2000" dirty="0"/>
          </a:p>
          <a:p>
            <a:r>
              <a:rPr lang="ru-RU" sz="2000" dirty="0"/>
              <a:t>Время выполнения:           мин</a:t>
            </a:r>
            <a:r>
              <a:rPr lang="en-US" sz="2000" dirty="0"/>
              <a:t>.</a:t>
            </a:r>
            <a:r>
              <a:rPr lang="ru-RU" sz="2000" dirty="0"/>
              <a:t> </a:t>
            </a:r>
          </a:p>
          <a:p>
            <a:endParaRPr lang="ru-RU" sz="2000" dirty="0"/>
          </a:p>
          <a:p>
            <a:r>
              <a:rPr lang="ru-RU" sz="2000" dirty="0"/>
              <a:t>Типы заданий:</a:t>
            </a:r>
          </a:p>
          <a:p>
            <a:endParaRPr lang="ru-RU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Аудирование (прослушать текст и выбрать правильный ответ)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Чтение (прочитать текст и ответить на вопросы).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Грамматика и лексика (вставить пропущенные слова, выбрать правильную форму).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Письмо (написать короткое личное письмо другу).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FC0864-95F0-55A6-2FBF-4026D49E2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13" y="3299251"/>
            <a:ext cx="853272" cy="8532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7C7823-3C89-A8ED-1E36-4D4148DC0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3"/>
          <a:stretch>
            <a:fillRect/>
          </a:stretch>
        </p:blipFill>
        <p:spPr>
          <a:xfrm>
            <a:off x="7935419" y="5696223"/>
            <a:ext cx="641615" cy="460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E76AAF-CCC0-4374-CFE8-FB3FC447A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220" y="4152523"/>
            <a:ext cx="656903" cy="6569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384226-50A2-ADAD-7373-6729950CB0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282" r="10831" b="12088"/>
          <a:stretch>
            <a:fillRect/>
          </a:stretch>
        </p:blipFill>
        <p:spPr>
          <a:xfrm>
            <a:off x="4421349" y="5138408"/>
            <a:ext cx="566347" cy="55781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4E262B-50F5-6791-CABE-7B04ACC6F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39" y="2321168"/>
            <a:ext cx="614490" cy="4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2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97564-5026-34EB-31B4-97D440B7A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666" y="0"/>
            <a:ext cx="9807377" cy="1646302"/>
          </a:xfrm>
        </p:spPr>
        <p:txBody>
          <a:bodyPr/>
          <a:lstStyle/>
          <a:p>
            <a:pPr algn="ctr"/>
            <a:r>
              <a:rPr lang="ru-RU" dirty="0"/>
              <a:t>Аудирование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AB982E-D89F-3E91-FBCB-6F9808C95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666" y="2133601"/>
            <a:ext cx="9249423" cy="301413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Проблема: плохо воспринимают речь диктора 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Методы решения: 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Давать слушать тексты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ru-RU" dirty="0">
                <a:solidFill>
                  <a:schemeClr val="tx1"/>
                </a:solidFill>
              </a:rPr>
              <a:t> где диктор говорит медленно и четко проговаривает слова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Слушать каждый текст отдельно 2-3 раза для лучшего понимания с выписыванием ключевых слов</a:t>
            </a:r>
          </a:p>
          <a:p>
            <a:pPr marL="342900" indent="-342900" algn="l">
              <a:buFont typeface="+mj-lt"/>
              <a:buAutoNum type="arabicPeriod"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Повторное прослушивание с текстом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dirty="0">
                <a:solidFill>
                  <a:prstClr val="black"/>
                </a:solidFill>
                <a:latin typeface="Trebuchet MS" panose="020B0603020202020204"/>
              </a:rPr>
              <a:t>Игра «</a:t>
            </a:r>
            <a:r>
              <a:rPr lang="ru-RU" dirty="0" err="1">
                <a:solidFill>
                  <a:prstClr val="black"/>
                </a:solidFill>
                <a:latin typeface="Trebuchet MS" panose="020B0603020202020204"/>
              </a:rPr>
              <a:t>true</a:t>
            </a:r>
            <a:r>
              <a:rPr lang="ru-RU" dirty="0">
                <a:solidFill>
                  <a:prstClr val="black"/>
                </a:solidFill>
                <a:latin typeface="Trebuchet MS" panose="020B0603020202020204"/>
              </a:rPr>
              <a:t>\</a:t>
            </a:r>
            <a:r>
              <a:rPr lang="ru-RU" dirty="0" err="1">
                <a:solidFill>
                  <a:prstClr val="black"/>
                </a:solidFill>
                <a:latin typeface="Trebuchet MS" panose="020B0603020202020204"/>
              </a:rPr>
              <a:t>false</a:t>
            </a:r>
            <a:r>
              <a:rPr lang="ru-RU" dirty="0">
                <a:solidFill>
                  <a:prstClr val="black"/>
                </a:solidFill>
                <a:latin typeface="Trebuchet MS" panose="020B0603020202020204"/>
              </a:rPr>
              <a:t>» с картинками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1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A601E-3197-BF26-488D-C57B18411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64" y="422643"/>
            <a:ext cx="9791273" cy="566738"/>
          </a:xfrm>
        </p:spPr>
        <p:txBody>
          <a:bodyPr>
            <a:normAutofit/>
          </a:bodyPr>
          <a:lstStyle/>
          <a:p>
            <a:r>
              <a:rPr lang="ru-RU" dirty="0"/>
              <a:t>Игра «</a:t>
            </a:r>
            <a:r>
              <a:rPr lang="en-US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true or false</a:t>
            </a:r>
            <a:r>
              <a:rPr lang="ru-RU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                              Игра «</a:t>
            </a:r>
            <a:r>
              <a:rPr lang="en-US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I’m talking about</a:t>
            </a:r>
            <a:r>
              <a:rPr lang="ru-RU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09C424-8812-CDA1-4BF5-E75AF00E23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5645"/>
          <a:stretch>
            <a:fillRect/>
          </a:stretch>
        </p:blipFill>
        <p:spPr>
          <a:xfrm>
            <a:off x="944146" y="1380036"/>
            <a:ext cx="3382962" cy="3844925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58CAC2D2-E248-C98C-910F-F4EDEE80D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492" y="5477964"/>
            <a:ext cx="4376269" cy="674024"/>
          </a:xfrm>
        </p:spPr>
        <p:txBody>
          <a:bodyPr>
            <a:norm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In </a:t>
            </a:r>
            <a:r>
              <a:rPr lang="en-US" sz="1400" dirty="0">
                <a:solidFill>
                  <a:schemeClr val="tx1"/>
                </a:solidFill>
              </a:rPr>
              <a:t>this picture we can see a boy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and he’s reading a red book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A98853-F728-5A49-ABC3-74E8E9EF0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24" y="1818967"/>
            <a:ext cx="4439810" cy="249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9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A2A16-5B79-EE00-5EF0-282F0B903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880" y="339760"/>
            <a:ext cx="7766936" cy="1646302"/>
          </a:xfrm>
        </p:spPr>
        <p:txBody>
          <a:bodyPr/>
          <a:lstStyle/>
          <a:p>
            <a:pPr algn="ctr"/>
            <a:r>
              <a:rPr lang="ru-RU" dirty="0"/>
              <a:t>Понимание текста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42998A-8E7E-7138-6F8D-B815F0887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8" y="2320413"/>
            <a:ext cx="9360309" cy="3972232"/>
          </a:xfrm>
        </p:spPr>
        <p:txBody>
          <a:bodyPr/>
          <a:lstStyle/>
          <a:p>
            <a:pPr algn="l"/>
            <a:r>
              <a:rPr lang="ru-RU" dirty="0"/>
              <a:t>Проблема:</a:t>
            </a:r>
          </a:p>
          <a:p>
            <a:pPr marL="342900" indent="-342900" algn="l">
              <a:buAutoNum type="arabicPeriod"/>
            </a:pPr>
            <a:r>
              <a:rPr lang="ru-RU" dirty="0"/>
              <a:t>Непонимание смысла текста </a:t>
            </a:r>
          </a:p>
          <a:p>
            <a:pPr marL="342900" indent="-342900" algn="l">
              <a:buAutoNum type="arabicPeriod"/>
            </a:pPr>
            <a:r>
              <a:rPr lang="ru-RU" dirty="0"/>
              <a:t>Трудности перевода текста</a:t>
            </a:r>
          </a:p>
          <a:p>
            <a:pPr marL="342900" indent="-342900" algn="l">
              <a:buAutoNum type="arabicPeriod"/>
            </a:pPr>
            <a:endParaRPr lang="ru-RU" dirty="0"/>
          </a:p>
          <a:p>
            <a:pPr algn="l"/>
            <a:r>
              <a:rPr lang="ru-RU" dirty="0"/>
              <a:t>Методы решения:</a:t>
            </a:r>
          </a:p>
          <a:p>
            <a:pPr marL="342900" indent="-342900" algn="l">
              <a:buAutoNum type="arabicPeriod"/>
            </a:pPr>
            <a:r>
              <a:rPr lang="ru-RU" dirty="0"/>
              <a:t>На начальном этапе использование короткого текста с иллюстрациями</a:t>
            </a:r>
          </a:p>
          <a:p>
            <a:pPr marL="342900" indent="-34290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35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1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Isosceles Triangle 16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Isosceles Triangle 20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Isosceles Triangle 21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92565-25BD-D038-921E-2D3DB4CC3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5"/>
            <a:ext cx="8288035" cy="10950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dirty="0" err="1"/>
              <a:t>Тексты</a:t>
            </a:r>
            <a:r>
              <a:rPr lang="en-US" sz="3700" dirty="0"/>
              <a:t> с </a:t>
            </a:r>
            <a:r>
              <a:rPr lang="en-US" sz="3700" dirty="0" err="1"/>
              <a:t>визуальной</a:t>
            </a:r>
            <a:r>
              <a:rPr lang="en-US" sz="3700" dirty="0"/>
              <a:t> </a:t>
            </a:r>
            <a:r>
              <a:rPr lang="en-US" sz="3700" dirty="0" err="1"/>
              <a:t>поддержкой</a:t>
            </a:r>
            <a:r>
              <a:rPr lang="en-US" sz="3700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866CB0-FAFC-466D-93B3-B526F82C7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31062" r="6068" b="34066"/>
          <a:stretch>
            <a:fillRect/>
          </a:stretch>
        </p:blipFill>
        <p:spPr>
          <a:xfrm>
            <a:off x="826123" y="1584757"/>
            <a:ext cx="4189560" cy="2096655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22B9A6-80BB-6308-BAAC-ECA25E5D4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0" t="9832" r="15868" b="10949"/>
          <a:stretch>
            <a:fillRect/>
          </a:stretch>
        </p:blipFill>
        <p:spPr>
          <a:xfrm>
            <a:off x="5302148" y="934221"/>
            <a:ext cx="3913988" cy="331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3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E8908-B3E0-203D-FD80-06D748F8B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Грамматика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488B02-8D60-E4BB-BEA3-23594F7EF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3497"/>
            <a:ext cx="8596668" cy="448786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Проблема: </a:t>
            </a:r>
          </a:p>
          <a:p>
            <a:pPr>
              <a:buAutoNum type="arabicPeriod"/>
            </a:pPr>
            <a:r>
              <a:rPr lang="ru-RU" dirty="0"/>
              <a:t>Времена глаголов (путаница во временах)</a:t>
            </a:r>
          </a:p>
          <a:p>
            <a:pPr>
              <a:buAutoNum type="arabicPeriod"/>
            </a:pPr>
            <a:r>
              <a:rPr lang="ru-RU" dirty="0"/>
              <a:t>Путаница между объектными (</a:t>
            </a:r>
            <a:r>
              <a:rPr lang="ru-RU" dirty="0" err="1"/>
              <a:t>me</a:t>
            </a:r>
            <a:r>
              <a:rPr lang="ru-RU" dirty="0"/>
              <a:t>, </a:t>
            </a:r>
            <a:r>
              <a:rPr lang="ru-RU" dirty="0" err="1"/>
              <a:t>him</a:t>
            </a:r>
            <a:r>
              <a:rPr lang="ru-RU" dirty="0"/>
              <a:t>, </a:t>
            </a:r>
            <a:r>
              <a:rPr lang="ru-RU" dirty="0" err="1"/>
              <a:t>her</a:t>
            </a:r>
            <a:r>
              <a:rPr lang="ru-RU" dirty="0"/>
              <a:t>) и притяжательными (</a:t>
            </a:r>
            <a:r>
              <a:rPr lang="ru-RU" dirty="0" err="1"/>
              <a:t>my</a:t>
            </a:r>
            <a:r>
              <a:rPr lang="ru-RU" dirty="0"/>
              <a:t>, </a:t>
            </a:r>
            <a:r>
              <a:rPr lang="ru-RU" dirty="0" err="1"/>
              <a:t>his</a:t>
            </a:r>
            <a:r>
              <a:rPr lang="ru-RU" dirty="0"/>
              <a:t>, </a:t>
            </a:r>
            <a:r>
              <a:rPr lang="ru-RU" dirty="0" err="1"/>
              <a:t>her</a:t>
            </a:r>
            <a:r>
              <a:rPr lang="ru-RU" dirty="0"/>
              <a:t>) местоимениями.</a:t>
            </a:r>
          </a:p>
          <a:p>
            <a:pPr>
              <a:buAutoNum type="arabicPeriod"/>
            </a:pPr>
            <a:r>
              <a:rPr lang="ru-RU" dirty="0"/>
              <a:t>Степени сравнения прилагательных (забывают исключения)</a:t>
            </a:r>
          </a:p>
          <a:p>
            <a:pPr marL="0" indent="0">
              <a:buNone/>
            </a:pPr>
            <a:r>
              <a:rPr lang="ru-RU" dirty="0"/>
              <a:t>Метод решения:</a:t>
            </a:r>
          </a:p>
          <a:p>
            <a:pPr marL="0" indent="0">
              <a:buNone/>
            </a:pPr>
            <a:r>
              <a:rPr lang="ru-RU" dirty="0"/>
              <a:t>Самостоятельная отработка тем на сайте: </a:t>
            </a:r>
          </a:p>
          <a:p>
            <a:pPr>
              <a:buAutoNum type="arabicPeriod"/>
            </a:pPr>
            <a:r>
              <a:rPr lang="ru-RU" dirty="0"/>
              <a:t>«</a:t>
            </a:r>
            <a:r>
              <a:rPr lang="en-US" dirty="0" err="1"/>
              <a:t>Wordwall</a:t>
            </a:r>
            <a:r>
              <a:rPr lang="ru-RU" dirty="0"/>
              <a:t>»</a:t>
            </a:r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/>
              <a:t>https://wordwall.net/ru/</a:t>
            </a:r>
            <a:endParaRPr lang="ru-RU" dirty="0"/>
          </a:p>
          <a:p>
            <a:pPr>
              <a:buAutoNum type="arabicPeriod"/>
            </a:pPr>
            <a:r>
              <a:rPr lang="ru-RU" dirty="0"/>
              <a:t>«</a:t>
            </a:r>
            <a:r>
              <a:rPr lang="en-US" dirty="0"/>
              <a:t>Quizlet</a:t>
            </a:r>
            <a:r>
              <a:rPr lang="ru-RU" dirty="0"/>
              <a:t>»  </a:t>
            </a:r>
            <a:r>
              <a:rPr lang="en-US" dirty="0"/>
              <a:t>https://quizlet.com/ru/</a:t>
            </a:r>
            <a:endParaRPr lang="ru-RU" dirty="0"/>
          </a:p>
          <a:p>
            <a:pPr>
              <a:buAutoNum type="arabicPeriod"/>
            </a:pPr>
            <a:r>
              <a:rPr lang="ru-RU" dirty="0"/>
              <a:t>«</a:t>
            </a:r>
            <a:r>
              <a:rPr lang="en-US" dirty="0" err="1"/>
              <a:t>iSLCollective</a:t>
            </a:r>
            <a:r>
              <a:rPr lang="ru-RU" dirty="0"/>
              <a:t>» </a:t>
            </a:r>
            <a:r>
              <a:rPr lang="en-US" dirty="0"/>
              <a:t>https://en.islcollective.com/</a:t>
            </a:r>
            <a:endParaRPr lang="ru-RU" dirty="0"/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1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CF33C-05A8-0A27-501B-A4287CBC2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8" t="28147" r="22680" b="8889"/>
          <a:stretch>
            <a:fillRect/>
          </a:stretch>
        </p:blipFill>
        <p:spPr>
          <a:xfrm>
            <a:off x="5069571" y="2765745"/>
            <a:ext cx="5028158" cy="40922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B79D07-07C5-84D9-A7E9-C22171A9F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0267"/>
            <a:ext cx="4875702" cy="2637733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1A24B7-C929-CBE2-CAAD-057296BB6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4" t="29745"/>
          <a:stretch>
            <a:fillRect/>
          </a:stretch>
        </p:blipFill>
        <p:spPr>
          <a:xfrm>
            <a:off x="216310" y="1169398"/>
            <a:ext cx="4659392" cy="27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5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DBDBF-47C0-A83E-7CDD-264740D6D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406" y="300431"/>
            <a:ext cx="8418597" cy="1646302"/>
          </a:xfrm>
        </p:spPr>
        <p:txBody>
          <a:bodyPr/>
          <a:lstStyle/>
          <a:p>
            <a:pPr algn="ctr"/>
            <a:r>
              <a:rPr lang="ru-RU" dirty="0"/>
              <a:t>Подготовка к написанию письма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4AD58F-3AD3-BF9D-971E-D12E589B3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1946733"/>
            <a:ext cx="7766936" cy="4610836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Проблема: трудности в запоминании фраз-клише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ru-RU" dirty="0">
                <a:solidFill>
                  <a:schemeClr val="tx1"/>
                </a:solidFill>
              </a:rPr>
              <a:t> множественные орфографические ошибки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Методы решения: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Заучивать фразы-клише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Пишем письма друг другу в классе</a:t>
            </a:r>
          </a:p>
        </p:txBody>
      </p:sp>
    </p:spTree>
    <p:extLst>
      <p:ext uri="{BB962C8B-B14F-4D97-AF65-F5344CB8AC3E}">
        <p14:creationId xmlns:p14="http://schemas.microsoft.com/office/powerpoint/2010/main" val="389151211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353</Words>
  <Application>Microsoft Office PowerPoint</Application>
  <PresentationFormat>Широкоэкранный</PresentationFormat>
  <Paragraphs>65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Aptos</vt:lpstr>
      <vt:lpstr>Arial</vt:lpstr>
      <vt:lpstr>Times New Roman</vt:lpstr>
      <vt:lpstr>Trebuchet MS</vt:lpstr>
      <vt:lpstr>Wingdings 3</vt:lpstr>
      <vt:lpstr>Аспект</vt:lpstr>
      <vt:lpstr>Подготовка к ВПР по Английскому языку обучающихся 5 классов </vt:lpstr>
      <vt:lpstr>Что такое ВПР?</vt:lpstr>
      <vt:lpstr>Аудирование</vt:lpstr>
      <vt:lpstr>Игра «true or false»                              Игра «what I’m talking about»</vt:lpstr>
      <vt:lpstr>Понимание текста</vt:lpstr>
      <vt:lpstr>Тексты с визуальной поддержкой </vt:lpstr>
      <vt:lpstr>Грамматика </vt:lpstr>
      <vt:lpstr>Презентация PowerPoint</vt:lpstr>
      <vt:lpstr>Подготовка к написанию письма </vt:lpstr>
      <vt:lpstr>Психологические аспекты</vt:lpstr>
      <vt:lpstr>Презентация PowerPoint</vt:lpstr>
      <vt:lpstr>Thank you for your attention.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Ермошкина Д.Е.</dc:creator>
  <cp:lastModifiedBy>Ермошкина Д.Е.</cp:lastModifiedBy>
  <cp:revision>9</cp:revision>
  <dcterms:created xsi:type="dcterms:W3CDTF">2026-03-30T08:58:10Z</dcterms:created>
  <dcterms:modified xsi:type="dcterms:W3CDTF">2026-04-02T05:24:36Z</dcterms:modified>
</cp:coreProperties>
</file>