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1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8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DDA45C-EFFD-8550-0E0B-8BA9B9D054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1722" y="497711"/>
            <a:ext cx="9626277" cy="301225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«Мотивация обучающихся как фактор  предпрофессиональной подготовки и выбор сдачи ОГЭ по химии. Обобщение опыта работы»</a:t>
            </a:r>
            <a:br>
              <a:rPr lang="ru-RU" sz="4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40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EA5A5B-8345-7138-3E8D-B41A5962D3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FF0000"/>
                </a:solidFill>
              </a:rPr>
              <a:t>Матюшкина Татьяна Сергеевна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r>
              <a:rPr lang="ru-RU" i="1" dirty="0">
                <a:solidFill>
                  <a:srgbClr val="FF0000"/>
                </a:solidFill>
              </a:rPr>
              <a:t>учитель химии и биологии ГБОУ СОШ№9 </a:t>
            </a:r>
            <a:r>
              <a:rPr lang="ru-RU" i="1" dirty="0" err="1">
                <a:solidFill>
                  <a:srgbClr val="FF0000"/>
                </a:solidFill>
              </a:rPr>
              <a:t>г.Кинеля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5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9132BD-7DC9-7812-C6DF-6E29CB60A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446" y="428263"/>
            <a:ext cx="9970965" cy="282422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Мотивация обучающихся играет ключевую роль в предпрофессиональной подготовке и выборе сдачи ОГЭ по химии. Она влияет на активность учащихся, их готовность к изучению предмета, успешность сдачи экзамена и дальнейшее развитие интереса к естественнонаучным дисциплинам</a:t>
            </a:r>
            <a:br>
              <a:rPr lang="ru-RU" sz="2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7BB7C2-06D5-4B23-6316-5A0F610F7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446" y="2708477"/>
            <a:ext cx="9970965" cy="3082724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/>
              <a:t>Факторы, влияющие на мотивацию</a:t>
            </a:r>
            <a:endParaRPr lang="ru-RU" dirty="0"/>
          </a:p>
          <a:p>
            <a:r>
              <a:rPr lang="ru-RU" b="1" dirty="0"/>
              <a:t>1)Интерес к предмету.</a:t>
            </a:r>
            <a:r>
              <a:rPr lang="ru-RU" dirty="0"/>
              <a:t> </a:t>
            </a:r>
          </a:p>
          <a:p>
            <a:r>
              <a:rPr lang="ru-RU" b="1" dirty="0"/>
              <a:t>2)Осознанность выбора.</a:t>
            </a:r>
            <a:r>
              <a:rPr lang="ru-RU" dirty="0"/>
              <a:t> </a:t>
            </a:r>
          </a:p>
          <a:p>
            <a:r>
              <a:rPr lang="ru-RU" b="1" dirty="0"/>
              <a:t>3)Внутренняя мотивация.</a:t>
            </a:r>
            <a:r>
              <a:rPr lang="ru-RU" dirty="0"/>
              <a:t> </a:t>
            </a:r>
          </a:p>
          <a:p>
            <a:r>
              <a:rPr lang="ru-RU" b="1" dirty="0"/>
              <a:t>4) Внешняя мотивация.</a:t>
            </a:r>
            <a:r>
              <a:rPr lang="ru-RU" dirty="0"/>
              <a:t> </a:t>
            </a:r>
          </a:p>
          <a:p>
            <a:r>
              <a:rPr lang="ru-RU" b="1" dirty="0"/>
              <a:t>5) Поддержка со стороны учителя и родителей.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5353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70426F-8B76-D94B-CB95-3AF3A2265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160" y="572219"/>
            <a:ext cx="9905998" cy="5504490"/>
          </a:xfrm>
        </p:spPr>
        <p:txBody>
          <a:bodyPr>
            <a:noAutofit/>
          </a:bodyPr>
          <a:lstStyle/>
          <a:p>
            <a:r>
              <a:rPr lang="ru-RU" b="1" i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Занимательные опыты</a:t>
            </a:r>
            <a:r>
              <a:rPr lang="ru-RU" i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химии</a:t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могут стать мощным инструментом для повышения мотивации к изучению предмета. Они делают обучение более наглядным, увлекательным и запоминающимся, помогают увидеть практическое значение химии и развивают интерес к экспериментальной работе.</a:t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Примеры занимательных опытов</a:t>
            </a:r>
            <a:b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1)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«Горячий лёд»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b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2)</a:t>
            </a:r>
            <a:r>
              <a:rPr lang="ru-RU" sz="2800" b="1" dirty="0"/>
              <a:t>«Фараоновы змеи»</a:t>
            </a:r>
            <a:r>
              <a:rPr lang="ru-RU" sz="2800" dirty="0"/>
              <a:t>. </a:t>
            </a:r>
            <a:br>
              <a:rPr lang="ru-RU" sz="2800" dirty="0"/>
            </a:br>
            <a:r>
              <a:rPr lang="ru-RU" sz="2800" dirty="0"/>
              <a:t>3)</a:t>
            </a:r>
            <a:r>
              <a:rPr lang="ru-RU" sz="2800" b="1" dirty="0"/>
              <a:t>«Дым без огня»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/>
              <a:t>4)</a:t>
            </a:r>
            <a:r>
              <a:rPr lang="ru-RU" sz="2800" b="1" dirty="0"/>
              <a:t> «Самовоспламеняющаяся жидкость»</a:t>
            </a:r>
            <a:r>
              <a:rPr lang="ru-RU" sz="2800" dirty="0"/>
              <a:t>. </a:t>
            </a:r>
            <a:br>
              <a:rPr lang="ru-RU" sz="2800" dirty="0"/>
            </a:br>
            <a:r>
              <a:rPr lang="ru-RU" sz="2800" dirty="0"/>
              <a:t>5)</a:t>
            </a:r>
            <a:r>
              <a:rPr lang="ru-RU" sz="2800" b="1" dirty="0"/>
              <a:t> «Извержение вулкана»</a:t>
            </a:r>
            <a:r>
              <a:rPr lang="ru-RU" sz="2800" dirty="0"/>
              <a:t>. </a:t>
            </a:r>
            <a:br>
              <a:rPr lang="ru-RU" sz="2800" dirty="0"/>
            </a:br>
            <a:r>
              <a:rPr lang="ru-RU" sz="2800" dirty="0"/>
              <a:t>6)</a:t>
            </a:r>
            <a:r>
              <a:rPr lang="ru-RU" sz="2800" b="1" dirty="0"/>
              <a:t> «Горящая марганцовка»</a:t>
            </a:r>
            <a:r>
              <a:rPr lang="ru-RU" sz="2800" dirty="0"/>
              <a:t>. </a:t>
            </a:r>
            <a:br>
              <a:rPr lang="ru-RU" sz="2800" dirty="0"/>
            </a:br>
            <a:r>
              <a:rPr lang="ru-RU" sz="2800" dirty="0"/>
              <a:t>7)</a:t>
            </a:r>
            <a:r>
              <a:rPr lang="ru-RU" sz="2800" b="1" dirty="0"/>
              <a:t> «Шипучка»</a:t>
            </a:r>
            <a:r>
              <a:rPr lang="ru-RU" sz="2800" dirty="0"/>
              <a:t>. </a:t>
            </a:r>
            <a:b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003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D8C1B8-A156-0DD1-B3FF-0374B6FC3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734" y="289367"/>
            <a:ext cx="10468677" cy="6294364"/>
          </a:xfrm>
        </p:spPr>
        <p:txBody>
          <a:bodyPr>
            <a:normAutofit/>
          </a:bodyPr>
          <a:lstStyle/>
          <a:p>
            <a:br>
              <a:rPr lang="ru-RU" sz="3200" b="1" dirty="0"/>
            </a:br>
            <a:br>
              <a:rPr lang="ru-RU" sz="3200" b="1" dirty="0"/>
            </a:br>
            <a:br>
              <a:rPr lang="ru-RU" sz="3200" b="1" dirty="0"/>
            </a:br>
            <a:br>
              <a:rPr lang="ru-RU" sz="3200" b="1" dirty="0"/>
            </a:br>
            <a:br>
              <a:rPr lang="ru-RU" sz="3200" b="1" dirty="0"/>
            </a:br>
            <a:br>
              <a:rPr lang="ru-RU" sz="3200" b="1" dirty="0"/>
            </a:br>
            <a:r>
              <a:rPr lang="ru-RU" sz="3200" b="1" dirty="0"/>
              <a:t>Профессии, связанные с химией</a:t>
            </a:r>
            <a:r>
              <a:rPr lang="ru-RU" sz="3200" dirty="0"/>
              <a:t>, могут быть в разных сферах: науке, производстве, медицине и экологии. Понимание химических процессов помогает создавать лекарства, косметику, новые материалы, экологичные технологии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91F040-7B14-4A32-B2F1-D026CB353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704" y="274269"/>
            <a:ext cx="4688812" cy="31547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0211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C0EFD-F020-449A-BDAB-171D061D6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7"/>
            <a:ext cx="9905998" cy="519197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Наука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Научный исследователь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Биохимик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Химик-аналитик</a:t>
            </a:r>
            <a:br>
              <a:rPr lang="ru-RU" b="1" dirty="0"/>
            </a:br>
            <a:r>
              <a:rPr lang="ru-RU" b="1" dirty="0"/>
              <a:t>-</a:t>
            </a:r>
            <a:r>
              <a:rPr lang="ru-RU" dirty="0"/>
              <a:t> </a:t>
            </a:r>
            <a:r>
              <a:rPr lang="ru-RU" b="1" dirty="0"/>
              <a:t>Химик-исследователь в фармацевтике</a:t>
            </a:r>
            <a:br>
              <a:rPr lang="ru-RU" b="1" dirty="0"/>
            </a:br>
            <a:r>
              <a:rPr lang="ru-RU" dirty="0"/>
              <a:t> </a:t>
            </a:r>
            <a:r>
              <a:rPr lang="ru-RU" b="1" dirty="0">
                <a:solidFill>
                  <a:srgbClr val="FF0000"/>
                </a:solidFill>
              </a:rPr>
              <a:t>Производство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Химик-технолог</a:t>
            </a:r>
            <a:br>
              <a:rPr lang="ru-RU" b="1" dirty="0"/>
            </a:br>
            <a:r>
              <a:rPr lang="ru-RU" b="1" dirty="0"/>
              <a:t>-</a:t>
            </a:r>
            <a:r>
              <a:rPr lang="ru-RU" dirty="0"/>
              <a:t> </a:t>
            </a:r>
            <a:r>
              <a:rPr lang="ru-RU" b="1" dirty="0"/>
              <a:t>Нефтехимик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Инженер-химик на производстве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Химик-разработчик косметического производства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Лаборант химического анализа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39870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8BDF90-1F32-6490-1C3D-526AF0F0F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7"/>
            <a:ext cx="9905998" cy="491418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Медицина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Медицинский химик</a:t>
            </a:r>
            <a:r>
              <a:rPr lang="ru-RU" dirty="0"/>
              <a:t> (</a:t>
            </a:r>
            <a:r>
              <a:rPr lang="ru-RU" dirty="0" err="1"/>
              <a:t>цитохимик</a:t>
            </a:r>
            <a:r>
              <a:rPr lang="ru-RU" dirty="0"/>
              <a:t>, гистохимик, </a:t>
            </a:r>
            <a:r>
              <a:rPr lang="ru-RU" dirty="0" err="1"/>
              <a:t>нейрохимик</a:t>
            </a:r>
            <a:r>
              <a:rPr lang="ru-RU" dirty="0"/>
              <a:t>, </a:t>
            </a:r>
            <a:r>
              <a:rPr lang="ru-RU" dirty="0" err="1"/>
              <a:t>иммунохимик</a:t>
            </a:r>
            <a:r>
              <a:rPr lang="ru-RU" dirty="0"/>
              <a:t>) 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Фармаколог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Клинический исследователь</a:t>
            </a:r>
            <a:br>
              <a:rPr lang="ru-RU" b="1" dirty="0"/>
            </a:br>
            <a:r>
              <a:rPr lang="ru-RU" dirty="0"/>
              <a:t> </a:t>
            </a:r>
            <a:r>
              <a:rPr lang="ru-RU" b="1" dirty="0">
                <a:solidFill>
                  <a:srgbClr val="FF0000"/>
                </a:solidFill>
              </a:rPr>
              <a:t>Экология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Химик-эколог (</a:t>
            </a:r>
            <a:r>
              <a:rPr lang="ru-RU" b="1" dirty="0" err="1"/>
              <a:t>экохимик</a:t>
            </a:r>
            <a:r>
              <a:rPr lang="ru-RU" b="1" dirty="0"/>
              <a:t>)</a:t>
            </a:r>
            <a:br>
              <a:rPr lang="ru-RU" b="1" dirty="0"/>
            </a:br>
            <a:r>
              <a:rPr lang="ru-RU" b="1" dirty="0"/>
              <a:t>-</a:t>
            </a:r>
            <a:r>
              <a:rPr lang="ru-RU" dirty="0"/>
              <a:t> </a:t>
            </a:r>
            <a:r>
              <a:rPr lang="ru-RU" b="1" dirty="0"/>
              <a:t>Специалист по Green </a:t>
            </a:r>
            <a:r>
              <a:rPr lang="ru-RU" b="1" dirty="0" err="1"/>
              <a:t>Chemistry</a:t>
            </a:r>
            <a:r>
              <a:rPr lang="ru-RU" b="1" dirty="0"/>
              <a:t> (зелёной химии)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-</a:t>
            </a:r>
            <a:r>
              <a:rPr lang="ru-RU" b="1" dirty="0"/>
              <a:t>Специалист по промышленной безопасности и защите окружающей среды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9758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E9EE1-02C8-53CB-CCE6-4E4C47EB0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EE0C4-F2A9-CFB7-DCD2-EA89EB221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5099376"/>
          </a:xfrm>
        </p:spPr>
        <p:txBody>
          <a:bodyPr/>
          <a:lstStyle/>
          <a:p>
            <a:r>
              <a:rPr lang="ru-RU" b="1" u="sng" dirty="0"/>
              <a:t>Методы повышения мотивации</a:t>
            </a:r>
            <a:br>
              <a:rPr lang="ru-RU" dirty="0"/>
            </a:br>
            <a:r>
              <a:rPr lang="ru-RU" dirty="0"/>
              <a:t>1) </a:t>
            </a:r>
            <a:r>
              <a:rPr lang="ru-RU" b="1" dirty="0"/>
              <a:t>Активные методы обучения.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2)</a:t>
            </a:r>
            <a:r>
              <a:rPr lang="ru-RU" b="1" dirty="0"/>
              <a:t> Проблемное обучение.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3) </a:t>
            </a:r>
            <a:r>
              <a:rPr lang="ru-RU" b="1" dirty="0"/>
              <a:t>Использование информационно-коммуникационных технологий.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4) </a:t>
            </a:r>
            <a:r>
              <a:rPr lang="ru-RU" b="1" dirty="0"/>
              <a:t>Дифференцированный подход.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5)</a:t>
            </a:r>
            <a:r>
              <a:rPr lang="ru-RU" b="1" dirty="0"/>
              <a:t> Внеурочная деятельность.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6)</a:t>
            </a:r>
            <a:r>
              <a:rPr lang="ru-RU" b="1" dirty="0"/>
              <a:t> Психологическая подготовка.</a:t>
            </a:r>
            <a:r>
              <a:rPr lang="ru-RU" dirty="0"/>
              <a:t> 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7978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25A60E-BBFA-7EE7-7063-777AD8010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5782282"/>
          </a:xfrm>
        </p:spPr>
        <p:txBody>
          <a:bodyPr/>
          <a:lstStyle/>
          <a:p>
            <a:r>
              <a:rPr lang="ru-RU" b="1" u="sng" dirty="0">
                <a:solidFill>
                  <a:srgbClr val="FF0000"/>
                </a:solidFill>
              </a:rPr>
              <a:t>Организация подготовки к ОГЭ по химии</a:t>
            </a:r>
            <a:br>
              <a:rPr lang="ru-RU" b="1" u="sng" dirty="0">
                <a:solidFill>
                  <a:srgbClr val="FF0000"/>
                </a:solidFill>
              </a:rPr>
            </a:br>
            <a:r>
              <a:rPr lang="ru-RU" b="1" dirty="0"/>
              <a:t>1)Системный подход.</a:t>
            </a:r>
            <a:r>
              <a:rPr lang="ru-RU" dirty="0"/>
              <a:t> </a:t>
            </a:r>
            <a:br>
              <a:rPr lang="ru-RU" dirty="0"/>
            </a:br>
            <a:r>
              <a:rPr lang="ru-RU" b="1" dirty="0"/>
              <a:t>2)Использование тестовых заданий.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3</a:t>
            </a:r>
            <a:r>
              <a:rPr lang="ru-RU" b="1" dirty="0"/>
              <a:t>)Консультативные занятия.</a:t>
            </a:r>
            <a:r>
              <a:rPr lang="ru-RU" dirty="0"/>
              <a:t> </a:t>
            </a:r>
            <a:br>
              <a:rPr lang="ru-RU" dirty="0"/>
            </a:br>
            <a:r>
              <a:rPr lang="ru-RU" b="1" dirty="0"/>
              <a:t>4)Вовлечение родителей.</a:t>
            </a:r>
            <a:r>
              <a:rPr lang="ru-RU" dirty="0"/>
              <a:t> </a:t>
            </a:r>
            <a:br>
              <a:rPr lang="ru-RU" dirty="0"/>
            </a:br>
            <a:r>
              <a:rPr lang="ru-RU" b="1" dirty="0"/>
              <a:t>5)Анализ результатов и корректировка программы.</a:t>
            </a:r>
            <a:r>
              <a:rPr lang="ru-RU" dirty="0"/>
              <a:t> 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316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4EF8B0-2615-ED53-33A6-5CB49DF59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514346"/>
            <a:ext cx="9905998" cy="5643386"/>
          </a:xfrm>
        </p:spPr>
        <p:txBody>
          <a:bodyPr>
            <a:normAutofit/>
          </a:bodyPr>
          <a:lstStyle/>
          <a:p>
            <a:r>
              <a:rPr lang="ru-RU" b="1" u="sng" dirty="0">
                <a:solidFill>
                  <a:srgbClr val="FF0000"/>
                </a:solidFill>
              </a:rPr>
              <a:t>Выводы</a:t>
            </a:r>
            <a:br>
              <a:rPr lang="ru-RU" dirty="0"/>
            </a:br>
            <a:r>
              <a:rPr lang="ru-RU" dirty="0"/>
              <a:t>*</a:t>
            </a:r>
            <a:r>
              <a:rPr lang="ru-RU" b="1" dirty="0"/>
              <a:t>Мотивация — ключевой фактор успешной подготовки к ОГЭ по химии.</a:t>
            </a:r>
            <a:br>
              <a:rPr lang="ru-RU" b="1" dirty="0"/>
            </a:br>
            <a:r>
              <a:rPr lang="ru-RU" dirty="0"/>
              <a:t>*</a:t>
            </a:r>
            <a:r>
              <a:rPr lang="ru-RU" b="1" dirty="0"/>
              <a:t>Комплексный подход</a:t>
            </a:r>
            <a:br>
              <a:rPr lang="ru-RU" b="1" dirty="0"/>
            </a:br>
            <a:r>
              <a:rPr lang="ru-RU" b="1" dirty="0"/>
              <a:t>*Важную роль играет осознанный выбор предмета для сдачи экзамена и наличие мотивации.</a:t>
            </a:r>
            <a:r>
              <a:rPr lang="ru-RU" dirty="0"/>
              <a:t> </a:t>
            </a:r>
            <a:br>
              <a:rPr lang="ru-RU" dirty="0"/>
            </a:br>
            <a:r>
              <a:rPr lang="ru-RU" sz="2700" dirty="0">
                <a:latin typeface="Calibri" panose="020F0502020204030204" pitchFamily="34" charset="0"/>
                <a:cs typeface="Calibri" panose="020F0502020204030204" pitchFamily="34" charset="0"/>
              </a:rPr>
              <a:t>Таким образом, эффективная подготовка к ОГЭ по химии требует сочетания методических приёмов, индивидуального подхода и внимания к психологическому состоянию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21127704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Мотивация обучающихся как фактор  предпрофессиональной подготовки и</Template>
  <TotalTime>0</TotalTime>
  <Words>467</Words>
  <Application>Microsoft Office PowerPoint</Application>
  <PresentationFormat>Широкоэкранный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Tw Cen MT</vt:lpstr>
      <vt:lpstr>Контур</vt:lpstr>
      <vt:lpstr>«Мотивация обучающихся как фактор  предпрофессиональной подготовки и выбор сдачи ОГЭ по химии. Обобщение опыта работы» </vt:lpstr>
      <vt:lpstr>Мотивация обучающихся играет ключевую роль в предпрофессиональной подготовке и выборе сдачи ОГЭ по химии. Она влияет на активность учащихся, их готовность к изучению предмета, успешность сдачи экзамена и дальнейшее развитие интереса к естественнонаучным дисциплинам </vt:lpstr>
      <vt:lpstr>Занимательные опыты в химии  могут стать мощным инструментом для повышения мотивации к изучению предмета. Они делают обучение более наглядным, увлекательным и запоминающимся, помогают увидеть практическое значение химии и развивают интерес к экспериментальной работе. Примеры занимательных опытов 1)«Горячий лёд».  2)«Фараоновы змеи».  3)«Дым без огня». 4) «Самовоспламеняющаяся жидкость».  5) «Извержение вулкана».  6) «Горящая марганцовка».  7) «Шипучка».  </vt:lpstr>
      <vt:lpstr>      Профессии, связанные с химией, могут быть в разных сферах: науке, производстве, медицине и экологии. Понимание химических процессов помогает создавать лекарства, косметику, новые материалы, экологичные технологии</vt:lpstr>
      <vt:lpstr>Наука -Научный исследователь  -Биохимик  -Химик-аналитик - Химик-исследователь в фармацевтике  Производство -Химик-технолог - Нефтехимик  -Инженер-химик на производстве  -Химик-разработчик косметического производства  -Лаборант химического анализа </vt:lpstr>
      <vt:lpstr>Медицина -Медицинский химик (цитохимик, гистохимик, нейрохимик, иммунохимик)  -Фармаколог  -Клинический исследователь  Экология -Химик-эколог (экохимик) - Специалист по Green Chemistry (зелёной химии)  -Специалист по промышленной безопасности и защите окружающей среды  </vt:lpstr>
      <vt:lpstr>Методы повышения мотивации 1) Активные методы обучения.  2) Проблемное обучение.  3) Использование информационно-коммуникационных технологий.  4) Дифференцированный подход.  5) Внеурочная деятельность.  6) Психологическая подготовка.   </vt:lpstr>
      <vt:lpstr>Организация подготовки к ОГЭ по химии 1)Системный подход.  2)Использование тестовых заданий.  3)Консультативные занятия.  4)Вовлечение родителей.  5)Анализ результатов и корректировка программы.  </vt:lpstr>
      <vt:lpstr>Выводы *Мотивация — ключевой фактор успешной подготовки к ОГЭ по химии. *Комплексный подход *Важную роль играет осознанный выбор предмета для сдачи экзамена и наличие мотивации.  Таким образом, эффективная подготовка к ОГЭ по химии требует сочетания методических приёмов, индивидуального подхода и внимания к психологическому состоянию учащихся.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Алексей Матюшкин</dc:creator>
  <cp:lastModifiedBy>Алексей Матюшкин</cp:lastModifiedBy>
  <cp:revision>1</cp:revision>
  <dcterms:created xsi:type="dcterms:W3CDTF">2026-04-14T18:52:57Z</dcterms:created>
  <dcterms:modified xsi:type="dcterms:W3CDTF">2026-04-14T18:53:24Z</dcterms:modified>
</cp:coreProperties>
</file>