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71" r:id="rId9"/>
    <p:sldId id="263" r:id="rId10"/>
    <p:sldId id="264" r:id="rId11"/>
    <p:sldId id="265" r:id="rId12"/>
    <p:sldId id="266" r:id="rId13"/>
    <p:sldId id="267" r:id="rId14"/>
    <p:sldId id="270" r:id="rId15"/>
    <p:sldId id="272" r:id="rId16"/>
    <p:sldId id="268" r:id="rId17"/>
    <p:sldId id="26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613E49-7CB6-217B-7376-55B5F6862E9E}" v="506" dt="2026-04-15T15:30:39.071"/>
    <p1510:client id="{81E09A3F-F3A6-9549-894B-1E3729863563}" v="15" dt="2026-04-15T14:51:10.417"/>
    <p1510:client id="{B0D050E5-561E-B1B5-52AF-547BE46CD241}" v="163" dt="2026-04-15T16:27:33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5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8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0155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41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6233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05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23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9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5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2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5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1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1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2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3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2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5DC739-5F68-7F10-202C-A8077F805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222" y="894585"/>
            <a:ext cx="7766936" cy="1646302"/>
          </a:xfrm>
        </p:spPr>
        <p:txBody>
          <a:bodyPr/>
          <a:lstStyle/>
          <a:p>
            <a:pPr algn="ctr"/>
            <a:r>
              <a:rPr lang="en-US" sz="3600" err="1">
                <a:solidFill>
                  <a:schemeClr val="tx1"/>
                </a:solidFill>
                <a:latin typeface="Arial"/>
                <a:cs typeface="Arial"/>
              </a:rPr>
              <a:t>Искуственный</a:t>
            </a:r>
            <a:r>
              <a:rPr lang="en-US" sz="36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Arial"/>
                <a:cs typeface="Arial"/>
              </a:rPr>
              <a:t>интеллект</a:t>
            </a:r>
            <a:r>
              <a:rPr lang="en-US" sz="36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Arial"/>
                <a:cs typeface="Arial"/>
              </a:rPr>
              <a:t>как</a:t>
            </a:r>
            <a:r>
              <a:rPr lang="en-US" sz="36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Arial"/>
                <a:cs typeface="Arial"/>
              </a:rPr>
              <a:t>помощник</a:t>
            </a:r>
            <a:r>
              <a:rPr lang="en-US" sz="3600">
                <a:solidFill>
                  <a:schemeClr val="tx1"/>
                </a:solidFill>
                <a:latin typeface="Arial"/>
                <a:cs typeface="Arial"/>
              </a:rPr>
              <a:t> в </a:t>
            </a:r>
            <a:r>
              <a:rPr lang="en-US" sz="3600" err="1">
                <a:solidFill>
                  <a:schemeClr val="tx1"/>
                </a:solidFill>
                <a:latin typeface="Arial"/>
                <a:cs typeface="Arial"/>
              </a:rPr>
              <a:t>подготовке</a:t>
            </a:r>
            <a:r>
              <a:rPr lang="en-US" sz="3600">
                <a:solidFill>
                  <a:schemeClr val="tx1"/>
                </a:solidFill>
                <a:latin typeface="Arial"/>
                <a:cs typeface="Arial"/>
              </a:rPr>
              <a:t> к ОГЭ </a:t>
            </a:r>
            <a:r>
              <a:rPr lang="en-US" sz="3600" err="1">
                <a:solidFill>
                  <a:schemeClr val="tx1"/>
                </a:solidFill>
                <a:latin typeface="Arial"/>
                <a:cs typeface="Arial"/>
              </a:rPr>
              <a:t>по</a:t>
            </a:r>
            <a:r>
              <a:rPr lang="en-US" sz="36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Arial"/>
                <a:cs typeface="Arial"/>
              </a:rPr>
              <a:t>биологии</a:t>
            </a:r>
            <a:r>
              <a:rPr lang="en-US" sz="3600">
                <a:solidFill>
                  <a:schemeClr val="tx1"/>
                </a:solidFill>
                <a:latin typeface="Arial"/>
                <a:cs typeface="Arial"/>
              </a:rPr>
              <a:t>: </a:t>
            </a:r>
            <a:r>
              <a:rPr lang="en-US" sz="3600" err="1">
                <a:solidFill>
                  <a:schemeClr val="tx1"/>
                </a:solidFill>
                <a:latin typeface="Arial"/>
                <a:cs typeface="Arial"/>
              </a:rPr>
              <a:t>онлайн-тренажёры</a:t>
            </a:r>
            <a:r>
              <a:rPr lang="en-US" sz="360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3600" err="1">
                <a:solidFill>
                  <a:schemeClr val="tx1"/>
                </a:solidFill>
                <a:latin typeface="Arial"/>
                <a:cs typeface="Arial"/>
              </a:rPr>
              <a:t>чат-боты</a:t>
            </a:r>
            <a:r>
              <a:rPr lang="en-US" sz="3600">
                <a:solidFill>
                  <a:schemeClr val="tx1"/>
                </a:solidFill>
                <a:latin typeface="Arial"/>
                <a:cs typeface="Arial"/>
              </a:rPr>
              <a:t> и </a:t>
            </a:r>
            <a:r>
              <a:rPr lang="en-US" sz="3600" err="1">
                <a:solidFill>
                  <a:schemeClr val="tx1"/>
                </a:solidFill>
                <a:latin typeface="Arial"/>
                <a:cs typeface="Arial"/>
              </a:rPr>
              <a:t>интерактивные</a:t>
            </a:r>
            <a:r>
              <a:rPr lang="en-US" sz="36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Arial"/>
                <a:cs typeface="Arial"/>
              </a:rPr>
              <a:t>атласы</a:t>
            </a:r>
            <a:endParaRPr lang="en-US" sz="36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29494E7-6EDD-2FE5-38EA-638DAA02B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7567" y="3704469"/>
            <a:ext cx="7766936" cy="109689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err="1">
                <a:solidFill>
                  <a:schemeClr val="tx1"/>
                </a:solidFill>
                <a:latin typeface="Arial"/>
                <a:cs typeface="Arial"/>
              </a:rPr>
              <a:t>Кузьмина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/>
                <a:cs typeface="Arial"/>
              </a:rPr>
              <a:t>Дарья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/>
                <a:cs typeface="Arial"/>
              </a:rPr>
              <a:t>Владимировна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,</a:t>
            </a:r>
          </a:p>
          <a:p>
            <a:r>
              <a:rPr lang="en-US" sz="2400" err="1">
                <a:solidFill>
                  <a:schemeClr val="tx1"/>
                </a:solidFill>
                <a:latin typeface="Arial"/>
                <a:cs typeface="Arial"/>
              </a:rPr>
              <a:t>учитель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/>
                <a:cs typeface="Arial"/>
              </a:rPr>
              <a:t>биологии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 и </a:t>
            </a:r>
            <a:r>
              <a:rPr lang="en-US" sz="2400" err="1">
                <a:solidFill>
                  <a:schemeClr val="tx1"/>
                </a:solidFill>
                <a:latin typeface="Arial"/>
                <a:cs typeface="Arial"/>
              </a:rPr>
              <a:t>химии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  <a:p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ГБОУ СОШ № 3 </a:t>
            </a:r>
            <a:r>
              <a:rPr lang="en-US" sz="2400" err="1">
                <a:solidFill>
                  <a:schemeClr val="tx1"/>
                </a:solidFill>
                <a:latin typeface="Arial"/>
                <a:cs typeface="Arial"/>
              </a:rPr>
              <a:t>города</a:t>
            </a: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/>
                <a:cs typeface="Arial"/>
              </a:rPr>
              <a:t>Кинеля</a:t>
            </a:r>
            <a:endParaRPr lang="en-US" sz="24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5DCEB8-3233-BA20-13BA-1F2F6B489AF3}"/>
              </a:ext>
            </a:extLst>
          </p:cNvPr>
          <p:cNvSpPr txBox="1"/>
          <p:nvPr/>
        </p:nvSpPr>
        <p:spPr>
          <a:xfrm>
            <a:off x="3879272" y="6234544"/>
            <a:ext cx="271895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latin typeface="Arial"/>
                <a:cs typeface="Arial"/>
              </a:rPr>
              <a:t>Кинель</a:t>
            </a:r>
            <a:r>
              <a:rPr lang="en-US" sz="2400">
                <a:latin typeface="Arial"/>
                <a:cs typeface="Arial"/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88D69-868C-A7C0-7640-47BF1EFC9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59E6E8-39A3-2D1E-EACC-85247FB7E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18" y="853746"/>
            <a:ext cx="11239141" cy="515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74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A50A4-CE5F-E91B-096A-61C97CE71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EFE66A-7978-AA71-EC97-7AAB902FA82E}"/>
              </a:ext>
            </a:extLst>
          </p:cNvPr>
          <p:cNvSpPr txBox="1"/>
          <p:nvPr/>
        </p:nvSpPr>
        <p:spPr>
          <a:xfrm>
            <a:off x="430014" y="320550"/>
            <a:ext cx="8906444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200" b="1">
                <a:latin typeface="Arial"/>
                <a:ea typeface="YS Geo"/>
                <a:cs typeface="Arial"/>
              </a:rPr>
              <a:t>2. YandexGPT</a:t>
            </a:r>
            <a:r>
              <a:rPr lang="en-US" sz="2200">
                <a:latin typeface="Arial"/>
                <a:ea typeface="YS Geo"/>
                <a:cs typeface="Arial"/>
              </a:rPr>
              <a:t> — российская</a:t>
            </a:r>
            <a:r>
              <a:rPr lang="en-US" sz="2200" dirty="0">
                <a:latin typeface="Arial"/>
                <a:ea typeface="YS Geo"/>
                <a:cs typeface="Arial"/>
              </a:rPr>
              <a:t> </a:t>
            </a:r>
            <a:r>
              <a:rPr lang="en-US" sz="2200" err="1">
                <a:latin typeface="Arial"/>
                <a:ea typeface="YS Geo"/>
                <a:cs typeface="Arial"/>
              </a:rPr>
              <a:t>нейросеть</a:t>
            </a:r>
            <a:r>
              <a:rPr lang="en-US" sz="2200" dirty="0">
                <a:latin typeface="Arial"/>
                <a:ea typeface="YS Geo"/>
                <a:cs typeface="Arial"/>
              </a:rPr>
              <a:t>, </a:t>
            </a:r>
            <a:r>
              <a:rPr lang="en-US" sz="2200" err="1">
                <a:latin typeface="Arial"/>
                <a:ea typeface="YS Geo"/>
                <a:cs typeface="Arial"/>
              </a:rPr>
              <a:t>помогает</a:t>
            </a:r>
            <a:r>
              <a:rPr lang="en-US" sz="2200" dirty="0">
                <a:latin typeface="Arial"/>
                <a:ea typeface="YS Geo"/>
                <a:cs typeface="Arial"/>
              </a:rPr>
              <a:t> </a:t>
            </a:r>
            <a:r>
              <a:rPr lang="en-US" sz="2200" err="1">
                <a:latin typeface="Arial"/>
                <a:ea typeface="YS Geo"/>
                <a:cs typeface="Arial"/>
              </a:rPr>
              <a:t>создавать</a:t>
            </a:r>
            <a:r>
              <a:rPr lang="en-US" sz="2200" dirty="0">
                <a:latin typeface="Arial"/>
                <a:ea typeface="YS Geo"/>
                <a:cs typeface="Arial"/>
              </a:rPr>
              <a:t> </a:t>
            </a:r>
            <a:r>
              <a:rPr lang="en-US" sz="2200" err="1">
                <a:latin typeface="Arial"/>
                <a:ea typeface="YS Geo"/>
                <a:cs typeface="Arial"/>
              </a:rPr>
              <a:t>планы</a:t>
            </a:r>
            <a:r>
              <a:rPr lang="en-US" sz="2200" dirty="0">
                <a:latin typeface="Arial"/>
                <a:ea typeface="YS Geo"/>
                <a:cs typeface="Arial"/>
              </a:rPr>
              <a:t>, </a:t>
            </a:r>
            <a:r>
              <a:rPr lang="en-US" sz="2200" err="1">
                <a:latin typeface="Arial"/>
                <a:ea typeface="YS Geo"/>
                <a:cs typeface="Arial"/>
              </a:rPr>
              <a:t>отвечать</a:t>
            </a:r>
            <a:r>
              <a:rPr lang="en-US" sz="2200" dirty="0">
                <a:latin typeface="Arial"/>
                <a:ea typeface="YS Geo"/>
                <a:cs typeface="Arial"/>
              </a:rPr>
              <a:t> </a:t>
            </a:r>
            <a:r>
              <a:rPr lang="en-US" sz="2200" err="1">
                <a:latin typeface="Arial"/>
                <a:ea typeface="YS Geo"/>
                <a:cs typeface="Arial"/>
              </a:rPr>
              <a:t>на</a:t>
            </a:r>
            <a:r>
              <a:rPr lang="en-US" sz="2200" dirty="0">
                <a:latin typeface="Arial"/>
                <a:ea typeface="YS Geo"/>
                <a:cs typeface="Arial"/>
              </a:rPr>
              <a:t> </a:t>
            </a:r>
            <a:r>
              <a:rPr lang="en-US" sz="2200" err="1">
                <a:latin typeface="Arial"/>
                <a:ea typeface="YS Geo"/>
                <a:cs typeface="Arial"/>
              </a:rPr>
              <a:t>вопросы</a:t>
            </a:r>
            <a:r>
              <a:rPr lang="en-US" sz="2200" dirty="0">
                <a:latin typeface="Arial"/>
                <a:ea typeface="YS Geo"/>
                <a:cs typeface="Arial"/>
              </a:rPr>
              <a:t>, </a:t>
            </a:r>
            <a:r>
              <a:rPr lang="en-US" sz="2200" err="1">
                <a:latin typeface="Arial"/>
                <a:ea typeface="YS Geo"/>
                <a:cs typeface="Arial"/>
              </a:rPr>
              <a:t>упорядочивать</a:t>
            </a:r>
            <a:r>
              <a:rPr lang="en-US" sz="2200" dirty="0">
                <a:latin typeface="Arial"/>
                <a:ea typeface="YS Geo"/>
                <a:cs typeface="Arial"/>
              </a:rPr>
              <a:t> </a:t>
            </a:r>
            <a:r>
              <a:rPr lang="en-US" sz="2200" err="1">
                <a:latin typeface="Arial"/>
                <a:ea typeface="YS Geo"/>
                <a:cs typeface="Arial"/>
              </a:rPr>
              <a:t>информацию</a:t>
            </a:r>
            <a:r>
              <a:rPr lang="en-US" sz="2200" dirty="0">
                <a:latin typeface="Arial"/>
                <a:ea typeface="YS Geo"/>
                <a:cs typeface="Arial"/>
              </a:rPr>
              <a:t>. </a:t>
            </a:r>
            <a:r>
              <a:rPr lang="en-US" sz="2200" err="1">
                <a:latin typeface="Arial"/>
                <a:ea typeface="YS Geo"/>
                <a:cs typeface="Arial"/>
              </a:rPr>
              <a:t>Доступна</a:t>
            </a:r>
            <a:r>
              <a:rPr lang="en-US" sz="2200" dirty="0">
                <a:latin typeface="Arial"/>
                <a:ea typeface="YS Geo"/>
                <a:cs typeface="Arial"/>
              </a:rPr>
              <a:t> </a:t>
            </a:r>
            <a:r>
              <a:rPr lang="en-US" sz="2200" err="1">
                <a:latin typeface="Arial"/>
                <a:ea typeface="YS Geo"/>
                <a:cs typeface="Arial"/>
              </a:rPr>
              <a:t>бесплатно</a:t>
            </a:r>
            <a:r>
              <a:rPr lang="en-US" sz="2200" dirty="0">
                <a:latin typeface="Arial"/>
                <a:ea typeface="YS Geo"/>
                <a:cs typeface="Arial"/>
              </a:rPr>
              <a:t> в </a:t>
            </a:r>
            <a:r>
              <a:rPr lang="en-US" sz="2200" err="1">
                <a:latin typeface="Arial"/>
                <a:ea typeface="YS Geo"/>
                <a:cs typeface="Arial"/>
              </a:rPr>
              <a:t>сервисах</a:t>
            </a:r>
            <a:r>
              <a:rPr lang="en-US" sz="2200" dirty="0">
                <a:latin typeface="Arial"/>
                <a:ea typeface="YS Geo"/>
                <a:cs typeface="Arial"/>
              </a:rPr>
              <a:t> </a:t>
            </a:r>
            <a:r>
              <a:rPr lang="en-US" sz="2200" err="1">
                <a:latin typeface="Arial"/>
                <a:ea typeface="YS Geo"/>
                <a:cs typeface="Arial"/>
              </a:rPr>
              <a:t>Яндекса</a:t>
            </a:r>
            <a:r>
              <a:rPr lang="en-US" sz="2200" dirty="0">
                <a:latin typeface="Arial"/>
                <a:ea typeface="YS Geo"/>
                <a:cs typeface="Arial"/>
              </a:rPr>
              <a:t>. </a:t>
            </a:r>
            <a:endParaRPr lang="en-US" sz="2200" dirty="0">
              <a:latin typeface="Arial"/>
              <a:cs typeface="Arial"/>
            </a:endParaRPr>
          </a:p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2E9F73-1AAB-4A35-3B2D-6838C09C5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40" y="1558956"/>
            <a:ext cx="9727002" cy="514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28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91505-8B3A-C6CB-D726-593E42D0E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0C6757-A965-8549-9412-56A5B1D46742}"/>
              </a:ext>
            </a:extLst>
          </p:cNvPr>
          <p:cNvSpPr txBox="1"/>
          <p:nvPr/>
        </p:nvSpPr>
        <p:spPr>
          <a:xfrm>
            <a:off x="286078" y="194257"/>
            <a:ext cx="9139914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dirty="0">
                <a:latin typeface="Arial"/>
                <a:ea typeface="YS Geo"/>
                <a:cs typeface="Arial"/>
              </a:rPr>
              <a:t>3. </a:t>
            </a:r>
            <a:r>
              <a:rPr lang="en-US" sz="2400" b="1" dirty="0" err="1">
                <a:latin typeface="Arial"/>
                <a:ea typeface="YS Geo"/>
                <a:cs typeface="Arial"/>
              </a:rPr>
              <a:t>GigaChat</a:t>
            </a:r>
            <a:r>
              <a:rPr lang="en-US" sz="2400" dirty="0">
                <a:latin typeface="Arial"/>
                <a:ea typeface="YS Geo"/>
                <a:cs typeface="Arial"/>
              </a:rPr>
              <a:t> — </a:t>
            </a:r>
            <a:r>
              <a:rPr lang="en-US" sz="2400" dirty="0" err="1">
                <a:latin typeface="Arial"/>
                <a:ea typeface="YS Geo"/>
                <a:cs typeface="Arial"/>
              </a:rPr>
              <a:t>подходит</a:t>
            </a:r>
            <a:r>
              <a:rPr lang="en-US" sz="2400" dirty="0">
                <a:latin typeface="Arial"/>
                <a:ea typeface="YS Geo"/>
                <a:cs typeface="Arial"/>
              </a:rPr>
              <a:t> </a:t>
            </a:r>
            <a:r>
              <a:rPr lang="en-US" sz="2400" dirty="0" err="1">
                <a:latin typeface="Arial"/>
                <a:ea typeface="YS Geo"/>
                <a:cs typeface="Arial"/>
              </a:rPr>
              <a:t>для</a:t>
            </a:r>
            <a:r>
              <a:rPr lang="en-US" sz="2400" dirty="0">
                <a:latin typeface="Arial"/>
                <a:ea typeface="YS Geo"/>
                <a:cs typeface="Arial"/>
              </a:rPr>
              <a:t> </a:t>
            </a:r>
            <a:r>
              <a:rPr lang="en-US" sz="2400" dirty="0" err="1">
                <a:latin typeface="Arial"/>
                <a:ea typeface="YS Geo"/>
                <a:cs typeface="Arial"/>
              </a:rPr>
              <a:t>написания</a:t>
            </a:r>
            <a:r>
              <a:rPr lang="en-US" sz="2400" dirty="0">
                <a:latin typeface="Arial"/>
                <a:ea typeface="YS Geo"/>
                <a:cs typeface="Arial"/>
              </a:rPr>
              <a:t> </a:t>
            </a:r>
            <a:r>
              <a:rPr lang="en-US" sz="2400" dirty="0" err="1">
                <a:latin typeface="Arial"/>
                <a:ea typeface="YS Geo"/>
                <a:cs typeface="Arial"/>
              </a:rPr>
              <a:t>эссе</a:t>
            </a:r>
            <a:r>
              <a:rPr lang="en-US" sz="2400" dirty="0">
                <a:latin typeface="Arial"/>
                <a:ea typeface="YS Geo"/>
                <a:cs typeface="Arial"/>
              </a:rPr>
              <a:t> и </a:t>
            </a:r>
            <a:r>
              <a:rPr lang="en-US" sz="2400" dirty="0" err="1">
                <a:latin typeface="Arial"/>
                <a:ea typeface="YS Geo"/>
                <a:cs typeface="Arial"/>
              </a:rPr>
              <a:t>рефератов</a:t>
            </a:r>
            <a:r>
              <a:rPr lang="en-US" sz="2400" dirty="0">
                <a:latin typeface="Arial"/>
                <a:ea typeface="YS Geo"/>
                <a:cs typeface="Arial"/>
              </a:rPr>
              <a:t>, </a:t>
            </a:r>
            <a:r>
              <a:rPr lang="en-US" sz="2400" dirty="0" err="1">
                <a:latin typeface="Arial"/>
                <a:ea typeface="YS Geo"/>
                <a:cs typeface="Arial"/>
              </a:rPr>
              <a:t>проведения</a:t>
            </a:r>
            <a:r>
              <a:rPr lang="en-US" sz="2400" dirty="0">
                <a:latin typeface="Arial"/>
                <a:ea typeface="YS Geo"/>
                <a:cs typeface="Arial"/>
              </a:rPr>
              <a:t> </a:t>
            </a:r>
            <a:r>
              <a:rPr lang="en-US" sz="2400" dirty="0" err="1">
                <a:latin typeface="Arial"/>
                <a:ea typeface="YS Geo"/>
                <a:cs typeface="Arial"/>
              </a:rPr>
              <a:t>тренировочных</a:t>
            </a:r>
            <a:r>
              <a:rPr lang="en-US" sz="2400" dirty="0">
                <a:latin typeface="Arial"/>
                <a:ea typeface="YS Geo"/>
                <a:cs typeface="Arial"/>
              </a:rPr>
              <a:t> </a:t>
            </a:r>
            <a:r>
              <a:rPr lang="en-US" sz="2400" dirty="0" err="1">
                <a:latin typeface="Arial"/>
                <a:ea typeface="YS Geo"/>
                <a:cs typeface="Arial"/>
              </a:rPr>
              <a:t>тестов</a:t>
            </a:r>
            <a:r>
              <a:rPr lang="en-US" sz="2400" dirty="0">
                <a:latin typeface="Arial"/>
                <a:ea typeface="YS Geo"/>
                <a:cs typeface="Arial"/>
              </a:rPr>
              <a:t>, </a:t>
            </a:r>
            <a:r>
              <a:rPr lang="en-US" sz="2400" dirty="0" err="1">
                <a:latin typeface="Arial"/>
                <a:ea typeface="YS Geo"/>
                <a:cs typeface="Arial"/>
              </a:rPr>
              <a:t>объяснения</a:t>
            </a:r>
            <a:r>
              <a:rPr lang="en-US" sz="2400" dirty="0">
                <a:latin typeface="Arial"/>
                <a:ea typeface="YS Geo"/>
                <a:cs typeface="Arial"/>
              </a:rPr>
              <a:t> </a:t>
            </a:r>
            <a:r>
              <a:rPr lang="en-US" sz="2400" dirty="0" err="1">
                <a:latin typeface="Arial"/>
                <a:ea typeface="YS Geo"/>
                <a:cs typeface="Arial"/>
              </a:rPr>
              <a:t>учебных</a:t>
            </a:r>
            <a:r>
              <a:rPr lang="en-US" sz="2400" dirty="0">
                <a:latin typeface="Arial"/>
                <a:ea typeface="YS Geo"/>
                <a:cs typeface="Arial"/>
              </a:rPr>
              <a:t> </a:t>
            </a:r>
            <a:r>
              <a:rPr lang="en-US" sz="2400" dirty="0" err="1">
                <a:latin typeface="Arial"/>
                <a:ea typeface="YS Geo"/>
                <a:cs typeface="Arial"/>
              </a:rPr>
              <a:t>материалов</a:t>
            </a:r>
            <a:r>
              <a:rPr lang="en-US" sz="2400" dirty="0">
                <a:latin typeface="Arial"/>
                <a:ea typeface="YS Geo"/>
                <a:cs typeface="Arial"/>
              </a:rPr>
              <a:t>, </a:t>
            </a:r>
            <a:r>
              <a:rPr lang="en-US" sz="2400" dirty="0" err="1">
                <a:latin typeface="Arial"/>
                <a:ea typeface="YS Geo"/>
                <a:cs typeface="Arial"/>
              </a:rPr>
              <a:t>решения</a:t>
            </a:r>
            <a:r>
              <a:rPr lang="en-US" sz="2400" dirty="0">
                <a:latin typeface="Arial"/>
                <a:ea typeface="YS Geo"/>
                <a:cs typeface="Arial"/>
              </a:rPr>
              <a:t> </a:t>
            </a:r>
            <a:r>
              <a:rPr lang="en-US" sz="2400" dirty="0" err="1">
                <a:latin typeface="Arial"/>
                <a:ea typeface="YS Geo"/>
                <a:cs typeface="Arial"/>
              </a:rPr>
              <a:t>математических</a:t>
            </a:r>
            <a:r>
              <a:rPr lang="en-US" sz="2400" dirty="0">
                <a:latin typeface="Arial"/>
                <a:ea typeface="YS Geo"/>
                <a:cs typeface="Arial"/>
              </a:rPr>
              <a:t> </a:t>
            </a:r>
            <a:r>
              <a:rPr lang="en-US" sz="2400" dirty="0" err="1">
                <a:latin typeface="Arial"/>
                <a:ea typeface="YS Geo"/>
                <a:cs typeface="Arial"/>
              </a:rPr>
              <a:t>задач</a:t>
            </a:r>
            <a:r>
              <a:rPr lang="en-US" sz="2400" dirty="0">
                <a:latin typeface="Arial"/>
                <a:ea typeface="YS Geo"/>
                <a:cs typeface="Arial"/>
              </a:rPr>
              <a:t> и </a:t>
            </a:r>
            <a:r>
              <a:rPr lang="en-US" sz="2400" dirty="0" err="1">
                <a:latin typeface="Arial"/>
                <a:ea typeface="YS Geo"/>
                <a:cs typeface="Arial"/>
              </a:rPr>
              <a:t>создания</a:t>
            </a:r>
            <a:r>
              <a:rPr lang="en-US" sz="2400" dirty="0">
                <a:latin typeface="Arial"/>
                <a:ea typeface="YS Geo"/>
                <a:cs typeface="Arial"/>
              </a:rPr>
              <a:t> </a:t>
            </a:r>
            <a:r>
              <a:rPr lang="en-US" sz="2400" dirty="0" err="1">
                <a:latin typeface="Arial"/>
                <a:ea typeface="YS Geo"/>
                <a:cs typeface="Arial"/>
              </a:rPr>
              <a:t>презентаций</a:t>
            </a:r>
            <a:r>
              <a:rPr lang="en-US" sz="2400" dirty="0">
                <a:latin typeface="Arial"/>
                <a:ea typeface="YS Geo"/>
                <a:cs typeface="Arial"/>
              </a:rPr>
              <a:t>. </a:t>
            </a:r>
            <a:r>
              <a:rPr lang="en-US" sz="2400" dirty="0" err="1">
                <a:latin typeface="Arial"/>
                <a:ea typeface="YS Geo"/>
                <a:cs typeface="Arial"/>
              </a:rPr>
              <a:t>Доступна</a:t>
            </a:r>
            <a:r>
              <a:rPr lang="en-US" sz="2400" dirty="0">
                <a:latin typeface="Arial"/>
                <a:ea typeface="YS Geo"/>
                <a:cs typeface="Arial"/>
              </a:rPr>
              <a:t> </a:t>
            </a:r>
            <a:r>
              <a:rPr lang="en-US" sz="2400" dirty="0" err="1">
                <a:latin typeface="Arial"/>
                <a:ea typeface="YS Geo"/>
                <a:cs typeface="Arial"/>
              </a:rPr>
              <a:t>через</a:t>
            </a:r>
            <a:r>
              <a:rPr lang="en-US" sz="2400" dirty="0">
                <a:latin typeface="Arial"/>
                <a:ea typeface="YS Geo"/>
                <a:cs typeface="Arial"/>
              </a:rPr>
              <a:t> </a:t>
            </a:r>
            <a:r>
              <a:rPr lang="en-US" sz="2400" dirty="0" err="1">
                <a:latin typeface="Arial"/>
                <a:ea typeface="YS Geo"/>
                <a:cs typeface="Arial"/>
              </a:rPr>
              <a:t>Сбер</a:t>
            </a:r>
            <a:r>
              <a:rPr lang="en-US" sz="2400" dirty="0">
                <a:latin typeface="Arial"/>
                <a:ea typeface="YS Geo"/>
                <a:cs typeface="Arial"/>
              </a:rPr>
              <a:t> ID, </a:t>
            </a:r>
            <a:r>
              <a:rPr lang="en-US" sz="2400" dirty="0" err="1">
                <a:latin typeface="Arial"/>
                <a:ea typeface="YS Geo"/>
                <a:cs typeface="Arial"/>
              </a:rPr>
              <a:t>работает</a:t>
            </a:r>
            <a:r>
              <a:rPr lang="en-US" sz="2400" dirty="0">
                <a:latin typeface="Arial"/>
                <a:ea typeface="YS Geo"/>
                <a:cs typeface="Arial"/>
              </a:rPr>
              <a:t> </a:t>
            </a:r>
            <a:r>
              <a:rPr lang="en-US" sz="2400" dirty="0" err="1">
                <a:latin typeface="Arial"/>
                <a:ea typeface="YS Geo"/>
                <a:cs typeface="Arial"/>
              </a:rPr>
              <a:t>без</a:t>
            </a:r>
            <a:r>
              <a:rPr lang="en-US" sz="2400" dirty="0">
                <a:latin typeface="Arial"/>
                <a:ea typeface="YS Geo"/>
                <a:cs typeface="Arial"/>
              </a:rPr>
              <a:t> VPN.</a:t>
            </a:r>
            <a:endParaRPr lang="en-US" sz="2400">
              <a:latin typeface="Arial"/>
              <a:cs typeface="Arial"/>
            </a:endParaRPr>
          </a:p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145DA1-5016-A8D5-7941-E29C4DA6E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75" y="1865103"/>
            <a:ext cx="10285564" cy="479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91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D01640-FD7A-BC32-1107-9F8F5FC8809C}"/>
              </a:ext>
            </a:extLst>
          </p:cNvPr>
          <p:cNvSpPr txBox="1"/>
          <p:nvPr/>
        </p:nvSpPr>
        <p:spPr>
          <a:xfrm>
            <a:off x="865582" y="997265"/>
            <a:ext cx="8381999" cy="46782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err="1">
                <a:latin typeface="Arial"/>
                <a:ea typeface="YS Geo"/>
                <a:cs typeface="Arial"/>
              </a:rPr>
              <a:t>Специализированные</a:t>
            </a:r>
            <a:r>
              <a:rPr lang="en-US" sz="2800" b="1" dirty="0">
                <a:latin typeface="Arial"/>
                <a:ea typeface="YS Geo"/>
                <a:cs typeface="Arial"/>
              </a:rPr>
              <a:t> </a:t>
            </a:r>
            <a:r>
              <a:rPr lang="en-US" sz="2800" b="1" dirty="0" err="1">
                <a:latin typeface="Arial"/>
                <a:ea typeface="YS Geo"/>
                <a:cs typeface="Arial"/>
              </a:rPr>
              <a:t>нейросети</a:t>
            </a:r>
            <a:endParaRPr lang="en-US" sz="2800" b="1" dirty="0">
              <a:latin typeface="Arial"/>
              <a:ea typeface="YS Geo"/>
              <a:cs typeface="Arial"/>
            </a:endParaRPr>
          </a:p>
          <a:p>
            <a:pPr algn="just"/>
            <a:endParaRPr lang="en-US" sz="2800" b="1">
              <a:latin typeface="Arial"/>
              <a:ea typeface="YS Geo"/>
              <a:cs typeface="Arial"/>
            </a:endParaRPr>
          </a:p>
          <a:p>
            <a:pPr marL="514350" indent="-514350" algn="just">
              <a:buAutoNum type="arabicPeriod"/>
            </a:pPr>
            <a:r>
              <a:rPr lang="en-US" sz="2800" b="1" dirty="0" err="1">
                <a:latin typeface="Arial"/>
                <a:ea typeface="YS Geo"/>
                <a:cs typeface="Arial"/>
              </a:rPr>
              <a:t>WolframAlpha</a:t>
            </a:r>
            <a:r>
              <a:rPr lang="en-US" sz="2800" dirty="0">
                <a:latin typeface="Arial"/>
                <a:ea typeface="YS Geo"/>
                <a:cs typeface="Arial"/>
              </a:rPr>
              <a:t> — </a:t>
            </a:r>
            <a:r>
              <a:rPr lang="en-US" sz="2800" dirty="0" err="1">
                <a:latin typeface="Arial"/>
                <a:ea typeface="YS Geo"/>
                <a:cs typeface="Arial"/>
              </a:rPr>
              <a:t>нейросеть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dirty="0" err="1">
                <a:latin typeface="Arial"/>
                <a:ea typeface="YS Geo"/>
                <a:cs typeface="Arial"/>
              </a:rPr>
              <a:t>для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dirty="0" err="1">
                <a:latin typeface="Arial"/>
                <a:ea typeface="YS Geo"/>
                <a:cs typeface="Arial"/>
              </a:rPr>
              <a:t>решения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dirty="0" err="1">
                <a:latin typeface="Arial"/>
                <a:ea typeface="YS Geo"/>
                <a:cs typeface="Arial"/>
              </a:rPr>
              <a:t>задач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dirty="0" err="1">
                <a:latin typeface="Arial"/>
                <a:ea typeface="YS Geo"/>
                <a:cs typeface="Arial"/>
              </a:rPr>
              <a:t>по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dirty="0" err="1">
                <a:latin typeface="Arial"/>
                <a:ea typeface="YS Geo"/>
                <a:cs typeface="Arial"/>
              </a:rPr>
              <a:t>разным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dirty="0" err="1">
                <a:latin typeface="Arial"/>
                <a:ea typeface="YS Geo"/>
                <a:cs typeface="Arial"/>
              </a:rPr>
              <a:t>предметам</a:t>
            </a:r>
            <a:r>
              <a:rPr lang="en-US" sz="2800" dirty="0">
                <a:latin typeface="Arial"/>
                <a:ea typeface="YS Geo"/>
                <a:cs typeface="Arial"/>
              </a:rPr>
              <a:t>. В </a:t>
            </a:r>
            <a:r>
              <a:rPr lang="en-US" sz="2800" dirty="0" err="1">
                <a:latin typeface="Arial"/>
                <a:ea typeface="YS Geo"/>
                <a:cs typeface="Arial"/>
              </a:rPr>
              <a:t>интерфейсе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dirty="0" err="1">
                <a:latin typeface="Arial"/>
                <a:ea typeface="YS Geo"/>
                <a:cs typeface="Arial"/>
              </a:rPr>
              <a:t>реализован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dirty="0" err="1">
                <a:latin typeface="Arial"/>
                <a:ea typeface="YS Geo"/>
                <a:cs typeface="Arial"/>
              </a:rPr>
              <a:t>математический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dirty="0" err="1">
                <a:latin typeface="Arial"/>
                <a:ea typeface="YS Geo"/>
                <a:cs typeface="Arial"/>
              </a:rPr>
              <a:t>ввод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dirty="0" err="1">
                <a:latin typeface="Arial"/>
                <a:ea typeface="YS Geo"/>
                <a:cs typeface="Arial"/>
              </a:rPr>
              <a:t>данных</a:t>
            </a:r>
            <a:r>
              <a:rPr lang="en-US" sz="2800" dirty="0">
                <a:latin typeface="Arial"/>
                <a:ea typeface="YS Geo"/>
                <a:cs typeface="Arial"/>
              </a:rPr>
              <a:t> и </a:t>
            </a:r>
            <a:r>
              <a:rPr lang="en-US" sz="2800" dirty="0" err="1">
                <a:latin typeface="Arial"/>
                <a:ea typeface="YS Geo"/>
                <a:cs typeface="Arial"/>
              </a:rPr>
              <a:t>расширенная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dirty="0" err="1">
                <a:latin typeface="Arial"/>
                <a:ea typeface="YS Geo"/>
                <a:cs typeface="Arial"/>
              </a:rPr>
              <a:t>клавиатура</a:t>
            </a:r>
            <a:r>
              <a:rPr lang="en-US" sz="2800" dirty="0">
                <a:latin typeface="Arial"/>
                <a:ea typeface="YS Geo"/>
                <a:cs typeface="Arial"/>
              </a:rPr>
              <a:t>. </a:t>
            </a:r>
            <a:r>
              <a:rPr lang="en-US" sz="2800" dirty="0" err="1">
                <a:latin typeface="Arial"/>
                <a:ea typeface="YS Geo"/>
                <a:cs typeface="Arial"/>
              </a:rPr>
              <a:t>Может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dirty="0" err="1">
                <a:latin typeface="Arial"/>
                <a:ea typeface="YS Geo"/>
                <a:cs typeface="Arial"/>
              </a:rPr>
              <a:t>помочь</a:t>
            </a:r>
            <a:r>
              <a:rPr lang="en-US" sz="2800" dirty="0">
                <a:latin typeface="Arial"/>
                <a:ea typeface="YS Geo"/>
                <a:cs typeface="Arial"/>
              </a:rPr>
              <a:t> с </a:t>
            </a:r>
            <a:r>
              <a:rPr lang="en-US" sz="2800" dirty="0" err="1">
                <a:latin typeface="Arial"/>
                <a:ea typeface="YS Geo"/>
                <a:cs typeface="Arial"/>
              </a:rPr>
              <a:t>изучением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dirty="0" err="1">
                <a:latin typeface="Arial"/>
                <a:ea typeface="YS Geo"/>
                <a:cs typeface="Arial"/>
              </a:rPr>
              <a:t>естественных</a:t>
            </a:r>
            <a:r>
              <a:rPr lang="en-US" sz="2800" dirty="0">
                <a:latin typeface="Arial"/>
                <a:ea typeface="YS Geo"/>
                <a:cs typeface="Arial"/>
              </a:rPr>
              <a:t> и </a:t>
            </a:r>
            <a:r>
              <a:rPr lang="en-US" sz="2800" dirty="0" err="1">
                <a:latin typeface="Arial"/>
                <a:ea typeface="YS Geo"/>
                <a:cs typeface="Arial"/>
              </a:rPr>
              <a:t>гуманитарных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dirty="0" err="1">
                <a:latin typeface="Arial"/>
                <a:ea typeface="YS Geo"/>
                <a:cs typeface="Arial"/>
              </a:rPr>
              <a:t>наук</a:t>
            </a:r>
            <a:r>
              <a:rPr lang="en-US" sz="2800" dirty="0">
                <a:latin typeface="Arial"/>
                <a:ea typeface="YS Geo"/>
                <a:cs typeface="Arial"/>
              </a:rPr>
              <a:t>: </a:t>
            </a:r>
            <a:r>
              <a:rPr lang="en-US" sz="2800" dirty="0" err="1">
                <a:latin typeface="Arial"/>
                <a:ea typeface="YS Geo"/>
                <a:cs typeface="Arial"/>
              </a:rPr>
              <a:t>например</a:t>
            </a:r>
            <a:r>
              <a:rPr lang="en-US" sz="2800" dirty="0">
                <a:latin typeface="Arial"/>
                <a:ea typeface="YS Geo"/>
                <a:cs typeface="Arial"/>
              </a:rPr>
              <a:t>, </a:t>
            </a:r>
            <a:r>
              <a:rPr lang="en-US" sz="2800" dirty="0" err="1">
                <a:latin typeface="Arial"/>
                <a:ea typeface="YS Geo"/>
                <a:cs typeface="Arial"/>
              </a:rPr>
              <a:t>по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dirty="0" err="1">
                <a:latin typeface="Arial"/>
                <a:ea typeface="YS Geo"/>
                <a:cs typeface="Arial"/>
              </a:rPr>
              <a:t>запросу</a:t>
            </a:r>
            <a:r>
              <a:rPr lang="en-US" sz="2800" dirty="0">
                <a:latin typeface="Arial"/>
                <a:ea typeface="YS Geo"/>
                <a:cs typeface="Arial"/>
              </a:rPr>
              <a:t> о </a:t>
            </a:r>
            <a:r>
              <a:rPr lang="en-US" sz="2800" dirty="0" err="1">
                <a:latin typeface="Arial"/>
                <a:ea typeface="YS Geo"/>
                <a:cs typeface="Arial"/>
              </a:rPr>
              <a:t>исторической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dirty="0" err="1">
                <a:latin typeface="Arial"/>
                <a:ea typeface="YS Geo"/>
                <a:cs typeface="Arial"/>
              </a:rPr>
              <a:t>личности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dirty="0" err="1">
                <a:latin typeface="Arial"/>
                <a:ea typeface="YS Geo"/>
                <a:cs typeface="Arial"/>
              </a:rPr>
              <a:t>или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dirty="0" err="1">
                <a:latin typeface="Arial"/>
                <a:ea typeface="YS Geo"/>
                <a:cs typeface="Arial"/>
              </a:rPr>
              <a:t>дате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dirty="0" err="1">
                <a:latin typeface="Arial"/>
                <a:ea typeface="YS Geo"/>
                <a:cs typeface="Arial"/>
              </a:rPr>
              <a:t>события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dirty="0" err="1">
                <a:latin typeface="Arial"/>
                <a:ea typeface="YS Geo"/>
                <a:cs typeface="Arial"/>
              </a:rPr>
              <a:t>выдаст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dirty="0" err="1">
                <a:latin typeface="Arial"/>
                <a:ea typeface="YS Geo"/>
                <a:cs typeface="Arial"/>
              </a:rPr>
              <a:t>справку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dirty="0" err="1">
                <a:latin typeface="Arial"/>
                <a:ea typeface="YS Geo"/>
                <a:cs typeface="Arial"/>
              </a:rPr>
              <a:t>по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dirty="0" err="1">
                <a:latin typeface="Arial"/>
                <a:ea typeface="YS Geo"/>
                <a:cs typeface="Arial"/>
              </a:rPr>
              <a:t>теме</a:t>
            </a:r>
            <a:r>
              <a:rPr lang="en-US" sz="2800" dirty="0">
                <a:latin typeface="Arial"/>
                <a:ea typeface="YS Geo"/>
                <a:cs typeface="Arial"/>
              </a:rPr>
              <a:t>. 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6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E7A7DA-51B6-334C-7E3B-2D2D84071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819150"/>
            <a:ext cx="116967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20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534E3-7C79-8F4A-0EDE-C730A14BD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009650"/>
            <a:ext cx="1125855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9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C90E32-285D-DB61-7AAF-2D330F9E7237}"/>
              </a:ext>
            </a:extLst>
          </p:cNvPr>
          <p:cNvSpPr txBox="1"/>
          <p:nvPr/>
        </p:nvSpPr>
        <p:spPr>
          <a:xfrm>
            <a:off x="450273" y="337705"/>
            <a:ext cx="8762999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dirty="0">
                <a:latin typeface="Arial"/>
                <a:ea typeface="YS Geo"/>
                <a:cs typeface="Arial"/>
              </a:rPr>
              <a:t>2. </a:t>
            </a:r>
            <a:r>
              <a:rPr lang="en-US" sz="2400" b="1" dirty="0" err="1">
                <a:latin typeface="Arial"/>
                <a:ea typeface="YS Geo"/>
                <a:cs typeface="Arial"/>
              </a:rPr>
              <a:t>КонспектGPT</a:t>
            </a:r>
            <a:r>
              <a:rPr lang="en-US" sz="2400" dirty="0">
                <a:latin typeface="Arial"/>
                <a:ea typeface="YS Geo"/>
                <a:cs typeface="Arial"/>
              </a:rPr>
              <a:t> — </a:t>
            </a:r>
            <a:r>
              <a:rPr lang="en-US" sz="2400" dirty="0" err="1">
                <a:latin typeface="Arial"/>
                <a:ea typeface="YS Geo"/>
                <a:cs typeface="Arial"/>
              </a:rPr>
              <a:t>нейросеть</a:t>
            </a:r>
            <a:r>
              <a:rPr lang="en-US" sz="2400" dirty="0">
                <a:latin typeface="Arial"/>
                <a:ea typeface="YS Geo"/>
                <a:cs typeface="Arial"/>
              </a:rPr>
              <a:t> </a:t>
            </a:r>
            <a:r>
              <a:rPr lang="en-US" sz="2400" dirty="0" err="1">
                <a:latin typeface="Arial"/>
                <a:ea typeface="YS Geo"/>
                <a:cs typeface="Arial"/>
              </a:rPr>
              <a:t>для</a:t>
            </a:r>
            <a:r>
              <a:rPr lang="en-US" sz="2400" dirty="0">
                <a:latin typeface="Arial"/>
                <a:ea typeface="YS Geo"/>
                <a:cs typeface="Arial"/>
              </a:rPr>
              <a:t> </a:t>
            </a:r>
            <a:r>
              <a:rPr lang="en-US" sz="2400" dirty="0" err="1">
                <a:latin typeface="Arial"/>
                <a:ea typeface="YS Geo"/>
                <a:cs typeface="Arial"/>
              </a:rPr>
              <a:t>подготовки</a:t>
            </a:r>
            <a:r>
              <a:rPr lang="en-US" sz="2400" dirty="0">
                <a:latin typeface="Arial"/>
                <a:ea typeface="YS Geo"/>
                <a:cs typeface="Arial"/>
              </a:rPr>
              <a:t> </a:t>
            </a:r>
            <a:r>
              <a:rPr lang="en-US" sz="2400" dirty="0" err="1">
                <a:latin typeface="Arial"/>
                <a:ea typeface="YS Geo"/>
                <a:cs typeface="Arial"/>
              </a:rPr>
              <a:t>конспектов</a:t>
            </a:r>
            <a:r>
              <a:rPr lang="en-US" sz="2400" dirty="0">
                <a:latin typeface="Arial"/>
                <a:ea typeface="YS Geo"/>
                <a:cs typeface="Arial"/>
              </a:rPr>
              <a:t>. </a:t>
            </a:r>
            <a:r>
              <a:rPr lang="en-US" sz="2400" dirty="0" err="1">
                <a:latin typeface="Arial"/>
                <a:ea typeface="YS Geo"/>
                <a:cs typeface="Arial"/>
              </a:rPr>
              <a:t>Анализирует</a:t>
            </a:r>
            <a:r>
              <a:rPr lang="en-US" sz="2400" dirty="0">
                <a:latin typeface="Arial"/>
                <a:ea typeface="YS Geo"/>
                <a:cs typeface="Arial"/>
              </a:rPr>
              <a:t> </a:t>
            </a:r>
            <a:r>
              <a:rPr lang="en-US" sz="2400" dirty="0" err="1">
                <a:latin typeface="Arial"/>
                <a:ea typeface="YS Geo"/>
                <a:cs typeface="Arial"/>
              </a:rPr>
              <a:t>длинные</a:t>
            </a:r>
            <a:r>
              <a:rPr lang="en-US" sz="2400" dirty="0">
                <a:latin typeface="Arial"/>
                <a:ea typeface="YS Geo"/>
                <a:cs typeface="Arial"/>
              </a:rPr>
              <a:t> </a:t>
            </a:r>
            <a:r>
              <a:rPr lang="en-US" sz="2400" dirty="0" err="1">
                <a:latin typeface="Arial"/>
                <a:ea typeface="YS Geo"/>
                <a:cs typeface="Arial"/>
              </a:rPr>
              <a:t>тексты</a:t>
            </a:r>
            <a:r>
              <a:rPr lang="en-US" sz="2400" dirty="0">
                <a:latin typeface="Arial"/>
                <a:ea typeface="YS Geo"/>
                <a:cs typeface="Arial"/>
              </a:rPr>
              <a:t>, </a:t>
            </a:r>
            <a:r>
              <a:rPr lang="en-US" sz="2400" dirty="0" err="1">
                <a:latin typeface="Arial"/>
                <a:ea typeface="YS Geo"/>
                <a:cs typeface="Arial"/>
              </a:rPr>
              <a:t>видео</a:t>
            </a:r>
            <a:r>
              <a:rPr lang="en-US" sz="2400" dirty="0">
                <a:latin typeface="Arial"/>
                <a:ea typeface="YS Geo"/>
                <a:cs typeface="Arial"/>
              </a:rPr>
              <a:t>- и </a:t>
            </a:r>
            <a:r>
              <a:rPr lang="en-US" sz="2400" dirty="0" err="1">
                <a:latin typeface="Arial"/>
                <a:ea typeface="YS Geo"/>
                <a:cs typeface="Arial"/>
              </a:rPr>
              <a:t>аудиофайлы</a:t>
            </a:r>
            <a:r>
              <a:rPr lang="en-US" sz="2400" dirty="0">
                <a:latin typeface="Arial"/>
                <a:ea typeface="YS Geo"/>
                <a:cs typeface="Arial"/>
              </a:rPr>
              <a:t>, </a:t>
            </a:r>
            <a:r>
              <a:rPr lang="en-US" sz="2400" dirty="0" err="1">
                <a:latin typeface="Arial"/>
                <a:ea typeface="YS Geo"/>
                <a:cs typeface="Arial"/>
              </a:rPr>
              <a:t>находит</a:t>
            </a:r>
            <a:r>
              <a:rPr lang="en-US" sz="2400" dirty="0">
                <a:latin typeface="Arial"/>
                <a:ea typeface="YS Geo"/>
                <a:cs typeface="Arial"/>
              </a:rPr>
              <a:t> </a:t>
            </a:r>
            <a:r>
              <a:rPr lang="en-US" sz="2400" dirty="0" err="1">
                <a:latin typeface="Arial"/>
                <a:ea typeface="YS Geo"/>
                <a:cs typeface="Arial"/>
              </a:rPr>
              <a:t>ключевые</a:t>
            </a:r>
            <a:r>
              <a:rPr lang="en-US" sz="2400" dirty="0">
                <a:latin typeface="Arial"/>
                <a:ea typeface="YS Geo"/>
                <a:cs typeface="Arial"/>
              </a:rPr>
              <a:t> </a:t>
            </a:r>
            <a:r>
              <a:rPr lang="en-US" sz="2400" dirty="0" err="1">
                <a:latin typeface="Arial"/>
                <a:ea typeface="YS Geo"/>
                <a:cs typeface="Arial"/>
              </a:rPr>
              <a:t>идеи</a:t>
            </a:r>
            <a:r>
              <a:rPr lang="en-US" sz="2400" dirty="0">
                <a:latin typeface="Arial"/>
                <a:ea typeface="YS Geo"/>
                <a:cs typeface="Arial"/>
              </a:rPr>
              <a:t> и </a:t>
            </a:r>
            <a:r>
              <a:rPr lang="en-US" sz="2400" dirty="0" err="1">
                <a:latin typeface="Arial"/>
                <a:ea typeface="YS Geo"/>
                <a:cs typeface="Arial"/>
              </a:rPr>
              <a:t>генерирует</a:t>
            </a:r>
            <a:r>
              <a:rPr lang="en-US" sz="2400" dirty="0">
                <a:latin typeface="Arial"/>
                <a:ea typeface="YS Geo"/>
                <a:cs typeface="Arial"/>
              </a:rPr>
              <a:t> </a:t>
            </a:r>
            <a:r>
              <a:rPr lang="en-US" sz="2400" dirty="0" err="1">
                <a:latin typeface="Arial"/>
                <a:ea typeface="YS Geo"/>
                <a:cs typeface="Arial"/>
              </a:rPr>
              <a:t>конспекты</a:t>
            </a:r>
            <a:r>
              <a:rPr lang="en-US" sz="2400" dirty="0">
                <a:latin typeface="Arial"/>
                <a:ea typeface="YS Geo"/>
                <a:cs typeface="Arial"/>
              </a:rPr>
              <a:t>. </a:t>
            </a:r>
            <a:r>
              <a:rPr lang="en-US" sz="2400" dirty="0" err="1">
                <a:latin typeface="Arial"/>
                <a:ea typeface="YS Geo"/>
                <a:cs typeface="Arial"/>
              </a:rPr>
              <a:t>Также</a:t>
            </a:r>
            <a:r>
              <a:rPr lang="en-US" sz="2400" dirty="0">
                <a:latin typeface="Arial"/>
                <a:ea typeface="YS Geo"/>
                <a:cs typeface="Arial"/>
              </a:rPr>
              <a:t> </a:t>
            </a:r>
            <a:r>
              <a:rPr lang="en-US" sz="2400" dirty="0" err="1">
                <a:latin typeface="Arial"/>
                <a:ea typeface="YS Geo"/>
                <a:cs typeface="Arial"/>
              </a:rPr>
              <a:t>умеет</a:t>
            </a:r>
            <a:r>
              <a:rPr lang="en-US" sz="2400" dirty="0">
                <a:latin typeface="Arial"/>
                <a:ea typeface="YS Geo"/>
                <a:cs typeface="Arial"/>
              </a:rPr>
              <a:t> </a:t>
            </a:r>
            <a:r>
              <a:rPr lang="en-US" sz="2400" dirty="0" err="1">
                <a:latin typeface="Arial"/>
                <a:ea typeface="YS Geo"/>
                <a:cs typeface="Arial"/>
              </a:rPr>
              <a:t>писать</a:t>
            </a:r>
            <a:r>
              <a:rPr lang="en-US" sz="2400" dirty="0">
                <a:latin typeface="Arial"/>
                <a:ea typeface="YS Geo"/>
                <a:cs typeface="Arial"/>
              </a:rPr>
              <a:t> </a:t>
            </a:r>
            <a:r>
              <a:rPr lang="en-US" sz="2400" dirty="0" err="1">
                <a:latin typeface="Arial"/>
                <a:ea typeface="YS Geo"/>
                <a:cs typeface="Arial"/>
              </a:rPr>
              <a:t>выводы</a:t>
            </a:r>
            <a:r>
              <a:rPr lang="en-US" sz="2400" dirty="0">
                <a:latin typeface="Arial"/>
                <a:ea typeface="YS Geo"/>
                <a:cs typeface="Arial"/>
              </a:rPr>
              <a:t> </a:t>
            </a:r>
            <a:r>
              <a:rPr lang="en-US" sz="2400" dirty="0" err="1">
                <a:latin typeface="Arial"/>
                <a:ea typeface="YS Geo"/>
                <a:cs typeface="Arial"/>
              </a:rPr>
              <a:t>для</a:t>
            </a:r>
            <a:r>
              <a:rPr lang="en-US" sz="2400" dirty="0">
                <a:latin typeface="Arial"/>
                <a:ea typeface="YS Geo"/>
                <a:cs typeface="Arial"/>
              </a:rPr>
              <a:t> </a:t>
            </a:r>
            <a:r>
              <a:rPr lang="en-US" sz="2400" dirty="0" err="1">
                <a:latin typeface="Arial"/>
                <a:ea typeface="YS Geo"/>
                <a:cs typeface="Arial"/>
              </a:rPr>
              <a:t>школьных</a:t>
            </a:r>
            <a:r>
              <a:rPr lang="en-US" sz="2400" dirty="0">
                <a:latin typeface="Arial"/>
                <a:ea typeface="YS Geo"/>
                <a:cs typeface="Arial"/>
              </a:rPr>
              <a:t> и </a:t>
            </a:r>
            <a:r>
              <a:rPr lang="en-US" sz="2400" dirty="0" err="1">
                <a:latin typeface="Arial"/>
                <a:ea typeface="YS Geo"/>
                <a:cs typeface="Arial"/>
              </a:rPr>
              <a:t>студенческих</a:t>
            </a:r>
            <a:r>
              <a:rPr lang="en-US" sz="2400" dirty="0">
                <a:latin typeface="Arial"/>
                <a:ea typeface="YS Geo"/>
                <a:cs typeface="Arial"/>
              </a:rPr>
              <a:t> </a:t>
            </a:r>
            <a:r>
              <a:rPr lang="en-US" sz="2400" dirty="0" err="1">
                <a:latin typeface="Arial"/>
                <a:ea typeface="YS Geo"/>
                <a:cs typeface="Arial"/>
              </a:rPr>
              <a:t>работ</a:t>
            </a:r>
            <a:r>
              <a:rPr lang="en-US" sz="2400" dirty="0">
                <a:latin typeface="Arial"/>
                <a:ea typeface="YS Geo"/>
                <a:cs typeface="Arial"/>
              </a:rPr>
              <a:t> и </a:t>
            </a:r>
            <a:r>
              <a:rPr lang="en-US" sz="2400" dirty="0" err="1">
                <a:latin typeface="Arial"/>
                <a:ea typeface="YS Geo"/>
                <a:cs typeface="Arial"/>
              </a:rPr>
              <a:t>помогать</a:t>
            </a:r>
            <a:r>
              <a:rPr lang="en-US" sz="2400" dirty="0">
                <a:latin typeface="Arial"/>
                <a:ea typeface="YS Geo"/>
                <a:cs typeface="Arial"/>
              </a:rPr>
              <a:t> в </a:t>
            </a:r>
            <a:r>
              <a:rPr lang="en-US" sz="2400" dirty="0" err="1">
                <a:latin typeface="Arial"/>
                <a:ea typeface="YS Geo"/>
                <a:cs typeface="Arial"/>
              </a:rPr>
              <a:t>решении</a:t>
            </a:r>
            <a:r>
              <a:rPr lang="en-US" sz="2400" dirty="0">
                <a:latin typeface="Arial"/>
                <a:ea typeface="YS Geo"/>
                <a:cs typeface="Arial"/>
              </a:rPr>
              <a:t> </a:t>
            </a:r>
            <a:r>
              <a:rPr lang="en-US" sz="2400" dirty="0" err="1">
                <a:latin typeface="Arial"/>
                <a:ea typeface="YS Geo"/>
                <a:cs typeface="Arial"/>
              </a:rPr>
              <a:t>задач</a:t>
            </a:r>
            <a:r>
              <a:rPr lang="en-US" sz="2400" dirty="0">
                <a:latin typeface="Arial"/>
                <a:ea typeface="YS Geo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09B863-75CD-901A-0213-23D94278F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73" y="2272971"/>
            <a:ext cx="9098531" cy="44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7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E83565-7D64-130D-78FF-57E8D228D6FF}"/>
              </a:ext>
            </a:extLst>
          </p:cNvPr>
          <p:cNvSpPr txBox="1"/>
          <p:nvPr/>
        </p:nvSpPr>
        <p:spPr>
          <a:xfrm>
            <a:off x="337868" y="314995"/>
            <a:ext cx="8849589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200" b="1" dirty="0">
                <a:latin typeface="Arial"/>
                <a:ea typeface="YS Geo"/>
                <a:cs typeface="Arial"/>
              </a:rPr>
              <a:t>3. DeepSeek</a:t>
            </a:r>
            <a:r>
              <a:rPr lang="en-US" sz="2200" dirty="0">
                <a:latin typeface="Arial"/>
                <a:ea typeface="YS Geo"/>
                <a:cs typeface="Arial"/>
              </a:rPr>
              <a:t> — </a:t>
            </a:r>
            <a:r>
              <a:rPr lang="en-US" sz="2200" dirty="0" err="1">
                <a:latin typeface="Arial"/>
                <a:ea typeface="YS Geo"/>
                <a:cs typeface="Arial"/>
              </a:rPr>
              <a:t>бесплатная</a:t>
            </a:r>
            <a:r>
              <a:rPr lang="en-US" sz="2200" dirty="0">
                <a:latin typeface="Arial"/>
                <a:ea typeface="YS Geo"/>
                <a:cs typeface="Arial"/>
              </a:rPr>
              <a:t> </a:t>
            </a:r>
            <a:r>
              <a:rPr lang="en-US" sz="2200" dirty="0" err="1">
                <a:latin typeface="Arial"/>
                <a:ea typeface="YS Geo"/>
                <a:cs typeface="Arial"/>
              </a:rPr>
              <a:t>нейросеть</a:t>
            </a:r>
            <a:r>
              <a:rPr lang="en-US" sz="2200" dirty="0">
                <a:latin typeface="Arial"/>
                <a:ea typeface="YS Geo"/>
                <a:cs typeface="Arial"/>
              </a:rPr>
              <a:t> с </a:t>
            </a:r>
            <a:r>
              <a:rPr lang="en-US" sz="2200" dirty="0" err="1">
                <a:latin typeface="Arial"/>
                <a:ea typeface="YS Geo"/>
                <a:cs typeface="Arial"/>
              </a:rPr>
              <a:t>большой</a:t>
            </a:r>
            <a:r>
              <a:rPr lang="en-US" sz="2200" dirty="0">
                <a:latin typeface="Arial"/>
                <a:ea typeface="YS Geo"/>
                <a:cs typeface="Arial"/>
              </a:rPr>
              <a:t> </a:t>
            </a:r>
            <a:r>
              <a:rPr lang="en-US" sz="2200" dirty="0" err="1">
                <a:latin typeface="Arial"/>
                <a:ea typeface="YS Geo"/>
                <a:cs typeface="Arial"/>
              </a:rPr>
              <a:t>памятью</a:t>
            </a:r>
            <a:r>
              <a:rPr lang="en-US" sz="2200" dirty="0">
                <a:latin typeface="Arial"/>
                <a:ea typeface="YS Geo"/>
                <a:cs typeface="Arial"/>
              </a:rPr>
              <a:t>. </a:t>
            </a:r>
            <a:r>
              <a:rPr lang="en-US" sz="2200" dirty="0" err="1">
                <a:latin typeface="Arial"/>
                <a:ea typeface="YS Geo"/>
                <a:cs typeface="Arial"/>
              </a:rPr>
              <a:t>Подходит</a:t>
            </a:r>
            <a:r>
              <a:rPr lang="en-US" sz="2200" dirty="0">
                <a:latin typeface="Arial"/>
                <a:ea typeface="YS Geo"/>
                <a:cs typeface="Arial"/>
              </a:rPr>
              <a:t> </a:t>
            </a:r>
            <a:r>
              <a:rPr lang="en-US" sz="2200" dirty="0" err="1">
                <a:latin typeface="Arial"/>
                <a:ea typeface="YS Geo"/>
                <a:cs typeface="Arial"/>
              </a:rPr>
              <a:t>для</a:t>
            </a:r>
            <a:r>
              <a:rPr lang="en-US" sz="2200" dirty="0">
                <a:latin typeface="Arial"/>
                <a:ea typeface="YS Geo"/>
                <a:cs typeface="Arial"/>
              </a:rPr>
              <a:t> </a:t>
            </a:r>
            <a:r>
              <a:rPr lang="en-US" sz="2200" dirty="0" err="1">
                <a:latin typeface="Arial"/>
                <a:ea typeface="YS Geo"/>
                <a:cs typeface="Arial"/>
              </a:rPr>
              <a:t>подготовки</a:t>
            </a:r>
            <a:r>
              <a:rPr lang="en-US" sz="2200" dirty="0">
                <a:latin typeface="Arial"/>
                <a:ea typeface="YS Geo"/>
                <a:cs typeface="Arial"/>
              </a:rPr>
              <a:t> к </a:t>
            </a:r>
            <a:r>
              <a:rPr lang="en-US" sz="2200" dirty="0" err="1">
                <a:latin typeface="Arial"/>
                <a:ea typeface="YS Geo"/>
                <a:cs typeface="Arial"/>
              </a:rPr>
              <a:t>экзаменам</a:t>
            </a:r>
            <a:r>
              <a:rPr lang="en-US" sz="2200" dirty="0">
                <a:latin typeface="Arial"/>
                <a:ea typeface="YS Geo"/>
                <a:cs typeface="Arial"/>
              </a:rPr>
              <a:t>. </a:t>
            </a:r>
            <a:r>
              <a:rPr lang="en-US" sz="2200" dirty="0" err="1">
                <a:latin typeface="Arial"/>
                <a:ea typeface="YS Geo"/>
                <a:cs typeface="Arial"/>
              </a:rPr>
              <a:t>Можно</a:t>
            </a:r>
            <a:r>
              <a:rPr lang="en-US" sz="2200" dirty="0">
                <a:latin typeface="Arial"/>
                <a:ea typeface="YS Geo"/>
                <a:cs typeface="Arial"/>
              </a:rPr>
              <a:t> </a:t>
            </a:r>
            <a:r>
              <a:rPr lang="en-US" sz="2200" dirty="0" err="1">
                <a:latin typeface="Arial"/>
                <a:ea typeface="YS Geo"/>
                <a:cs typeface="Arial"/>
              </a:rPr>
              <a:t>загрузить</a:t>
            </a:r>
            <a:r>
              <a:rPr lang="en-US" sz="2200" dirty="0">
                <a:latin typeface="Arial"/>
                <a:ea typeface="YS Geo"/>
                <a:cs typeface="Arial"/>
              </a:rPr>
              <a:t> в </a:t>
            </a:r>
            <a:r>
              <a:rPr lang="en-US" sz="2200" dirty="0" err="1">
                <a:latin typeface="Arial"/>
                <a:ea typeface="YS Geo"/>
                <a:cs typeface="Arial"/>
              </a:rPr>
              <a:t>чат</a:t>
            </a:r>
            <a:r>
              <a:rPr lang="en-US" sz="2200" dirty="0">
                <a:latin typeface="Arial"/>
                <a:ea typeface="YS Geo"/>
                <a:cs typeface="Arial"/>
              </a:rPr>
              <a:t> </a:t>
            </a:r>
            <a:r>
              <a:rPr lang="en-US" sz="2200" dirty="0" err="1">
                <a:latin typeface="Arial"/>
                <a:ea typeface="YS Geo"/>
                <a:cs typeface="Arial"/>
              </a:rPr>
              <a:t>скан</a:t>
            </a:r>
            <a:r>
              <a:rPr lang="en-US" sz="2200" dirty="0">
                <a:latin typeface="Arial"/>
                <a:ea typeface="YS Geo"/>
                <a:cs typeface="Arial"/>
              </a:rPr>
              <a:t> </a:t>
            </a:r>
            <a:r>
              <a:rPr lang="en-US" sz="2200" dirty="0" err="1">
                <a:latin typeface="Arial"/>
                <a:ea typeface="YS Geo"/>
                <a:cs typeface="Arial"/>
              </a:rPr>
              <a:t>лекции</a:t>
            </a:r>
            <a:r>
              <a:rPr lang="en-US" sz="2200" dirty="0">
                <a:latin typeface="Arial"/>
                <a:ea typeface="YS Geo"/>
                <a:cs typeface="Arial"/>
              </a:rPr>
              <a:t>, </a:t>
            </a:r>
            <a:r>
              <a:rPr lang="en-US" sz="2200" dirty="0" err="1">
                <a:latin typeface="Arial"/>
                <a:ea typeface="YS Geo"/>
                <a:cs typeface="Arial"/>
              </a:rPr>
              <a:t>фотографию</a:t>
            </a:r>
            <a:r>
              <a:rPr lang="en-US" sz="2200" dirty="0">
                <a:latin typeface="Arial"/>
                <a:ea typeface="YS Geo"/>
                <a:cs typeface="Arial"/>
              </a:rPr>
              <a:t> </a:t>
            </a:r>
            <a:r>
              <a:rPr lang="en-US" sz="2200" dirty="0" err="1">
                <a:latin typeface="Arial"/>
                <a:ea typeface="YS Geo"/>
                <a:cs typeface="Arial"/>
              </a:rPr>
              <a:t>конспекта</a:t>
            </a:r>
            <a:r>
              <a:rPr lang="en-US" sz="2200" dirty="0">
                <a:latin typeface="Arial"/>
                <a:ea typeface="YS Geo"/>
                <a:cs typeface="Arial"/>
              </a:rPr>
              <a:t> </a:t>
            </a:r>
            <a:r>
              <a:rPr lang="en-US" sz="2200" dirty="0" err="1">
                <a:latin typeface="Arial"/>
                <a:ea typeface="YS Geo"/>
                <a:cs typeface="Arial"/>
              </a:rPr>
              <a:t>или</a:t>
            </a:r>
            <a:r>
              <a:rPr lang="en-US" sz="2200" dirty="0">
                <a:latin typeface="Arial"/>
                <a:ea typeface="YS Geo"/>
                <a:cs typeface="Arial"/>
              </a:rPr>
              <a:t> </a:t>
            </a:r>
            <a:r>
              <a:rPr lang="en-US" sz="2200" dirty="0" err="1">
                <a:latin typeface="Arial"/>
                <a:ea typeface="YS Geo"/>
                <a:cs typeface="Arial"/>
              </a:rPr>
              <a:t>учебник</a:t>
            </a:r>
            <a:r>
              <a:rPr lang="en-US" sz="2200" dirty="0">
                <a:latin typeface="Arial"/>
                <a:ea typeface="YS Geo"/>
                <a:cs typeface="Arial"/>
              </a:rPr>
              <a:t> в </a:t>
            </a:r>
            <a:r>
              <a:rPr lang="en-US" sz="2200" dirty="0" err="1">
                <a:latin typeface="Arial"/>
                <a:ea typeface="YS Geo"/>
                <a:cs typeface="Arial"/>
              </a:rPr>
              <a:t>формате</a:t>
            </a:r>
            <a:r>
              <a:rPr lang="en-US" sz="2200" dirty="0">
                <a:latin typeface="Arial"/>
                <a:ea typeface="YS Geo"/>
                <a:cs typeface="Arial"/>
              </a:rPr>
              <a:t> PDF, и DeepSeek </a:t>
            </a:r>
            <a:r>
              <a:rPr lang="en-US" sz="2200" dirty="0" err="1">
                <a:latin typeface="Arial"/>
                <a:ea typeface="YS Geo"/>
                <a:cs typeface="Arial"/>
              </a:rPr>
              <a:t>сделает</a:t>
            </a:r>
            <a:r>
              <a:rPr lang="en-US" sz="2200" dirty="0">
                <a:latin typeface="Arial"/>
                <a:ea typeface="YS Geo"/>
                <a:cs typeface="Arial"/>
              </a:rPr>
              <a:t> </a:t>
            </a:r>
            <a:r>
              <a:rPr lang="en-US" sz="2200" dirty="0" err="1">
                <a:latin typeface="Arial"/>
                <a:ea typeface="YS Geo"/>
                <a:cs typeface="Arial"/>
              </a:rPr>
              <a:t>по</a:t>
            </a:r>
            <a:r>
              <a:rPr lang="en-US" sz="2200" dirty="0">
                <a:latin typeface="Arial"/>
                <a:ea typeface="YS Geo"/>
                <a:cs typeface="Arial"/>
              </a:rPr>
              <a:t> </a:t>
            </a:r>
            <a:r>
              <a:rPr lang="en-US" sz="2200" dirty="0" err="1">
                <a:latin typeface="Arial"/>
                <a:ea typeface="YS Geo"/>
                <a:cs typeface="Arial"/>
              </a:rPr>
              <a:t>нему</a:t>
            </a:r>
            <a:r>
              <a:rPr lang="en-US" sz="2200" dirty="0">
                <a:latin typeface="Arial"/>
                <a:ea typeface="YS Geo"/>
                <a:cs typeface="Arial"/>
              </a:rPr>
              <a:t> </a:t>
            </a:r>
            <a:r>
              <a:rPr lang="en-US" sz="2200" dirty="0" err="1">
                <a:latin typeface="Arial"/>
                <a:ea typeface="YS Geo"/>
                <a:cs typeface="Arial"/>
              </a:rPr>
              <a:t>конспект</a:t>
            </a:r>
            <a:r>
              <a:rPr lang="en-US" sz="2200" dirty="0">
                <a:latin typeface="Arial"/>
                <a:ea typeface="YS Geo"/>
                <a:cs typeface="Arial"/>
              </a:rPr>
              <a:t>, </a:t>
            </a:r>
            <a:r>
              <a:rPr lang="en-US" sz="2200" dirty="0" err="1">
                <a:latin typeface="Arial"/>
                <a:ea typeface="YS Geo"/>
                <a:cs typeface="Arial"/>
              </a:rPr>
              <a:t>выделит</a:t>
            </a:r>
            <a:r>
              <a:rPr lang="en-US" sz="2200" dirty="0">
                <a:latin typeface="Arial"/>
                <a:ea typeface="YS Geo"/>
                <a:cs typeface="Arial"/>
              </a:rPr>
              <a:t> </a:t>
            </a:r>
            <a:r>
              <a:rPr lang="en-US" sz="2200" dirty="0" err="1">
                <a:latin typeface="Arial"/>
                <a:ea typeface="YS Geo"/>
                <a:cs typeface="Arial"/>
              </a:rPr>
              <a:t>главное</a:t>
            </a:r>
            <a:r>
              <a:rPr lang="en-US" sz="2200" dirty="0">
                <a:latin typeface="Arial"/>
                <a:ea typeface="YS Geo"/>
                <a:cs typeface="Arial"/>
              </a:rPr>
              <a:t> </a:t>
            </a:r>
            <a:r>
              <a:rPr lang="en-US" sz="2200" dirty="0" err="1">
                <a:latin typeface="Arial"/>
                <a:ea typeface="YS Geo"/>
                <a:cs typeface="Arial"/>
              </a:rPr>
              <a:t>или</a:t>
            </a:r>
            <a:r>
              <a:rPr lang="en-US" sz="2200" dirty="0">
                <a:latin typeface="Arial"/>
                <a:ea typeface="YS Geo"/>
                <a:cs typeface="Arial"/>
              </a:rPr>
              <a:t> </a:t>
            </a:r>
            <a:r>
              <a:rPr lang="en-US" sz="2200" dirty="0" err="1">
                <a:latin typeface="Arial"/>
                <a:ea typeface="YS Geo"/>
                <a:cs typeface="Arial"/>
              </a:rPr>
              <a:t>объяснит</a:t>
            </a:r>
            <a:r>
              <a:rPr lang="en-US" sz="2200" dirty="0">
                <a:latin typeface="Arial"/>
                <a:ea typeface="YS Geo"/>
                <a:cs typeface="Arial"/>
              </a:rPr>
              <a:t> </a:t>
            </a:r>
            <a:r>
              <a:rPr lang="en-US" sz="2200" dirty="0" err="1">
                <a:latin typeface="Arial"/>
                <a:ea typeface="YS Geo"/>
                <a:cs typeface="Arial"/>
              </a:rPr>
              <a:t>сложные</a:t>
            </a:r>
            <a:r>
              <a:rPr lang="en-US" sz="2200" dirty="0">
                <a:latin typeface="Arial"/>
                <a:ea typeface="YS Geo"/>
                <a:cs typeface="Arial"/>
              </a:rPr>
              <a:t> </a:t>
            </a:r>
            <a:r>
              <a:rPr lang="en-US" sz="2200" dirty="0" err="1">
                <a:latin typeface="Arial"/>
                <a:ea typeface="YS Geo"/>
                <a:cs typeface="Arial"/>
              </a:rPr>
              <a:t>места</a:t>
            </a:r>
            <a:r>
              <a:rPr lang="en-US" sz="2200" dirty="0">
                <a:latin typeface="Arial"/>
                <a:ea typeface="YS Geo"/>
                <a:cs typeface="Arial"/>
              </a:rPr>
              <a:t>.</a:t>
            </a:r>
            <a:endParaRPr lang="en-US" sz="2200" dirty="0">
              <a:latin typeface="Arial"/>
              <a:cs typeface="Arial"/>
            </a:endParaRPr>
          </a:p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9AC680-6674-DAA5-030E-DD25EC675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99" y="2237207"/>
            <a:ext cx="10410826" cy="44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2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84A60-2583-0B5A-76F9-34D9DC164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F0B9C2-8F78-BA15-C141-9E2183FA3043}"/>
              </a:ext>
            </a:extLst>
          </p:cNvPr>
          <p:cNvSpPr txBox="1"/>
          <p:nvPr/>
        </p:nvSpPr>
        <p:spPr>
          <a:xfrm>
            <a:off x="2078182" y="1489363"/>
            <a:ext cx="5784272" cy="9698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3F7E64-C663-14F6-5710-CD55D77AD6EE}"/>
              </a:ext>
            </a:extLst>
          </p:cNvPr>
          <p:cNvSpPr txBox="1"/>
          <p:nvPr/>
        </p:nvSpPr>
        <p:spPr>
          <a:xfrm>
            <a:off x="502229" y="736022"/>
            <a:ext cx="8624454" cy="53860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err="1">
                <a:latin typeface="Arial"/>
                <a:ea typeface="YS Geo"/>
                <a:cs typeface="Arial"/>
              </a:rPr>
              <a:t>Онлайн-тренажёры</a:t>
            </a:r>
            <a:endParaRPr lang="en-US" sz="2800" b="1">
              <a:latin typeface="Arial"/>
              <a:ea typeface="YS Geo"/>
              <a:cs typeface="Arial"/>
            </a:endParaRPr>
          </a:p>
          <a:p>
            <a:endParaRPr lang="en-US" sz="2800" b="1">
              <a:latin typeface="Arial"/>
              <a:ea typeface="YS Geo"/>
              <a:cs typeface="Arial"/>
            </a:endParaRPr>
          </a:p>
          <a:p>
            <a:pPr marL="514350" indent="-514350" algn="just">
              <a:buAutoNum type="arabicPeriod"/>
            </a:pPr>
            <a:r>
              <a:rPr lang="en-US" sz="2800" b="1" err="1">
                <a:latin typeface="Arial"/>
                <a:ea typeface="YS Geo"/>
                <a:cs typeface="Arial"/>
              </a:rPr>
              <a:t>Образавр</a:t>
            </a:r>
            <a:r>
              <a:rPr lang="en-US" sz="2800" b="1">
                <a:latin typeface="Arial"/>
                <a:ea typeface="YS Geo"/>
                <a:cs typeface="Arial"/>
              </a:rPr>
              <a:t> </a:t>
            </a:r>
            <a:r>
              <a:rPr lang="en-US" sz="2800" err="1">
                <a:latin typeface="Arial"/>
                <a:ea typeface="YS Geo"/>
                <a:cs typeface="Arial"/>
              </a:rPr>
              <a:t>предлагает</a:t>
            </a:r>
            <a:r>
              <a:rPr lang="en-US" sz="2800">
                <a:latin typeface="Arial"/>
                <a:ea typeface="YS Geo"/>
                <a:cs typeface="Arial"/>
              </a:rPr>
              <a:t> 12 </a:t>
            </a:r>
            <a:r>
              <a:rPr lang="en-US" sz="2800" err="1">
                <a:latin typeface="Arial"/>
                <a:ea typeface="YS Geo"/>
                <a:cs typeface="Arial"/>
              </a:rPr>
              <a:t>тренажёров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для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подготовки</a:t>
            </a:r>
            <a:r>
              <a:rPr lang="en-US" sz="2800">
                <a:latin typeface="Arial"/>
                <a:ea typeface="YS Geo"/>
                <a:cs typeface="Arial"/>
              </a:rPr>
              <a:t> к ОГЭ </a:t>
            </a:r>
            <a:r>
              <a:rPr lang="en-US" sz="2800" err="1">
                <a:latin typeface="Arial"/>
                <a:ea typeface="YS Geo"/>
                <a:cs typeface="Arial"/>
              </a:rPr>
              <a:t>по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биологии</a:t>
            </a:r>
            <a:r>
              <a:rPr lang="en-US" sz="2800">
                <a:latin typeface="Arial"/>
                <a:ea typeface="YS Geo"/>
                <a:cs typeface="Arial"/>
              </a:rPr>
              <a:t>, </a:t>
            </a:r>
            <a:r>
              <a:rPr lang="en-US" sz="2800" err="1">
                <a:latin typeface="Arial"/>
                <a:ea typeface="YS Geo"/>
                <a:cs typeface="Arial"/>
              </a:rPr>
              <a:t>охватывающих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такие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темы</a:t>
            </a:r>
            <a:r>
              <a:rPr lang="en-US" sz="2800">
                <a:latin typeface="Arial"/>
                <a:ea typeface="YS Geo"/>
                <a:cs typeface="Arial"/>
              </a:rPr>
              <a:t>, </a:t>
            </a:r>
            <a:r>
              <a:rPr lang="en-US" sz="2800" err="1">
                <a:latin typeface="Arial"/>
                <a:ea typeface="YS Geo"/>
                <a:cs typeface="Arial"/>
              </a:rPr>
              <a:t>как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основы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биологии</a:t>
            </a:r>
            <a:r>
              <a:rPr lang="en-US" sz="2800">
                <a:latin typeface="Arial"/>
                <a:ea typeface="YS Geo"/>
                <a:cs typeface="Arial"/>
              </a:rPr>
              <a:t>, </a:t>
            </a:r>
            <a:r>
              <a:rPr lang="en-US" sz="2800" err="1">
                <a:latin typeface="Arial"/>
                <a:ea typeface="YS Geo"/>
                <a:cs typeface="Arial"/>
              </a:rPr>
              <a:t>систематика</a:t>
            </a:r>
            <a:r>
              <a:rPr lang="en-US" sz="2800">
                <a:latin typeface="Arial"/>
                <a:ea typeface="YS Geo"/>
                <a:cs typeface="Arial"/>
              </a:rPr>
              <a:t>, </a:t>
            </a:r>
            <a:r>
              <a:rPr lang="en-US" sz="2800" err="1">
                <a:latin typeface="Arial"/>
                <a:ea typeface="YS Geo"/>
                <a:cs typeface="Arial"/>
              </a:rPr>
              <a:t>свойства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объектов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живой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природы</a:t>
            </a:r>
            <a:r>
              <a:rPr lang="en-US" sz="2800">
                <a:latin typeface="Arial"/>
                <a:ea typeface="YS Geo"/>
                <a:cs typeface="Arial"/>
              </a:rPr>
              <a:t> и </a:t>
            </a:r>
            <a:r>
              <a:rPr lang="en-US" sz="2800" err="1">
                <a:latin typeface="Arial"/>
                <a:ea typeface="YS Geo"/>
                <a:cs typeface="Arial"/>
              </a:rPr>
              <a:t>другие</a:t>
            </a:r>
            <a:r>
              <a:rPr lang="en-US" sz="2800">
                <a:latin typeface="Arial"/>
                <a:ea typeface="YS Geo"/>
                <a:cs typeface="Arial"/>
              </a:rPr>
              <a:t>. В </a:t>
            </a:r>
            <a:r>
              <a:rPr lang="en-US" sz="2800" err="1">
                <a:latin typeface="Arial"/>
                <a:ea typeface="YS Geo"/>
                <a:cs typeface="Arial"/>
              </a:rPr>
              <a:t>каждой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задаче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есть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подробный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разбор</a:t>
            </a:r>
            <a:r>
              <a:rPr lang="en-US" sz="2800">
                <a:latin typeface="Arial"/>
                <a:ea typeface="YS Geo"/>
                <a:cs typeface="Arial"/>
              </a:rPr>
              <a:t> и </a:t>
            </a:r>
            <a:r>
              <a:rPr lang="en-US" sz="2800" err="1">
                <a:latin typeface="Arial"/>
                <a:ea typeface="YS Geo"/>
                <a:cs typeface="Arial"/>
              </a:rPr>
              <a:t>пошаговое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решение</a:t>
            </a:r>
            <a:r>
              <a:rPr lang="en-US" sz="2800">
                <a:latin typeface="Arial"/>
                <a:ea typeface="YS Geo"/>
                <a:cs typeface="Arial"/>
              </a:rPr>
              <a:t>, </a:t>
            </a:r>
            <a:r>
              <a:rPr lang="en-US" sz="2800" err="1">
                <a:latin typeface="Arial"/>
                <a:ea typeface="YS Geo"/>
                <a:cs typeface="Arial"/>
              </a:rPr>
              <a:t>составленные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экспертами</a:t>
            </a:r>
            <a:r>
              <a:rPr lang="en-US" sz="2800">
                <a:latin typeface="Arial"/>
                <a:ea typeface="YS Geo"/>
                <a:cs typeface="Arial"/>
              </a:rPr>
              <a:t>. </a:t>
            </a:r>
            <a:r>
              <a:rPr lang="en-US" sz="2800" err="1">
                <a:latin typeface="Arial"/>
                <a:ea typeface="YS Geo"/>
                <a:cs typeface="Arial"/>
              </a:rPr>
              <a:t>Платформа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использует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игровой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формат</a:t>
            </a:r>
            <a:r>
              <a:rPr lang="en-US" sz="2800">
                <a:latin typeface="Arial"/>
                <a:ea typeface="YS Geo"/>
                <a:cs typeface="Arial"/>
              </a:rPr>
              <a:t>, </a:t>
            </a:r>
            <a:r>
              <a:rPr lang="en-US" sz="2800" err="1">
                <a:latin typeface="Arial"/>
                <a:ea typeface="YS Geo"/>
                <a:cs typeface="Arial"/>
              </a:rPr>
              <a:t>что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делает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обучение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более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увлекательным</a:t>
            </a:r>
            <a:r>
              <a:rPr lang="en-US" sz="2800">
                <a:latin typeface="Arial"/>
                <a:ea typeface="YS Geo"/>
                <a:cs typeface="Arial"/>
              </a:rPr>
              <a:t>. </a:t>
            </a:r>
          </a:p>
          <a:p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3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7F910-DB22-F031-B004-18053D431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AA98BA-2448-7B21-EBB7-A2C9795D5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72" y="725068"/>
            <a:ext cx="11344633" cy="540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0598F-FDAC-D03A-8BDC-346B15C85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614BC6-EFD2-903C-2B52-E80BD0C45E25}"/>
              </a:ext>
            </a:extLst>
          </p:cNvPr>
          <p:cNvSpPr txBox="1"/>
          <p:nvPr/>
        </p:nvSpPr>
        <p:spPr>
          <a:xfrm>
            <a:off x="744680" y="1385454"/>
            <a:ext cx="8711046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>
                <a:latin typeface="Arial"/>
                <a:ea typeface="YS Geo"/>
                <a:cs typeface="Arial"/>
              </a:rPr>
              <a:t>2. </a:t>
            </a:r>
            <a:r>
              <a:rPr lang="en-US" sz="2800" b="1" err="1">
                <a:latin typeface="Arial"/>
                <a:ea typeface="YS Geo"/>
                <a:cs typeface="Arial"/>
              </a:rPr>
              <a:t>Умный</a:t>
            </a:r>
            <a:r>
              <a:rPr lang="en-US" sz="2800" b="1">
                <a:latin typeface="Arial"/>
                <a:ea typeface="YS Geo"/>
                <a:cs typeface="Arial"/>
              </a:rPr>
              <a:t> </a:t>
            </a:r>
            <a:r>
              <a:rPr lang="en-US" sz="2800" b="1" err="1">
                <a:latin typeface="Arial"/>
                <a:ea typeface="YS Geo"/>
                <a:cs typeface="Arial"/>
              </a:rPr>
              <a:t>тренажёр</a:t>
            </a:r>
            <a:r>
              <a:rPr lang="en-US" sz="2800" b="1">
                <a:latin typeface="Arial"/>
                <a:ea typeface="YS Geo"/>
                <a:cs typeface="Arial"/>
              </a:rPr>
              <a:t> ОГЭ </a:t>
            </a:r>
            <a:r>
              <a:rPr lang="en-US" sz="2800" b="1" err="1">
                <a:latin typeface="Arial"/>
                <a:ea typeface="YS Geo"/>
                <a:cs typeface="Arial"/>
              </a:rPr>
              <a:t>на</a:t>
            </a:r>
            <a:r>
              <a:rPr lang="en-US" sz="2800" b="1">
                <a:latin typeface="Arial"/>
                <a:ea typeface="YS Geo"/>
                <a:cs typeface="Arial"/>
              </a:rPr>
              <a:t> </a:t>
            </a:r>
            <a:r>
              <a:rPr lang="en-US" sz="2800" b="1" err="1">
                <a:latin typeface="Arial"/>
                <a:ea typeface="YS Geo"/>
                <a:cs typeface="Arial"/>
              </a:rPr>
              <a:t>сайте</a:t>
            </a:r>
            <a:r>
              <a:rPr lang="en-US" sz="2800" b="1">
                <a:latin typeface="Arial"/>
                <a:ea typeface="YS Geo"/>
                <a:cs typeface="Arial"/>
              </a:rPr>
              <a:t> edcheck.maximumtest.ru</a:t>
            </a:r>
            <a:r>
              <a:rPr lang="en-US" sz="2800">
                <a:latin typeface="Arial"/>
                <a:ea typeface="YS Geo"/>
                <a:cs typeface="Arial"/>
              </a:rPr>
              <a:t> </a:t>
            </a:r>
            <a:r>
              <a:rPr lang="en-US" sz="2800" err="1">
                <a:latin typeface="Arial"/>
                <a:ea typeface="YS Geo"/>
                <a:cs typeface="Arial"/>
              </a:rPr>
              <a:t>позволяет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отрабатывать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отдельные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задания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или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проходить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полный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пробный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экзамен</a:t>
            </a:r>
            <a:r>
              <a:rPr lang="en-US" sz="2800">
                <a:latin typeface="Arial"/>
                <a:ea typeface="YS Geo"/>
                <a:cs typeface="Arial"/>
              </a:rPr>
              <a:t>. </a:t>
            </a:r>
            <a:r>
              <a:rPr lang="en-US" sz="2800" err="1">
                <a:latin typeface="Arial"/>
                <a:ea typeface="YS Geo"/>
                <a:cs typeface="Arial"/>
              </a:rPr>
              <a:t>Тренажёр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включает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задания</a:t>
            </a:r>
            <a:r>
              <a:rPr lang="en-US" sz="2800">
                <a:latin typeface="Arial"/>
                <a:ea typeface="YS Geo"/>
                <a:cs typeface="Arial"/>
              </a:rPr>
              <a:t>, </a:t>
            </a:r>
            <a:r>
              <a:rPr lang="en-US" sz="2800" err="1">
                <a:latin typeface="Arial"/>
                <a:ea typeface="YS Geo"/>
                <a:cs typeface="Arial"/>
              </a:rPr>
              <a:t>соответствующие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требованиям</a:t>
            </a:r>
            <a:r>
              <a:rPr lang="en-US" sz="2800">
                <a:latin typeface="Arial"/>
                <a:ea typeface="YS Geo"/>
                <a:cs typeface="Arial"/>
              </a:rPr>
              <a:t> ФИПИ, и </a:t>
            </a:r>
            <a:r>
              <a:rPr lang="en-US" sz="2800" err="1">
                <a:latin typeface="Arial"/>
                <a:ea typeface="YS Geo"/>
                <a:cs typeface="Arial"/>
              </a:rPr>
              <a:t>предоставляет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разбор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решений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для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анализа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ошибок</a:t>
            </a:r>
            <a:r>
              <a:rPr lang="en-US" sz="2800">
                <a:latin typeface="Arial"/>
                <a:ea typeface="YS Geo"/>
                <a:cs typeface="Arial"/>
              </a:rPr>
              <a:t>. </a:t>
            </a:r>
            <a:endParaRPr lang="en-US"/>
          </a:p>
          <a:p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48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03005-68DC-38BE-441F-086138697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EDE6BB-47E8-938D-9440-721D5F782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03" y="1115144"/>
            <a:ext cx="11522195" cy="462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65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F44D1-D04D-DA1F-F552-0D8DEBF4D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F996CE-17E3-5FE8-B213-FA7CCA0B9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71" y="1275721"/>
            <a:ext cx="11505481" cy="432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2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0BB50-6CEB-54D8-80B0-24532BB6B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C042ED-4E80-1C29-9EBB-786AED8E8E37}"/>
              </a:ext>
            </a:extLst>
          </p:cNvPr>
          <p:cNvSpPr txBox="1"/>
          <p:nvPr/>
        </p:nvSpPr>
        <p:spPr>
          <a:xfrm>
            <a:off x="987137" y="1905000"/>
            <a:ext cx="8174181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>
                <a:latin typeface="Arial"/>
                <a:ea typeface="YS Geo"/>
                <a:cs typeface="Arial"/>
              </a:rPr>
              <a:t>3. </a:t>
            </a:r>
            <a:r>
              <a:rPr lang="en-US" sz="2800" b="1" err="1">
                <a:latin typeface="Arial"/>
                <a:ea typeface="YS Geo"/>
                <a:cs typeface="Arial"/>
              </a:rPr>
              <a:t>Testometrika</a:t>
            </a:r>
            <a:r>
              <a:rPr lang="en-US" sz="2800">
                <a:latin typeface="Arial"/>
                <a:ea typeface="YS Geo"/>
                <a:cs typeface="Arial"/>
              </a:rPr>
              <a:t> — </a:t>
            </a:r>
            <a:r>
              <a:rPr lang="en-US" sz="2800" err="1">
                <a:latin typeface="Arial"/>
                <a:ea typeface="YS Geo"/>
                <a:cs typeface="Arial"/>
              </a:rPr>
              <a:t>онлайн-тест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по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биологии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для</a:t>
            </a:r>
            <a:r>
              <a:rPr lang="en-US" sz="2800">
                <a:latin typeface="Arial"/>
                <a:ea typeface="YS Geo"/>
                <a:cs typeface="Arial"/>
              </a:rPr>
              <a:t> 9 </a:t>
            </a:r>
            <a:r>
              <a:rPr lang="en-US" sz="2800" err="1">
                <a:latin typeface="Arial"/>
                <a:ea typeface="YS Geo"/>
                <a:cs typeface="Arial"/>
              </a:rPr>
              <a:t>класса</a:t>
            </a:r>
            <a:r>
              <a:rPr lang="en-US" sz="2800">
                <a:latin typeface="Arial"/>
                <a:ea typeface="YS Geo"/>
                <a:cs typeface="Arial"/>
              </a:rPr>
              <a:t>, </a:t>
            </a:r>
            <a:r>
              <a:rPr lang="en-US" sz="2800" err="1">
                <a:latin typeface="Arial"/>
                <a:ea typeface="YS Geo"/>
                <a:cs typeface="Arial"/>
              </a:rPr>
              <a:t>который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охватывает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ключевые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разделы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курса</a:t>
            </a:r>
            <a:r>
              <a:rPr lang="en-US" sz="2800">
                <a:latin typeface="Arial"/>
                <a:ea typeface="YS Geo"/>
                <a:cs typeface="Arial"/>
              </a:rPr>
              <a:t>: </a:t>
            </a:r>
            <a:r>
              <a:rPr lang="en-US" sz="2800" err="1">
                <a:latin typeface="Arial"/>
                <a:ea typeface="YS Geo"/>
                <a:cs typeface="Arial"/>
              </a:rPr>
              <a:t>клеточное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строение</a:t>
            </a:r>
            <a:r>
              <a:rPr lang="en-US" sz="2800">
                <a:latin typeface="Arial"/>
                <a:ea typeface="YS Geo"/>
                <a:cs typeface="Arial"/>
              </a:rPr>
              <a:t>, </a:t>
            </a:r>
            <a:r>
              <a:rPr lang="en-US" sz="2800" err="1">
                <a:latin typeface="Arial"/>
                <a:ea typeface="YS Geo"/>
                <a:cs typeface="Arial"/>
              </a:rPr>
              <a:t>генетику</a:t>
            </a:r>
            <a:r>
              <a:rPr lang="en-US" sz="2800">
                <a:latin typeface="Arial"/>
                <a:ea typeface="YS Geo"/>
                <a:cs typeface="Arial"/>
              </a:rPr>
              <a:t>, </a:t>
            </a:r>
            <a:r>
              <a:rPr lang="en-US" sz="2800" err="1">
                <a:latin typeface="Arial"/>
                <a:ea typeface="YS Geo"/>
                <a:cs typeface="Arial"/>
              </a:rPr>
              <a:t>экосистемы</a:t>
            </a:r>
            <a:r>
              <a:rPr lang="en-US" sz="2800">
                <a:latin typeface="Arial"/>
                <a:ea typeface="YS Geo"/>
                <a:cs typeface="Arial"/>
              </a:rPr>
              <a:t>, </a:t>
            </a:r>
            <a:r>
              <a:rPr lang="en-US" sz="2800" err="1">
                <a:latin typeface="Arial"/>
                <a:ea typeface="YS Geo"/>
                <a:cs typeface="Arial"/>
              </a:rPr>
              <a:t>основы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эволюции</a:t>
            </a:r>
            <a:r>
              <a:rPr lang="en-US" sz="2800">
                <a:latin typeface="Arial"/>
                <a:ea typeface="YS Geo"/>
                <a:cs typeface="Arial"/>
              </a:rPr>
              <a:t>. </a:t>
            </a:r>
            <a:r>
              <a:rPr lang="en-US" sz="2800" err="1">
                <a:latin typeface="Arial"/>
                <a:ea typeface="YS Geo"/>
                <a:cs typeface="Arial"/>
              </a:rPr>
              <a:t>Каждый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вопрос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сопровождается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развёрнутым</a:t>
            </a:r>
            <a:r>
              <a:rPr lang="en-US" sz="280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комментарием</a:t>
            </a:r>
            <a:r>
              <a:rPr lang="en-US" sz="2800">
                <a:latin typeface="Arial"/>
                <a:ea typeface="YS Geo"/>
                <a:cs typeface="Arial"/>
              </a:rPr>
              <a:t>. </a:t>
            </a:r>
            <a:endParaRPr lang="en-US" sz="2800">
              <a:latin typeface="Arial"/>
              <a:cs typeface="Arial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1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124752-EB96-5451-ABAF-448A4E550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19" y="720396"/>
            <a:ext cx="11124841" cy="541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29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4977A-783B-27F6-FA43-8C89222A1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CE8416-A13F-6D83-366E-8796D4BF9B21}"/>
              </a:ext>
            </a:extLst>
          </p:cNvPr>
          <p:cNvSpPr txBox="1"/>
          <p:nvPr/>
        </p:nvSpPr>
        <p:spPr>
          <a:xfrm>
            <a:off x="813955" y="987137"/>
            <a:ext cx="8295408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err="1">
                <a:latin typeface="Arial"/>
                <a:ea typeface="YS Geo"/>
                <a:cs typeface="Arial"/>
              </a:rPr>
              <a:t>Универсальные</a:t>
            </a:r>
            <a:r>
              <a:rPr lang="en-US" sz="2800" b="1" dirty="0">
                <a:latin typeface="Arial"/>
                <a:ea typeface="YS Geo"/>
                <a:cs typeface="Arial"/>
              </a:rPr>
              <a:t> </a:t>
            </a:r>
            <a:r>
              <a:rPr lang="en-US" sz="2800" b="1" dirty="0" err="1">
                <a:latin typeface="Arial"/>
                <a:ea typeface="YS Geo"/>
                <a:cs typeface="Arial"/>
              </a:rPr>
              <a:t>нейросети</a:t>
            </a:r>
            <a:endParaRPr lang="en-US" sz="2800" b="1" dirty="0">
              <a:latin typeface="Arial"/>
              <a:ea typeface="YS Geo"/>
              <a:cs typeface="Arial"/>
            </a:endParaRPr>
          </a:p>
          <a:p>
            <a:pPr algn="ctr"/>
            <a:endParaRPr lang="en-US" sz="2800" b="1">
              <a:latin typeface="Arial"/>
              <a:ea typeface="YS Geo"/>
              <a:cs typeface="Arial"/>
            </a:endParaRPr>
          </a:p>
          <a:p>
            <a:pPr marL="514350" indent="-514350" algn="just">
              <a:buAutoNum type="arabicPeriod"/>
            </a:pPr>
            <a:r>
              <a:rPr lang="en-US" sz="2800" b="1">
                <a:latin typeface="Arial"/>
                <a:ea typeface="YS Geo"/>
                <a:cs typeface="Arial"/>
              </a:rPr>
              <a:t>ChatGPT</a:t>
            </a:r>
            <a:r>
              <a:rPr lang="en-US" sz="2800">
                <a:latin typeface="Arial"/>
                <a:ea typeface="YS Geo"/>
                <a:cs typeface="Arial"/>
              </a:rPr>
              <a:t> — одна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из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самых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известных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нейросетей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для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учёбы</a:t>
            </a:r>
            <a:r>
              <a:rPr lang="en-US" sz="2800" dirty="0">
                <a:latin typeface="Arial"/>
                <a:ea typeface="YS Geo"/>
                <a:cs typeface="Arial"/>
              </a:rPr>
              <a:t>. </a:t>
            </a:r>
            <a:r>
              <a:rPr lang="en-US" sz="2800" err="1">
                <a:latin typeface="Arial"/>
                <a:ea typeface="YS Geo"/>
                <a:cs typeface="Arial"/>
              </a:rPr>
              <a:t>Может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генерировать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тексты</a:t>
            </a:r>
            <a:r>
              <a:rPr lang="en-US" sz="2800" dirty="0">
                <a:latin typeface="Arial"/>
                <a:ea typeface="YS Geo"/>
                <a:cs typeface="Arial"/>
              </a:rPr>
              <a:t>, </a:t>
            </a:r>
            <a:r>
              <a:rPr lang="en-US" sz="2800" err="1">
                <a:latin typeface="Arial"/>
                <a:ea typeface="YS Geo"/>
                <a:cs typeface="Arial"/>
              </a:rPr>
              <a:t>объяснять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сложные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темы</a:t>
            </a:r>
            <a:r>
              <a:rPr lang="en-US" sz="2800" dirty="0">
                <a:latin typeface="Arial"/>
                <a:ea typeface="YS Geo"/>
                <a:cs typeface="Arial"/>
              </a:rPr>
              <a:t>, </a:t>
            </a:r>
            <a:r>
              <a:rPr lang="en-US" sz="2800" err="1">
                <a:latin typeface="Arial"/>
                <a:ea typeface="YS Geo"/>
                <a:cs typeface="Arial"/>
              </a:rPr>
              <a:t>решать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задачи</a:t>
            </a:r>
            <a:r>
              <a:rPr lang="en-US" sz="2800" dirty="0">
                <a:latin typeface="Arial"/>
                <a:ea typeface="YS Geo"/>
                <a:cs typeface="Arial"/>
              </a:rPr>
              <a:t>, </a:t>
            </a:r>
            <a:r>
              <a:rPr lang="en-US" sz="2800" err="1">
                <a:latin typeface="Arial"/>
                <a:ea typeface="YS Geo"/>
                <a:cs typeface="Arial"/>
              </a:rPr>
              <a:t>составлять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планы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работ</a:t>
            </a:r>
            <a:r>
              <a:rPr lang="en-US" sz="2800" dirty="0">
                <a:latin typeface="Arial"/>
                <a:ea typeface="YS Geo"/>
                <a:cs typeface="Arial"/>
              </a:rPr>
              <a:t>, </a:t>
            </a:r>
            <a:r>
              <a:rPr lang="en-US" sz="2800" err="1">
                <a:latin typeface="Arial"/>
                <a:ea typeface="YS Geo"/>
                <a:cs typeface="Arial"/>
              </a:rPr>
              <a:t>проверять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орфографию</a:t>
            </a:r>
            <a:r>
              <a:rPr lang="en-US" sz="2800" dirty="0">
                <a:latin typeface="Arial"/>
                <a:ea typeface="YS Geo"/>
                <a:cs typeface="Arial"/>
              </a:rPr>
              <a:t> и </a:t>
            </a:r>
            <a:r>
              <a:rPr lang="en-US" sz="2800" err="1">
                <a:latin typeface="Arial"/>
                <a:ea typeface="YS Geo"/>
                <a:cs typeface="Arial"/>
              </a:rPr>
              <a:t>стилистику</a:t>
            </a:r>
            <a:r>
              <a:rPr lang="en-US" sz="2800" dirty="0">
                <a:latin typeface="Arial"/>
                <a:ea typeface="YS Geo"/>
                <a:cs typeface="Arial"/>
              </a:rPr>
              <a:t>. </a:t>
            </a:r>
            <a:r>
              <a:rPr lang="en-US" sz="2800" err="1">
                <a:latin typeface="Arial"/>
                <a:ea typeface="YS Geo"/>
                <a:cs typeface="Arial"/>
              </a:rPr>
              <a:t>Подходит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для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подготовки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эссе</a:t>
            </a:r>
            <a:r>
              <a:rPr lang="en-US" sz="2800" dirty="0">
                <a:latin typeface="Arial"/>
                <a:ea typeface="YS Geo"/>
                <a:cs typeface="Arial"/>
              </a:rPr>
              <a:t>, </a:t>
            </a:r>
            <a:r>
              <a:rPr lang="en-US" sz="2800" err="1">
                <a:latin typeface="Arial"/>
                <a:ea typeface="YS Geo"/>
                <a:cs typeface="Arial"/>
              </a:rPr>
              <a:t>докладов</a:t>
            </a:r>
            <a:r>
              <a:rPr lang="en-US" sz="2800" dirty="0">
                <a:latin typeface="Arial"/>
                <a:ea typeface="YS Geo"/>
                <a:cs typeface="Arial"/>
              </a:rPr>
              <a:t>, </a:t>
            </a:r>
            <a:r>
              <a:rPr lang="en-US" sz="2800" err="1">
                <a:latin typeface="Arial"/>
                <a:ea typeface="YS Geo"/>
                <a:cs typeface="Arial"/>
              </a:rPr>
              <a:t>решения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математических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или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логических</a:t>
            </a:r>
            <a:r>
              <a:rPr lang="en-US" sz="2800" dirty="0">
                <a:latin typeface="Arial"/>
                <a:ea typeface="YS Geo"/>
                <a:cs typeface="Arial"/>
              </a:rPr>
              <a:t> </a:t>
            </a:r>
            <a:r>
              <a:rPr lang="en-US" sz="2800" err="1">
                <a:latin typeface="Arial"/>
                <a:ea typeface="YS Geo"/>
                <a:cs typeface="Arial"/>
              </a:rPr>
              <a:t>задач</a:t>
            </a:r>
            <a:r>
              <a:rPr lang="en-US" sz="2800" dirty="0">
                <a:latin typeface="Arial"/>
                <a:ea typeface="YS Geo"/>
                <a:cs typeface="Arial"/>
              </a:rPr>
              <a:t>. </a:t>
            </a:r>
          </a:p>
          <a:p>
            <a:pPr algn="just"/>
            <a:endParaRPr lang="en-US"/>
          </a:p>
          <a:p>
            <a:pPr algn="just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168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Искуственный интеллект как помощник в подготовке к ОГЭ по биологии: онлайн-тренажёры, чат-боты и интерактивные атласы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86</cp:revision>
  <dcterms:created xsi:type="dcterms:W3CDTF">2026-04-15T14:48:40Z</dcterms:created>
  <dcterms:modified xsi:type="dcterms:W3CDTF">2026-04-15T16:29:28Z</dcterms:modified>
</cp:coreProperties>
</file>