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4" r:id="rId6"/>
    <p:sldId id="259" r:id="rId7"/>
    <p:sldId id="263" r:id="rId8"/>
    <p:sldId id="265" r:id="rId9"/>
    <p:sldId id="262" r:id="rId10"/>
    <p:sldId id="260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B3382C-F0EB-9163-76F5-553413CB08C5}" v="4" dt="2026-04-12T16:55:51.095"/>
    <p1510:client id="{2BF4FD18-E99E-F5E4-7412-7B8F80BCCEAA}" v="66" dt="2026-04-12T16:53:10.990"/>
    <p1510:client id="{AC9A4DED-FB91-C014-DA37-D60D9FCC234B}" v="1093" dt="2026-04-12T15:59:29.567"/>
    <p1510:client id="{BCB6EB82-F67A-F1D6-CFDC-39C2859BD485}" v="47" dt="2026-04-12T16:42:56.170"/>
    <p1510:client id="{C3A7F0AF-462D-EC5A-3FF5-C47AEA44ED9A}" v="31" dt="2026-04-12T16:26:44.7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253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241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83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05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719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690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613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079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790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09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89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0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4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6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5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77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4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25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20583" y="-204545"/>
            <a:ext cx="8574622" cy="26161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>
                <a:latin typeface="Arial"/>
                <a:cs typeface="Arial"/>
              </a:rPr>
              <a:t>Работа с типичными ошибками в ВПР по химии в 8 классе: анализ и стратегии профилактики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286" y="3424767"/>
            <a:ext cx="6987645" cy="138853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800">
                <a:latin typeface="Arial"/>
                <a:cs typeface="Arial"/>
              </a:rPr>
              <a:t>Кузьмина Дарья Владимировна,</a:t>
            </a:r>
          </a:p>
          <a:p>
            <a:r>
              <a:rPr lang="ru-RU" sz="2800">
                <a:latin typeface="Arial"/>
                <a:cs typeface="Arial"/>
              </a:rPr>
              <a:t>учитель биологии и химии </a:t>
            </a:r>
          </a:p>
          <a:p>
            <a:r>
              <a:rPr lang="ru-RU" sz="2800">
                <a:latin typeface="Arial"/>
                <a:cs typeface="Arial"/>
              </a:rPr>
              <a:t>ГБОУ СОШ № 3 города Кинеля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B1973A-A3EC-D50D-8588-715804C95525}"/>
              </a:ext>
            </a:extLst>
          </p:cNvPr>
          <p:cNvSpPr txBox="1"/>
          <p:nvPr/>
        </p:nvSpPr>
        <p:spPr>
          <a:xfrm>
            <a:off x="6095999" y="6251864"/>
            <a:ext cx="316922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err="1">
                <a:latin typeface="Arial"/>
                <a:cs typeface="Arial"/>
              </a:rPr>
              <a:t>Кинель</a:t>
            </a:r>
            <a:r>
              <a:rPr lang="en-US" sz="2400">
                <a:latin typeface="Arial"/>
                <a:cs typeface="Arial"/>
              </a:rPr>
              <a:t>, 2026 </a:t>
            </a:r>
            <a:r>
              <a:rPr lang="en-US" sz="2400" err="1">
                <a:latin typeface="Arial"/>
                <a:cs typeface="Arial"/>
              </a:rPr>
              <a:t>год</a:t>
            </a:r>
            <a:r>
              <a:rPr lang="en-US" sz="2400">
                <a:latin typeface="Arial"/>
                <a:cs typeface="Arial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A35E5E-D7A2-3816-55F8-0C882BB46A7B}"/>
              </a:ext>
            </a:extLst>
          </p:cNvPr>
          <p:cNvSpPr txBox="1"/>
          <p:nvPr/>
        </p:nvSpPr>
        <p:spPr>
          <a:xfrm>
            <a:off x="1539358" y="582283"/>
            <a:ext cx="10408226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err="1">
                <a:latin typeface="Arial"/>
                <a:ea typeface="-apple-system"/>
                <a:cs typeface="Arial"/>
              </a:rPr>
              <a:t>Применение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химических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веществ</a:t>
            </a:r>
            <a:r>
              <a:rPr lang="en-US" sz="2400" b="1">
                <a:latin typeface="Arial"/>
                <a:ea typeface="-apple-system"/>
                <a:cs typeface="Arial"/>
              </a:rPr>
              <a:t> (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задание</a:t>
            </a:r>
            <a:r>
              <a:rPr lang="en-US" sz="2400" b="1">
                <a:latin typeface="Arial"/>
                <a:ea typeface="-apple-system"/>
                <a:cs typeface="Arial"/>
              </a:rPr>
              <a:t> 8):</a:t>
            </a:r>
            <a:endParaRPr lang="en-US"/>
          </a:p>
          <a:p>
            <a:pPr marL="342900" lvl="1" indent="-342900">
              <a:buFont typeface="Calibri"/>
              <a:buChar char="-"/>
            </a:pPr>
            <a:r>
              <a:rPr lang="en-US" sz="2400">
                <a:latin typeface="Arial"/>
                <a:ea typeface="-apple-system"/>
                <a:cs typeface="Arial"/>
              </a:rPr>
              <a:t>Не связывают теоретические знания с практическим применением;</a:t>
            </a:r>
          </a:p>
          <a:p>
            <a:pPr marL="342900" lvl="1" indent="-342900">
              <a:buFont typeface="Calibri"/>
              <a:buChar char="-"/>
            </a:pPr>
            <a:r>
              <a:rPr lang="en-US" sz="2400">
                <a:latin typeface="Arial"/>
                <a:ea typeface="-apple-system"/>
                <a:cs typeface="Arial"/>
              </a:rPr>
              <a:t>Путают </a:t>
            </a:r>
            <a:r>
              <a:rPr lang="en-US" sz="2400" err="1">
                <a:latin typeface="Arial"/>
                <a:ea typeface="-apple-system"/>
                <a:cs typeface="Arial"/>
              </a:rPr>
              <a:t>области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использования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схожих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по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свойствам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веществ</a:t>
            </a:r>
            <a:r>
              <a:rPr lang="en-US" sz="2400">
                <a:latin typeface="Arial"/>
                <a:ea typeface="-apple-system"/>
                <a:cs typeface="Arial"/>
              </a:rPr>
              <a:t>.</a:t>
            </a:r>
            <a:endParaRPr lang="en-US"/>
          </a:p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E083A-F83A-B9E4-E972-E624DA99F2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0229" r="-176" b="-16304"/>
          <a:stretch>
            <a:fillRect/>
          </a:stretch>
        </p:blipFill>
        <p:spPr>
          <a:xfrm>
            <a:off x="250885" y="1894127"/>
            <a:ext cx="11330951" cy="38593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366B1C-DEAC-63BA-0D73-C7A8284DF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03" y="3995467"/>
            <a:ext cx="11350026" cy="257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762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4B9205-7EFB-CFD1-806E-505BB2011AA0}"/>
              </a:ext>
            </a:extLst>
          </p:cNvPr>
          <p:cNvSpPr txBox="1"/>
          <p:nvPr/>
        </p:nvSpPr>
        <p:spPr>
          <a:xfrm>
            <a:off x="1627910" y="346364"/>
            <a:ext cx="10754590" cy="69249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 err="1">
                <a:latin typeface="Arial"/>
                <a:ea typeface="-apple-system"/>
                <a:cs typeface="Arial"/>
              </a:rPr>
              <a:t>Стратегии</a:t>
            </a:r>
            <a:r>
              <a:rPr lang="en-US" sz="24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400" b="1" dirty="0" err="1">
                <a:latin typeface="Arial"/>
                <a:ea typeface="-apple-system"/>
                <a:cs typeface="Arial"/>
              </a:rPr>
              <a:t>профилактики</a:t>
            </a:r>
            <a:r>
              <a:rPr lang="en-US" sz="24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400" b="1" dirty="0" err="1">
                <a:latin typeface="Arial"/>
                <a:ea typeface="-apple-system"/>
                <a:cs typeface="Arial"/>
              </a:rPr>
              <a:t>ошибок</a:t>
            </a:r>
            <a:endParaRPr lang="en-US" sz="2400" b="1" dirty="0">
              <a:latin typeface="Arial"/>
              <a:ea typeface="-apple-system"/>
              <a:cs typeface="Arial"/>
            </a:endParaRPr>
          </a:p>
          <a:p>
            <a:pPr algn="ctr"/>
            <a:endParaRPr lang="en-US" sz="2400" b="1">
              <a:latin typeface="Arial"/>
              <a:ea typeface="-apple-system"/>
              <a:cs typeface="Arial"/>
            </a:endParaRPr>
          </a:p>
          <a:p>
            <a:pPr marL="228600" indent="-228600">
              <a:buAutoNum type="arabicPeriod"/>
            </a:pPr>
            <a:r>
              <a:rPr lang="en-US" sz="2400" dirty="0">
                <a:latin typeface="Arial"/>
                <a:ea typeface="-apple-system"/>
                <a:cs typeface="Arial"/>
              </a:rPr>
              <a:t> 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Систематическое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повторение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ключевых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тем</a:t>
            </a:r>
            <a:r>
              <a:rPr lang="en-US" sz="2400" dirty="0">
                <a:latin typeface="Arial"/>
                <a:ea typeface="-apple-system"/>
                <a:cs typeface="Arial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2400" dirty="0">
                <a:latin typeface="Arial"/>
                <a:ea typeface="-apple-system"/>
                <a:cs typeface="Arial"/>
              </a:rPr>
              <a:t> 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Отработка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практических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навыков</a:t>
            </a:r>
            <a:r>
              <a:rPr lang="en-US" sz="2400" dirty="0">
                <a:latin typeface="Arial"/>
                <a:ea typeface="-apple-system"/>
                <a:cs typeface="Arial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2400" dirty="0">
                <a:latin typeface="Arial"/>
                <a:ea typeface="-apple-system"/>
                <a:cs typeface="Arial"/>
              </a:rPr>
              <a:t> 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Развитие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вычислительных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навыков</a:t>
            </a:r>
            <a:r>
              <a:rPr lang="en-US" sz="2400" dirty="0">
                <a:latin typeface="Arial"/>
                <a:ea typeface="-apple-system"/>
                <a:cs typeface="Arial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2400" dirty="0">
                <a:latin typeface="Arial"/>
                <a:ea typeface="-apple-system"/>
                <a:cs typeface="Arial"/>
              </a:rPr>
              <a:t> 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Работа</a:t>
            </a:r>
            <a:r>
              <a:rPr lang="en-US" sz="2400" dirty="0">
                <a:latin typeface="Arial"/>
                <a:ea typeface="-apple-system"/>
                <a:cs typeface="Arial"/>
              </a:rPr>
              <a:t> с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химической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символикой</a:t>
            </a:r>
            <a:r>
              <a:rPr lang="en-US" sz="2400" dirty="0">
                <a:latin typeface="Arial"/>
                <a:ea typeface="-apple-system"/>
                <a:cs typeface="Arial"/>
              </a:rPr>
              <a:t> и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номенклатурой</a:t>
            </a:r>
            <a:r>
              <a:rPr lang="en-US" sz="2400" dirty="0">
                <a:latin typeface="Arial"/>
                <a:ea typeface="-apple-system"/>
                <a:cs typeface="Arial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2400" dirty="0">
                <a:latin typeface="Arial"/>
                <a:ea typeface="-apple-system"/>
                <a:cs typeface="Arial"/>
              </a:rPr>
              <a:t> 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Использование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разнообразных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форматов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заданий</a:t>
            </a:r>
            <a:r>
              <a:rPr lang="en-US" sz="2400" dirty="0">
                <a:latin typeface="Arial"/>
                <a:ea typeface="-apple-system"/>
                <a:cs typeface="Arial"/>
              </a:rPr>
              <a:t>.</a:t>
            </a:r>
          </a:p>
          <a:p>
            <a:pPr marL="228600" indent="-228600">
              <a:buAutoNum type="arabicPeriod"/>
            </a:pPr>
            <a:r>
              <a:rPr lang="en-US" sz="2400" dirty="0">
                <a:latin typeface="Arial"/>
                <a:ea typeface="-apple-system"/>
                <a:cs typeface="Arial"/>
              </a:rPr>
              <a:t> 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Анализ</a:t>
            </a:r>
            <a:r>
              <a:rPr lang="en-US" sz="2400" dirty="0">
                <a:latin typeface="Arial"/>
                <a:ea typeface="+mn-lt"/>
                <a:cs typeface="Arial"/>
              </a:rPr>
              <a:t> и </a:t>
            </a:r>
            <a:r>
              <a:rPr lang="en-US" sz="2400" dirty="0" err="1">
                <a:latin typeface="Arial"/>
                <a:ea typeface="+mn-lt"/>
                <a:cs typeface="Arial"/>
              </a:rPr>
              <a:t>разбор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ошибок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</a:p>
          <a:p>
            <a:r>
              <a:rPr lang="en-US" sz="2400" dirty="0">
                <a:latin typeface="Arial"/>
                <a:ea typeface="+mn-lt"/>
                <a:cs typeface="Arial"/>
              </a:rPr>
              <a:t>- </a:t>
            </a:r>
            <a:r>
              <a:rPr lang="en-US" sz="2400" dirty="0" err="1">
                <a:latin typeface="Arial"/>
                <a:ea typeface="+mn-lt"/>
                <a:cs typeface="Arial"/>
              </a:rPr>
              <a:t>После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каждой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проверочной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работы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проводите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разбор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типичных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ошибок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</a:p>
          <a:p>
            <a:r>
              <a:rPr lang="en-US" sz="2400" dirty="0">
                <a:latin typeface="Arial"/>
                <a:ea typeface="+mn-lt"/>
                <a:cs typeface="Arial"/>
              </a:rPr>
              <a:t>- </a:t>
            </a:r>
            <a:r>
              <a:rPr lang="en-US" sz="2400" dirty="0" err="1">
                <a:latin typeface="Arial"/>
                <a:ea typeface="+mn-lt"/>
                <a:cs typeface="Arial"/>
              </a:rPr>
              <a:t>Организуйте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индивидуальную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работу</a:t>
            </a:r>
            <a:r>
              <a:rPr lang="en-US" sz="2400" dirty="0">
                <a:latin typeface="Arial"/>
                <a:ea typeface="+mn-lt"/>
                <a:cs typeface="Arial"/>
              </a:rPr>
              <a:t> с </a:t>
            </a:r>
            <a:r>
              <a:rPr lang="en-US" sz="2400" dirty="0" err="1">
                <a:latin typeface="Arial"/>
                <a:ea typeface="+mn-lt"/>
                <a:cs typeface="Arial"/>
              </a:rPr>
              <a:t>учениками</a:t>
            </a:r>
            <a:r>
              <a:rPr lang="en-US" sz="2400" dirty="0">
                <a:latin typeface="Arial"/>
                <a:ea typeface="+mn-lt"/>
                <a:cs typeface="Arial"/>
              </a:rPr>
              <a:t>, </a:t>
            </a:r>
            <a:r>
              <a:rPr lang="en-US" sz="2400" dirty="0" err="1">
                <a:latin typeface="Arial"/>
                <a:ea typeface="+mn-lt"/>
                <a:cs typeface="Arial"/>
              </a:rPr>
              <a:t>допустившими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боль-ше</a:t>
            </a:r>
            <a:r>
              <a:rPr lang="en-US" sz="2400" dirty="0">
                <a:latin typeface="Arial"/>
                <a:ea typeface="+mn-lt"/>
                <a:cs typeface="Arial"/>
              </a:rPr>
              <a:t> </a:t>
            </a:r>
            <a:r>
              <a:rPr lang="en-US" sz="2400" dirty="0" err="1">
                <a:latin typeface="Arial"/>
                <a:ea typeface="+mn-lt"/>
                <a:cs typeface="Arial"/>
              </a:rPr>
              <a:t>всего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ошибок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</a:p>
          <a:p>
            <a:r>
              <a:rPr lang="en-US" sz="2400" dirty="0">
                <a:latin typeface="Arial"/>
                <a:ea typeface="+mn-lt"/>
                <a:cs typeface="Arial"/>
              </a:rPr>
              <a:t>- </a:t>
            </a:r>
            <a:r>
              <a:rPr lang="en-US" sz="2400" dirty="0" err="1">
                <a:latin typeface="Arial"/>
                <a:ea typeface="+mn-lt"/>
                <a:cs typeface="Arial"/>
              </a:rPr>
              <a:t>Создайте</a:t>
            </a:r>
            <a:r>
              <a:rPr lang="en-US" sz="2400" dirty="0">
                <a:latin typeface="Arial"/>
                <a:ea typeface="+mn-lt"/>
                <a:cs typeface="Arial"/>
              </a:rPr>
              <a:t> «</a:t>
            </a:r>
            <a:r>
              <a:rPr lang="en-US" sz="2400" dirty="0" err="1">
                <a:latin typeface="Arial"/>
                <a:ea typeface="+mn-lt"/>
                <a:cs typeface="Arial"/>
              </a:rPr>
              <a:t>банк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ошибок</a:t>
            </a:r>
            <a:r>
              <a:rPr lang="en-US" sz="2400" dirty="0">
                <a:latin typeface="Arial"/>
                <a:ea typeface="+mn-lt"/>
                <a:cs typeface="Arial"/>
              </a:rPr>
              <a:t>» с </a:t>
            </a:r>
            <a:r>
              <a:rPr lang="en-US" sz="2400" dirty="0" err="1">
                <a:latin typeface="Arial"/>
                <a:ea typeface="+mn-lt"/>
                <a:cs typeface="Arial"/>
              </a:rPr>
              <a:t>пояснениями</a:t>
            </a:r>
            <a:r>
              <a:rPr lang="en-US" sz="2400" dirty="0">
                <a:latin typeface="Arial"/>
                <a:ea typeface="+mn-lt"/>
                <a:cs typeface="Arial"/>
              </a:rPr>
              <a:t>, </a:t>
            </a:r>
            <a:r>
              <a:rPr lang="en-US" sz="2400" dirty="0" err="1">
                <a:latin typeface="Arial"/>
                <a:ea typeface="+mn-lt"/>
                <a:cs typeface="Arial"/>
              </a:rPr>
              <a:t>как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их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избежать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  <a:endParaRPr lang="en-US" sz="2400" dirty="0">
              <a:latin typeface="Arial"/>
              <a:cs typeface="Arial"/>
            </a:endParaRPr>
          </a:p>
          <a:p>
            <a:r>
              <a:rPr lang="en-US" sz="2400" dirty="0">
                <a:latin typeface="Arial"/>
                <a:ea typeface="+mn-lt"/>
                <a:cs typeface="Arial"/>
              </a:rPr>
              <a:t>7. </a:t>
            </a:r>
            <a:r>
              <a:rPr lang="en-US" sz="2400" dirty="0" err="1">
                <a:latin typeface="Arial"/>
                <a:ea typeface="+mn-lt"/>
                <a:cs typeface="Arial"/>
              </a:rPr>
              <a:t>Межпредметные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связи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</a:p>
          <a:p>
            <a:r>
              <a:rPr lang="en-US" sz="2400" dirty="0">
                <a:latin typeface="Arial"/>
                <a:ea typeface="+mn-lt"/>
                <a:cs typeface="Arial"/>
              </a:rPr>
              <a:t>8. </a:t>
            </a:r>
            <a:r>
              <a:rPr lang="en-US" sz="2400" dirty="0" err="1">
                <a:latin typeface="Arial"/>
                <a:ea typeface="+mn-lt"/>
                <a:cs typeface="Arial"/>
              </a:rPr>
              <a:t>Мотивация</a:t>
            </a:r>
            <a:r>
              <a:rPr lang="en-US" sz="2400" dirty="0">
                <a:latin typeface="Arial"/>
                <a:ea typeface="+mn-lt"/>
                <a:cs typeface="Arial"/>
              </a:rPr>
              <a:t> и </a:t>
            </a:r>
            <a:r>
              <a:rPr lang="en-US" sz="2400" dirty="0" err="1">
                <a:latin typeface="Arial"/>
                <a:ea typeface="+mn-lt"/>
                <a:cs typeface="Arial"/>
              </a:rPr>
              <a:t>вовлечение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  <a:endParaRPr lang="en-US" sz="2400" dirty="0" err="1">
              <a:latin typeface="Arial"/>
              <a:cs typeface="Arial"/>
            </a:endParaRPr>
          </a:p>
          <a:p>
            <a:r>
              <a:rPr lang="en-US" sz="2400" dirty="0">
                <a:latin typeface="Arial"/>
                <a:ea typeface="+mn-lt"/>
                <a:cs typeface="Arial"/>
              </a:rPr>
              <a:t>9. </a:t>
            </a:r>
            <a:r>
              <a:rPr lang="en-US" sz="2400" dirty="0" err="1">
                <a:latin typeface="Arial"/>
                <a:ea typeface="+mn-lt"/>
                <a:cs typeface="Arial"/>
              </a:rPr>
              <a:t>Регулярный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мониторинг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знаний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  <a:endParaRPr lang="en-US" sz="2400" dirty="0" err="1">
              <a:latin typeface="Arial"/>
              <a:cs typeface="Arial"/>
            </a:endParaRPr>
          </a:p>
          <a:p>
            <a:pPr lvl="1"/>
            <a:endParaRPr lang="en-US" sz="2400">
              <a:latin typeface="Arial"/>
              <a:cs typeface="Arial"/>
            </a:endParaRPr>
          </a:p>
          <a:p>
            <a:pPr marL="228600" indent="-228600">
              <a:buAutoNum type="arabicPeriod"/>
            </a:pPr>
            <a:endParaRPr lang="en-US" sz="2400">
              <a:latin typeface="Arial"/>
              <a:ea typeface="-apple-system"/>
              <a:cs typeface="Arial"/>
            </a:endParaRPr>
          </a:p>
          <a:p>
            <a:pPr marL="228600" lvl="1" indent="-228600">
              <a:buFont typeface=""/>
              <a:buAutoNum type="arabicPeriod"/>
            </a:pPr>
            <a:endParaRPr lang="en-US">
              <a:latin typeface="-apple-system"/>
            </a:endParaRPr>
          </a:p>
          <a:p>
            <a:pPr algn="ctr"/>
            <a:endParaRPr lang="en-US"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393804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13F266-8BA7-1781-F26E-FB3DF10F3F57}"/>
              </a:ext>
            </a:extLst>
          </p:cNvPr>
          <p:cNvSpPr txBox="1"/>
          <p:nvPr/>
        </p:nvSpPr>
        <p:spPr>
          <a:xfrm>
            <a:off x="2961408" y="1039090"/>
            <a:ext cx="7342909" cy="116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4F7336-2A71-68DB-9E9E-5D5F7F7F9178}"/>
              </a:ext>
            </a:extLst>
          </p:cNvPr>
          <p:cNvSpPr txBox="1"/>
          <p:nvPr/>
        </p:nvSpPr>
        <p:spPr>
          <a:xfrm>
            <a:off x="1757798" y="1385456"/>
            <a:ext cx="9741474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err="1">
                <a:latin typeface="Arial"/>
                <a:ea typeface="-apple-system"/>
                <a:cs typeface="Arial"/>
              </a:rPr>
              <a:t>Анализ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типичных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ошибок</a:t>
            </a:r>
            <a:endParaRPr lang="en-US" sz="2400" b="1">
              <a:latin typeface="Arial"/>
              <a:ea typeface="-apple-system"/>
              <a:cs typeface="Arial"/>
            </a:endParaRPr>
          </a:p>
          <a:p>
            <a:pPr algn="ctr"/>
            <a:endParaRPr lang="en-US" sz="2400" b="1">
              <a:latin typeface="Arial"/>
              <a:ea typeface="-apple-system"/>
              <a:cs typeface="Arial"/>
            </a:endParaRPr>
          </a:p>
          <a:p>
            <a:pPr algn="just"/>
            <a:r>
              <a:rPr lang="en-US" sz="2400" err="1">
                <a:latin typeface="Arial"/>
                <a:ea typeface="-apple-system"/>
                <a:cs typeface="Arial"/>
              </a:rPr>
              <a:t>Анализ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результатов</a:t>
            </a:r>
            <a:r>
              <a:rPr lang="en-US" sz="2400">
                <a:latin typeface="Arial"/>
                <a:ea typeface="-apple-system"/>
                <a:cs typeface="Arial"/>
              </a:rPr>
              <a:t> ВПР </a:t>
            </a:r>
            <a:r>
              <a:rPr lang="en-US" sz="2400" err="1">
                <a:latin typeface="Arial"/>
                <a:ea typeface="-apple-system"/>
                <a:cs typeface="Arial"/>
              </a:rPr>
              <a:t>показывает</a:t>
            </a:r>
            <a:r>
              <a:rPr lang="en-US" sz="2400">
                <a:latin typeface="Arial"/>
                <a:ea typeface="-apple-system"/>
                <a:cs typeface="Arial"/>
              </a:rPr>
              <a:t>, </a:t>
            </a:r>
            <a:r>
              <a:rPr lang="en-US" sz="2400" err="1">
                <a:latin typeface="Arial"/>
                <a:ea typeface="-apple-system"/>
                <a:cs typeface="Arial"/>
              </a:rPr>
              <a:t>что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ученики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чаще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всего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оши-баются</a:t>
            </a:r>
            <a:r>
              <a:rPr lang="en-US" sz="2400">
                <a:latin typeface="Arial"/>
                <a:ea typeface="-apple-system"/>
                <a:cs typeface="Arial"/>
              </a:rPr>
              <a:t> в </a:t>
            </a:r>
            <a:r>
              <a:rPr lang="en-US" sz="2400" err="1">
                <a:latin typeface="Arial"/>
                <a:ea typeface="-apple-system"/>
                <a:cs typeface="Arial"/>
              </a:rPr>
              <a:t>следующих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разделах</a:t>
            </a:r>
            <a:r>
              <a:rPr lang="en-US" sz="2400">
                <a:latin typeface="Arial"/>
                <a:ea typeface="-apple-system"/>
                <a:cs typeface="Arial"/>
              </a:rPr>
              <a:t>:</a:t>
            </a:r>
          </a:p>
          <a:p>
            <a:pPr algn="ctr"/>
            <a:r>
              <a:rPr lang="en-US" sz="2400" b="1" err="1">
                <a:latin typeface="Arial"/>
                <a:ea typeface="-apple-system"/>
                <a:cs typeface="Arial"/>
              </a:rPr>
              <a:t>Различение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химических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реакций</a:t>
            </a:r>
            <a:r>
              <a:rPr lang="en-US" sz="2400" b="1">
                <a:latin typeface="Arial"/>
                <a:ea typeface="-apple-system"/>
                <a:cs typeface="Arial"/>
              </a:rPr>
              <a:t> и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физических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явлений</a:t>
            </a:r>
            <a:r>
              <a:rPr lang="en-US" sz="2400" b="1">
                <a:latin typeface="Arial"/>
                <a:ea typeface="-apple-system"/>
                <a:cs typeface="Arial"/>
              </a:rPr>
              <a:t> (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зада-ния</a:t>
            </a:r>
            <a:r>
              <a:rPr lang="en-US" sz="2400" b="1">
                <a:latin typeface="Arial"/>
                <a:ea typeface="-apple-system"/>
                <a:cs typeface="Arial"/>
              </a:rPr>
              <a:t> 2.1 и 2.2):</a:t>
            </a:r>
          </a:p>
          <a:p>
            <a:pPr marL="342900" indent="-342900" algn="just">
              <a:buFont typeface="Calibri"/>
              <a:buChar char="-"/>
            </a:pPr>
            <a:r>
              <a:rPr lang="en-US" sz="2400" err="1">
                <a:latin typeface="Arial"/>
                <a:ea typeface="-apple-system"/>
                <a:cs typeface="Arial"/>
              </a:rPr>
              <a:t>Путают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признаки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химических</a:t>
            </a:r>
            <a:r>
              <a:rPr lang="en-US" sz="2400">
                <a:latin typeface="Arial"/>
                <a:ea typeface="-apple-system"/>
                <a:cs typeface="Arial"/>
              </a:rPr>
              <a:t> и </a:t>
            </a:r>
            <a:r>
              <a:rPr lang="en-US" sz="2400" err="1">
                <a:latin typeface="Arial"/>
                <a:ea typeface="-apple-system"/>
                <a:cs typeface="Arial"/>
              </a:rPr>
              <a:t>физических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процессов</a:t>
            </a:r>
            <a:r>
              <a:rPr lang="en-US" sz="2400">
                <a:latin typeface="Arial"/>
                <a:ea typeface="-apple-system"/>
                <a:cs typeface="Arial"/>
              </a:rPr>
              <a:t>;</a:t>
            </a:r>
            <a:endParaRPr lang="en-US">
              <a:latin typeface="Arial"/>
              <a:ea typeface="-apple-system"/>
              <a:cs typeface="Arial"/>
            </a:endParaRPr>
          </a:p>
          <a:p>
            <a:pPr marL="342900" indent="-342900" algn="just">
              <a:buFont typeface="Calibri"/>
              <a:buChar char="-"/>
            </a:pPr>
            <a:r>
              <a:rPr lang="en-US" sz="2400" err="1">
                <a:latin typeface="Arial"/>
                <a:ea typeface="-apple-system"/>
                <a:cs typeface="Arial"/>
              </a:rPr>
              <a:t>Не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могут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чётко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сформулировать</a:t>
            </a:r>
            <a:r>
              <a:rPr lang="en-US" sz="2400">
                <a:latin typeface="Arial"/>
                <a:ea typeface="-apple-system"/>
                <a:cs typeface="Arial"/>
              </a:rPr>
              <a:t>, </a:t>
            </a:r>
            <a:r>
              <a:rPr lang="en-US" sz="2400" err="1">
                <a:latin typeface="Arial"/>
                <a:ea typeface="-apple-system"/>
                <a:cs typeface="Arial"/>
              </a:rPr>
              <a:t>какие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изменения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происходят</a:t>
            </a:r>
            <a:r>
              <a:rPr lang="en-US" sz="2400">
                <a:latin typeface="Arial"/>
                <a:ea typeface="-apple-system"/>
                <a:cs typeface="Arial"/>
              </a:rPr>
              <a:t> с </a:t>
            </a:r>
            <a:r>
              <a:rPr lang="en-US" sz="2400" err="1">
                <a:latin typeface="Arial"/>
                <a:ea typeface="-apple-system"/>
                <a:cs typeface="Arial"/>
              </a:rPr>
              <a:t>веществами</a:t>
            </a:r>
            <a:r>
              <a:rPr lang="en-US" sz="2400">
                <a:latin typeface="Arial"/>
                <a:ea typeface="-apple-system"/>
                <a:cs typeface="Arial"/>
              </a:rPr>
              <a:t>.</a:t>
            </a:r>
            <a:endParaRPr lang="en-US">
              <a:latin typeface="Arial"/>
              <a:ea typeface="-apple-system"/>
              <a:cs typeface="Arial"/>
            </a:endParaRP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19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123AAE-7C5D-4EC5-B570-7141C9405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E68FE8-33EE-42EC-8894-049237550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A434D7-A4E1-F3C6-5295-55668668D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7" y="1234356"/>
            <a:ext cx="10905066" cy="438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0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0E082F-CDF7-9BA4-F6D2-59420E733F50}"/>
              </a:ext>
            </a:extLst>
          </p:cNvPr>
          <p:cNvSpPr txBox="1"/>
          <p:nvPr/>
        </p:nvSpPr>
        <p:spPr>
          <a:xfrm>
            <a:off x="2023613" y="1714501"/>
            <a:ext cx="9454418" cy="29546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err="1">
                <a:latin typeface="Arial"/>
                <a:ea typeface="-apple-system"/>
                <a:cs typeface="Arial"/>
              </a:rPr>
              <a:t>Классификация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веществ</a:t>
            </a:r>
            <a:r>
              <a:rPr lang="en-US" sz="2400" b="1">
                <a:latin typeface="Arial"/>
                <a:ea typeface="-apple-system"/>
                <a:cs typeface="Arial"/>
              </a:rPr>
              <a:t> и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определение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их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свойств</a:t>
            </a:r>
            <a:r>
              <a:rPr lang="en-US" sz="2400" b="1">
                <a:latin typeface="Arial"/>
                <a:ea typeface="-apple-system"/>
                <a:cs typeface="Arial"/>
              </a:rPr>
              <a:t> (зада-ния 4.3 и 4.4):</a:t>
            </a:r>
            <a:endParaRPr lang="en-US">
              <a:latin typeface="Arial"/>
              <a:ea typeface="-apple-system"/>
              <a:cs typeface="Arial"/>
            </a:endParaRPr>
          </a:p>
          <a:p>
            <a:pPr marL="342900" indent="-342900">
              <a:buFont typeface="Calibri"/>
              <a:buChar char="-"/>
            </a:pPr>
            <a:r>
              <a:rPr lang="en-US" sz="2400" err="1">
                <a:latin typeface="Arial"/>
                <a:ea typeface="-apple-system"/>
                <a:cs typeface="Arial"/>
              </a:rPr>
              <a:t>Плохо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ориентируются</a:t>
            </a:r>
            <a:r>
              <a:rPr lang="en-US" sz="2400">
                <a:latin typeface="Arial"/>
                <a:ea typeface="-apple-system"/>
                <a:cs typeface="Arial"/>
              </a:rPr>
              <a:t> в </a:t>
            </a:r>
            <a:r>
              <a:rPr lang="en-US" sz="2400" err="1">
                <a:latin typeface="Arial"/>
                <a:ea typeface="-apple-system"/>
                <a:cs typeface="Arial"/>
              </a:rPr>
              <a:t>Периодической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системе</a:t>
            </a:r>
            <a:r>
              <a:rPr lang="en-US" sz="2400">
                <a:latin typeface="Arial"/>
                <a:ea typeface="-apple-system"/>
                <a:cs typeface="Arial"/>
              </a:rPr>
              <a:t> Д. И. </a:t>
            </a:r>
            <a:r>
              <a:rPr lang="en-US" sz="2400" err="1">
                <a:latin typeface="Arial"/>
                <a:ea typeface="-apple-system"/>
                <a:cs typeface="Arial"/>
              </a:rPr>
              <a:t>Менде-леева</a:t>
            </a:r>
            <a:r>
              <a:rPr lang="en-US" sz="2400">
                <a:latin typeface="Arial"/>
                <a:ea typeface="-apple-system"/>
                <a:cs typeface="Arial"/>
              </a:rPr>
              <a:t>;</a:t>
            </a:r>
            <a:endParaRPr lang="en-US">
              <a:latin typeface="Arial"/>
              <a:ea typeface="-apple-system"/>
              <a:cs typeface="Arial"/>
            </a:endParaRPr>
          </a:p>
          <a:p>
            <a:pPr marL="342900" indent="-342900">
              <a:buFont typeface="Calibri"/>
              <a:buChar char="-"/>
            </a:pPr>
            <a:r>
              <a:rPr lang="en-US" sz="2400" err="1">
                <a:latin typeface="Arial"/>
                <a:ea typeface="-apple-system"/>
                <a:cs typeface="Arial"/>
              </a:rPr>
              <a:t>Не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всегда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могут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определить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металлические</a:t>
            </a:r>
            <a:r>
              <a:rPr lang="en-US" sz="2400">
                <a:latin typeface="Arial"/>
                <a:ea typeface="-apple-system"/>
                <a:cs typeface="Arial"/>
              </a:rPr>
              <a:t>/</a:t>
            </a:r>
            <a:r>
              <a:rPr lang="en-US" sz="2400" err="1">
                <a:latin typeface="Arial"/>
                <a:ea typeface="-apple-system"/>
                <a:cs typeface="Arial"/>
              </a:rPr>
              <a:t>неметаллические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свойства</a:t>
            </a:r>
            <a:r>
              <a:rPr lang="en-US" sz="2400">
                <a:latin typeface="Arial"/>
                <a:ea typeface="-apple-system"/>
                <a:cs typeface="Arial"/>
              </a:rPr>
              <a:t> </a:t>
            </a:r>
            <a:r>
              <a:rPr lang="en-US" sz="2400" err="1">
                <a:latin typeface="Arial"/>
                <a:ea typeface="-apple-system"/>
                <a:cs typeface="Arial"/>
              </a:rPr>
              <a:t>элементов</a:t>
            </a:r>
            <a:r>
              <a:rPr lang="en-US" sz="2400">
                <a:latin typeface="Arial"/>
                <a:ea typeface="-apple-system"/>
                <a:cs typeface="Arial"/>
              </a:rPr>
              <a:t>;</a:t>
            </a:r>
            <a:endParaRPr lang="en-US">
              <a:latin typeface="Arial"/>
              <a:ea typeface="-apple-system"/>
              <a:cs typeface="Arial"/>
            </a:endParaRPr>
          </a:p>
          <a:p>
            <a:pPr marL="342900" indent="-342900">
              <a:buFont typeface="Calibri"/>
              <a:buChar char="-"/>
            </a:pPr>
            <a:r>
              <a:rPr lang="en-US" sz="2400" err="1">
                <a:latin typeface="Arial"/>
                <a:ea typeface="-apple-system"/>
                <a:cs typeface="Arial"/>
              </a:rPr>
              <a:t>Ошибаются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при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составлении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формул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высших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оксидов</a:t>
            </a:r>
            <a:r>
              <a:rPr lang="en-US" sz="2400">
                <a:latin typeface="Arial"/>
                <a:ea typeface="-apple-system"/>
                <a:cs typeface="Arial"/>
              </a:rPr>
              <a:t>.</a:t>
            </a:r>
            <a:endParaRPr lang="en-US">
              <a:latin typeface="Arial"/>
              <a:ea typeface="-apple-system"/>
              <a:cs typeface="Arial"/>
            </a:endParaRP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538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123AAE-7C5D-4EC5-B570-7141C9405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E68FE8-33EE-42EC-8894-049237550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3EDD3A-C973-8554-C8E9-6E8F70631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7" y="1261619"/>
            <a:ext cx="10905066" cy="433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762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2EB1B6-D02B-836F-FBB2-0A02E9A686EF}"/>
              </a:ext>
            </a:extLst>
          </p:cNvPr>
          <p:cNvSpPr txBox="1"/>
          <p:nvPr/>
        </p:nvSpPr>
        <p:spPr>
          <a:xfrm>
            <a:off x="1757632" y="236573"/>
            <a:ext cx="10165772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200" b="1" dirty="0" err="1">
                <a:latin typeface="Arial"/>
                <a:ea typeface="-apple-system"/>
                <a:cs typeface="Arial"/>
              </a:rPr>
              <a:t>Расчёты</a:t>
            </a:r>
            <a:r>
              <a:rPr lang="en-US" sz="22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200" b="1" dirty="0" err="1">
                <a:latin typeface="Arial"/>
                <a:ea typeface="-apple-system"/>
                <a:cs typeface="Arial"/>
              </a:rPr>
              <a:t>массовой</a:t>
            </a:r>
            <a:r>
              <a:rPr lang="en-US" sz="22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200" b="1" dirty="0" err="1">
                <a:latin typeface="Arial"/>
                <a:ea typeface="-apple-system"/>
                <a:cs typeface="Arial"/>
              </a:rPr>
              <a:t>доли</a:t>
            </a:r>
            <a:r>
              <a:rPr lang="en-US" sz="22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200" b="1" dirty="0" err="1">
                <a:latin typeface="Arial"/>
                <a:ea typeface="-apple-system"/>
                <a:cs typeface="Arial"/>
              </a:rPr>
              <a:t>вещества</a:t>
            </a:r>
            <a:r>
              <a:rPr lang="en-US" sz="2200" b="1" dirty="0">
                <a:latin typeface="Arial"/>
                <a:ea typeface="-apple-system"/>
                <a:cs typeface="Arial"/>
              </a:rPr>
              <a:t> (</a:t>
            </a:r>
            <a:r>
              <a:rPr lang="en-US" sz="2200" b="1" dirty="0" err="1">
                <a:latin typeface="Arial"/>
                <a:ea typeface="-apple-system"/>
                <a:cs typeface="Arial"/>
              </a:rPr>
              <a:t>задание</a:t>
            </a:r>
            <a:r>
              <a:rPr lang="en-US" sz="2200" b="1" dirty="0">
                <a:latin typeface="Arial"/>
                <a:ea typeface="-apple-system"/>
                <a:cs typeface="Arial"/>
              </a:rPr>
              <a:t> 5.2):</a:t>
            </a:r>
            <a:endParaRPr lang="en-US" sz="2200" b="1">
              <a:latin typeface="Arial"/>
              <a:cs typeface="Arial"/>
            </a:endParaRPr>
          </a:p>
          <a:p>
            <a:pPr marL="457200" indent="-457200">
              <a:buFont typeface="Calibri"/>
              <a:buChar char="-"/>
            </a:pPr>
            <a:r>
              <a:rPr lang="en-US" sz="2200" dirty="0" err="1">
                <a:latin typeface="Arial"/>
                <a:ea typeface="-apple-system"/>
                <a:cs typeface="Arial"/>
              </a:rPr>
              <a:t>Допускают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математические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ошибки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при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вычислениях</a:t>
            </a:r>
            <a:r>
              <a:rPr lang="en-US" sz="2200" dirty="0">
                <a:latin typeface="Arial"/>
                <a:ea typeface="-apple-system"/>
                <a:cs typeface="Arial"/>
              </a:rPr>
              <a:t>;</a:t>
            </a:r>
            <a:endParaRPr lang="en-US" sz="2200" b="1" dirty="0">
              <a:latin typeface="Arial"/>
              <a:ea typeface="-apple-system"/>
              <a:cs typeface="Arial"/>
            </a:endParaRPr>
          </a:p>
          <a:p>
            <a:pPr marL="457200" indent="-457200">
              <a:buFont typeface="Calibri"/>
              <a:buChar char="-"/>
            </a:pPr>
            <a:r>
              <a:rPr lang="en-US" sz="2200" dirty="0" err="1">
                <a:latin typeface="Arial"/>
                <a:ea typeface="-apple-system"/>
                <a:cs typeface="Arial"/>
              </a:rPr>
              <a:t>Неверно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интерпретируют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условие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задачи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или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данные</a:t>
            </a:r>
            <a:r>
              <a:rPr lang="en-US" sz="2200" dirty="0">
                <a:latin typeface="Arial"/>
                <a:ea typeface="-apple-system"/>
                <a:cs typeface="Arial"/>
              </a:rPr>
              <a:t> </a:t>
            </a:r>
            <a:r>
              <a:rPr lang="en-US" sz="2200" dirty="0" err="1">
                <a:latin typeface="Arial"/>
                <a:ea typeface="-apple-system"/>
                <a:cs typeface="Arial"/>
              </a:rPr>
              <a:t>таблицы</a:t>
            </a:r>
            <a:r>
              <a:rPr lang="en-US" sz="2200" dirty="0">
                <a:latin typeface="Arial"/>
                <a:ea typeface="-apple-system"/>
                <a:cs typeface="Arial"/>
              </a:rPr>
              <a:t>.</a:t>
            </a:r>
            <a:endParaRPr lang="en-US" sz="2200" b="1" dirty="0">
              <a:latin typeface="Arial"/>
              <a:ea typeface="-apple-system"/>
              <a:cs typeface="Arial"/>
            </a:endParaRPr>
          </a:p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4E6B0E-B874-1A7E-89E8-523A18963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489" y="1362703"/>
            <a:ext cx="10169285" cy="526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09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2A1441-0FD1-0C9B-AB56-B1FFCF024D9A}"/>
              </a:ext>
            </a:extLst>
          </p:cNvPr>
          <p:cNvSpPr txBox="1"/>
          <p:nvPr/>
        </p:nvSpPr>
        <p:spPr>
          <a:xfrm>
            <a:off x="1818409" y="294409"/>
            <a:ext cx="10148455" cy="184665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err="1">
                <a:latin typeface="Arial"/>
                <a:ea typeface="-apple-system"/>
                <a:cs typeface="Arial"/>
              </a:rPr>
              <a:t>Расчёты</a:t>
            </a:r>
            <a:r>
              <a:rPr lang="en-US" sz="2400" b="1">
                <a:latin typeface="Arial"/>
                <a:ea typeface="-apple-system"/>
                <a:cs typeface="Arial"/>
              </a:rPr>
              <a:t> с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использованием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понятий</a:t>
            </a:r>
            <a:r>
              <a:rPr lang="en-US" sz="2400" b="1">
                <a:latin typeface="Arial"/>
                <a:ea typeface="-apple-system"/>
                <a:cs typeface="Arial"/>
              </a:rPr>
              <a:t> «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моль</a:t>
            </a:r>
            <a:r>
              <a:rPr lang="en-US" sz="2400" b="1">
                <a:latin typeface="Arial"/>
                <a:ea typeface="-apple-system"/>
                <a:cs typeface="Arial"/>
              </a:rPr>
              <a:t>», «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молярная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масса</a:t>
            </a:r>
            <a:r>
              <a:rPr lang="en-US" sz="2400" b="1">
                <a:latin typeface="Arial"/>
                <a:ea typeface="-apple-system"/>
                <a:cs typeface="Arial"/>
              </a:rPr>
              <a:t>»,</a:t>
            </a:r>
            <a:endParaRPr lang="en-US" b="1">
              <a:latin typeface="Arial"/>
              <a:cs typeface="Arial"/>
            </a:endParaRPr>
          </a:p>
          <a:p>
            <a:pPr algn="ctr"/>
            <a:r>
              <a:rPr lang="en-US" sz="2400" b="1">
                <a:latin typeface="Arial"/>
                <a:ea typeface="-apple-system"/>
                <a:cs typeface="Arial"/>
              </a:rPr>
              <a:t>«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молярный</a:t>
            </a:r>
            <a:r>
              <a:rPr lang="en-US" sz="2400" b="1">
                <a:latin typeface="Arial"/>
                <a:ea typeface="-apple-system"/>
                <a:cs typeface="Arial"/>
              </a:rPr>
              <a:t> 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объём</a:t>
            </a:r>
            <a:r>
              <a:rPr lang="en-US" sz="2400" b="1">
                <a:latin typeface="Arial"/>
                <a:ea typeface="-apple-system"/>
                <a:cs typeface="Arial"/>
              </a:rPr>
              <a:t>» (</a:t>
            </a:r>
            <a:r>
              <a:rPr lang="en-US" sz="2400" b="1" err="1">
                <a:latin typeface="Arial"/>
                <a:ea typeface="-apple-system"/>
                <a:cs typeface="Arial"/>
              </a:rPr>
              <a:t>задание</a:t>
            </a:r>
            <a:r>
              <a:rPr lang="en-US" sz="2400" b="1">
                <a:latin typeface="Arial"/>
                <a:ea typeface="-apple-system"/>
                <a:cs typeface="Arial"/>
              </a:rPr>
              <a:t> 6.5):</a:t>
            </a:r>
            <a:endParaRPr lang="en-US" b="1">
              <a:latin typeface="Arial"/>
              <a:ea typeface="-apple-system"/>
              <a:cs typeface="Arial"/>
            </a:endParaRPr>
          </a:p>
          <a:p>
            <a:pPr marL="342900" indent="-342900">
              <a:buFont typeface="Calibri"/>
              <a:buChar char="-"/>
            </a:pPr>
            <a:r>
              <a:rPr lang="en-US" sz="2400" err="1">
                <a:latin typeface="Arial"/>
                <a:ea typeface="-apple-system"/>
                <a:cs typeface="Arial"/>
              </a:rPr>
              <a:t>Слабо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владеют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алгоритмами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решения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расчётных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задач</a:t>
            </a:r>
            <a:r>
              <a:rPr lang="en-US" sz="2400">
                <a:latin typeface="Arial"/>
                <a:ea typeface="-apple-system"/>
                <a:cs typeface="Arial"/>
              </a:rPr>
              <a:t>;</a:t>
            </a:r>
            <a:endParaRPr lang="en-US" b="1">
              <a:latin typeface="Arial"/>
              <a:ea typeface="-apple-system"/>
              <a:cs typeface="Arial"/>
            </a:endParaRPr>
          </a:p>
          <a:p>
            <a:pPr marL="342900" indent="-342900">
              <a:buFont typeface="Calibri"/>
              <a:buChar char="-"/>
            </a:pPr>
            <a:r>
              <a:rPr lang="en-US" sz="2400" err="1">
                <a:latin typeface="Arial"/>
                <a:ea typeface="-apple-system"/>
                <a:cs typeface="Arial"/>
              </a:rPr>
              <a:t>Затрудняются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переводить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одни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единицы</a:t>
            </a:r>
            <a:r>
              <a:rPr lang="en-US" sz="2400">
                <a:latin typeface="Arial"/>
                <a:ea typeface="-apple-system"/>
                <a:cs typeface="Arial"/>
              </a:rPr>
              <a:t> </a:t>
            </a:r>
            <a:r>
              <a:rPr lang="en-US" sz="2400" err="1">
                <a:latin typeface="Arial"/>
                <a:ea typeface="-apple-system"/>
                <a:cs typeface="Arial"/>
              </a:rPr>
              <a:t>измерения</a:t>
            </a:r>
            <a:r>
              <a:rPr lang="en-US" sz="2400">
                <a:latin typeface="Arial"/>
                <a:ea typeface="-apple-system"/>
                <a:cs typeface="Arial"/>
              </a:rPr>
              <a:t> в </a:t>
            </a:r>
            <a:r>
              <a:rPr lang="en-US" sz="2400" err="1">
                <a:latin typeface="Arial"/>
                <a:ea typeface="-apple-system"/>
                <a:cs typeface="Arial"/>
              </a:rPr>
              <a:t>другие</a:t>
            </a:r>
            <a:r>
              <a:rPr lang="en-US" sz="2400">
                <a:latin typeface="Arial"/>
                <a:ea typeface="-apple-system"/>
                <a:cs typeface="Arial"/>
              </a:rPr>
              <a:t>.</a:t>
            </a:r>
            <a:endParaRPr lang="en-US" b="1">
              <a:latin typeface="Arial"/>
              <a:ea typeface="-apple-system"/>
              <a:cs typeface="Arial"/>
            </a:endParaRPr>
          </a:p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7774F-E5FC-C9B4-AFD2-CA628EF35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75" y="2016030"/>
            <a:ext cx="11410769" cy="18510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D55F54-894A-AACE-2880-9C96AB18E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48" y="3614827"/>
            <a:ext cx="11528305" cy="1713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96E7B0-FB67-2636-8AA4-6C0EBEB82B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332" y="5142016"/>
            <a:ext cx="11090873" cy="155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95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AC1B1B-C902-A877-2B74-4A136927FD66}"/>
              </a:ext>
            </a:extLst>
          </p:cNvPr>
          <p:cNvSpPr txBox="1"/>
          <p:nvPr/>
        </p:nvSpPr>
        <p:spPr>
          <a:xfrm>
            <a:off x="1853046" y="1255568"/>
            <a:ext cx="9845386" cy="43396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 err="1">
                <a:latin typeface="Arial"/>
                <a:ea typeface="-apple-system"/>
                <a:cs typeface="Arial"/>
              </a:rPr>
              <a:t>Составление</a:t>
            </a:r>
            <a:r>
              <a:rPr lang="en-US" sz="24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400" b="1" dirty="0" err="1">
                <a:latin typeface="Arial"/>
                <a:ea typeface="-apple-system"/>
                <a:cs typeface="Arial"/>
              </a:rPr>
              <a:t>уравнений</a:t>
            </a:r>
            <a:r>
              <a:rPr lang="en-US" sz="24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400" b="1" dirty="0" err="1">
                <a:latin typeface="Arial"/>
                <a:ea typeface="-apple-system"/>
                <a:cs typeface="Arial"/>
              </a:rPr>
              <a:t>химических</a:t>
            </a:r>
            <a:r>
              <a:rPr lang="en-US" sz="2400" b="1" dirty="0">
                <a:latin typeface="Arial"/>
                <a:ea typeface="-apple-system"/>
                <a:cs typeface="Arial"/>
              </a:rPr>
              <a:t> </a:t>
            </a:r>
            <a:r>
              <a:rPr lang="en-US" sz="2400" b="1" dirty="0" err="1">
                <a:latin typeface="Arial"/>
                <a:ea typeface="-apple-system"/>
                <a:cs typeface="Arial"/>
              </a:rPr>
              <a:t>реакций</a:t>
            </a:r>
            <a:r>
              <a:rPr lang="en-US" sz="2400" b="1" dirty="0">
                <a:latin typeface="Arial"/>
                <a:ea typeface="-apple-system"/>
                <a:cs typeface="Arial"/>
              </a:rPr>
              <a:t> (</a:t>
            </a:r>
            <a:r>
              <a:rPr lang="en-US" sz="2400" b="1" dirty="0" err="1">
                <a:latin typeface="Arial"/>
                <a:ea typeface="-apple-system"/>
                <a:cs typeface="Arial"/>
              </a:rPr>
              <a:t>задание</a:t>
            </a:r>
            <a:r>
              <a:rPr lang="en-US" sz="2400" b="1" dirty="0">
                <a:latin typeface="Arial"/>
                <a:ea typeface="-apple-system"/>
                <a:cs typeface="Arial"/>
              </a:rPr>
              <a:t> 7.1):</a:t>
            </a:r>
          </a:p>
          <a:p>
            <a:pPr marL="342900" indent="-342900">
              <a:buFont typeface="Calibri"/>
              <a:buChar char="-"/>
            </a:pPr>
            <a:r>
              <a:rPr lang="en-US" sz="2400" dirty="0" err="1">
                <a:latin typeface="Arial"/>
                <a:ea typeface="-apple-system"/>
                <a:cs typeface="Arial"/>
              </a:rPr>
              <a:t>Неправильно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расставляют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коэффициенты</a:t>
            </a:r>
            <a:r>
              <a:rPr lang="en-US" sz="2400" dirty="0">
                <a:latin typeface="Arial"/>
                <a:ea typeface="-apple-system"/>
                <a:cs typeface="Arial"/>
              </a:rPr>
              <a:t>;</a:t>
            </a:r>
          </a:p>
          <a:p>
            <a:pPr marL="342900" indent="-342900">
              <a:buFont typeface="Calibri"/>
              <a:buChar char="-"/>
            </a:pPr>
            <a:r>
              <a:rPr lang="en-US" sz="2400" dirty="0" err="1">
                <a:latin typeface="Arial"/>
                <a:ea typeface="-apple-system"/>
                <a:cs typeface="Arial"/>
              </a:rPr>
              <a:t>Забывают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учитывать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валентность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элементов</a:t>
            </a:r>
            <a:r>
              <a:rPr lang="en-US" sz="2400" dirty="0">
                <a:latin typeface="Arial"/>
                <a:ea typeface="-apple-system"/>
                <a:cs typeface="Arial"/>
              </a:rPr>
              <a:t>;</a:t>
            </a:r>
          </a:p>
          <a:p>
            <a:pPr marL="342900" indent="-342900">
              <a:buFont typeface="Calibri"/>
              <a:buChar char="-"/>
            </a:pPr>
            <a:r>
              <a:rPr lang="en-US" sz="2400" dirty="0" err="1">
                <a:latin typeface="Arial"/>
                <a:ea typeface="-apple-system"/>
                <a:cs typeface="Arial"/>
              </a:rPr>
              <a:t>Путают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типы</a:t>
            </a:r>
            <a:r>
              <a:rPr lang="en-US" sz="2400" dirty="0">
                <a:latin typeface="Arial"/>
                <a:ea typeface="-apple-system"/>
                <a:cs typeface="Arial"/>
              </a:rPr>
              <a:t> </a:t>
            </a:r>
            <a:r>
              <a:rPr lang="en-US" sz="2400" dirty="0" err="1">
                <a:latin typeface="Arial"/>
                <a:ea typeface="-apple-system"/>
                <a:cs typeface="Arial"/>
              </a:rPr>
              <a:t>реакций</a:t>
            </a:r>
            <a:r>
              <a:rPr lang="en-US" sz="2400" dirty="0">
                <a:latin typeface="Arial"/>
                <a:ea typeface="-apple-system"/>
                <a:cs typeface="Arial"/>
              </a:rPr>
              <a:t>.</a:t>
            </a:r>
          </a:p>
          <a:p>
            <a:pPr algn="ctr"/>
            <a:endParaRPr lang="en-US" sz="2400" b="1">
              <a:latin typeface="Arial"/>
              <a:ea typeface="+mn-lt"/>
              <a:cs typeface="Arial"/>
            </a:endParaRPr>
          </a:p>
          <a:p>
            <a:pPr algn="ctr"/>
            <a:r>
              <a:rPr lang="en-US" sz="2400" b="1" dirty="0" err="1">
                <a:latin typeface="Arial"/>
                <a:ea typeface="+mn-lt"/>
                <a:cs typeface="Arial"/>
              </a:rPr>
              <a:t>Лабораторные</a:t>
            </a:r>
            <a:r>
              <a:rPr lang="en-US" sz="2400" b="1" dirty="0">
                <a:latin typeface="Arial"/>
                <a:ea typeface="+mn-lt"/>
                <a:cs typeface="Arial"/>
              </a:rPr>
              <a:t> </a:t>
            </a:r>
            <a:r>
              <a:rPr lang="en-US" sz="2400" b="1" dirty="0" err="1">
                <a:latin typeface="Arial"/>
                <a:ea typeface="+mn-lt"/>
                <a:cs typeface="Arial"/>
              </a:rPr>
              <a:t>методы</a:t>
            </a:r>
            <a:r>
              <a:rPr lang="en-US" sz="2400" b="1" dirty="0">
                <a:latin typeface="Arial"/>
                <a:ea typeface="+mn-lt"/>
                <a:cs typeface="Arial"/>
              </a:rPr>
              <a:t> </a:t>
            </a:r>
            <a:r>
              <a:rPr lang="en-US" sz="2400" b="1" dirty="0" err="1">
                <a:latin typeface="Arial"/>
                <a:ea typeface="+mn-lt"/>
                <a:cs typeface="Arial"/>
              </a:rPr>
              <a:t>получения</a:t>
            </a:r>
            <a:r>
              <a:rPr lang="en-US" sz="2400" b="1" dirty="0">
                <a:latin typeface="Arial"/>
                <a:ea typeface="+mn-lt"/>
                <a:cs typeface="Arial"/>
              </a:rPr>
              <a:t> и </a:t>
            </a:r>
            <a:r>
              <a:rPr lang="en-US" sz="2400" b="1" dirty="0" err="1">
                <a:latin typeface="Arial"/>
                <a:ea typeface="+mn-lt"/>
                <a:cs typeface="Arial"/>
              </a:rPr>
              <a:t>выделения</a:t>
            </a:r>
            <a:r>
              <a:rPr lang="en-US" sz="2400" b="1" dirty="0">
                <a:latin typeface="Arial"/>
                <a:ea typeface="+mn-lt"/>
                <a:cs typeface="Arial"/>
              </a:rPr>
              <a:t> </a:t>
            </a:r>
            <a:r>
              <a:rPr lang="en-US" sz="2400" b="1" dirty="0" err="1">
                <a:latin typeface="Arial"/>
                <a:ea typeface="+mn-lt"/>
                <a:cs typeface="Arial"/>
              </a:rPr>
              <a:t>веществ</a:t>
            </a:r>
            <a:r>
              <a:rPr lang="en-US" sz="2400" b="1" dirty="0">
                <a:latin typeface="Arial"/>
                <a:ea typeface="+mn-lt"/>
                <a:cs typeface="Arial"/>
              </a:rPr>
              <a:t> (</a:t>
            </a:r>
            <a:r>
              <a:rPr lang="en-US" sz="2400" b="1" dirty="0" err="1">
                <a:latin typeface="Arial"/>
                <a:ea typeface="+mn-lt"/>
                <a:cs typeface="Arial"/>
              </a:rPr>
              <a:t>зада-ние</a:t>
            </a:r>
            <a:r>
              <a:rPr lang="en-US" sz="2400" b="1" dirty="0">
                <a:latin typeface="Arial"/>
                <a:ea typeface="+mn-lt"/>
                <a:cs typeface="Arial"/>
              </a:rPr>
              <a:t> 7.3):</a:t>
            </a:r>
          </a:p>
          <a:p>
            <a:pPr marL="342900" indent="-342900">
              <a:buFont typeface="Calibri"/>
              <a:buChar char="-"/>
            </a:pPr>
            <a:r>
              <a:rPr lang="en-US" sz="2400" dirty="0" err="1">
                <a:latin typeface="Arial"/>
                <a:ea typeface="+mn-lt"/>
                <a:cs typeface="Arial"/>
              </a:rPr>
              <a:t>Недостаточно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знакомы</a:t>
            </a:r>
            <a:r>
              <a:rPr lang="en-US" sz="2400" dirty="0">
                <a:latin typeface="Arial"/>
                <a:ea typeface="+mn-lt"/>
                <a:cs typeface="Arial"/>
              </a:rPr>
              <a:t> с </a:t>
            </a:r>
            <a:r>
              <a:rPr lang="en-US" sz="2400" dirty="0" err="1">
                <a:latin typeface="Arial"/>
                <a:ea typeface="+mn-lt"/>
                <a:cs typeface="Arial"/>
              </a:rPr>
              <a:t>лабораторным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оборудованием</a:t>
            </a:r>
            <a:r>
              <a:rPr lang="en-US" sz="2400" dirty="0">
                <a:latin typeface="Arial"/>
                <a:ea typeface="+mn-lt"/>
                <a:cs typeface="Arial"/>
              </a:rPr>
              <a:t>;</a:t>
            </a:r>
            <a:endParaRPr lang="en-US" dirty="0"/>
          </a:p>
          <a:p>
            <a:pPr marL="342900" indent="-342900">
              <a:buFont typeface="Calibri"/>
              <a:buChar char="-"/>
            </a:pPr>
            <a:r>
              <a:rPr lang="en-US" sz="2400" dirty="0" err="1">
                <a:latin typeface="Arial"/>
                <a:ea typeface="+mn-lt"/>
                <a:cs typeface="Arial"/>
              </a:rPr>
              <a:t>Не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знают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основных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способов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получения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газов</a:t>
            </a:r>
            <a:r>
              <a:rPr lang="en-US" sz="2400" dirty="0">
                <a:latin typeface="Arial"/>
                <a:ea typeface="+mn-lt"/>
                <a:cs typeface="Arial"/>
              </a:rPr>
              <a:t> (</a:t>
            </a:r>
            <a:r>
              <a:rPr lang="en-US" sz="2400" dirty="0" err="1">
                <a:latin typeface="Arial"/>
                <a:ea typeface="+mn-lt"/>
                <a:cs typeface="Arial"/>
              </a:rPr>
              <a:t>кислорода</a:t>
            </a:r>
            <a:r>
              <a:rPr lang="en-US" sz="2400" dirty="0">
                <a:latin typeface="Arial"/>
                <a:ea typeface="+mn-lt"/>
                <a:cs typeface="Arial"/>
              </a:rPr>
              <a:t>, </a:t>
            </a:r>
            <a:r>
              <a:rPr lang="en-US" sz="2400" dirty="0" err="1">
                <a:latin typeface="Arial"/>
                <a:ea typeface="+mn-lt"/>
                <a:cs typeface="Arial"/>
              </a:rPr>
              <a:t>водо-рода</a:t>
            </a:r>
            <a:r>
              <a:rPr lang="en-US" sz="2400" dirty="0">
                <a:latin typeface="Arial"/>
                <a:ea typeface="+mn-lt"/>
                <a:cs typeface="Arial"/>
              </a:rPr>
              <a:t>) и </a:t>
            </a:r>
            <a:r>
              <a:rPr lang="en-US" sz="2400" dirty="0" err="1">
                <a:latin typeface="Arial"/>
                <a:ea typeface="+mn-lt"/>
                <a:cs typeface="Arial"/>
              </a:rPr>
              <a:t>очистки</a:t>
            </a:r>
            <a:r>
              <a:rPr lang="en-US" sz="2400" dirty="0">
                <a:latin typeface="Arial"/>
                <a:ea typeface="+mn-lt"/>
                <a:cs typeface="Arial"/>
              </a:rPr>
              <a:t> </a:t>
            </a:r>
            <a:r>
              <a:rPr lang="en-US" sz="2400" dirty="0" err="1">
                <a:latin typeface="Arial"/>
                <a:ea typeface="+mn-lt"/>
                <a:cs typeface="Arial"/>
              </a:rPr>
              <a:t>веществ</a:t>
            </a:r>
            <a:r>
              <a:rPr lang="en-US" sz="2400" dirty="0">
                <a:latin typeface="Arial"/>
                <a:ea typeface="+mn-lt"/>
                <a:cs typeface="Arial"/>
              </a:rPr>
              <a:t>.</a:t>
            </a:r>
            <a:endParaRPr lang="en-US" sz="2400" dirty="0">
              <a:latin typeface="Arial"/>
              <a:cs typeface="Arial"/>
            </a:endParaRPr>
          </a:p>
          <a:p>
            <a:pPr marL="0" lvl="1"/>
            <a:endParaRPr lang="en-US">
              <a:latin typeface="-apple-system"/>
            </a:endParaRP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432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722941-F7E0-932D-994D-6CAD41ED6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549" y="313338"/>
            <a:ext cx="10753545" cy="1846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2736F59-EFD6-224F-7596-059F92267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09" y="2288652"/>
            <a:ext cx="9999030" cy="4321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101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Parallax</vt:lpstr>
      <vt:lpstr>Работа с типичными ошибками в ВПР по химии в 8 классе: анализ и стратегии профилактики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71</cp:revision>
  <dcterms:created xsi:type="dcterms:W3CDTF">2026-04-12T14:56:43Z</dcterms:created>
  <dcterms:modified xsi:type="dcterms:W3CDTF">2026-04-12T17:03:06Z</dcterms:modified>
</cp:coreProperties>
</file>