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68" r:id="rId4"/>
    <p:sldId id="291" r:id="rId5"/>
    <p:sldId id="296" r:id="rId6"/>
    <p:sldId id="295" r:id="rId7"/>
    <p:sldId id="294" r:id="rId8"/>
    <p:sldId id="293" r:id="rId9"/>
    <p:sldId id="292" r:id="rId10"/>
    <p:sldId id="299" r:id="rId11"/>
    <p:sldId id="298" r:id="rId12"/>
    <p:sldId id="300" r:id="rId13"/>
    <p:sldId id="289" r:id="rId14"/>
    <p:sldId id="290" r:id="rId15"/>
    <p:sldId id="311" r:id="rId16"/>
    <p:sldId id="301" r:id="rId17"/>
    <p:sldId id="280" r:id="rId18"/>
    <p:sldId id="302" r:id="rId19"/>
    <p:sldId id="272" r:id="rId20"/>
    <p:sldId id="307" r:id="rId21"/>
    <p:sldId id="308" r:id="rId22"/>
    <p:sldId id="309" r:id="rId23"/>
    <p:sldId id="310" r:id="rId24"/>
    <p:sldId id="304" r:id="rId25"/>
    <p:sldId id="282" r:id="rId26"/>
    <p:sldId id="314" r:id="rId27"/>
    <p:sldId id="316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2873DE-1735-44A1-AA1F-DAD89BD54559}">
          <p14:sldIdLst>
            <p14:sldId id="256"/>
            <p14:sldId id="257"/>
            <p14:sldId id="268"/>
            <p14:sldId id="291"/>
            <p14:sldId id="296"/>
            <p14:sldId id="295"/>
            <p14:sldId id="294"/>
            <p14:sldId id="293"/>
            <p14:sldId id="292"/>
            <p14:sldId id="299"/>
            <p14:sldId id="298"/>
            <p14:sldId id="300"/>
            <p14:sldId id="289"/>
            <p14:sldId id="290"/>
            <p14:sldId id="311"/>
            <p14:sldId id="301"/>
            <p14:sldId id="280"/>
            <p14:sldId id="302"/>
            <p14:sldId id="272"/>
            <p14:sldId id="307"/>
            <p14:sldId id="308"/>
            <p14:sldId id="309"/>
            <p14:sldId id="310"/>
            <p14:sldId id="304"/>
            <p14:sldId id="282"/>
            <p14:sldId id="314"/>
            <p14:sldId id="316"/>
            <p14:sldId id="288"/>
          </p14:sldIdLst>
        </p14:section>
        <p14:section name="Раздел без заголовка" id="{AD68DA2D-5AFB-42BC-B42D-66B0B9396C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52E9D-77C8-4123-9D09-E1ED457EE425}" type="doc">
      <dgm:prSet loTypeId="urn:microsoft.com/office/officeart/2005/8/layout/hList3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9F5B152-2DFC-4FB3-B420-C7BAD3C5DF4C}" type="pres">
      <dgm:prSet presAssocID="{50652E9D-77C8-4123-9D09-E1ED457EE42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DF196-740E-4DC3-8055-38D88EC6FB59}" type="presOf" srcId="{50652E9D-77C8-4123-9D09-E1ED457EE425}" destId="{59F5B152-2DFC-4FB3-B420-C7BAD3C5DF4C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3380F0-5780-4FEC-B54A-CD2BE8FACE9D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D3577A-13E7-4A29-972B-F65C2FDC6D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FEFF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rgbClr val="F3FEFF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316316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</a:t>
            </a:r>
            <a:r>
              <a:rPr lang="ru-RU" b="1" dirty="0"/>
              <a:t>Решение прикладных задач на уроках как средство формирования математических навыков.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Разбор </a:t>
            </a:r>
            <a:r>
              <a:rPr lang="ru-RU" b="1" dirty="0"/>
              <a:t>заданий №1-5 </a:t>
            </a:r>
            <a:r>
              <a:rPr lang="ru-RU" b="1" dirty="0" smtClean="0"/>
              <a:t>»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3568" y="285728"/>
            <a:ext cx="7920880" cy="1752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Методический окружной семинар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Повышение эффективности образовательной деятельности через применение современных подходов, непрерывное совершенствование профессионального уровня и педагогического мастерства учителя. Эффективные методики выполнения заданий  ОГЭ по математике. Анализ результатов тренировочного ОГЭ по </a:t>
            </a:r>
            <a:r>
              <a:rPr lang="ru-RU" dirty="0" smtClean="0">
                <a:solidFill>
                  <a:schemeClr val="tx1"/>
                </a:solidFill>
              </a:rPr>
              <a:t>математике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072074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учитель </a:t>
            </a:r>
            <a:r>
              <a:rPr lang="ru-RU" sz="2400" dirty="0" smtClean="0"/>
              <a:t>математики ГБОУ СОШ №11 </a:t>
            </a:r>
            <a:r>
              <a:rPr lang="ru-RU" sz="2400" dirty="0" err="1" smtClean="0"/>
              <a:t>г.Кинеля</a:t>
            </a:r>
            <a:r>
              <a:rPr lang="ru-RU" sz="2400" dirty="0" smtClean="0"/>
              <a:t>, </a:t>
            </a:r>
            <a:endParaRPr lang="ru-RU" sz="2400" dirty="0"/>
          </a:p>
          <a:p>
            <a:r>
              <a:rPr lang="ru-RU" sz="2400" dirty="0" smtClean="0"/>
              <a:t>Жирова Лариса Алексеевна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29022" t="25095" r="31214" b="28423"/>
          <a:stretch/>
        </p:blipFill>
        <p:spPr bwMode="auto">
          <a:xfrm>
            <a:off x="755576" y="620688"/>
            <a:ext cx="6984776" cy="5688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05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588" t="20586" r="28738" b="17785"/>
          <a:stretch/>
        </p:blipFill>
        <p:spPr>
          <a:xfrm>
            <a:off x="755576" y="404664"/>
            <a:ext cx="7118973" cy="55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27249" t="29870" r="29002" b="31223"/>
          <a:stretch/>
        </p:blipFill>
        <p:spPr>
          <a:xfrm>
            <a:off x="1115616" y="331227"/>
            <a:ext cx="5854958" cy="2927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4800" t="38795" r="30313" b="21986"/>
          <a:stretch/>
        </p:blipFill>
        <p:spPr>
          <a:xfrm>
            <a:off x="1115617" y="3514120"/>
            <a:ext cx="6048672" cy="30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Что нужно уметь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93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1. </a:t>
            </a:r>
            <a:r>
              <a:rPr lang="ru-RU" sz="2000" b="1" dirty="0" smtClean="0"/>
              <a:t>Выделять </a:t>
            </a:r>
            <a:r>
              <a:rPr lang="ru-RU" sz="2000" b="1" dirty="0"/>
              <a:t>ключевые фразы и основные вопросы из текста заданий.</a:t>
            </a:r>
          </a:p>
          <a:p>
            <a:pPr marL="0" indent="0">
              <a:buNone/>
            </a:pPr>
            <a:r>
              <a:rPr lang="ru-RU" sz="2000" b="1" dirty="0"/>
              <a:t>2. Уметь выполнять арифметические действия с натуральными числами,</a:t>
            </a:r>
          </a:p>
          <a:p>
            <a:pPr marL="0" indent="0">
              <a:buNone/>
            </a:pPr>
            <a:r>
              <a:rPr lang="ru-RU" sz="2000" b="1" dirty="0"/>
              <a:t>десятичными и обыкновенными дробями, производить возведение числа </a:t>
            </a:r>
            <a:r>
              <a:rPr lang="ru-RU" sz="2000" b="1" dirty="0" smtClean="0"/>
              <a:t>в степень</a:t>
            </a:r>
            <a:r>
              <a:rPr lang="ru-RU" sz="2000" b="1" dirty="0"/>
              <a:t>, извлекать арифметический квадратный корень из числа.</a:t>
            </a:r>
          </a:p>
          <a:p>
            <a:pPr marL="0" indent="0">
              <a:buNone/>
            </a:pPr>
            <a:r>
              <a:rPr lang="ru-RU" sz="2000" b="1" dirty="0"/>
              <a:t>3. Уметь переводить единицы измерения.</a:t>
            </a:r>
          </a:p>
          <a:p>
            <a:pPr marL="0" indent="0">
              <a:buNone/>
            </a:pPr>
            <a:r>
              <a:rPr lang="ru-RU" sz="2000" b="1" dirty="0"/>
              <a:t>4. Уметь округлять числа.</a:t>
            </a:r>
          </a:p>
          <a:p>
            <a:pPr marL="0" indent="0">
              <a:buNone/>
            </a:pPr>
            <a:r>
              <a:rPr lang="ru-RU" sz="2000" b="1" dirty="0"/>
              <a:t>5. Уметь находить число от процента и проценты от числа.</a:t>
            </a:r>
          </a:p>
          <a:p>
            <a:pPr marL="0" indent="0">
              <a:buNone/>
            </a:pPr>
            <a:r>
              <a:rPr lang="ru-RU" sz="2000" b="1" dirty="0"/>
              <a:t>6. </a:t>
            </a:r>
            <a:r>
              <a:rPr lang="ru-RU" sz="2000" b="1" dirty="0" smtClean="0"/>
              <a:t> </a:t>
            </a:r>
            <a:r>
              <a:rPr lang="ru-RU" sz="2000" b="1" dirty="0"/>
              <a:t>Применять основное свойство пропорции.</a:t>
            </a:r>
          </a:p>
          <a:p>
            <a:pPr marL="0" indent="0">
              <a:buNone/>
            </a:pPr>
            <a:r>
              <a:rPr lang="ru-RU" sz="2000" b="1" dirty="0"/>
              <a:t>7</a:t>
            </a:r>
            <a:r>
              <a:rPr lang="ru-RU" sz="2000" b="1" dirty="0" smtClean="0"/>
              <a:t>. </a:t>
            </a:r>
            <a:r>
              <a:rPr lang="ru-RU" sz="2000" b="1" dirty="0"/>
              <a:t>Уметь решать </a:t>
            </a:r>
            <a:r>
              <a:rPr lang="ru-RU" sz="2000" b="1" dirty="0" smtClean="0"/>
              <a:t>уравнения.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8</a:t>
            </a:r>
            <a:r>
              <a:rPr lang="ru-RU" sz="2000" b="1" dirty="0" smtClean="0"/>
              <a:t>. </a:t>
            </a:r>
            <a:r>
              <a:rPr lang="ru-RU" sz="2000" b="1" dirty="0"/>
              <a:t>Разбираться в изображениях рисунков, планов и масштабе фигур на</a:t>
            </a:r>
          </a:p>
          <a:p>
            <a:pPr marL="0" indent="0">
              <a:buNone/>
            </a:pPr>
            <a:r>
              <a:rPr lang="ru-RU" sz="2000" b="1" dirty="0"/>
              <a:t>рисунках.</a:t>
            </a:r>
          </a:p>
          <a:p>
            <a:pPr marL="0" indent="0">
              <a:buNone/>
            </a:pPr>
            <a:r>
              <a:rPr lang="ru-RU" sz="2000" b="1" dirty="0" smtClean="0"/>
              <a:t>9. </a:t>
            </a:r>
            <a:r>
              <a:rPr lang="ru-RU" sz="2000" b="1" dirty="0"/>
              <a:t>Анализировать и использовать информацию из таблиц.</a:t>
            </a:r>
          </a:p>
          <a:p>
            <a:pPr marL="0" indent="0">
              <a:buNone/>
            </a:pPr>
            <a:r>
              <a:rPr lang="ru-RU" sz="2000" b="1" dirty="0" smtClean="0"/>
              <a:t>10. </a:t>
            </a:r>
            <a:r>
              <a:rPr lang="ru-RU" sz="2000" b="1" dirty="0"/>
              <a:t>Анализировать и пользоваться заданными графиками.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43702" y="6607966"/>
            <a:ext cx="2286016" cy="53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269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Что нужно знать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911741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прямоугольника: Р=2(а +b)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квадрата: Р =4а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окружности: С= 2ПR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параллелепипеда: V=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прямоугольника: S =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S=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t= S/V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V= S/t</a:t>
            </a:r>
          </a:p>
          <a:p>
            <a:pPr>
              <a:buNone/>
            </a:pPr>
            <a:endParaRPr lang="en-US" sz="2800" b="1" baseline="30000" dirty="0" smtClean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36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Вычислительные навыки</a:t>
            </a:r>
            <a:endParaRPr lang="ru-RU" sz="2800" b="1" dirty="0"/>
          </a:p>
          <a:p>
            <a:r>
              <a:rPr lang="ru-RU" dirty="0" smtClean="0"/>
              <a:t>Первое </a:t>
            </a:r>
            <a:r>
              <a:rPr lang="ru-RU" dirty="0"/>
              <a:t>и очень важное – каждый ребёнок должен уметь считать. Для достижения правильности и беглости устных вычислений необходимо в течение всех лет обучения на каждом уроке отводить 5-7 минут для проведения упражнений в устных вычислениях, предусмотренных программой каждого класса.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достижения правильности и беглости письменных вычислений необходимо организовать систематическую проверку этих навыков в каждом классе.</a:t>
            </a:r>
          </a:p>
        </p:txBody>
      </p:sp>
    </p:spTree>
    <p:extLst>
      <p:ext uri="{BB962C8B-B14F-4D97-AF65-F5344CB8AC3E}">
        <p14:creationId xmlns:p14="http://schemas.microsoft.com/office/powerpoint/2010/main" val="37594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96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err="1" smtClean="0"/>
              <a:t>Прорешивание</a:t>
            </a:r>
            <a:r>
              <a:rPr lang="ru-RU" sz="2800" b="1" dirty="0" smtClean="0"/>
              <a:t> некоторых заданий каждого типа</a:t>
            </a:r>
          </a:p>
          <a:p>
            <a:pPr marL="0" indent="0" algn="ctr">
              <a:buNone/>
            </a:pPr>
            <a:r>
              <a:rPr lang="ru-RU" sz="2800" b="1" dirty="0" smtClean="0"/>
              <a:t>на уроках  с 5-го класса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r>
              <a:rPr lang="ru-RU" sz="2000" b="1" dirty="0" smtClean="0"/>
              <a:t>Установите </a:t>
            </a:r>
            <a:r>
              <a:rPr lang="ru-RU" sz="2000" b="1" dirty="0"/>
              <a:t>соответствие между объёмами помещения и номерами печей, </a:t>
            </a:r>
            <a:r>
              <a:rPr lang="ru-RU" sz="2000" b="1" dirty="0" smtClean="0"/>
              <a:t>для которых </a:t>
            </a:r>
            <a:r>
              <a:rPr lang="ru-RU" sz="2000" b="1" dirty="0"/>
              <a:t>данный объём является наименьшим для отопления помещений. </a:t>
            </a:r>
            <a:r>
              <a:rPr lang="ru-RU" sz="2000" b="1" dirty="0" smtClean="0"/>
              <a:t>Заполните таблицу</a:t>
            </a:r>
            <a:r>
              <a:rPr lang="ru-RU" sz="2000" b="1" dirty="0"/>
              <a:t>, в бланк ответов перенесите последовательность трёх цифр без пробелов, </a:t>
            </a:r>
            <a:r>
              <a:rPr lang="ru-RU" sz="2000" b="1" dirty="0" smtClean="0"/>
              <a:t>запятых и </a:t>
            </a:r>
            <a:r>
              <a:rPr lang="ru-RU" sz="2000" b="1" dirty="0"/>
              <a:t>других дополнительных символов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Найдите площадь санузла. Ответ дайте в квадратных </a:t>
            </a:r>
            <a:r>
              <a:rPr lang="ru-RU" sz="2000" b="1" dirty="0" smtClean="0"/>
              <a:t>метрах.</a:t>
            </a:r>
          </a:p>
          <a:p>
            <a:r>
              <a:rPr lang="ru-RU" sz="2000" b="1" dirty="0"/>
              <a:t>Найдите площадь, которую занимает жилой дом. Ответ дайте в квадратных метрах</a:t>
            </a:r>
          </a:p>
          <a:p>
            <a:r>
              <a:rPr lang="ru-RU" sz="2000" b="1" dirty="0" smtClean="0"/>
              <a:t>Сколько </a:t>
            </a:r>
            <a:r>
              <a:rPr lang="ru-RU" sz="2000" b="1" dirty="0"/>
              <a:t>листов формата А5 получится из одного листа формата А3</a:t>
            </a:r>
            <a:r>
              <a:rPr lang="ru-RU" sz="2000" b="1" dirty="0" smtClean="0"/>
              <a:t>?</a:t>
            </a:r>
          </a:p>
          <a:p>
            <a:r>
              <a:rPr lang="ru-RU" sz="2000" b="1" dirty="0"/>
              <a:t>Сколько рублей потратил абонент на услуги связи в июле?</a:t>
            </a:r>
          </a:p>
          <a:p>
            <a:r>
              <a:rPr lang="ru-RU" sz="2000" b="1" dirty="0" smtClean="0"/>
              <a:t>Сколько </a:t>
            </a:r>
            <a:r>
              <a:rPr lang="ru-RU" sz="2000" b="1" dirty="0"/>
              <a:t>месяцев в 2019 году абонент не превышал лимит по пакету </a:t>
            </a:r>
            <a:r>
              <a:rPr lang="ru-RU" sz="2000" b="1" dirty="0" smtClean="0"/>
              <a:t>исходящих минут?</a:t>
            </a:r>
          </a:p>
          <a:p>
            <a:r>
              <a:rPr lang="ru-RU" sz="2000" b="1" dirty="0"/>
              <a:t>Найдите расстояние от </a:t>
            </a:r>
            <a:r>
              <a:rPr lang="ru-RU" sz="2000" b="1" dirty="0" err="1"/>
              <a:t>Ванютино</a:t>
            </a:r>
            <a:r>
              <a:rPr lang="ru-RU" sz="2000" b="1" dirty="0"/>
              <a:t> до Богданово по шоссе. Ответ дайте в </a:t>
            </a:r>
            <a:r>
              <a:rPr lang="ru-RU" sz="2000" b="1" dirty="0" smtClean="0"/>
              <a:t>километрах</a:t>
            </a:r>
          </a:p>
          <a:p>
            <a:r>
              <a:rPr lang="ru-RU" sz="2000" b="1" dirty="0"/>
              <a:t>Сколько километров проедут Володя с дедушкой от деревни Сосенки до </a:t>
            </a:r>
            <a:r>
              <a:rPr lang="ru-RU" sz="2000" b="1" dirty="0" smtClean="0"/>
              <a:t>села Кленовое</a:t>
            </a:r>
            <a:r>
              <a:rPr lang="ru-RU" sz="2000" b="1" dirty="0"/>
              <a:t>, если они поедут по шоссе через деревню Жуки</a:t>
            </a:r>
            <a:r>
              <a:rPr lang="ru-RU" sz="2000" b="1" dirty="0" smtClean="0"/>
              <a:t>?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894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161938" cy="6024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 b="66707"/>
          <a:stretch/>
        </p:blipFill>
        <p:spPr>
          <a:xfrm>
            <a:off x="4520961" y="836712"/>
            <a:ext cx="4382337" cy="348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6196" t="14011" r="9053" b="45681"/>
          <a:stretch>
            <a:fillRect/>
          </a:stretch>
        </p:blipFill>
        <p:spPr bwMode="auto">
          <a:xfrm>
            <a:off x="4071934" y="3929066"/>
            <a:ext cx="46434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8745" y="632385"/>
            <a:ext cx="398325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683568" y="632385"/>
            <a:ext cx="7200800" cy="51077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568" y="404664"/>
            <a:ext cx="7848872" cy="59046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2675" t="17785" r="16927" b="6580"/>
          <a:stretch/>
        </p:blipFill>
        <p:spPr>
          <a:xfrm>
            <a:off x="1043607" y="404665"/>
            <a:ext cx="665673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149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212529"/>
                </a:solidFill>
                <a:latin typeface="Arial" panose="020B0604020202020204" pitchFamily="34" charset="0"/>
              </a:rPr>
              <a:t>         </a:t>
            </a:r>
            <a:r>
              <a:rPr lang="ru-RU" sz="3200" b="1" i="1" dirty="0" smtClean="0">
                <a:latin typeface="Arial" panose="020B0604020202020204" pitchFamily="34" charset="0"/>
              </a:rPr>
              <a:t>Начиная </a:t>
            </a:r>
            <a:r>
              <a:rPr lang="ru-RU" sz="3200" b="1" i="1" dirty="0">
                <a:latin typeface="Arial" panose="020B0604020202020204" pitchFamily="34" charset="0"/>
              </a:rPr>
              <a:t>с 2020 года в ОГЭ по математике добавили новую линейку задач (1—5).  </a:t>
            </a:r>
            <a:endParaRPr lang="ru-RU" sz="3200" b="1" i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3200" b="1" i="1" dirty="0">
                <a:latin typeface="Arial" panose="020B0604020202020204" pitchFamily="34" charset="0"/>
              </a:rPr>
              <a:t> </a:t>
            </a:r>
            <a:r>
              <a:rPr lang="ru-RU" sz="3200" b="1" i="1" dirty="0" smtClean="0">
                <a:latin typeface="Arial" panose="020B0604020202020204" pitchFamily="34" charset="0"/>
              </a:rPr>
              <a:t>        Сложность </a:t>
            </a:r>
            <a:r>
              <a:rPr lang="ru-RU" sz="3200" b="1" i="1" dirty="0">
                <a:latin typeface="Arial" panose="020B0604020202020204" pitchFamily="34" charset="0"/>
              </a:rPr>
              <a:t>подготовки учащихся в том, что в учебниках по математике, алгебре и геометрии 5-9 классов практических нет таких задач.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2">
            <a:extLst>
              <a:ext uri="{FF2B5EF4-FFF2-40B4-BE49-F238E27FC236}">
                <a16:creationId xmlns="" xmlns:a16="http://schemas.microsoft.com/office/drawing/2014/main" id="{A08903E6-02E0-4739-B3CC-99B33A04B847}"/>
              </a:ext>
            </a:extLst>
          </p:cNvPr>
          <p:cNvSpPr/>
          <p:nvPr/>
        </p:nvSpPr>
        <p:spPr>
          <a:xfrm>
            <a:off x="366609" y="5256068"/>
            <a:ext cx="3372013" cy="473005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30" name="AutoShape 2">
            <a:extLst>
              <a:ext uri="{FF2B5EF4-FFF2-40B4-BE49-F238E27FC236}">
                <a16:creationId xmlns="" xmlns:a16="http://schemas.microsoft.com/office/drawing/2014/main" id="{649BD16D-6770-483C-AC8D-855B7FFB1A29}"/>
              </a:ext>
            </a:extLst>
          </p:cNvPr>
          <p:cNvSpPr/>
          <p:nvPr/>
        </p:nvSpPr>
        <p:spPr>
          <a:xfrm>
            <a:off x="375222" y="4610100"/>
            <a:ext cx="1644079" cy="473005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2" name="AutoShape 2"/>
          <p:cNvSpPr/>
          <p:nvPr/>
        </p:nvSpPr>
        <p:spPr>
          <a:xfrm>
            <a:off x="366609" y="1869086"/>
            <a:ext cx="4040870" cy="105262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492704" y="2217110"/>
            <a:ext cx="37812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en-US" sz="1700">
                <a:solidFill>
                  <a:srgbClr val="000000"/>
                </a:solidFill>
                <a:latin typeface="DM Sans"/>
              </a:rPr>
              <a:t>Найдите объём парного отделения строящейся бани (в куб. м).</a:t>
            </a:r>
          </a:p>
          <a:p>
            <a:pPr algn="just">
              <a:lnSpc>
                <a:spcPts val="2210"/>
              </a:lnSpc>
            </a:pPr>
            <a:endParaRPr lang="en-US" sz="1700">
              <a:solidFill>
                <a:srgbClr val="000000"/>
              </a:solidFill>
              <a:latin typeface="DM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04623" y="1128927"/>
            <a:ext cx="3588782" cy="963251"/>
            <a:chOff x="0" y="0"/>
            <a:chExt cx="9570086" cy="25686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70086" cy="2568670"/>
            </a:xfrm>
            <a:custGeom>
              <a:avLst/>
              <a:gdLst/>
              <a:ahLst/>
              <a:cxnLst/>
              <a:rect l="l" t="t" r="r" b="b"/>
              <a:pathLst>
                <a:path w="9570086" h="2568670">
                  <a:moveTo>
                    <a:pt x="0" y="0"/>
                  </a:moveTo>
                  <a:lnTo>
                    <a:pt x="9570086" y="0"/>
                  </a:lnTo>
                  <a:lnTo>
                    <a:pt x="9570086" y="2568670"/>
                  </a:lnTo>
                  <a:lnTo>
                    <a:pt x="0" y="2568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248" b="-29134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295944" y="963704"/>
              <a:ext cx="6978195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00000"/>
                  </a:solidFill>
                  <a:latin typeface="Nunito Bold"/>
                </a:rPr>
                <a:t>Задание 1.1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942626" y="1062331"/>
            <a:ext cx="2814631" cy="1859379"/>
          </a:xfrm>
          <a:custGeom>
            <a:avLst/>
            <a:gdLst/>
            <a:ahLst/>
            <a:cxnLst/>
            <a:rect l="l" t="t" r="r" b="b"/>
            <a:pathLst>
              <a:path w="5629261" h="3718757">
                <a:moveTo>
                  <a:pt x="0" y="0"/>
                </a:moveTo>
                <a:lnTo>
                  <a:pt x="5629261" y="0"/>
                </a:lnTo>
                <a:lnTo>
                  <a:pt x="5629261" y="3718757"/>
                </a:lnTo>
                <a:lnTo>
                  <a:pt x="0" y="37187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40" r="-3557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19987" y="4288323"/>
            <a:ext cx="4729201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ts val="2210"/>
              </a:lnSpc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10"/>
              </a:lnSpc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парного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ширина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м.”</a:t>
            </a:r>
          </a:p>
          <a:p>
            <a:pPr algn="just">
              <a:lnSpc>
                <a:spcPts val="2210"/>
              </a:lnSpc>
            </a:pPr>
            <a:endParaRPr lang="en-US" sz="1700" dirty="0">
              <a:solidFill>
                <a:srgbClr val="000000"/>
              </a:solidFill>
              <a:latin typeface="DM Sans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0426" y="4654119"/>
            <a:ext cx="450768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 dirty="0">
                <a:solidFill>
                  <a:srgbClr val="000000"/>
                </a:solidFill>
                <a:latin typeface="DM Sans"/>
              </a:rPr>
              <a:t>V = a · b · c 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40426" y="5332279"/>
            <a:ext cx="4507689" cy="384721"/>
            <a:chOff x="0" y="-9911"/>
            <a:chExt cx="12020502" cy="102591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911"/>
              <a:ext cx="12020502" cy="1025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90"/>
                </a:lnSpc>
              </a:pPr>
              <a:r>
                <a:rPr lang="en-US" sz="2300" dirty="0">
                  <a:solidFill>
                    <a:srgbClr val="000000"/>
                  </a:solidFill>
                  <a:latin typeface="DM Sans"/>
                </a:rPr>
                <a:t>V = 3,</a:t>
              </a:r>
              <a:r>
                <a:rPr lang="ru-RU" sz="2300" dirty="0">
                  <a:solidFill>
                    <a:srgbClr val="000000"/>
                  </a:solidFill>
                  <a:latin typeface="DM Sans"/>
                </a:rPr>
                <a:t>9</a:t>
              </a:r>
              <a:r>
                <a:rPr lang="en-US" sz="2300" dirty="0">
                  <a:solidFill>
                    <a:srgbClr val="000000"/>
                  </a:solidFill>
                  <a:latin typeface="DM Sans"/>
                </a:rPr>
                <a:t> · 2</a:t>
              </a:r>
              <a:r>
                <a:rPr lang="ru-RU" sz="2300" dirty="0">
                  <a:solidFill>
                    <a:srgbClr val="000000"/>
                  </a:solidFill>
                  <a:latin typeface="DM Sans"/>
                </a:rPr>
                <a:t>,1</a:t>
              </a:r>
              <a:r>
                <a:rPr lang="en-US" sz="2300" dirty="0">
                  <a:solidFill>
                    <a:srgbClr val="000000"/>
                  </a:solidFill>
                  <a:latin typeface="DM Sans"/>
                </a:rPr>
                <a:t> · 2 = 1</a:t>
              </a:r>
              <a:r>
                <a:rPr lang="ru-RU" sz="2300" dirty="0">
                  <a:solidFill>
                    <a:srgbClr val="000000"/>
                  </a:solidFill>
                  <a:latin typeface="DM Sans"/>
                </a:rPr>
                <a:t>6</a:t>
              </a:r>
              <a:r>
                <a:rPr lang="en-US" sz="2300" dirty="0">
                  <a:solidFill>
                    <a:srgbClr val="000000"/>
                  </a:solidFill>
                  <a:latin typeface="DM Sans"/>
                </a:rPr>
                <a:t>,</a:t>
              </a:r>
              <a:r>
                <a:rPr lang="ru-RU" sz="2300" dirty="0">
                  <a:solidFill>
                    <a:srgbClr val="000000"/>
                  </a:solidFill>
                  <a:latin typeface="DM Sans"/>
                </a:rPr>
                <a:t>38</a:t>
              </a:r>
              <a:r>
                <a:rPr lang="en-US" sz="2300" dirty="0">
                  <a:solidFill>
                    <a:srgbClr val="000000"/>
                  </a:solidFill>
                  <a:latin typeface="DM Sans"/>
                </a:rPr>
                <a:t> м  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172729" y="18286"/>
              <a:ext cx="362875" cy="547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98"/>
                </a:lnSpc>
              </a:pPr>
              <a:r>
                <a:rPr lang="en-US" sz="1229" dirty="0">
                  <a:solidFill>
                    <a:srgbClr val="000000"/>
                  </a:solidFill>
                  <a:latin typeface="DM Sans"/>
                </a:rPr>
                <a:t>3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40426" y="3282183"/>
            <a:ext cx="472920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3,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</a:p>
          <a:p>
            <a:pPr algn="just">
              <a:lnSpc>
                <a:spcPts val="221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</a:p>
          <a:p>
            <a:pPr algn="just">
              <a:lnSpc>
                <a:spcPts val="221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2 м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616998" y="1018877"/>
            <a:ext cx="4140259" cy="3261048"/>
            <a:chOff x="-143625" y="16863"/>
            <a:chExt cx="11040688" cy="8696127"/>
          </a:xfrm>
        </p:grpSpPr>
        <p:sp>
          <p:nvSpPr>
            <p:cNvPr id="15" name="AutoShape 15"/>
            <p:cNvSpPr/>
            <p:nvPr/>
          </p:nvSpPr>
          <p:spPr>
            <a:xfrm flipV="1">
              <a:off x="901973" y="5009647"/>
              <a:ext cx="2454098" cy="276447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H="1" flipV="1">
              <a:off x="908378" y="2781207"/>
              <a:ext cx="25400" cy="498446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H="1">
              <a:off x="882978" y="7765667"/>
              <a:ext cx="7559987" cy="12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H="1" flipV="1">
              <a:off x="3337076" y="25271"/>
              <a:ext cx="25400" cy="498446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V="1">
              <a:off x="901973" y="16863"/>
              <a:ext cx="2454098" cy="276447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3936803" y="7960646"/>
              <a:ext cx="1765957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1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</a:t>
              </a:r>
              <a:r>
                <a:rPr lang="ru-RU" sz="1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м</a:t>
              </a:r>
              <a:endPara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 rot="18432327">
              <a:off x="1460084" y="4979462"/>
              <a:ext cx="1765957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1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,1 м</a:t>
              </a:r>
              <a:endPara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22"/>
            <p:cNvSpPr/>
            <p:nvPr/>
          </p:nvSpPr>
          <p:spPr>
            <a:xfrm flipH="1">
              <a:off x="3337076" y="5035130"/>
              <a:ext cx="7559987" cy="12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flipV="1">
              <a:off x="8423970" y="5026510"/>
              <a:ext cx="2454098" cy="276447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 flipH="1" flipV="1">
              <a:off x="8411270" y="2806395"/>
              <a:ext cx="25400" cy="498446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flipH="1" flipV="1">
              <a:off x="10827268" y="50671"/>
              <a:ext cx="25400" cy="498446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 flipH="1">
              <a:off x="876683" y="2781272"/>
              <a:ext cx="7559987" cy="12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 flipH="1">
              <a:off x="3267281" y="76071"/>
              <a:ext cx="7559987" cy="12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flipV="1">
              <a:off x="8354175" y="42133"/>
              <a:ext cx="2454098" cy="276447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-143625" y="5122052"/>
              <a:ext cx="1765957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10"/>
                </a:lnSpc>
              </a:pPr>
              <a:r>
                <a:rPr lang="ru-RU" sz="1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м</a:t>
              </a:r>
              <a:endPara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2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>
            <a:extLst>
              <a:ext uri="{FF2B5EF4-FFF2-40B4-BE49-F238E27FC236}">
                <a16:creationId xmlns="" xmlns:a16="http://schemas.microsoft.com/office/drawing/2014/main" id="{135E829D-564E-4294-92C2-1A55D8D7FB3B}"/>
              </a:ext>
            </a:extLst>
          </p:cNvPr>
          <p:cNvSpPr/>
          <p:nvPr/>
        </p:nvSpPr>
        <p:spPr>
          <a:xfrm>
            <a:off x="304800" y="1193520"/>
            <a:ext cx="3911258" cy="473005"/>
          </a:xfrm>
          <a:prstGeom prst="rect">
            <a:avLst/>
          </a:prstGeom>
          <a:solidFill>
            <a:srgbClr val="FF8333"/>
          </a:solidFill>
        </p:spPr>
      </p:sp>
      <p:grpSp>
        <p:nvGrpSpPr>
          <p:cNvPr id="2" name="Group 2"/>
          <p:cNvGrpSpPr/>
          <p:nvPr/>
        </p:nvGrpSpPr>
        <p:grpSpPr>
          <a:xfrm>
            <a:off x="862371" y="3543300"/>
            <a:ext cx="4040870" cy="2286001"/>
            <a:chOff x="0" y="0"/>
            <a:chExt cx="10775654" cy="6063145"/>
          </a:xfrm>
        </p:grpSpPr>
        <p:sp>
          <p:nvSpPr>
            <p:cNvPr id="3" name="AutoShape 3"/>
            <p:cNvSpPr/>
            <p:nvPr/>
          </p:nvSpPr>
          <p:spPr>
            <a:xfrm>
              <a:off x="0" y="1808362"/>
              <a:ext cx="10775654" cy="4254783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536051" y="0"/>
              <a:ext cx="9570086" cy="2568670"/>
            </a:xfrm>
            <a:custGeom>
              <a:avLst/>
              <a:gdLst/>
              <a:ahLst/>
              <a:cxnLst/>
              <a:rect l="l" t="t" r="r" b="b"/>
              <a:pathLst>
                <a:path w="9570086" h="2568670">
                  <a:moveTo>
                    <a:pt x="0" y="0"/>
                  </a:moveTo>
                  <a:lnTo>
                    <a:pt x="9570086" y="0"/>
                  </a:lnTo>
                  <a:lnTo>
                    <a:pt x="9570086" y="2568670"/>
                  </a:lnTo>
                  <a:lnTo>
                    <a:pt x="0" y="2568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248" b="-29134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831995" y="963703"/>
              <a:ext cx="6978195" cy="1156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Nunito Bold"/>
                </a:rPr>
                <a:t>Задание</a:t>
              </a:r>
              <a:r>
                <a:rPr lang="en-US" sz="2800" dirty="0">
                  <a:solidFill>
                    <a:srgbClr val="000000"/>
                  </a:solidFill>
                  <a:latin typeface="Nunito Bold"/>
                </a:rPr>
                <a:t> 1.3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1989" y="2866453"/>
              <a:ext cx="9850150" cy="2993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10"/>
                </a:lnSpc>
              </a:pP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Найдите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суммарную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площадь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стен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парного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отделения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строящейся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бани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(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без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площади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двери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).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Ответ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дайте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в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квадратных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DM Sans"/>
                </a:rPr>
                <a:t>метрах</a:t>
              </a:r>
              <a:r>
                <a:rPr lang="en-US" sz="1700" dirty="0">
                  <a:solidFill>
                    <a:srgbClr val="000000"/>
                  </a:solidFill>
                  <a:latin typeface="DM Sans"/>
                </a:rPr>
                <a:t>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03114" y="1040376"/>
            <a:ext cx="4067349" cy="3261048"/>
            <a:chOff x="0" y="16863"/>
            <a:chExt cx="10846264" cy="8696127"/>
          </a:xfrm>
        </p:grpSpPr>
        <p:sp>
          <p:nvSpPr>
            <p:cNvPr id="8" name="Freeform 8"/>
            <p:cNvSpPr/>
            <p:nvPr/>
          </p:nvSpPr>
          <p:spPr>
            <a:xfrm>
              <a:off x="5033928" y="4222619"/>
              <a:ext cx="2305778" cy="3532382"/>
            </a:xfrm>
            <a:custGeom>
              <a:avLst/>
              <a:gdLst/>
              <a:ahLst/>
              <a:cxnLst/>
              <a:rect l="l" t="t" r="r" b="b"/>
              <a:pathLst>
                <a:path w="2305778" h="3532382">
                  <a:moveTo>
                    <a:pt x="0" y="0"/>
                  </a:moveTo>
                  <a:lnTo>
                    <a:pt x="2305778" y="0"/>
                  </a:lnTo>
                  <a:lnTo>
                    <a:pt x="2305778" y="3532382"/>
                  </a:lnTo>
                  <a:lnTo>
                    <a:pt x="0" y="3532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AutoShape 9"/>
            <p:cNvSpPr/>
            <p:nvPr/>
          </p:nvSpPr>
          <p:spPr>
            <a:xfrm flipV="1">
              <a:off x="851174" y="5009647"/>
              <a:ext cx="2454098" cy="276447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flipH="1" flipV="1">
              <a:off x="857578" y="2781207"/>
              <a:ext cx="25400" cy="498446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H="1">
              <a:off x="832179" y="7765667"/>
              <a:ext cx="7559987" cy="12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flipH="1" flipV="1">
              <a:off x="3286276" y="25271"/>
              <a:ext cx="25400" cy="498446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V="1">
              <a:off x="851174" y="16863"/>
              <a:ext cx="2454098" cy="276447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3886003" y="7960646"/>
              <a:ext cx="1765957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1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3,9 м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 rot="18791767">
              <a:off x="1467957" y="5062790"/>
              <a:ext cx="1765957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1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2,1 м</a:t>
              </a:r>
            </a:p>
          </p:txBody>
        </p:sp>
        <p:sp>
          <p:nvSpPr>
            <p:cNvPr id="16" name="AutoShape 16"/>
            <p:cNvSpPr/>
            <p:nvPr/>
          </p:nvSpPr>
          <p:spPr>
            <a:xfrm flipH="1">
              <a:off x="3286277" y="5035130"/>
              <a:ext cx="7559987" cy="12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V="1">
              <a:off x="8373170" y="5026510"/>
              <a:ext cx="2454098" cy="276447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H="1" flipV="1">
              <a:off x="8360470" y="2806395"/>
              <a:ext cx="25400" cy="498446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H="1" flipV="1">
              <a:off x="10776468" y="50671"/>
              <a:ext cx="25400" cy="498446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H="1">
              <a:off x="825883" y="2781272"/>
              <a:ext cx="7559987" cy="12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flipH="1">
              <a:off x="3216481" y="76071"/>
              <a:ext cx="7559987" cy="12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flipV="1">
              <a:off x="8303375" y="42133"/>
              <a:ext cx="2454098" cy="2764474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4988409"/>
              <a:ext cx="1765957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1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м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397733" y="3320673"/>
              <a:ext cx="1703576" cy="7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1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 </a:t>
              </a:r>
              <a:r>
                <a:rPr lang="en-US" sz="17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</a:t>
              </a:r>
              <a:endPara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488211" y="5705361"/>
              <a:ext cx="1490893" cy="615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70"/>
                </a:lnSpc>
              </a:pPr>
              <a:r>
                <a:rPr lang="en-US" sz="1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 м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90186" y="1752331"/>
            <a:ext cx="404087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дачного участка строит баню с парным отделением. Парное отделение имеет размеры: длина 3,9 м, ширина 2,1 м, высота 2 м. Окон в парном отделении нет, для доступа внутрь планируется дверь шириной 70 см, высота дверного проёма 1,8 м.</a:t>
            </a:r>
            <a:endParaRPr lang="en-US" sz="1700" dirty="0">
              <a:solidFill>
                <a:srgbClr val="000000"/>
              </a:solidFill>
              <a:latin typeface="DM Sans Itali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D636CAA-A6AD-42F5-A28C-9A7E104EA3D3}"/>
              </a:ext>
            </a:extLst>
          </p:cNvPr>
          <p:cNvSpPr txBox="1"/>
          <p:nvPr/>
        </p:nvSpPr>
        <p:spPr>
          <a:xfrm>
            <a:off x="390186" y="1259306"/>
            <a:ext cx="3799769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такой тип первого задания:</a:t>
            </a:r>
            <a:endParaRPr lang="en-US" sz="17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10"/>
              </a:lnSpc>
            </a:pPr>
            <a:endParaRPr lang="en-US" sz="1700" dirty="0">
              <a:solidFill>
                <a:srgbClr val="000000"/>
              </a:solidFill>
              <a:latin typeface="DM San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7938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2">
            <a:extLst>
              <a:ext uri="{FF2B5EF4-FFF2-40B4-BE49-F238E27FC236}">
                <a16:creationId xmlns="" xmlns:a16="http://schemas.microsoft.com/office/drawing/2014/main" id="{6B3265B9-EA77-4707-9CB2-CF46782E2C2E}"/>
              </a:ext>
            </a:extLst>
          </p:cNvPr>
          <p:cNvSpPr/>
          <p:nvPr/>
        </p:nvSpPr>
        <p:spPr>
          <a:xfrm>
            <a:off x="6652044" y="1563715"/>
            <a:ext cx="1393661" cy="347281"/>
          </a:xfrm>
          <a:prstGeom prst="rect">
            <a:avLst/>
          </a:prstGeom>
          <a:solidFill>
            <a:srgbClr val="F9FBA7"/>
          </a:solidFill>
        </p:spPr>
      </p:sp>
      <p:sp>
        <p:nvSpPr>
          <p:cNvPr id="53" name="AutoShape 2">
            <a:extLst>
              <a:ext uri="{FF2B5EF4-FFF2-40B4-BE49-F238E27FC236}">
                <a16:creationId xmlns="" xmlns:a16="http://schemas.microsoft.com/office/drawing/2014/main" id="{7227C349-4466-4AEE-A6F4-BA75B295CC7F}"/>
              </a:ext>
            </a:extLst>
          </p:cNvPr>
          <p:cNvSpPr/>
          <p:nvPr/>
        </p:nvSpPr>
        <p:spPr>
          <a:xfrm>
            <a:off x="5141262" y="5143449"/>
            <a:ext cx="3202638" cy="473005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52" name="AutoShape 2">
            <a:extLst>
              <a:ext uri="{FF2B5EF4-FFF2-40B4-BE49-F238E27FC236}">
                <a16:creationId xmlns="" xmlns:a16="http://schemas.microsoft.com/office/drawing/2014/main" id="{67479DE8-A705-49F5-8835-853897D9C1B2}"/>
              </a:ext>
            </a:extLst>
          </p:cNvPr>
          <p:cNvSpPr/>
          <p:nvPr/>
        </p:nvSpPr>
        <p:spPr>
          <a:xfrm>
            <a:off x="234776" y="5445458"/>
            <a:ext cx="2773489" cy="473005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51" name="AutoShape 2">
            <a:extLst>
              <a:ext uri="{FF2B5EF4-FFF2-40B4-BE49-F238E27FC236}">
                <a16:creationId xmlns="" xmlns:a16="http://schemas.microsoft.com/office/drawing/2014/main" id="{728B259B-50E2-4733-AB89-2DFF0D903589}"/>
              </a:ext>
            </a:extLst>
          </p:cNvPr>
          <p:cNvSpPr/>
          <p:nvPr/>
        </p:nvSpPr>
        <p:spPr>
          <a:xfrm>
            <a:off x="234777" y="4553512"/>
            <a:ext cx="3499024" cy="473005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50" name="AutoShape 2">
            <a:extLst>
              <a:ext uri="{FF2B5EF4-FFF2-40B4-BE49-F238E27FC236}">
                <a16:creationId xmlns="" xmlns:a16="http://schemas.microsoft.com/office/drawing/2014/main" id="{39BA2FE9-987A-4B6F-A83B-69EC14BBD221}"/>
              </a:ext>
            </a:extLst>
          </p:cNvPr>
          <p:cNvSpPr/>
          <p:nvPr/>
        </p:nvSpPr>
        <p:spPr>
          <a:xfrm>
            <a:off x="234777" y="3584497"/>
            <a:ext cx="3285592" cy="473005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49" name="AutoShape 2">
            <a:extLst>
              <a:ext uri="{FF2B5EF4-FFF2-40B4-BE49-F238E27FC236}">
                <a16:creationId xmlns="" xmlns:a16="http://schemas.microsoft.com/office/drawing/2014/main" id="{9F4538E0-88FE-4DFB-8868-0DAFC9E4DC0A}"/>
              </a:ext>
            </a:extLst>
          </p:cNvPr>
          <p:cNvSpPr/>
          <p:nvPr/>
        </p:nvSpPr>
        <p:spPr>
          <a:xfrm>
            <a:off x="234777" y="3023012"/>
            <a:ext cx="4262737" cy="473005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48" name="AutoShape 2">
            <a:extLst>
              <a:ext uri="{FF2B5EF4-FFF2-40B4-BE49-F238E27FC236}">
                <a16:creationId xmlns="" xmlns:a16="http://schemas.microsoft.com/office/drawing/2014/main" id="{46467BB3-B6F0-4683-A8FB-641547E2FFE5}"/>
              </a:ext>
            </a:extLst>
          </p:cNvPr>
          <p:cNvSpPr/>
          <p:nvPr/>
        </p:nvSpPr>
        <p:spPr>
          <a:xfrm>
            <a:off x="235159" y="2465763"/>
            <a:ext cx="2773489" cy="473005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47" name="AutoShape 2">
            <a:extLst>
              <a:ext uri="{FF2B5EF4-FFF2-40B4-BE49-F238E27FC236}">
                <a16:creationId xmlns="" xmlns:a16="http://schemas.microsoft.com/office/drawing/2014/main" id="{0A371128-1264-4191-B212-2AA1B9F30DEB}"/>
              </a:ext>
            </a:extLst>
          </p:cNvPr>
          <p:cNvSpPr/>
          <p:nvPr/>
        </p:nvSpPr>
        <p:spPr>
          <a:xfrm>
            <a:off x="235159" y="1894563"/>
            <a:ext cx="3754170" cy="473005"/>
          </a:xfrm>
          <a:prstGeom prst="rect">
            <a:avLst/>
          </a:prstGeom>
          <a:solidFill>
            <a:srgbClr val="FF8333"/>
          </a:solidFill>
        </p:spPr>
      </p:sp>
      <p:grpSp>
        <p:nvGrpSpPr>
          <p:cNvPr id="2" name="Group 2"/>
          <p:cNvGrpSpPr/>
          <p:nvPr/>
        </p:nvGrpSpPr>
        <p:grpSpPr>
          <a:xfrm>
            <a:off x="5243551" y="1054911"/>
            <a:ext cx="3805864" cy="3055794"/>
            <a:chOff x="0" y="15778"/>
            <a:chExt cx="10148971" cy="8148784"/>
          </a:xfrm>
        </p:grpSpPr>
        <p:sp>
          <p:nvSpPr>
            <p:cNvPr id="3" name="Freeform 3"/>
            <p:cNvSpPr/>
            <p:nvPr/>
          </p:nvSpPr>
          <p:spPr>
            <a:xfrm>
              <a:off x="4710303" y="3951152"/>
              <a:ext cx="2157543" cy="3305289"/>
            </a:xfrm>
            <a:custGeom>
              <a:avLst/>
              <a:gdLst/>
              <a:ahLst/>
              <a:cxnLst/>
              <a:rect l="l" t="t" r="r" b="b"/>
              <a:pathLst>
                <a:path w="2157543" h="3305289">
                  <a:moveTo>
                    <a:pt x="0" y="0"/>
                  </a:moveTo>
                  <a:lnTo>
                    <a:pt x="2157543" y="0"/>
                  </a:lnTo>
                  <a:lnTo>
                    <a:pt x="2157543" y="3305290"/>
                  </a:lnTo>
                  <a:lnTo>
                    <a:pt x="0" y="3305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AutoShape 4"/>
            <p:cNvSpPr/>
            <p:nvPr/>
          </p:nvSpPr>
          <p:spPr>
            <a:xfrm flipV="1">
              <a:off x="796453" y="4687583"/>
              <a:ext cx="2296327" cy="2586750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H="1" flipV="1">
              <a:off x="802446" y="2602407"/>
              <a:ext cx="23767" cy="4664015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H="1">
              <a:off x="778679" y="7266422"/>
              <a:ext cx="7073965" cy="121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H="1" flipV="1">
              <a:off x="3075005" y="23646"/>
              <a:ext cx="23767" cy="4664015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V="1">
              <a:off x="796453" y="15778"/>
              <a:ext cx="2296327" cy="2586750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3636176" y="7446418"/>
              <a:ext cx="1652424" cy="718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68"/>
                </a:lnSpc>
              </a:pPr>
              <a:r>
                <a:rPr lang="en-US" sz="159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3,9 м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8791767">
              <a:off x="1372704" y="4729375"/>
              <a:ext cx="1652424" cy="718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68"/>
                </a:lnSpc>
              </a:pPr>
              <a:r>
                <a:rPr lang="en-US" sz="159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2,1 м</a:t>
              </a:r>
            </a:p>
          </p:txBody>
        </p:sp>
        <p:sp>
          <p:nvSpPr>
            <p:cNvPr id="11" name="AutoShape 11"/>
            <p:cNvSpPr/>
            <p:nvPr/>
          </p:nvSpPr>
          <p:spPr>
            <a:xfrm flipH="1">
              <a:off x="3075006" y="4711428"/>
              <a:ext cx="7073965" cy="121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flipV="1">
              <a:off x="7834870" y="4703362"/>
              <a:ext cx="2296327" cy="2586750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H="1" flipV="1">
              <a:off x="7822986" y="2625975"/>
              <a:ext cx="23767" cy="4664015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H="1" flipV="1">
              <a:off x="10083663" y="47413"/>
              <a:ext cx="23767" cy="4664015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>
              <a:off x="772788" y="2602468"/>
              <a:ext cx="7073965" cy="121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H="1">
              <a:off x="3009698" y="71180"/>
              <a:ext cx="7073965" cy="121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V="1">
              <a:off x="7769562" y="39424"/>
              <a:ext cx="2296327" cy="2586750"/>
            </a:xfrm>
            <a:prstGeom prst="line">
              <a:avLst/>
            </a:prstGeom>
            <a:ln w="4753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4665263"/>
              <a:ext cx="1652424" cy="718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68"/>
                </a:lnSpc>
              </a:pPr>
              <a:r>
                <a:rPr lang="en-US" sz="159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м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50720" y="3104743"/>
              <a:ext cx="1594056" cy="718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68"/>
                </a:lnSpc>
              </a:pPr>
              <a:r>
                <a:rPr lang="en-US" sz="159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 </a:t>
              </a:r>
              <a:r>
                <a:rPr lang="en-US" sz="159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</a:t>
              </a:r>
              <a:endParaRPr lang="en-US" sz="159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515144" y="5374434"/>
              <a:ext cx="1179632" cy="718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68"/>
                </a:lnSpc>
              </a:pPr>
              <a:r>
                <a:rPr lang="en-US" sz="159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 м</a:t>
              </a:r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4352545" y="1910996"/>
            <a:ext cx="788717" cy="2147497"/>
          </a:xfrm>
          <a:custGeom>
            <a:avLst/>
            <a:gdLst/>
            <a:ahLst/>
            <a:cxnLst/>
            <a:rect l="l" t="t" r="r" b="b"/>
            <a:pathLst>
              <a:path w="1577434" h="4294994">
                <a:moveTo>
                  <a:pt x="1577434" y="0"/>
                </a:moveTo>
                <a:lnTo>
                  <a:pt x="0" y="0"/>
                </a:lnTo>
                <a:lnTo>
                  <a:pt x="0" y="4294994"/>
                </a:lnTo>
                <a:lnTo>
                  <a:pt x="1577434" y="4294994"/>
                </a:lnTo>
                <a:lnTo>
                  <a:pt x="15774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685685" y="1607119"/>
            <a:ext cx="13936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0,7 м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4350" y="1352550"/>
            <a:ext cx="472920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en-US" sz="1700">
                <a:solidFill>
                  <a:srgbClr val="000000"/>
                </a:solidFill>
                <a:latin typeface="DM Sans"/>
              </a:rPr>
              <a:t>Сначала найдём площадь каждой стены.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0152" y="1948721"/>
            <a:ext cx="450768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 dirty="0">
                <a:solidFill>
                  <a:srgbClr val="000000"/>
                </a:solidFill>
                <a:latin typeface="DM Sans"/>
              </a:rPr>
              <a:t>S      = b · c = 2,1 · 2 = 4,2 м  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3757" y="2119283"/>
            <a:ext cx="52389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9"/>
              </a:lnSpc>
            </a:pPr>
            <a:r>
              <a:rPr lang="en-US" sz="1268">
                <a:solidFill>
                  <a:srgbClr val="000000"/>
                </a:solidFill>
                <a:latin typeface="DM Sans"/>
              </a:rPr>
              <a:t>левой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0152" y="2494973"/>
            <a:ext cx="450768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 dirty="0">
                <a:solidFill>
                  <a:srgbClr val="000000"/>
                </a:solidFill>
                <a:latin typeface="DM Sans"/>
              </a:rPr>
              <a:t>S      = S        = 4,2 м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3757" y="2677995"/>
            <a:ext cx="52389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9"/>
              </a:lnSpc>
            </a:pPr>
            <a:r>
              <a:rPr lang="en-US" sz="1268">
                <a:solidFill>
                  <a:srgbClr val="000000"/>
                </a:solidFill>
                <a:latin typeface="DM Sans"/>
              </a:rPr>
              <a:t>левой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16262" y="2661540"/>
            <a:ext cx="71882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9"/>
              </a:lnSpc>
            </a:pPr>
            <a:r>
              <a:rPr lang="en-US" sz="1268">
                <a:solidFill>
                  <a:srgbClr val="000000"/>
                </a:solidFill>
                <a:latin typeface="DM Sans"/>
              </a:rPr>
              <a:t>правой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0152" y="3039398"/>
            <a:ext cx="450768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 dirty="0">
                <a:solidFill>
                  <a:srgbClr val="000000"/>
                </a:solidFill>
                <a:latin typeface="DM Sans"/>
              </a:rPr>
              <a:t>S        = a · c = 3,9 · 2 = </a:t>
            </a:r>
            <a:r>
              <a:rPr lang="ru-RU" sz="2300" dirty="0">
                <a:solidFill>
                  <a:srgbClr val="000000"/>
                </a:solidFill>
                <a:latin typeface="DM Sans"/>
              </a:rPr>
              <a:t>7,8</a:t>
            </a:r>
            <a:r>
              <a:rPr lang="en-US" sz="2300" dirty="0">
                <a:solidFill>
                  <a:srgbClr val="000000"/>
                </a:solidFill>
                <a:latin typeface="DM Sans"/>
              </a:rPr>
              <a:t> м 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3757" y="3239423"/>
            <a:ext cx="71882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9"/>
              </a:lnSpc>
            </a:pPr>
            <a:r>
              <a:rPr lang="en-US" sz="1268" dirty="0" err="1">
                <a:solidFill>
                  <a:srgbClr val="000000"/>
                </a:solidFill>
                <a:latin typeface="DM Sans"/>
              </a:rPr>
              <a:t>задней</a:t>
            </a:r>
            <a:endParaRPr lang="en-US" sz="1268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80152" y="3596063"/>
            <a:ext cx="450768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 dirty="0">
                <a:solidFill>
                  <a:srgbClr val="000000"/>
                </a:solidFill>
                <a:latin typeface="DM Sans"/>
              </a:rPr>
              <a:t>S       = S           = </a:t>
            </a:r>
            <a:r>
              <a:rPr lang="ru-RU" sz="2300" dirty="0">
                <a:solidFill>
                  <a:srgbClr val="000000"/>
                </a:solidFill>
                <a:latin typeface="DM Sans"/>
              </a:rPr>
              <a:t>7,8</a:t>
            </a:r>
            <a:r>
              <a:rPr lang="en-US" sz="2300" dirty="0">
                <a:solidFill>
                  <a:srgbClr val="000000"/>
                </a:solidFill>
                <a:latin typeface="DM Sans"/>
              </a:rPr>
              <a:t> м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1512" y="3811100"/>
            <a:ext cx="71882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9"/>
              </a:lnSpc>
            </a:pPr>
            <a:r>
              <a:rPr lang="en-US" sz="1268">
                <a:solidFill>
                  <a:srgbClr val="000000"/>
                </a:solidFill>
                <a:latin typeface="DM Sans"/>
              </a:rPr>
              <a:t>задней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74901" y="3811100"/>
            <a:ext cx="1028262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9"/>
              </a:lnSpc>
            </a:pPr>
            <a:r>
              <a:rPr lang="en-US" sz="1268">
                <a:solidFill>
                  <a:srgbClr val="000000"/>
                </a:solidFill>
                <a:latin typeface="DM Sans"/>
              </a:rPr>
              <a:t>передней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14350" y="4167740"/>
            <a:ext cx="208434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en-US" sz="1700" dirty="0" err="1">
                <a:solidFill>
                  <a:srgbClr val="000000"/>
                </a:solidFill>
                <a:latin typeface="DM Sans"/>
              </a:rPr>
              <a:t>Найдем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сумму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80152" y="4598522"/>
            <a:ext cx="450768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 dirty="0">
                <a:solidFill>
                  <a:srgbClr val="000000"/>
                </a:solidFill>
                <a:latin typeface="DM Sans"/>
              </a:rPr>
              <a:t>S = 4,2 · 2 + </a:t>
            </a:r>
            <a:r>
              <a:rPr lang="ru-RU" sz="2300" dirty="0">
                <a:solidFill>
                  <a:srgbClr val="000000"/>
                </a:solidFill>
                <a:latin typeface="DM Sans"/>
              </a:rPr>
              <a:t>7,8</a:t>
            </a:r>
            <a:r>
              <a:rPr lang="en-US" sz="2300" dirty="0">
                <a:solidFill>
                  <a:srgbClr val="000000"/>
                </a:solidFill>
                <a:latin typeface="DM Sans"/>
              </a:rPr>
              <a:t> · 2 = 24 м  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4350" y="5121729"/>
            <a:ext cx="330132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en-US" sz="1700" dirty="0" err="1">
                <a:solidFill>
                  <a:srgbClr val="000000"/>
                </a:solidFill>
                <a:latin typeface="DM Sans"/>
              </a:rPr>
              <a:t>Найдем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площадь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двери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14273" y="5504885"/>
            <a:ext cx="450768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000000"/>
                </a:solidFill>
                <a:latin typeface="DM Sans"/>
              </a:rPr>
              <a:t>S = 0,7 · 1,8 = 1,26 м   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41262" y="4372417"/>
            <a:ext cx="3581767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en-US" sz="1700" dirty="0" err="1">
                <a:solidFill>
                  <a:srgbClr val="000000"/>
                </a:solidFill>
                <a:latin typeface="DM Sans"/>
              </a:rPr>
              <a:t>Затем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вычтем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из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суммарной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площади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стен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площадь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двери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243551" y="5198420"/>
            <a:ext cx="450768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 dirty="0">
                <a:solidFill>
                  <a:srgbClr val="000000"/>
                </a:solidFill>
                <a:latin typeface="DM Sans"/>
              </a:rPr>
              <a:t>S = 24 - 1,26 = 2</a:t>
            </a:r>
            <a:r>
              <a:rPr lang="ru-RU" sz="2300" dirty="0">
                <a:solidFill>
                  <a:srgbClr val="000000"/>
                </a:solidFill>
                <a:latin typeface="DM Sans"/>
              </a:rPr>
              <a:t>2</a:t>
            </a:r>
            <a:r>
              <a:rPr lang="en-US" sz="2300" dirty="0">
                <a:solidFill>
                  <a:srgbClr val="000000"/>
                </a:solidFill>
                <a:latin typeface="DM Sans"/>
              </a:rPr>
              <a:t>,</a:t>
            </a:r>
            <a:r>
              <a:rPr lang="ru-RU" sz="2300" dirty="0">
                <a:solidFill>
                  <a:srgbClr val="000000"/>
                </a:solidFill>
                <a:latin typeface="DM Sans"/>
              </a:rPr>
              <a:t>74</a:t>
            </a:r>
            <a:r>
              <a:rPr lang="en-US" sz="2300" dirty="0">
                <a:solidFill>
                  <a:srgbClr val="000000"/>
                </a:solidFill>
                <a:latin typeface="DM Sans"/>
              </a:rPr>
              <a:t> м   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680182" y="1956577"/>
            <a:ext cx="13607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8"/>
              </a:lnSpc>
            </a:pPr>
            <a:r>
              <a:rPr lang="en-US" sz="1229" dirty="0">
                <a:solidFill>
                  <a:srgbClr val="000000"/>
                </a:solidFill>
                <a:latin typeface="DM Sans"/>
              </a:rPr>
              <a:t>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852035" y="2504498"/>
            <a:ext cx="13607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8"/>
              </a:lnSpc>
            </a:pPr>
            <a:r>
              <a:rPr lang="en-US" sz="1229">
                <a:solidFill>
                  <a:srgbClr val="000000"/>
                </a:solidFill>
                <a:latin typeface="DM Sans"/>
              </a:rPr>
              <a:t>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911965" y="3039398"/>
            <a:ext cx="13607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8"/>
              </a:lnSpc>
            </a:pPr>
            <a:r>
              <a:rPr lang="en-US" sz="1229" dirty="0">
                <a:solidFill>
                  <a:srgbClr val="000000"/>
                </a:solidFill>
                <a:latin typeface="DM Sans"/>
              </a:rPr>
              <a:t>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153998" y="3617507"/>
            <a:ext cx="13607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8"/>
              </a:lnSpc>
            </a:pPr>
            <a:r>
              <a:rPr lang="en-US" sz="1229" dirty="0">
                <a:solidFill>
                  <a:srgbClr val="000000"/>
                </a:solidFill>
                <a:latin typeface="DM Sans"/>
              </a:rPr>
              <a:t>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544104" y="4598522"/>
            <a:ext cx="13607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8"/>
              </a:lnSpc>
            </a:pPr>
            <a:r>
              <a:rPr lang="en-US" sz="1229" dirty="0">
                <a:solidFill>
                  <a:srgbClr val="000000"/>
                </a:solidFill>
                <a:latin typeface="DM Sans"/>
              </a:rPr>
              <a:t>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810912" y="5503839"/>
            <a:ext cx="13607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8"/>
              </a:lnSpc>
            </a:pPr>
            <a:r>
              <a:rPr lang="en-US" sz="1229">
                <a:solidFill>
                  <a:srgbClr val="000000"/>
                </a:solidFill>
                <a:latin typeface="DM Sans"/>
              </a:rPr>
              <a:t>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177170" y="5201754"/>
            <a:ext cx="13607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8"/>
              </a:lnSpc>
            </a:pPr>
            <a:r>
              <a:rPr lang="en-US" sz="1229" dirty="0">
                <a:solidFill>
                  <a:srgbClr val="000000"/>
                </a:solidFill>
                <a:latin typeface="DM San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97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2">
            <a:extLst>
              <a:ext uri="{FF2B5EF4-FFF2-40B4-BE49-F238E27FC236}">
                <a16:creationId xmlns="" xmlns:a16="http://schemas.microsoft.com/office/drawing/2014/main" id="{0BEA0B5C-A981-4DEB-8C3C-46E7B8528161}"/>
              </a:ext>
            </a:extLst>
          </p:cNvPr>
          <p:cNvSpPr/>
          <p:nvPr/>
        </p:nvSpPr>
        <p:spPr>
          <a:xfrm>
            <a:off x="6644142" y="5673237"/>
            <a:ext cx="2499858" cy="320881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27" name="AutoShape 2">
            <a:extLst>
              <a:ext uri="{FF2B5EF4-FFF2-40B4-BE49-F238E27FC236}">
                <a16:creationId xmlns="" xmlns:a16="http://schemas.microsoft.com/office/drawing/2014/main" id="{1E7E36EF-2BC0-49A1-B2E6-17BBC7B4ACC9}"/>
              </a:ext>
            </a:extLst>
          </p:cNvPr>
          <p:cNvSpPr/>
          <p:nvPr/>
        </p:nvSpPr>
        <p:spPr>
          <a:xfrm>
            <a:off x="6025513" y="3942800"/>
            <a:ext cx="1820327" cy="462352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26" name="AutoShape 2">
            <a:extLst>
              <a:ext uri="{FF2B5EF4-FFF2-40B4-BE49-F238E27FC236}">
                <a16:creationId xmlns="" xmlns:a16="http://schemas.microsoft.com/office/drawing/2014/main" id="{5675F059-ABA4-4907-8E5C-6A35E9CAD9EC}"/>
              </a:ext>
            </a:extLst>
          </p:cNvPr>
          <p:cNvSpPr/>
          <p:nvPr/>
        </p:nvSpPr>
        <p:spPr>
          <a:xfrm>
            <a:off x="866126" y="3862690"/>
            <a:ext cx="1820327" cy="337272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2" name="AutoShape 2"/>
          <p:cNvSpPr/>
          <p:nvPr/>
        </p:nvSpPr>
        <p:spPr>
          <a:xfrm>
            <a:off x="303604" y="1700736"/>
            <a:ext cx="4040870" cy="2073554"/>
          </a:xfrm>
          <a:prstGeom prst="rect">
            <a:avLst/>
          </a:prstGeom>
          <a:solidFill>
            <a:srgbClr val="F8F5EA"/>
          </a:solidFill>
        </p:spPr>
      </p:sp>
      <p:sp>
        <p:nvSpPr>
          <p:cNvPr id="3" name="Freeform 3"/>
          <p:cNvSpPr/>
          <p:nvPr/>
        </p:nvSpPr>
        <p:spPr>
          <a:xfrm>
            <a:off x="504623" y="1020203"/>
            <a:ext cx="3588782" cy="968047"/>
          </a:xfrm>
          <a:custGeom>
            <a:avLst/>
            <a:gdLst/>
            <a:ahLst/>
            <a:cxnLst/>
            <a:rect l="l" t="t" r="r" b="b"/>
            <a:pathLst>
              <a:path w="7177564" h="1936094">
                <a:moveTo>
                  <a:pt x="0" y="0"/>
                </a:moveTo>
                <a:lnTo>
                  <a:pt x="7177565" y="0"/>
                </a:lnTo>
                <a:lnTo>
                  <a:pt x="7177565" y="1936094"/>
                </a:lnTo>
                <a:lnTo>
                  <a:pt x="0" y="193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2874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42884" y="943053"/>
            <a:ext cx="4248195" cy="2391734"/>
          </a:xfrm>
          <a:custGeom>
            <a:avLst/>
            <a:gdLst/>
            <a:ahLst/>
            <a:cxnLst/>
            <a:rect l="l" t="t" r="r" b="b"/>
            <a:pathLst>
              <a:path w="8496389" h="4783467">
                <a:moveTo>
                  <a:pt x="0" y="0"/>
                </a:moveTo>
                <a:lnTo>
                  <a:pt x="8496389" y="0"/>
                </a:lnTo>
                <a:lnTo>
                  <a:pt x="8496389" y="4783467"/>
                </a:lnTo>
                <a:lnTo>
                  <a:pt x="0" y="4783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610531" y="4414146"/>
            <a:ext cx="420307" cy="88790"/>
          </a:xfrm>
          <a:custGeom>
            <a:avLst/>
            <a:gdLst/>
            <a:ahLst/>
            <a:cxnLst/>
            <a:rect l="l" t="t" r="r" b="b"/>
            <a:pathLst>
              <a:path w="840613" h="177580">
                <a:moveTo>
                  <a:pt x="0" y="0"/>
                </a:moveTo>
                <a:lnTo>
                  <a:pt x="840613" y="0"/>
                </a:lnTo>
                <a:lnTo>
                  <a:pt x="840613" y="177579"/>
                </a:lnTo>
                <a:lnTo>
                  <a:pt x="0" y="1775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14350" y="2060552"/>
            <a:ext cx="3667661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en-US" sz="1700" dirty="0">
                <a:solidFill>
                  <a:srgbClr val="000000"/>
                </a:solidFill>
                <a:latin typeface="DM Sans"/>
              </a:rPr>
              <a:t>Во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сколько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рублей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обойдётся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покупка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 Bold"/>
              </a:rPr>
              <a:t>дровяной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печи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подходящей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по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объёму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парного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отделения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, с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доставкой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если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доставка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печи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до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дачного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участка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будет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стоить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1 700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рублей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9603" y="1382800"/>
            <a:ext cx="335387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00000"/>
                </a:solidFill>
                <a:latin typeface="Nunito Bold"/>
              </a:rPr>
              <a:t>Задание 2.2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95318" y="4006693"/>
            <a:ext cx="450768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 dirty="0">
                <a:solidFill>
                  <a:srgbClr val="000000"/>
                </a:solidFill>
                <a:latin typeface="DM Sans"/>
              </a:rPr>
              <a:t>V = 1</a:t>
            </a:r>
            <a:r>
              <a:rPr lang="ru-RU" sz="2300" dirty="0">
                <a:solidFill>
                  <a:srgbClr val="000000"/>
                </a:solidFill>
                <a:latin typeface="DM Sans"/>
              </a:rPr>
              <a:t>6</a:t>
            </a:r>
            <a:r>
              <a:rPr lang="en-US" sz="2300" dirty="0">
                <a:solidFill>
                  <a:srgbClr val="000000"/>
                </a:solidFill>
                <a:latin typeface="DM Sans"/>
              </a:rPr>
              <a:t>,</a:t>
            </a:r>
            <a:r>
              <a:rPr lang="ru-RU" sz="2300" dirty="0">
                <a:solidFill>
                  <a:srgbClr val="000000"/>
                </a:solidFill>
                <a:latin typeface="DM Sans"/>
              </a:rPr>
              <a:t>38</a:t>
            </a:r>
            <a:r>
              <a:rPr lang="en-US" sz="2300" dirty="0">
                <a:solidFill>
                  <a:srgbClr val="000000"/>
                </a:solidFill>
                <a:latin typeface="DM Sans"/>
              </a:rPr>
              <a:t> м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78326" y="3315736"/>
            <a:ext cx="4319079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en-US" sz="1700" dirty="0" err="1">
                <a:solidFill>
                  <a:srgbClr val="000000"/>
                </a:solidFill>
                <a:latin typeface="DM Sans"/>
              </a:rPr>
              <a:t>Объём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парного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отделения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который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мы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нашли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в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первом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задании</a:t>
            </a:r>
            <a:r>
              <a:rPr lang="ru-RU" sz="1700" dirty="0">
                <a:solidFill>
                  <a:srgbClr val="000000"/>
                </a:solidFill>
                <a:latin typeface="DM Sans"/>
              </a:rPr>
              <a:t>,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DM Sans"/>
              </a:rPr>
              <a:t>равен</a:t>
            </a:r>
            <a:r>
              <a:rPr lang="en-US" sz="1700" dirty="0">
                <a:solidFill>
                  <a:srgbClr val="000000"/>
                </a:solidFill>
                <a:latin typeface="DM San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5960" y="3865572"/>
            <a:ext cx="1878238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33"/>
              </a:lnSpc>
            </a:pPr>
            <a:r>
              <a:rPr lang="en-US" sz="1948" dirty="0" err="1">
                <a:solidFill>
                  <a:srgbClr val="000000"/>
                </a:solidFill>
                <a:latin typeface="DM Sans"/>
              </a:rPr>
              <a:t>смотреть</a:t>
            </a:r>
            <a:r>
              <a:rPr lang="en-US" sz="1948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48" dirty="0" err="1">
                <a:solidFill>
                  <a:srgbClr val="000000"/>
                </a:solidFill>
                <a:latin typeface="DM Sans"/>
              </a:rPr>
              <a:t>сюда</a:t>
            </a:r>
            <a:endParaRPr lang="en-US" sz="1948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73404" y="4033261"/>
            <a:ext cx="13607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98"/>
              </a:lnSpc>
            </a:pPr>
            <a:r>
              <a:rPr lang="en-US" sz="1229">
                <a:solidFill>
                  <a:srgbClr val="000000"/>
                </a:solidFill>
                <a:latin typeface="DM Sans"/>
              </a:rPr>
              <a:t>3</a:t>
            </a:r>
          </a:p>
        </p:txBody>
      </p:sp>
      <p:sp>
        <p:nvSpPr>
          <p:cNvPr id="21" name="Freeform 21"/>
          <p:cNvSpPr/>
          <p:nvPr/>
        </p:nvSpPr>
        <p:spPr>
          <a:xfrm rot="-7965329">
            <a:off x="2561413" y="4340400"/>
            <a:ext cx="526794" cy="111286"/>
          </a:xfrm>
          <a:custGeom>
            <a:avLst/>
            <a:gdLst/>
            <a:ahLst/>
            <a:cxnLst/>
            <a:rect l="l" t="t" r="r" b="b"/>
            <a:pathLst>
              <a:path w="1053588" h="222571">
                <a:moveTo>
                  <a:pt x="0" y="0"/>
                </a:moveTo>
                <a:lnTo>
                  <a:pt x="1053589" y="0"/>
                </a:lnTo>
                <a:lnTo>
                  <a:pt x="1053589" y="222570"/>
                </a:lnTo>
                <a:lnTo>
                  <a:pt x="0" y="222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9" name="Таблица 28">
            <a:extLst>
              <a:ext uri="{FF2B5EF4-FFF2-40B4-BE49-F238E27FC236}">
                <a16:creationId xmlns="" xmlns:a16="http://schemas.microsoft.com/office/drawing/2014/main" id="{34632D0E-BBF2-4B6E-804E-0567FFC3E3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7532" y="4663833"/>
          <a:ext cx="631839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="" xmlns:a16="http://schemas.microsoft.com/office/drawing/2014/main" val="4052293519"/>
                    </a:ext>
                  </a:extLst>
                </a:gridCol>
                <a:gridCol w="1257300">
                  <a:extLst>
                    <a:ext uri="{9D8B030D-6E8A-4147-A177-3AD203B41FA5}">
                      <a16:colId xmlns="" xmlns:a16="http://schemas.microsoft.com/office/drawing/2014/main" val="2506918949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1539748700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1528934058"/>
                    </a:ext>
                  </a:extLst>
                </a:gridCol>
                <a:gridCol w="1403494">
                  <a:extLst>
                    <a:ext uri="{9D8B030D-6E8A-4147-A177-3AD203B41FA5}">
                      <a16:colId xmlns="" xmlns:a16="http://schemas.microsoft.com/office/drawing/2014/main" val="1272185322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Печь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Отапливаемый объем, (куб. м)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(кг)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140199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Дровяная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9 - 14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19 100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570672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Дровяная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18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20 500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94936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электрическая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10 - 17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9164386"/>
                  </a:ext>
                </a:extLst>
              </a:tr>
            </a:tbl>
          </a:graphicData>
        </a:graphic>
      </p:graphicFrame>
      <p:sp>
        <p:nvSpPr>
          <p:cNvPr id="30" name="AutoShape 2">
            <a:extLst>
              <a:ext uri="{FF2B5EF4-FFF2-40B4-BE49-F238E27FC236}">
                <a16:creationId xmlns="" xmlns:a16="http://schemas.microsoft.com/office/drawing/2014/main" id="{30D3990D-EB28-42D3-94E4-B8CDFC508B47}"/>
              </a:ext>
            </a:extLst>
          </p:cNvPr>
          <p:cNvSpPr/>
          <p:nvPr/>
        </p:nvSpPr>
        <p:spPr>
          <a:xfrm>
            <a:off x="1143000" y="5676900"/>
            <a:ext cx="5448300" cy="219394"/>
          </a:xfrm>
          <a:prstGeom prst="rect">
            <a:avLst/>
          </a:prstGeom>
          <a:solidFill>
            <a:srgbClr val="CEDAD9"/>
          </a:solidFill>
        </p:spPr>
      </p:sp>
      <p:sp>
        <p:nvSpPr>
          <p:cNvPr id="31" name="AutoShape 2">
            <a:extLst>
              <a:ext uri="{FF2B5EF4-FFF2-40B4-BE49-F238E27FC236}">
                <a16:creationId xmlns="" xmlns:a16="http://schemas.microsoft.com/office/drawing/2014/main" id="{C7407D37-A7EA-45BE-B279-1AEA6E9BD096}"/>
              </a:ext>
            </a:extLst>
          </p:cNvPr>
          <p:cNvSpPr/>
          <p:nvPr/>
        </p:nvSpPr>
        <p:spPr>
          <a:xfrm>
            <a:off x="1143000" y="5152343"/>
            <a:ext cx="5448300" cy="228601"/>
          </a:xfrm>
          <a:prstGeom prst="rect">
            <a:avLst/>
          </a:prstGeom>
          <a:solidFill>
            <a:srgbClr val="CEDAD9"/>
          </a:solidFill>
        </p:spPr>
      </p:sp>
      <p:sp>
        <p:nvSpPr>
          <p:cNvPr id="32" name="Freeform 4">
            <a:extLst>
              <a:ext uri="{FF2B5EF4-FFF2-40B4-BE49-F238E27FC236}">
                <a16:creationId xmlns="" xmlns:a16="http://schemas.microsoft.com/office/drawing/2014/main" id="{C13C8395-74F1-4907-AB30-05EA00DADA29}"/>
              </a:ext>
            </a:extLst>
          </p:cNvPr>
          <p:cNvSpPr/>
          <p:nvPr/>
        </p:nvSpPr>
        <p:spPr>
          <a:xfrm>
            <a:off x="549768" y="5152343"/>
            <a:ext cx="316358" cy="238850"/>
          </a:xfrm>
          <a:custGeom>
            <a:avLst/>
            <a:gdLst/>
            <a:ahLst/>
            <a:cxnLst/>
            <a:rect l="l" t="t" r="r" b="b"/>
            <a:pathLst>
              <a:path w="632715" h="477700">
                <a:moveTo>
                  <a:pt x="0" y="0"/>
                </a:moveTo>
                <a:lnTo>
                  <a:pt x="632714" y="0"/>
                </a:lnTo>
                <a:lnTo>
                  <a:pt x="632714" y="477699"/>
                </a:lnTo>
                <a:lnTo>
                  <a:pt x="0" y="477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">
            <a:extLst>
              <a:ext uri="{FF2B5EF4-FFF2-40B4-BE49-F238E27FC236}">
                <a16:creationId xmlns="" xmlns:a16="http://schemas.microsoft.com/office/drawing/2014/main" id="{2CB9152D-DD7A-4C4C-84E5-095B5FDF2A2C}"/>
              </a:ext>
            </a:extLst>
          </p:cNvPr>
          <p:cNvSpPr/>
          <p:nvPr/>
        </p:nvSpPr>
        <p:spPr>
          <a:xfrm>
            <a:off x="546787" y="5674663"/>
            <a:ext cx="316358" cy="238850"/>
          </a:xfrm>
          <a:custGeom>
            <a:avLst/>
            <a:gdLst/>
            <a:ahLst/>
            <a:cxnLst/>
            <a:rect l="l" t="t" r="r" b="b"/>
            <a:pathLst>
              <a:path w="632715" h="477700">
                <a:moveTo>
                  <a:pt x="0" y="0"/>
                </a:moveTo>
                <a:lnTo>
                  <a:pt x="632714" y="0"/>
                </a:lnTo>
                <a:lnTo>
                  <a:pt x="632714" y="477699"/>
                </a:lnTo>
                <a:lnTo>
                  <a:pt x="0" y="477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16">
            <a:extLst>
              <a:ext uri="{FF2B5EF4-FFF2-40B4-BE49-F238E27FC236}">
                <a16:creationId xmlns="" xmlns:a16="http://schemas.microsoft.com/office/drawing/2014/main" id="{BCFEA730-BA3C-489C-8F46-7C12D9CD3CC2}"/>
              </a:ext>
            </a:extLst>
          </p:cNvPr>
          <p:cNvSpPr txBox="1"/>
          <p:nvPr/>
        </p:nvSpPr>
        <p:spPr>
          <a:xfrm>
            <a:off x="6788943" y="4762500"/>
            <a:ext cx="95250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0"/>
              </a:lnSpc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6">
            <a:extLst>
              <a:ext uri="{FF2B5EF4-FFF2-40B4-BE49-F238E27FC236}">
                <a16:creationId xmlns="" xmlns:a16="http://schemas.microsoft.com/office/drawing/2014/main" id="{69BBEC2D-B5B0-4865-98DB-B2B87E174B84}"/>
              </a:ext>
            </a:extLst>
          </p:cNvPr>
          <p:cNvSpPr txBox="1"/>
          <p:nvPr/>
        </p:nvSpPr>
        <p:spPr>
          <a:xfrm>
            <a:off x="6788943" y="5380944"/>
            <a:ext cx="95250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3">
            <a:extLst>
              <a:ext uri="{FF2B5EF4-FFF2-40B4-BE49-F238E27FC236}">
                <a16:creationId xmlns="" xmlns:a16="http://schemas.microsoft.com/office/drawing/2014/main" id="{D1840A2C-BB0D-459D-B364-CE9969D3C493}"/>
              </a:ext>
            </a:extLst>
          </p:cNvPr>
          <p:cNvSpPr txBox="1"/>
          <p:nvPr/>
        </p:nvSpPr>
        <p:spPr>
          <a:xfrm>
            <a:off x="6134100" y="5632751"/>
            <a:ext cx="351980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8"/>
              </a:lnSpc>
            </a:pPr>
            <a:r>
              <a:rPr lang="ru-RU" sz="1975" dirty="0">
                <a:solidFill>
                  <a:srgbClr val="000000"/>
                </a:solidFill>
                <a:latin typeface="Times New Roman"/>
              </a:rPr>
              <a:t>20 500 + 1 700 = 22 200 </a:t>
            </a:r>
            <a:endParaRPr lang="en-US" sz="1975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9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     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72807" cy="5536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9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0248597"/>
              </p:ext>
            </p:extLst>
          </p:nvPr>
        </p:nvGraphicFramePr>
        <p:xfrm>
          <a:off x="428596" y="1785926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4682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Мониторинг подготовки к ГИА по математике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63" y="773088"/>
            <a:ext cx="4026045" cy="607799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6" y="773088"/>
            <a:ext cx="4466562" cy="60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3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Анализ диагностических работ      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3419480"/>
            <a:ext cx="19049" cy="19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3571880"/>
            <a:ext cx="19049" cy="1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29414" r="38575" b="4755"/>
          <a:stretch/>
        </p:blipFill>
        <p:spPr>
          <a:xfrm>
            <a:off x="251520" y="1319535"/>
            <a:ext cx="8280920" cy="49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500" b="1" dirty="0"/>
              <a:t>Основные типы ошибок</a:t>
            </a:r>
          </a:p>
          <a:p>
            <a:r>
              <a:rPr lang="ru-RU" sz="4200" b="1" dirty="0"/>
              <a:t>Невнимательное чтение условия.</a:t>
            </a:r>
            <a:r>
              <a:rPr lang="ru-RU" sz="4200" dirty="0"/>
              <a:t> Пропуск ключевых деталей (например, слов «слева», «напротив», «за гаражом») может привести к неправильному ответу в задании 1. Важно не торопиться и последовательно перечитывать описание, сверяясь с планом или схемой. </a:t>
            </a:r>
          </a:p>
          <a:p>
            <a:r>
              <a:rPr lang="ru-RU" sz="4200" b="1" dirty="0"/>
              <a:t>Игнорирование масштаба.</a:t>
            </a:r>
            <a:r>
              <a:rPr lang="ru-RU" sz="4200" dirty="0"/>
              <a:t> Если на схеме сторона клетки не учтена, это приводит к ошибкам в расчётах площади. Например, если считать, что сторона клетки равна 1 м, а на самом деле она равна 2 м, площадь окажется в четыре раза меньше реальной. </a:t>
            </a:r>
          </a:p>
          <a:p>
            <a:r>
              <a:rPr lang="ru-RU" sz="4200" b="1" dirty="0"/>
              <a:t>Неверное округление.</a:t>
            </a:r>
            <a:r>
              <a:rPr lang="ru-RU" sz="4200" dirty="0"/>
              <a:t> В заданиях 3 и 5 количество упаковок всегда нужно округлять в большую сторону, даже если не хватает совсем чуть-чуть. </a:t>
            </a:r>
          </a:p>
          <a:p>
            <a:r>
              <a:rPr lang="ru-RU" sz="4200" b="1" dirty="0" smtClean="0"/>
              <a:t>Ошибки </a:t>
            </a:r>
            <a:r>
              <a:rPr lang="ru-RU" sz="4200" b="1" dirty="0"/>
              <a:t>при вычислении площадей.</a:t>
            </a:r>
            <a:r>
              <a:rPr lang="ru-RU" sz="4200" dirty="0"/>
              <a:t> Например, площадь </a:t>
            </a:r>
            <a:r>
              <a:rPr lang="ru-RU" sz="4200" dirty="0" smtClean="0"/>
              <a:t>коридора (непрямоугольной формы).</a:t>
            </a:r>
            <a:r>
              <a:rPr lang="ru-RU" sz="4200" dirty="0"/>
              <a:t> </a:t>
            </a:r>
            <a:endParaRPr lang="ru-RU" sz="4200" dirty="0" smtClean="0"/>
          </a:p>
          <a:p>
            <a:r>
              <a:rPr lang="ru-RU" sz="4200" b="1" dirty="0" smtClean="0"/>
              <a:t>Ошибки </a:t>
            </a:r>
            <a:r>
              <a:rPr lang="ru-RU" sz="4200" b="1" dirty="0"/>
              <a:t>в расчётах.</a:t>
            </a:r>
            <a:r>
              <a:rPr lang="ru-RU" sz="4200" dirty="0"/>
              <a:t> Например, при работе с маркировкой шин (неправильное сокращение обыкновенных дробей или умножение десятичных дробей). </a:t>
            </a:r>
          </a:p>
          <a:p>
            <a:r>
              <a:rPr lang="ru-RU" sz="4200" b="1" dirty="0"/>
              <a:t>Ошибки в порядке действий или потеря промежуточных результатов.</a:t>
            </a:r>
            <a:r>
              <a:rPr lang="ru-RU" sz="4200" dirty="0"/>
              <a:t> Важно не терять данные, которые уже найдены, и следить, к какому объекту </a:t>
            </a:r>
            <a:r>
              <a:rPr lang="ru-RU" sz="4200" dirty="0" smtClean="0"/>
              <a:t>относится </a:t>
            </a:r>
            <a:r>
              <a:rPr lang="ru-RU" sz="4200" dirty="0"/>
              <a:t>каждое число</a:t>
            </a:r>
            <a:r>
              <a:rPr lang="ru-RU" sz="4200" dirty="0" smtClean="0"/>
              <a:t>.</a:t>
            </a:r>
          </a:p>
          <a:p>
            <a:r>
              <a:rPr lang="ru-RU" sz="4200" b="1" dirty="0" smtClean="0"/>
              <a:t>Ошибки в заполнении бланков. «</a:t>
            </a:r>
            <a:r>
              <a:rPr lang="ru-RU" sz="4200" dirty="0" smtClean="0"/>
              <a:t>Ответ </a:t>
            </a:r>
            <a:r>
              <a:rPr lang="ru-RU" sz="4200" dirty="0"/>
              <a:t>дайте в квадратных </a:t>
            </a:r>
            <a:r>
              <a:rPr lang="ru-RU" sz="4200" dirty="0" smtClean="0"/>
              <a:t>метрах» -  в бланк ответа №1 никакие единицы измерения не пишутся.</a:t>
            </a:r>
            <a:endParaRPr lang="ru-RU" sz="4200" dirty="0"/>
          </a:p>
          <a:p>
            <a:endParaRPr lang="ru-RU" sz="2900" b="1" dirty="0"/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3419480"/>
            <a:ext cx="19049" cy="19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3571880"/>
            <a:ext cx="19049" cy="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Контрольные работы\ОГЭ\2025\Итоговое собеседование\Бланки\yqdjVofLH4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950" y="3200400"/>
            <a:ext cx="8342050" cy="304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9980" y="2895600"/>
            <a:ext cx="5105400" cy="2118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793" t="43567" r="42841" b="27605"/>
          <a:stretch/>
        </p:blipFill>
        <p:spPr>
          <a:xfrm>
            <a:off x="3429000" y="533400"/>
            <a:ext cx="5334000" cy="392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5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56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  <a:p>
            <a:r>
              <a:rPr lang="ru-RU" sz="2800" b="1" i="1" dirty="0" smtClean="0"/>
              <a:t>Участок (домохозяйство) – тип 1, тип 2</a:t>
            </a:r>
          </a:p>
          <a:p>
            <a:r>
              <a:rPr lang="ru-RU" sz="2800" b="1" i="1" dirty="0" smtClean="0"/>
              <a:t>Деревня</a:t>
            </a:r>
          </a:p>
          <a:p>
            <a:r>
              <a:rPr lang="ru-RU" sz="2800" b="1" i="1" dirty="0" smtClean="0"/>
              <a:t>План местности</a:t>
            </a:r>
          </a:p>
          <a:p>
            <a:r>
              <a:rPr lang="ru-RU" sz="2800" b="1" i="1" dirty="0" smtClean="0"/>
              <a:t>Тарифы</a:t>
            </a:r>
          </a:p>
          <a:p>
            <a:r>
              <a:rPr lang="ru-RU" sz="2800" b="1" i="1" dirty="0" smtClean="0"/>
              <a:t>Шины</a:t>
            </a:r>
          </a:p>
          <a:p>
            <a:r>
              <a:rPr lang="ru-RU" sz="2800" b="1" i="1" dirty="0" smtClean="0"/>
              <a:t>Листы (форматы бумаги) </a:t>
            </a:r>
          </a:p>
          <a:p>
            <a:r>
              <a:rPr lang="ru-RU" sz="2800" b="1" i="1" dirty="0" smtClean="0"/>
              <a:t>Квартира</a:t>
            </a:r>
          </a:p>
          <a:p>
            <a:r>
              <a:rPr lang="ru-RU" sz="2800" b="1" i="1" dirty="0" smtClean="0"/>
              <a:t>Баня (</a:t>
            </a:r>
            <a:r>
              <a:rPr lang="ru-RU" sz="2800" b="1" i="1" dirty="0"/>
              <a:t>п</a:t>
            </a:r>
            <a:r>
              <a:rPr lang="ru-RU" sz="2800" b="1" i="1" dirty="0" smtClean="0"/>
              <a:t>ечи)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88620"/>
            <a:ext cx="59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Практические задачи №1-5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26674" t="17754" r="27180" b="13563"/>
          <a:stretch/>
        </p:blipFill>
        <p:spPr bwMode="auto">
          <a:xfrm>
            <a:off x="457200" y="116632"/>
            <a:ext cx="7427168" cy="655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33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26938" t="14830" r="29289" b="10741"/>
          <a:stretch/>
        </p:blipFill>
        <p:spPr bwMode="auto">
          <a:xfrm>
            <a:off x="683568" y="332656"/>
            <a:ext cx="6840760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61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88620"/>
            <a:ext cx="59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26296" t="23670" r="27205" b="31274"/>
          <a:stretch/>
        </p:blipFill>
        <p:spPr bwMode="auto">
          <a:xfrm>
            <a:off x="755576" y="962016"/>
            <a:ext cx="7776864" cy="5059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85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28701" t="11121" r="30893" b="7034"/>
          <a:stretch/>
        </p:blipFill>
        <p:spPr bwMode="auto">
          <a:xfrm>
            <a:off x="755576" y="332656"/>
            <a:ext cx="5904656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43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26617" t="17681" r="31053" b="7034"/>
          <a:stretch/>
        </p:blipFill>
        <p:spPr bwMode="auto">
          <a:xfrm>
            <a:off x="1043608" y="332656"/>
            <a:ext cx="6264696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46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27098" t="12261" r="30572" b="17015"/>
          <a:stretch/>
        </p:blipFill>
        <p:spPr bwMode="auto">
          <a:xfrm>
            <a:off x="1853951" y="-185095"/>
            <a:ext cx="5436096" cy="5085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0553" t="33303" r="16715" b="12599"/>
          <a:stretch/>
        </p:blipFill>
        <p:spPr>
          <a:xfrm>
            <a:off x="755576" y="3747723"/>
            <a:ext cx="6624736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913</Words>
  <Application>Microsoft Office PowerPoint</Application>
  <PresentationFormat>Экран (4:3)</PresentationFormat>
  <Paragraphs>151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Arial</vt:lpstr>
      <vt:lpstr>Arial Black</vt:lpstr>
      <vt:lpstr>Bookman Old Style</vt:lpstr>
      <vt:lpstr>Calibri</vt:lpstr>
      <vt:lpstr>Cambria</vt:lpstr>
      <vt:lpstr>Century Schoolbook</vt:lpstr>
      <vt:lpstr>DM Sans</vt:lpstr>
      <vt:lpstr>DM Sans Bold</vt:lpstr>
      <vt:lpstr>DM Sans Italics</vt:lpstr>
      <vt:lpstr>Gill Sans MT</vt:lpstr>
      <vt:lpstr>Nunito Bold</vt:lpstr>
      <vt:lpstr>Times New Roman</vt:lpstr>
      <vt:lpstr>Wingdings</vt:lpstr>
      <vt:lpstr>Wingdings 3</vt:lpstr>
      <vt:lpstr>Начальная</vt:lpstr>
      <vt:lpstr>«Решение прикладных задач на уроках как средство формирования математических навыков.  Разбор заданий №1-5 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нужно уметь </vt:lpstr>
      <vt:lpstr>Что нужно знать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подготовки к ГИА по математике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98</cp:revision>
  <dcterms:created xsi:type="dcterms:W3CDTF">2019-04-26T14:58:21Z</dcterms:created>
  <dcterms:modified xsi:type="dcterms:W3CDTF">2026-04-15T09:38:14Z</dcterms:modified>
</cp:coreProperties>
</file>