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424AA01-677E-4B3F-866E-0B0BC4DA0CB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a:left>
          <a:right>
            <a:ln w="9525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a:right>
          <a:top>
            <a:ln w="9525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a:top>
          <a:bottom>
            <a:ln w="9525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a:bottom>
          <a:insideH>
            <a:ln w="9525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a:insideH>
          <a:insideV>
            <a:ln w="9525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330" y="-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288500"/>
            <a:ext cx="9144000" cy="2475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6" name="Shape 16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114454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0" y="500625"/>
            <a:ext cx="9144000" cy="38241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0" y="4493605"/>
            <a:ext cx="9144000" cy="118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0" y="4584075"/>
            <a:ext cx="9144000" cy="5594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685800" y="2601425"/>
            <a:ext cx="5810400" cy="1159800"/>
          </a:xfrm>
          <a:prstGeom prst="rect">
            <a:avLst/>
          </a:prstGeom>
        </p:spPr>
        <p:txBody>
          <a:bodyPr wrap="square" lIns="91425" tIns="91425" rIns="91425" bIns="91425" anchor="b">
            <a:noAutofit/>
          </a:bodyPr>
          <a:lstStyle>
            <a:defPPr/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630000" y="273600"/>
            <a:ext cx="7887600" cy="993600"/>
          </a:xfrm>
          <a:prstGeom prst="rect">
            <a:avLst/>
          </a:prstGeom>
        </p:spPr>
        <p:txBody>
          <a:bodyPr vert="horz" wrap="square" lIns="90000" tIns="46800" rIns="90000" bIns="46800" anchor="ctr">
            <a:noAutofit/>
          </a:bodyPr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30000" y="1368000"/>
            <a:ext cx="7887600" cy="3265200"/>
          </a:xfrm>
          <a:prstGeom prst="rect">
            <a:avLst/>
          </a:prstGeom>
        </p:spPr>
        <p:txBody>
          <a:bodyPr vert="horz" wrap="square" lIns="90000" tIns="46800" rIns="90000" bIns="46800" anchor="t">
            <a:noAutofit/>
          </a:bodyPr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114454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3" name="Shape 33"/>
          <p:cNvSpPr/>
          <p:nvPr/>
        </p:nvSpPr>
        <p:spPr>
          <a:xfrm>
            <a:off x="0" y="500625"/>
            <a:ext cx="4572000" cy="1058699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4" name="Shape 34"/>
          <p:cNvSpPr/>
          <p:nvPr/>
        </p:nvSpPr>
        <p:spPr>
          <a:xfrm>
            <a:off x="0" y="1553406"/>
            <a:ext cx="247200" cy="1532699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5" name="Shape 35"/>
          <p:cNvSpPr/>
          <p:nvPr/>
        </p:nvSpPr>
        <p:spPr>
          <a:xfrm>
            <a:off x="0" y="3086100"/>
            <a:ext cx="247200" cy="605399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6" name="Shape 36"/>
          <p:cNvSpPr/>
          <p:nvPr/>
        </p:nvSpPr>
        <p:spPr>
          <a:xfrm>
            <a:off x="0" y="3691499"/>
            <a:ext cx="247200" cy="14520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7" name="Shape 37"/>
          <p:cNvSpPr/>
          <p:nvPr/>
        </p:nvSpPr>
        <p:spPr>
          <a:xfrm>
            <a:off x="1037451" y="809726"/>
            <a:ext cx="0" cy="470700"/>
          </a:xfrm>
          <a:prstGeom prst="straightConnector1">
            <a:avLst/>
          </a:prstGeom>
          <a:noFill/>
          <a:ln w="9525">
            <a:solidFill>
              <a:srgbClr val="18637B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799" cy="1028700"/>
          </a:xfrm>
          <a:prstGeom prst="rect">
            <a:avLst/>
          </a:prstGeom>
        </p:spPr>
        <p:txBody>
          <a:bodyPr wrap="square" lIns="91425" tIns="91425" rIns="91425" bIns="91425" anchor="ctr">
            <a:noAutofit/>
          </a:bodyPr>
          <a:lstStyle>
            <a:defPPr/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1146026" y="1767275"/>
            <a:ext cx="3660299" cy="3158700"/>
          </a:xfrm>
          <a:prstGeom prst="rect">
            <a:avLst/>
          </a:prstGeom>
        </p:spPr>
        <p:txBody>
          <a:bodyPr wrap="square" lIns="91425" tIns="91425" rIns="91425" bIns="91425" anchor="t">
            <a:noAutofit/>
          </a:bodyPr>
          <a:lstStyle>
            <a:defPPr/>
            <a:lvl1pPr marL="457187" lvl="0" indent="-35559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372" lvl="1" indent="-35559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558" lvl="2" indent="-35559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744" lvl="3" indent="-35559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5930" lvl="4" indent="-355589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117" lvl="5" indent="-355589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301" lvl="6" indent="-355589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486" lvl="7" indent="-355589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673" lvl="8" indent="-355589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5026623" y="1767275"/>
            <a:ext cx="3660299" cy="3158700"/>
          </a:xfrm>
          <a:prstGeom prst="rect">
            <a:avLst/>
          </a:prstGeom>
        </p:spPr>
        <p:txBody>
          <a:bodyPr wrap="square" lIns="91425" tIns="91425" rIns="91425" bIns="91425" anchor="t">
            <a:noAutofit/>
          </a:bodyPr>
          <a:lstStyle>
            <a:defPPr/>
            <a:lvl1pPr marL="457187" lvl="0" indent="-35559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372" lvl="1" indent="-35559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558" lvl="2" indent="-35559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744" lvl="3" indent="-35559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5930" lvl="4" indent="-355589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117" lvl="5" indent="-355589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301" lvl="6" indent="-355589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486" lvl="7" indent="-355589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673" lvl="8" indent="-355589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-51051" y="4819400"/>
            <a:ext cx="349200" cy="324000"/>
          </a:xfrm>
          <a:prstGeom prst="rect">
            <a:avLst/>
          </a:prstGeom>
        </p:spPr>
        <p:txBody>
          <a:bodyPr wrap="square" lIns="91425" tIns="91425" rIns="91425" bIns="91425" anchor="t">
            <a:noAutofit/>
          </a:bodyPr>
          <a:lstStyle>
            <a:defPPr/>
            <a:lvl1pPr lvl="0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1pPr>
            <a:lvl2pPr lvl="1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2pPr>
            <a:lvl3pPr lvl="2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3pPr>
            <a:lvl4pPr lvl="3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4pPr>
            <a:lvl5pPr lvl="4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5pPr>
            <a:lvl6pPr lvl="5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6pPr>
            <a:lvl7pPr lvl="6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7pPr>
            <a:lvl8pPr lvl="7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8pPr>
            <a:lvl9pPr lvl="8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9pPr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114454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4" name="Shape 44"/>
          <p:cNvSpPr/>
          <p:nvPr/>
        </p:nvSpPr>
        <p:spPr>
          <a:xfrm>
            <a:off x="0" y="500625"/>
            <a:ext cx="247200" cy="1058699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5" name="Shape 45"/>
          <p:cNvSpPr/>
          <p:nvPr/>
        </p:nvSpPr>
        <p:spPr>
          <a:xfrm>
            <a:off x="0" y="1553406"/>
            <a:ext cx="247200" cy="1532699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6" name="Shape 46"/>
          <p:cNvSpPr/>
          <p:nvPr/>
        </p:nvSpPr>
        <p:spPr>
          <a:xfrm>
            <a:off x="0" y="3086100"/>
            <a:ext cx="247200" cy="605399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7" name="Shape 47"/>
          <p:cNvSpPr/>
          <p:nvPr/>
        </p:nvSpPr>
        <p:spPr>
          <a:xfrm>
            <a:off x="0" y="3691499"/>
            <a:ext cx="247200" cy="14520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-51051" y="4819400"/>
            <a:ext cx="349200" cy="324000"/>
          </a:xfrm>
          <a:prstGeom prst="rect">
            <a:avLst/>
          </a:prstGeom>
        </p:spPr>
        <p:txBody>
          <a:bodyPr wrap="square" lIns="91425" tIns="91425" rIns="91425" bIns="91425" anchor="t">
            <a:noAutofit/>
          </a:bodyPr>
          <a:lstStyle>
            <a:defPPr/>
            <a:lvl1pPr lvl="0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1pPr>
            <a:lvl2pPr lvl="1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2pPr>
            <a:lvl3pPr lvl="2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3pPr>
            <a:lvl4pPr lvl="3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4pPr>
            <a:lvl5pPr lvl="4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5pPr>
            <a:lvl6pPr lvl="5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6pPr>
            <a:lvl7pPr lvl="6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7pPr>
            <a:lvl8pPr lvl="7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8pPr>
            <a:lvl9pPr lvl="8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9pPr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1">
    <p:spTree>
      <p:nvGrpSpPr>
        <p:cNvPr id="1" name="Group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wrap="square" lIns="91425" tIns="91425" rIns="91425" bIns="91425" anchor="b">
            <a:noAutofit/>
          </a:bodyPr>
          <a:lstStyle>
            <a:defPPr/>
            <a:lvl1pPr lvl="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wrap="square" lIns="91425" tIns="91425" rIns="91425" bIns="91425" anchor="t">
            <a:noAutofit/>
          </a:bodyPr>
          <a:lstStyle>
            <a:defPPr/>
            <a:lvl1pPr lvl="0"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sz="1800" b="1">
                <a:solidFill>
                  <a:srgbClr val="94BF6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sz="1800" b="1">
                <a:solidFill>
                  <a:srgbClr val="94BF6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sz="1800" b="1">
                <a:solidFill>
                  <a:srgbClr val="94BF6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b="1">
                <a:solidFill>
                  <a:srgbClr val="94BF6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b="1">
                <a:solidFill>
                  <a:srgbClr val="94BF6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b="1">
                <a:solidFill>
                  <a:srgbClr val="94BF6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b="1">
                <a:solidFill>
                  <a:srgbClr val="94BF6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b="1">
                <a:solidFill>
                  <a:srgbClr val="94BF6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b="1">
                <a:solidFill>
                  <a:srgbClr val="94BF6E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/>
          <p:nvPr/>
        </p:nvSpPr>
        <p:spPr>
          <a:xfrm>
            <a:off x="1" y="4288499"/>
            <a:ext cx="3474300" cy="2475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" name="Shape 9"/>
          <p:cNvSpPr/>
          <p:nvPr/>
        </p:nvSpPr>
        <p:spPr>
          <a:xfrm>
            <a:off x="1" y="0"/>
            <a:ext cx="34743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114454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1" y="500625"/>
            <a:ext cx="3474300" cy="38241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1" y="4493604"/>
            <a:ext cx="3474300" cy="118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2" name="Shape 12"/>
          <p:cNvSpPr/>
          <p:nvPr/>
        </p:nvSpPr>
        <p:spPr>
          <a:xfrm>
            <a:off x="1" y="4584075"/>
            <a:ext cx="3474300" cy="5594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-51051" y="4819400"/>
            <a:ext cx="349200" cy="324000"/>
          </a:xfrm>
          <a:prstGeom prst="rect">
            <a:avLst/>
          </a:prstGeom>
        </p:spPr>
        <p:txBody>
          <a:bodyPr wrap="square" lIns="91425" tIns="91425" rIns="91425" bIns="91425" anchor="t">
            <a:noAutofit/>
          </a:bodyPr>
          <a:lstStyle>
            <a:defPPr/>
            <a:lvl1pPr lvl="0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1pPr>
            <a:lvl2pPr lvl="1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2pPr>
            <a:lvl3pPr lvl="2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3pPr>
            <a:lvl4pPr lvl="3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4pPr>
            <a:lvl5pPr lvl="4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5pPr>
            <a:lvl6pPr lvl="5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6pPr>
            <a:lvl7pPr lvl="6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7pPr>
            <a:lvl8pPr lvl="7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8pPr>
            <a:lvl9pPr lvl="8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9pPr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AND_BODY">
    <p:spTree>
      <p:nvGrpSpPr>
        <p:cNvPr id="1" name="Group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114454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0" y="500625"/>
            <a:ext cx="4572000" cy="1058699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0" y="1553406"/>
            <a:ext cx="247200" cy="1532699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5" name="Shape 25"/>
          <p:cNvSpPr/>
          <p:nvPr/>
        </p:nvSpPr>
        <p:spPr>
          <a:xfrm>
            <a:off x="0" y="3086100"/>
            <a:ext cx="247200" cy="605399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6" name="Shape 26"/>
          <p:cNvSpPr/>
          <p:nvPr/>
        </p:nvSpPr>
        <p:spPr>
          <a:xfrm>
            <a:off x="0" y="3691499"/>
            <a:ext cx="247200" cy="14520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7" name="Shape 27"/>
          <p:cNvSpPr/>
          <p:nvPr/>
        </p:nvSpPr>
        <p:spPr>
          <a:xfrm>
            <a:off x="1037451" y="809726"/>
            <a:ext cx="0" cy="470700"/>
          </a:xfrm>
          <a:prstGeom prst="straightConnector1">
            <a:avLst/>
          </a:prstGeom>
          <a:noFill/>
          <a:ln w="9525">
            <a:solidFill>
              <a:srgbClr val="18637B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799" cy="1028700"/>
          </a:xfrm>
          <a:prstGeom prst="rect">
            <a:avLst/>
          </a:prstGeom>
        </p:spPr>
        <p:txBody>
          <a:bodyPr wrap="square" lIns="91425" tIns="91425" rIns="91425" bIns="91425" anchor="ctr">
            <a:noAutofit/>
          </a:bodyPr>
          <a:lstStyle>
            <a:defPPr/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</p:spPr>
        <p:txBody>
          <a:bodyPr wrap="square" lIns="91425" tIns="91425" rIns="91425" bIns="91425" anchor="t">
            <a:noAutofit/>
          </a:bodyPr>
          <a:lstStyle>
            <a:defPPr/>
            <a:lvl1pPr marL="457187" lvl="0" indent="-406389">
              <a:spcBef>
                <a:spcPts val="60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372" lvl="1" indent="-406389">
              <a:spcBef>
                <a:spcPts val="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558" lvl="2" indent="-406389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marL="1828744" lvl="3" indent="-406388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marL="2285930" lvl="4" indent="-406388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marL="2743117" lvl="5" indent="-406388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marL="3200301" lvl="6" indent="-406388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marL="3657486" lvl="7" indent="-406388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marL="4114673" lvl="8" indent="-406389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-51051" y="4819400"/>
            <a:ext cx="349200" cy="324000"/>
          </a:xfrm>
          <a:prstGeom prst="rect">
            <a:avLst/>
          </a:prstGeom>
        </p:spPr>
        <p:txBody>
          <a:bodyPr wrap="square" lIns="91425" tIns="91425" rIns="91425" bIns="91425" anchor="t">
            <a:noAutofit/>
          </a:bodyPr>
          <a:lstStyle>
            <a:defPPr/>
            <a:lvl1pPr lvl="0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1pPr>
            <a:lvl2pPr lvl="1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2pPr>
            <a:lvl3pPr lvl="2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3pPr>
            <a:lvl4pPr lvl="3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4pPr>
            <a:lvl5pPr lvl="4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5pPr>
            <a:lvl6pPr lvl="5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6pPr>
            <a:lvl7pPr lvl="6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7pPr>
            <a:lvl8pPr lvl="7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8pPr>
            <a:lvl9pPr lvl="8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9pPr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_1_1">
    <p:spTree>
      <p:nvGrpSpPr>
        <p:cNvPr id="1" name="Group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>
            <a:off x="0" y="1148251"/>
            <a:ext cx="9144000" cy="28470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51" name="Shape 51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114454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52" name="Shape 52"/>
          <p:cNvSpPr/>
          <p:nvPr/>
        </p:nvSpPr>
        <p:spPr>
          <a:xfrm>
            <a:off x="0" y="500625"/>
            <a:ext cx="9144000" cy="731999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53" name="Shape 53"/>
          <p:cNvSpPr/>
          <p:nvPr/>
        </p:nvSpPr>
        <p:spPr>
          <a:xfrm>
            <a:off x="0" y="3962800"/>
            <a:ext cx="9144000" cy="370199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54" name="Shape 54"/>
          <p:cNvSpPr/>
          <p:nvPr/>
        </p:nvSpPr>
        <p:spPr>
          <a:xfrm>
            <a:off x="0" y="4333125"/>
            <a:ext cx="9144000" cy="8103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64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-51051" y="4819400"/>
            <a:ext cx="349200" cy="324000"/>
          </a:xfrm>
          <a:prstGeom prst="rect">
            <a:avLst/>
          </a:prstGeom>
        </p:spPr>
        <p:txBody>
          <a:bodyPr wrap="square" lIns="91425" tIns="91425" rIns="91425" bIns="91425" anchor="t">
            <a:noAutofit/>
          </a:bodyPr>
          <a:lstStyle>
            <a:defPPr/>
            <a:lvl1pPr lvl="0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1pPr>
            <a:lvl2pPr lvl="1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2pPr>
            <a:lvl3pPr lvl="2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3pPr>
            <a:lvl4pPr lvl="3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4pPr>
            <a:lvl5pPr lvl="4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5pPr>
            <a:lvl6pPr lvl="5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6pPr>
            <a:lvl7pPr lvl="6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7pPr>
            <a:lvl8pPr lvl="7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8pPr>
            <a:lvl9pPr lvl="8" algn="ctr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9pPr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799" cy="1028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>
            <a:noAutofit/>
          </a:bodyPr>
          <a:lstStyle/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>
            <a:noAutofit/>
          </a:bodyPr>
          <a:lstStyle/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sldNum" idx="4"/>
          </p:nvPr>
        </p:nvSpPr>
        <p:spPr>
          <a:xfrm>
            <a:off x="-51051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>
            <a:noAutofit/>
          </a:bodyPr>
          <a:lstStyle>
            <a:defPPr/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800" b="0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800" b="0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800" b="0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800" b="0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800" b="0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800" b="0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800" b="0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800" b="0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800" b="0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</a:defRPr>
            </a:lvl9pPr>
          </a:lstStyle>
          <a:p>
            <a:r>
              <a:t>‹#›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defPPr/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Roboto Slab"/>
        <a:buNone/>
        <a:defRPr sz="1800" b="1" i="0" u="none" strike="noStrike" cap="none">
          <a:solidFill>
            <a:srgbClr val="FFFFFF"/>
          </a:solidFill>
          <a:latin typeface="Roboto Slab"/>
          <a:ea typeface="Roboto Slab"/>
          <a:cs typeface="Roboto Slab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Roboto Slab"/>
        <a:buNone/>
        <a:defRPr sz="1800" b="1" i="0" u="none" strike="noStrike" cap="none">
          <a:solidFill>
            <a:srgbClr val="FFFFFF"/>
          </a:solidFill>
          <a:latin typeface="Roboto Slab"/>
          <a:ea typeface="Roboto Slab"/>
          <a:cs typeface="Roboto Slab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Roboto Slab"/>
        <a:buNone/>
        <a:defRPr sz="1800" b="1" i="0" u="none" strike="noStrike" cap="none">
          <a:solidFill>
            <a:srgbClr val="FFFFFF"/>
          </a:solidFill>
          <a:latin typeface="Roboto Slab"/>
          <a:ea typeface="Roboto Slab"/>
          <a:cs typeface="Roboto Slab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Roboto Slab"/>
        <a:buNone/>
        <a:defRPr sz="1800" b="1" i="0" u="none" strike="noStrike" cap="none">
          <a:solidFill>
            <a:srgbClr val="FFFFFF"/>
          </a:solidFill>
          <a:latin typeface="Roboto Slab"/>
          <a:ea typeface="Roboto Slab"/>
          <a:cs typeface="Roboto Slab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Roboto Slab"/>
        <a:buNone/>
        <a:defRPr sz="1800" b="1" i="0" u="none" strike="noStrike" cap="none">
          <a:solidFill>
            <a:srgbClr val="FFFFFF"/>
          </a:solidFill>
          <a:latin typeface="Roboto Slab"/>
          <a:ea typeface="Roboto Slab"/>
          <a:cs typeface="Roboto Slab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Roboto Slab"/>
        <a:buNone/>
        <a:defRPr sz="1800" b="1" i="0" u="none" strike="noStrike" cap="none">
          <a:solidFill>
            <a:srgbClr val="FFFFFF"/>
          </a:solidFill>
          <a:latin typeface="Roboto Slab"/>
          <a:ea typeface="Roboto Slab"/>
          <a:cs typeface="Roboto Slab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Roboto Slab"/>
        <a:buNone/>
        <a:defRPr sz="1800" b="1" i="0" u="none" strike="noStrike" cap="none">
          <a:solidFill>
            <a:srgbClr val="FFFFFF"/>
          </a:solidFill>
          <a:latin typeface="Roboto Slab"/>
          <a:ea typeface="Roboto Slab"/>
          <a:cs typeface="Roboto Slab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Roboto Slab"/>
        <a:buNone/>
        <a:defRPr sz="1800" b="1" i="0" u="none" strike="noStrike" cap="none">
          <a:solidFill>
            <a:srgbClr val="FFFFFF"/>
          </a:solidFill>
          <a:latin typeface="Roboto Slab"/>
          <a:ea typeface="Roboto Slab"/>
          <a:cs typeface="Roboto Slab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FFFFFF"/>
        </a:buClr>
        <a:buSzPts val="1800"/>
        <a:buFont typeface="Roboto Slab"/>
        <a:buNone/>
        <a:defRPr sz="1800" b="1" i="0" u="none" strike="noStrike" cap="none">
          <a:solidFill>
            <a:srgbClr val="FFFFFF"/>
          </a:solidFill>
          <a:latin typeface="Roboto Slab"/>
          <a:ea typeface="Roboto Slab"/>
          <a:cs typeface="Roboto Slab"/>
        </a:defRPr>
      </a:lvl9pPr>
    </p:titleStyle>
    <p:bodyStyle>
      <a:defPPr/>
      <a:lvl1pPr marL="457200" marR="0" lvl="0" indent="-419100" algn="l">
        <a:lnSpc>
          <a:spcPct val="100000"/>
        </a:lnSpc>
        <a:spcBef>
          <a:spcPts val="600"/>
        </a:spcBef>
        <a:spcAft>
          <a:spcPts val="0"/>
        </a:spcAft>
        <a:buClr>
          <a:srgbClr val="114454"/>
        </a:buClr>
        <a:buSzPts val="3000"/>
        <a:buFont typeface="Nixie One"/>
        <a:buChar char="▪"/>
        <a:defRPr sz="3000" b="0" i="0" u="none" strike="noStrike" cap="none">
          <a:solidFill>
            <a:srgbClr val="114454"/>
          </a:solidFill>
          <a:latin typeface="Nixie One"/>
          <a:ea typeface="Nixie One"/>
          <a:cs typeface="Nixie One"/>
        </a:defRPr>
      </a:lvl1pPr>
      <a:lvl2pPr marL="914400" marR="0" lvl="1" indent="-381000" algn="l">
        <a:lnSpc>
          <a:spcPct val="100000"/>
        </a:lnSpc>
        <a:spcBef>
          <a:spcPts val="0"/>
        </a:spcBef>
        <a:spcAft>
          <a:spcPts val="0"/>
        </a:spcAft>
        <a:buClr>
          <a:srgbClr val="114454"/>
        </a:buClr>
        <a:buSzPts val="2400"/>
        <a:buFont typeface="Nixie One"/>
        <a:buChar char="▫"/>
        <a:defRPr sz="2400" b="0" i="0" u="none" strike="noStrike" cap="none">
          <a:solidFill>
            <a:srgbClr val="114454"/>
          </a:solidFill>
          <a:latin typeface="Nixie One"/>
          <a:ea typeface="Nixie One"/>
          <a:cs typeface="Nixie One"/>
        </a:defRPr>
      </a:lvl2pPr>
      <a:lvl3pPr marL="1371600" marR="0" lvl="2" indent="-381000" algn="l">
        <a:lnSpc>
          <a:spcPct val="100000"/>
        </a:lnSpc>
        <a:spcBef>
          <a:spcPts val="0"/>
        </a:spcBef>
        <a:spcAft>
          <a:spcPts val="0"/>
        </a:spcAft>
        <a:buClr>
          <a:srgbClr val="114454"/>
        </a:buClr>
        <a:buSzPts val="2400"/>
        <a:buFont typeface="Nixie One"/>
        <a:buChar char="■"/>
        <a:defRPr sz="2400" b="0" i="0" u="none" strike="noStrike" cap="none">
          <a:solidFill>
            <a:srgbClr val="114454"/>
          </a:solidFill>
          <a:latin typeface="Nixie One"/>
          <a:ea typeface="Nixie One"/>
          <a:cs typeface="Nixie One"/>
        </a:defRPr>
      </a:lvl3pPr>
      <a:lvl4pPr marL="1828800" marR="0" lvl="3" indent="-342900" algn="l">
        <a:lnSpc>
          <a:spcPct val="100000"/>
        </a:lnSpc>
        <a:spcBef>
          <a:spcPts val="0"/>
        </a:spcBef>
        <a:spcAft>
          <a:spcPts val="0"/>
        </a:spcAft>
        <a:buClr>
          <a:srgbClr val="114454"/>
        </a:buClr>
        <a:buSzPts val="1800"/>
        <a:buFont typeface="Nixie One"/>
        <a:buChar char="●"/>
        <a:defRPr sz="1800" b="0" i="0" u="none" strike="noStrike" cap="none">
          <a:solidFill>
            <a:srgbClr val="114454"/>
          </a:solidFill>
          <a:latin typeface="Nixie One"/>
          <a:ea typeface="Nixie One"/>
          <a:cs typeface="Nixie One"/>
        </a:defRPr>
      </a:lvl4pPr>
      <a:lvl5pPr marL="2286000" marR="0" lvl="4" indent="-342900" algn="l">
        <a:lnSpc>
          <a:spcPct val="100000"/>
        </a:lnSpc>
        <a:spcBef>
          <a:spcPts val="0"/>
        </a:spcBef>
        <a:spcAft>
          <a:spcPts val="0"/>
        </a:spcAft>
        <a:buClr>
          <a:srgbClr val="114454"/>
        </a:buClr>
        <a:buSzPts val="1800"/>
        <a:buFont typeface="Nixie One"/>
        <a:buChar char="○"/>
        <a:defRPr sz="1800" b="0" i="0" u="none" strike="noStrike" cap="none">
          <a:solidFill>
            <a:srgbClr val="114454"/>
          </a:solidFill>
          <a:latin typeface="Nixie One"/>
          <a:ea typeface="Nixie One"/>
          <a:cs typeface="Nixie One"/>
        </a:defRPr>
      </a:lvl5pPr>
      <a:lvl6pPr marL="2743200" marR="0" lvl="5" indent="-342900" algn="l">
        <a:lnSpc>
          <a:spcPct val="100000"/>
        </a:lnSpc>
        <a:spcBef>
          <a:spcPts val="0"/>
        </a:spcBef>
        <a:spcAft>
          <a:spcPts val="0"/>
        </a:spcAft>
        <a:buClr>
          <a:srgbClr val="114454"/>
        </a:buClr>
        <a:buSzPts val="1800"/>
        <a:buFont typeface="Nixie One"/>
        <a:buChar char="■"/>
        <a:defRPr sz="1800" b="0" i="0" u="none" strike="noStrike" cap="none">
          <a:solidFill>
            <a:srgbClr val="114454"/>
          </a:solidFill>
          <a:latin typeface="Nixie One"/>
          <a:ea typeface="Nixie One"/>
          <a:cs typeface="Nixie One"/>
        </a:defRPr>
      </a:lvl6pPr>
      <a:lvl7pPr marL="3200400" marR="0" lvl="6" indent="-342900" algn="l">
        <a:lnSpc>
          <a:spcPct val="100000"/>
        </a:lnSpc>
        <a:spcBef>
          <a:spcPts val="0"/>
        </a:spcBef>
        <a:spcAft>
          <a:spcPts val="0"/>
        </a:spcAft>
        <a:buClr>
          <a:srgbClr val="114454"/>
        </a:buClr>
        <a:buSzPts val="1800"/>
        <a:buFont typeface="Nixie One"/>
        <a:buChar char="●"/>
        <a:defRPr sz="1800" b="0" i="0" u="none" strike="noStrike" cap="none">
          <a:solidFill>
            <a:srgbClr val="114454"/>
          </a:solidFill>
          <a:latin typeface="Nixie One"/>
          <a:ea typeface="Nixie One"/>
          <a:cs typeface="Nixie One"/>
        </a:defRPr>
      </a:lvl7pPr>
      <a:lvl8pPr marL="3657600" marR="0" lvl="7" indent="-342900" algn="l">
        <a:lnSpc>
          <a:spcPct val="100000"/>
        </a:lnSpc>
        <a:spcBef>
          <a:spcPts val="0"/>
        </a:spcBef>
        <a:spcAft>
          <a:spcPts val="0"/>
        </a:spcAft>
        <a:buClr>
          <a:srgbClr val="114454"/>
        </a:buClr>
        <a:buSzPts val="1800"/>
        <a:buFont typeface="Nixie One"/>
        <a:buChar char="○"/>
        <a:defRPr sz="1800" b="0" i="0" u="none" strike="noStrike" cap="none">
          <a:solidFill>
            <a:srgbClr val="114454"/>
          </a:solidFill>
          <a:latin typeface="Nixie One"/>
          <a:ea typeface="Nixie One"/>
          <a:cs typeface="Nixie One"/>
        </a:defRPr>
      </a:lvl8pPr>
      <a:lvl9pPr marL="4114800" marR="0" lvl="8" indent="-342900" algn="l">
        <a:lnSpc>
          <a:spcPct val="100000"/>
        </a:lnSpc>
        <a:spcBef>
          <a:spcPts val="0"/>
        </a:spcBef>
        <a:spcAft>
          <a:spcPts val="0"/>
        </a:spcAft>
        <a:buClr>
          <a:srgbClr val="114454"/>
        </a:buClr>
        <a:buSzPts val="1800"/>
        <a:buFont typeface="Nixie One"/>
        <a:buChar char="■"/>
        <a:defRPr sz="1800" b="0" i="0" u="none" strike="noStrike" cap="none">
          <a:solidFill>
            <a:srgbClr val="114454"/>
          </a:solidFill>
          <a:latin typeface="Nixie One"/>
          <a:ea typeface="Nixie One"/>
          <a:cs typeface="Nixie One"/>
        </a:defRPr>
      </a:lvl9pPr>
    </p:bodyStyle>
    <p:otherStyle>
      <a:defPPr/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100ballnik.ru/wp-content/uploads/2026/03/Pravila_zapolneniya_blankov_OGE_2026.pdf" TargetMode="External"/><Relationship Id="rId2" Type="http://schemas.openxmlformats.org/officeDocument/2006/relationships/hyperlink" Target="https://doc.fipi.ru/ege/normativno-pravovye-dokumenty/Pravila_zapolneniya_blankov_2026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591403" y="843558"/>
            <a:ext cx="7887600" cy="3384376"/>
          </a:xfrm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marL="76200" marR="76200" indent="-76200" algn="ctr">
              <a:spcBef>
                <a:spcPts val="600"/>
              </a:spcBef>
              <a:spcAft>
                <a:spcPts val="600"/>
              </a:spcAft>
            </a:pPr>
            <a:r>
              <a:rPr lang="ru-RU" sz="2400" b="1" i="0" spc="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/>
            </a:r>
            <a:br>
              <a:rPr lang="ru-RU" sz="2400" b="1" i="0" spc="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</a:br>
            <a:r>
              <a:rPr lang="ru-RU" sz="240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/>
            </a:r>
            <a:br>
              <a:rPr lang="ru-RU" sz="240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</a:br>
            <a:r>
              <a:rPr lang="ru-RU" sz="240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/>
            </a:r>
            <a:br>
              <a:rPr lang="ru-RU" sz="240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</a:br>
            <a:r>
              <a:rPr sz="2400" b="1" i="0" spc="0" dirty="0" err="1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Презентация</a:t>
            </a:r>
            <a:r>
              <a:rPr sz="2400" b="1" i="0" spc="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 </a:t>
            </a:r>
            <a:r>
              <a:rPr sz="2400" b="1" i="0" spc="0" dirty="0" err="1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на</a:t>
            </a:r>
            <a:r>
              <a:rPr sz="2400" b="1" i="0" spc="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 </a:t>
            </a:r>
            <a:r>
              <a:rPr sz="2400" b="1" i="0" spc="0" dirty="0" err="1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тему</a:t>
            </a:r>
            <a:r>
              <a:rPr sz="2400" b="1" i="0" spc="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 «</a:t>
            </a:r>
            <a:r>
              <a:rPr sz="2400" b="1" i="0" spc="0" dirty="0" err="1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Типичные</a:t>
            </a:r>
            <a:r>
              <a:rPr sz="2400" b="1" i="0" spc="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 </a:t>
            </a:r>
            <a:r>
              <a:rPr sz="2400" b="1" i="0" spc="0" dirty="0" err="1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ошибки</a:t>
            </a:r>
            <a:r>
              <a:rPr sz="2400" b="1" i="0" spc="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 </a:t>
            </a:r>
            <a:r>
              <a:rPr sz="2400" b="1" i="0" spc="0" dirty="0" err="1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при</a:t>
            </a:r>
            <a:r>
              <a:rPr sz="2400" b="1" i="0" spc="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 </a:t>
            </a:r>
            <a:r>
              <a:rPr sz="2400" b="1" i="0" spc="0" dirty="0" err="1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заполнении</a:t>
            </a:r>
            <a:r>
              <a:rPr sz="2400" b="1" i="0" spc="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 </a:t>
            </a:r>
            <a:r>
              <a:rPr sz="2400" b="1" i="0" spc="0" dirty="0" err="1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бланков</a:t>
            </a:r>
            <a:r>
              <a:rPr sz="2400" b="1" i="0" spc="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 ОГЭ и ЕГЭ </a:t>
            </a:r>
            <a:r>
              <a:rPr sz="2400" b="1" i="0" spc="0" dirty="0" err="1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по</a:t>
            </a:r>
            <a:r>
              <a:rPr sz="2400" b="1" i="0" spc="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 </a:t>
            </a:r>
            <a:r>
              <a:rPr sz="2400" b="1" i="0" spc="0" dirty="0" err="1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математике</a:t>
            </a:r>
            <a:r>
              <a:rPr sz="2400" b="1" i="0" spc="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 в 2026 </a:t>
            </a:r>
            <a:r>
              <a:rPr sz="2400" b="1" i="0" spc="0" dirty="0" err="1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году</a:t>
            </a:r>
            <a:r>
              <a:rPr sz="2400" b="1" i="0" spc="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»</a:t>
            </a:r>
            <a:r>
              <a:rPr lang="ru-RU" sz="2400" b="1" i="0" spc="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/>
            </a:r>
            <a:br>
              <a:rPr lang="ru-RU" sz="2400" b="1" i="0" spc="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</a:br>
            <a:r>
              <a:rPr lang="ru-RU" sz="240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/>
            </a:r>
            <a:br>
              <a:rPr lang="ru-RU" sz="240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</a:br>
            <a:r>
              <a:rPr lang="ru-RU" sz="240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/>
            </a:r>
            <a:br>
              <a:rPr lang="ru-RU" sz="240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</a:br>
            <a:r>
              <a:rPr lang="ru-RU" sz="240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/>
            </a:r>
            <a:br>
              <a:rPr lang="ru-RU" sz="240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</a:br>
            <a:r>
              <a:rPr lang="ru-RU" sz="1600" b="0" dirty="0" err="1" smtClean="0">
                <a:solidFill>
                  <a:schemeClr val="tx1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Верчагина</a:t>
            </a:r>
            <a:r>
              <a:rPr lang="ru-RU" sz="1600" b="0" dirty="0" smtClean="0">
                <a:solidFill>
                  <a:schemeClr val="tx1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 О.Г., учитель математики ГБОУ СОШ № 4 </a:t>
            </a:r>
            <a:r>
              <a:rPr lang="ru-RU" sz="1600" b="0" dirty="0" err="1" smtClean="0">
                <a:solidFill>
                  <a:schemeClr val="tx1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п.г.т</a:t>
            </a:r>
            <a:r>
              <a:rPr lang="ru-RU" sz="1600" b="0" dirty="0" smtClean="0">
                <a:solidFill>
                  <a:schemeClr val="tx1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. Алексеевка </a:t>
            </a:r>
            <a:r>
              <a:rPr lang="ru-RU" sz="1600" b="0" dirty="0" err="1" smtClean="0">
                <a:solidFill>
                  <a:schemeClr val="tx1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г.о</a:t>
            </a:r>
            <a:r>
              <a:rPr lang="ru-RU" sz="1600" b="0" dirty="0" smtClean="0">
                <a:solidFill>
                  <a:schemeClr val="tx1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. </a:t>
            </a:r>
            <a:r>
              <a:rPr lang="ru-RU" sz="1600" b="0" dirty="0" err="1" smtClean="0">
                <a:solidFill>
                  <a:schemeClr val="tx1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Кинель</a:t>
            </a:r>
            <a:r>
              <a:rPr lang="ru-RU" sz="1600" b="0" smtClean="0">
                <a:solidFill>
                  <a:schemeClr val="tx1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/>
            </a:r>
            <a:br>
              <a:rPr lang="ru-RU" sz="1600" b="0" smtClean="0">
                <a:solidFill>
                  <a:schemeClr val="tx1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</a:br>
            <a:r>
              <a:rPr lang="ru-RU" sz="1600" b="0" smtClean="0">
                <a:solidFill>
                  <a:schemeClr val="tx1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>15.04.2026</a:t>
            </a:r>
            <a:r>
              <a:rPr lang="ru-RU" sz="2400" b="1" i="0" spc="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/>
            </a:r>
            <a:br>
              <a:rPr lang="ru-RU" sz="2400" b="1" i="0" spc="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</a:br>
            <a:r>
              <a:rPr lang="ru-RU" sz="240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/>
            </a:r>
            <a:br>
              <a:rPr lang="ru-RU" sz="2400" dirty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</a:br>
            <a:r>
              <a:rPr lang="ru-RU" sz="240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  <a:t/>
            </a:r>
            <a:br>
              <a:rPr lang="ru-RU" sz="2400" dirty="0" smtClean="0">
                <a:solidFill>
                  <a:srgbClr val="FB290D"/>
                </a:solidFill>
                <a:highlight>
                  <a:srgbClr val="FFFFFF"/>
                </a:highlight>
                <a:latin typeface="-apple-system"/>
                <a:ea typeface="-apple-system"/>
                <a:cs typeface="-apple-system"/>
              </a:rPr>
            </a:br>
            <a:endParaRPr sz="2400" b="1" i="0" spc="0" dirty="0">
              <a:solidFill>
                <a:srgbClr val="FB290D"/>
              </a:solidFill>
              <a:highlight>
                <a:srgbClr val="FFFFFF"/>
              </a:highlight>
              <a:latin typeface="-apple-system"/>
              <a:ea typeface="-apple-system"/>
              <a:cs typeface="-apple-syste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r>
              <a:rPr sz="1800" u="sng">
                <a:solidFill>
                  <a:srgbClr val="0000FF"/>
                </a:solidFill>
                <a:hlinkClick r:id="rId2"/>
              </a:rPr>
              <a:t>https://doc.fipi.ru/ege/normativno-pravovye-dokumenty/Pravila_zapolneniya_blankov_2026.pdf</a:t>
            </a:r>
            <a:r>
              <a:rPr sz="1800" u="sng">
                <a:solidFill>
                  <a:srgbClr val="0000FF"/>
                </a:solidFill>
              </a:rPr>
              <a:t> – правила заполнения бланков ЕГЭ</a:t>
            </a:r>
            <a:endParaRPr sz="1800"/>
          </a:p>
          <a:p>
            <a:r>
              <a:rPr sz="1800" u="sng">
                <a:solidFill>
                  <a:srgbClr val="0000FF"/>
                </a:solidFill>
                <a:hlinkClick r:id="rId3"/>
              </a:rPr>
              <a:t>https://100ballnik.ru/wp-content/uploads/2026/03/Pravila_zapolneniya_blankov_OGE_2026.pdf</a:t>
            </a:r>
            <a:r>
              <a:rPr sz="1800" u="sng">
                <a:solidFill>
                  <a:srgbClr val="0000FF"/>
                </a:solidFill>
              </a:rPr>
              <a:t> правила заполнения бланков ОГЭ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619836" y="325556"/>
            <a:ext cx="7887600" cy="993600"/>
          </a:xfrm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marL="0" marR="0" indent="0" algn="l">
              <a:spcBef>
                <a:spcPts val="1800"/>
              </a:spcBef>
              <a:spcAft>
                <a:spcPts val="900"/>
              </a:spcAft>
            </a:pPr>
            <a:r>
              <a:rPr sz="2400" b="1" spc="16">
                <a:solidFill>
                  <a:srgbClr val="FB290D"/>
                </a:solidFill>
                <a:highlight>
                  <a:srgbClr val="FFFFFF"/>
                </a:highlight>
                <a:latin typeface="MS&quot;"/>
                <a:ea typeface="MS&quot;"/>
                <a:cs typeface="MS&quot;"/>
              </a:rPr>
              <a:t>Общие правила заполнения бланков</a:t>
            </a:r>
          </a:p>
          <a:p>
            <a:pPr marL="76200" marR="76200" indent="-76200" algn="ctr">
              <a:spcBef>
                <a:spcPts val="600"/>
              </a:spcBef>
              <a:spcAft>
                <a:spcPts val="600"/>
              </a:spcAft>
            </a:pPr>
            <a:endParaRPr sz="2400" b="1" i="0" spc="0">
              <a:solidFill>
                <a:srgbClr val="FB290D"/>
              </a:solidFill>
              <a:highlight>
                <a:srgbClr val="FFFFFF"/>
              </a:highlight>
              <a:latin typeface="-apple-system"/>
              <a:ea typeface="-apple-system"/>
              <a:cs typeface="-apple-system"/>
            </a:endParaRPr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520321" y="1007944"/>
            <a:ext cx="7887600" cy="3265200"/>
          </a:xfrm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marR="0" lvl="0" algn="l">
              <a:spcBef>
                <a:spcPts val="600"/>
              </a:spcBef>
              <a:spcAft>
                <a:spcPts val="600"/>
              </a:spcAft>
            </a:pP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Бланки заполняются только чёрной гелевой или капиллярной ручкой с чёткими чернилами. </a:t>
            </a:r>
          </a:p>
          <a:p>
            <a:pPr marR="0" lvl="0" algn="l">
              <a:spcBef>
                <a:spcPts val="600"/>
              </a:spcBef>
              <a:spcAft>
                <a:spcPts val="600"/>
              </a:spcAft>
            </a:pP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Оборотная сторона бланков не используется. </a:t>
            </a:r>
          </a:p>
          <a:p>
            <a:pPr marR="0" lvl="0" algn="l">
              <a:spcBef>
                <a:spcPts val="600"/>
              </a:spcBef>
              <a:spcAft>
                <a:spcPts val="600"/>
              </a:spcAft>
            </a:pP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Записи делаются только в пределах полей. </a:t>
            </a:r>
          </a:p>
          <a:p>
            <a:pPr marR="0" lvl="0" algn="l">
              <a:spcBef>
                <a:spcPts val="600"/>
              </a:spcBef>
              <a:spcAft>
                <a:spcPts val="600"/>
              </a:spcAft>
            </a:pP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Запрещены карандаши, корректоры, цветные ручки. </a:t>
            </a:r>
          </a:p>
          <a:p>
            <a:pPr marR="0" lvl="0" algn="l">
              <a:spcBef>
                <a:spcPts val="600"/>
              </a:spcBef>
              <a:spcAft>
                <a:spcPts val="600"/>
              </a:spcAft>
            </a:pP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В бланках не допускаются пометки, позволяющие идентифицировать участника. </a:t>
            </a:r>
          </a:p>
          <a:p>
            <a:pPr marR="0" lvl="0" algn="l">
              <a:spcBef>
                <a:spcPts val="600"/>
              </a:spcBef>
              <a:spcAft>
                <a:spcPts val="600"/>
              </a:spcAft>
            </a:pP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Почерк должен быть разборчивым.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634052" y="69660"/>
            <a:ext cx="7887599" cy="993600"/>
          </a:xfrm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marL="0" marR="0" indent="0" algn="ctr">
              <a:spcBef>
                <a:spcPts val="1800"/>
              </a:spcBef>
              <a:spcAft>
                <a:spcPts val="900"/>
              </a:spcAft>
            </a:pPr>
            <a:r>
              <a:rPr sz="2400" b="1" spc="16">
                <a:solidFill>
                  <a:srgbClr val="FB290D"/>
                </a:solidFill>
                <a:highlight>
                  <a:srgbClr val="FFFFFF"/>
                </a:highlight>
                <a:latin typeface="MS&quot;"/>
                <a:ea typeface="MS&quot;"/>
                <a:cs typeface="MS&quot;"/>
              </a:rPr>
              <a:t>Типичные ошибки при заполнении бланка ответов №1 (краткий ответ)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790433" y="1007944"/>
            <a:ext cx="7887600" cy="3265200"/>
          </a:xfrm>
          <a:prstGeom prst="rect">
            <a:avLst/>
          </a:prstGeom>
        </p:spPr>
        <p:txBody>
          <a:bodyPr/>
          <a:lstStyle>
            <a:defPPr/>
            <a:lvl1pPr lvl="0">
              <a:buFont typeface="Arial"/>
              <a:buChar char="•"/>
            </a:lvl1pPr>
            <a:lvl2pPr lvl="1">
              <a:buFont typeface="Courier New"/>
              <a:buChar char="o"/>
            </a:lvl2pPr>
            <a:lvl3pPr lvl="2">
              <a:buFont typeface="Wingdings"/>
              <a:buChar char="§"/>
            </a:lvl3pPr>
            <a:lvl4pPr lvl="3">
              <a:buFont typeface="Arial"/>
              <a:buChar char="•"/>
            </a:lvl4pPr>
            <a:lvl5pPr lvl="4">
              <a:buFont typeface="Courier New"/>
              <a:buChar char="o"/>
            </a:lvl5pPr>
            <a:lvl6pPr lvl="5">
              <a:buFont typeface="Wingdings"/>
              <a:buChar char="§"/>
            </a:lvl6pPr>
            <a:lvl7pPr lvl="6">
              <a:buFont typeface="Arial"/>
              <a:buChar char="•"/>
            </a:lvl7pPr>
            <a:lvl8pPr lvl="7">
              <a:buFont typeface="Courier New"/>
              <a:buChar char="o"/>
            </a:lvl8pPr>
            <a:lvl9pPr lvl="8">
              <a:buFont typeface="Wingdings"/>
              <a:buChar char="§"/>
            </a:lvl9pPr>
          </a:lstStyle>
          <a:p>
            <a:pPr marL="317500" marR="0" lvl="0" indent="-2794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Использование ручки неправильного цвета.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Синяя ручка или карандаш могут привести к тому, что бланк не будет считан сканерами. </a:t>
            </a:r>
          </a:p>
          <a:p>
            <a:pPr marL="317500" marR="0" lvl="0" indent="-2794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Неаккуратное написание символов.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Неразборчивое написание букв и цифр часто приводит к неправильному распознаванию ответов компьютером. </a:t>
            </a:r>
          </a:p>
          <a:p>
            <a:pPr marL="317500" marR="0" lvl="0" indent="-2794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Заполнение не по образцу.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В верхней части бланка указаны образцы написания букв, цифр и других допустимых символов. Отклонение от них может привести к ошибкам при обработке.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marR="0" lvl="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Пропуски клеток внутри ответа.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Каждый символ (цифра, буква, знак минус, запятая) записывается в отдельную клетку.</a:t>
            </a:r>
          </a:p>
          <a:p>
            <a:pPr marR="0" lvl="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Использование недопустимых символов.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В ответах нельзя записывать математические выражения, формулы, обыкновенные дроби, единицы измерения (градусы, метры </a:t>
            </a:r>
          </a:p>
          <a:p>
            <a:pPr marR="0" lvl="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Некорректное исправление ошибок.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Вместо использования специальных полей для замены ошибочных ответов некоторые участники зачёркивают ответ и пишут новый рядом или используют стрелки. Это приводит к тому, что компьютер не распознаёт ответы. 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634052" y="69660"/>
            <a:ext cx="7887599" cy="993600"/>
          </a:xfrm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marL="0" marR="0" indent="0" algn="ctr">
              <a:spcBef>
                <a:spcPts val="1800"/>
              </a:spcBef>
              <a:spcAft>
                <a:spcPts val="900"/>
              </a:spcAft>
            </a:pPr>
            <a:r>
              <a:rPr sz="2400" b="1" spc="16">
                <a:solidFill>
                  <a:srgbClr val="FB290D"/>
                </a:solidFill>
                <a:highlight>
                  <a:srgbClr val="FFFFFF"/>
                </a:highlight>
                <a:latin typeface="MS&quot;"/>
                <a:ea typeface="MS&quot;"/>
                <a:cs typeface="MS&quot;"/>
              </a:rPr>
              <a:t>Типичные ошибки при заполнении бланка ответов №1 (краткий ответ)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marL="76200" marR="76200" indent="-76200" algn="l">
              <a:spcBef>
                <a:spcPts val="600"/>
              </a:spcBef>
              <a:spcAft>
                <a:spcPts val="600"/>
              </a:spcAft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Запись ответа в виде слов вместо цифр.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В ОГЭ и ЕГЭ по математике ответы записываются только цифрами</a:t>
            </a:r>
            <a:endParaRPr sz="1600" b="1" i="0" spc="16">
              <a:solidFill>
                <a:srgbClr val="000000"/>
              </a:solidFill>
              <a:highlight>
                <a:srgbClr val="FFFFFF"/>
              </a:highlight>
              <a:latin typeface="YS Geo"/>
              <a:ea typeface="YS Geo"/>
              <a:cs typeface="YS Geo"/>
            </a:endParaRPr>
          </a:p>
          <a:p>
            <a:pPr marL="76200" marR="76200" indent="-76200" algn="l">
              <a:spcBef>
                <a:spcPts val="600"/>
              </a:spcBef>
              <a:spcAft>
                <a:spcPts val="600"/>
              </a:spcAft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Превышение длины ответа.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Максимальная длина ответа — 17 символов. Если ответ превышает это значение, его нужно записать разборчиво в одну строку без сокращений</a:t>
            </a:r>
          </a:p>
          <a:p>
            <a:pPr marL="76200" marR="0" lvl="0" indent="-76200" algn="l">
              <a:spcBef>
                <a:spcPts val="600"/>
              </a:spcBef>
              <a:spcAft>
                <a:spcPts val="600"/>
              </a:spcAft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Некорректное исправление ошибок.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Вместо использования специальных полей для замены ошибочных ответов некоторые участники зачёркивают ответ и пишут новый рядом или используют стрелки. Это приводит к тому, что компьютер не распознаёт ответы.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634052" y="69660"/>
            <a:ext cx="7887599" cy="993600"/>
          </a:xfrm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marL="0" marR="0" indent="0" algn="ctr">
              <a:spcBef>
                <a:spcPts val="1800"/>
              </a:spcBef>
              <a:spcAft>
                <a:spcPts val="900"/>
              </a:spcAft>
            </a:pPr>
            <a:r>
              <a:rPr sz="2400" b="1" spc="16">
                <a:solidFill>
                  <a:srgbClr val="FB290D"/>
                </a:solidFill>
                <a:highlight>
                  <a:srgbClr val="FFFFFF"/>
                </a:highlight>
                <a:latin typeface="MS&quot;"/>
                <a:ea typeface="MS&quot;"/>
                <a:cs typeface="MS&quot;"/>
              </a:rPr>
              <a:t>Типичные ошибки при заполнении бланка ответов №1 (краткий ответ)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</a:t>
            </a:r>
          </a:p>
        </p:txBody>
      </p:sp>
      <p:grpSp>
        <p:nvGrpSpPr>
          <p:cNvPr id="78" name="Shape 78"/>
          <p:cNvGrpSpPr/>
          <p:nvPr/>
        </p:nvGrpSpPr>
        <p:grpSpPr>
          <a:xfrm>
            <a:off x="346010" y="425820"/>
            <a:ext cx="8637693" cy="4393580"/>
            <a:chOff x="0" y="0"/>
            <a:chExt cx="8637693" cy="4393580"/>
          </a:xfrm>
        </p:grpSpPr>
        <p:sp>
          <p:nvSpPr>
            <p:cNvPr id="79" name="Shape 79"/>
            <p:cNvSpPr txBox="1"/>
            <p:nvPr/>
          </p:nvSpPr>
          <p:spPr>
            <a:xfrm>
              <a:off x="51376" y="0"/>
              <a:ext cx="5387039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marR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Цифра «</a:t>
              </a:r>
              <a:r>
                <a:rPr sz="28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3</a:t>
              </a: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» написана за пределами клетки, ответ м.б. распознан как «</a:t>
              </a:r>
              <a:r>
                <a:rPr sz="28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2</a:t>
              </a: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»</a:t>
              </a:r>
            </a:p>
          </p:txBody>
        </p:sp>
        <p:sp>
          <p:nvSpPr>
            <p:cNvPr id="80" name="Shape 80"/>
            <p:cNvSpPr txBox="1"/>
            <p:nvPr/>
          </p:nvSpPr>
          <p:spPr>
            <a:xfrm>
              <a:off x="2780581" y="407175"/>
              <a:ext cx="2040792" cy="71938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R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«</a:t>
              </a:r>
              <a:r>
                <a:rPr sz="36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,</a:t>
              </a: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» м.б. распознана как «</a:t>
              </a:r>
              <a:r>
                <a:rPr sz="28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1</a:t>
              </a: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»</a:t>
              </a:r>
            </a:p>
          </p:txBody>
        </p:sp>
        <p:sp>
          <p:nvSpPr>
            <p:cNvPr id="81" name="Shape 81"/>
            <p:cNvSpPr txBox="1"/>
            <p:nvPr/>
          </p:nvSpPr>
          <p:spPr>
            <a:xfrm>
              <a:off x="2655867" y="873483"/>
              <a:ext cx="2101721" cy="10619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R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«</a:t>
              </a:r>
              <a:r>
                <a:rPr sz="28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3</a:t>
              </a: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» м.б. распознана как «</a:t>
              </a:r>
              <a:r>
                <a:rPr sz="28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9</a:t>
              </a: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»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endParaRPr>
            </a:p>
            <a:p>
              <a:pPr marR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«</a:t>
              </a:r>
              <a:r>
                <a:rPr sz="28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7</a:t>
              </a: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» м.б. распознана как «</a:t>
              </a:r>
              <a:r>
                <a:rPr sz="28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1</a:t>
              </a: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»</a:t>
              </a:r>
            </a:p>
          </p:txBody>
        </p:sp>
        <p:sp>
          <p:nvSpPr>
            <p:cNvPr id="82" name="Shape 82"/>
            <p:cNvSpPr txBox="1"/>
            <p:nvPr/>
          </p:nvSpPr>
          <p:spPr>
            <a:xfrm>
              <a:off x="410645" y="1857208"/>
              <a:ext cx="4410728" cy="30830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R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В ответе использованы недопустимые символы. Ответ будет удален</a:t>
              </a:r>
            </a:p>
          </p:txBody>
        </p:sp>
        <p:pic>
          <p:nvPicPr>
            <p:cNvPr id="84" name="Picture 84"/>
            <p:cNvPicPr/>
            <p:nvPr/>
          </p:nvPicPr>
          <p:blipFill>
            <a:blip r:embed="rId2"/>
            <a:stretch/>
          </p:blipFill>
          <p:spPr>
            <a:xfrm>
              <a:off x="4981308" y="46283"/>
              <a:ext cx="3656385" cy="4347296"/>
            </a:xfrm>
            <a:prstGeom prst="rect">
              <a:avLst/>
            </a:prstGeom>
            <a:ln w="9525">
              <a:noFill/>
              <a:headEnd type="none" w="med" len="med"/>
              <a:tailEnd type="none" w="med" len="med"/>
            </a:ln>
          </p:spPr>
        </p:pic>
        <p:sp>
          <p:nvSpPr>
            <p:cNvPr id="85" name="Shape 85"/>
            <p:cNvSpPr txBox="1"/>
            <p:nvPr/>
          </p:nvSpPr>
          <p:spPr>
            <a:xfrm>
              <a:off x="130686" y="2384310"/>
              <a:ext cx="5463514" cy="46166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marR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В ответе использован недопустимый символ. Ответ будет распознан как «</a:t>
              </a:r>
              <a:r>
                <a:rPr sz="24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3</a:t>
              </a: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»</a:t>
              </a:r>
            </a:p>
          </p:txBody>
        </p:sp>
        <p:sp>
          <p:nvSpPr>
            <p:cNvPr id="86" name="Shape 86"/>
            <p:cNvSpPr txBox="1"/>
            <p:nvPr/>
          </p:nvSpPr>
          <p:spPr>
            <a:xfrm>
              <a:off x="0" y="2766165"/>
              <a:ext cx="5032685" cy="369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marR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В ответе использован недопустимый символ. Ответ будет распознан как «</a:t>
              </a:r>
              <a:r>
                <a:rPr sz="18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100</a:t>
              </a:r>
              <a:r>
                <a:rPr sz="11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»</a:t>
              </a:r>
            </a:p>
          </p:txBody>
        </p:sp>
        <p:sp>
          <p:nvSpPr>
            <p:cNvPr id="87" name="Shape 87"/>
            <p:cNvSpPr txBox="1"/>
            <p:nvPr/>
          </p:nvSpPr>
          <p:spPr>
            <a:xfrm>
              <a:off x="950261" y="3592395"/>
              <a:ext cx="4782688" cy="5138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marR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Участник использовал ручку с чернилами </a:t>
              </a:r>
              <a:r>
                <a:rPr sz="1200" b="0" i="0" u="sng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не черного цвета</a:t>
              </a: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. </a:t>
              </a:r>
            </a:p>
            <a:p>
              <a:pPr marR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0" i="0" u="none" strike="noStrike" cap="none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Ответ может быть НЕ распознан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619836" y="154959"/>
            <a:ext cx="7887600" cy="993600"/>
          </a:xfrm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marL="0" marR="0" indent="0" algn="ctr">
              <a:spcBef>
                <a:spcPts val="1800"/>
              </a:spcBef>
              <a:spcAft>
                <a:spcPts val="900"/>
              </a:spcAft>
            </a:pPr>
            <a:r>
              <a:rPr sz="2400" b="1" spc="16">
                <a:solidFill>
                  <a:srgbClr val="FB290D"/>
                </a:solidFill>
                <a:highlight>
                  <a:srgbClr val="FFFFFF"/>
                </a:highlight>
                <a:latin typeface="MS&quot;"/>
                <a:ea typeface="MS&quot;"/>
                <a:cs typeface="MS&quot;"/>
              </a:rPr>
              <a:t>Ошибки при заполнении бланка ответов №2 (развёрнутый ответ)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48268" y="965294"/>
            <a:ext cx="7887599" cy="3265200"/>
          </a:xfrm>
          <a:prstGeom prst="rect">
            <a:avLst/>
          </a:prstGeom>
        </p:spPr>
        <p:txBody>
          <a:bodyPr/>
          <a:lstStyle>
            <a:defPPr/>
            <a:lvl1pPr lvl="0">
              <a:buFont typeface="Arial"/>
              <a:buChar char="•"/>
            </a:lvl1pPr>
            <a:lvl2pPr lvl="1">
              <a:buFont typeface="Courier New"/>
              <a:buChar char="o"/>
            </a:lvl2pPr>
            <a:lvl3pPr lvl="2">
              <a:buFont typeface="Wingdings"/>
              <a:buChar char="§"/>
            </a:lvl3pPr>
            <a:lvl4pPr lvl="3">
              <a:buFont typeface="Arial"/>
              <a:buChar char="•"/>
            </a:lvl4pPr>
            <a:lvl5pPr lvl="4">
              <a:buFont typeface="Courier New"/>
              <a:buChar char="o"/>
            </a:lvl5pPr>
            <a:lvl6pPr lvl="5">
              <a:buFont typeface="Wingdings"/>
              <a:buChar char="§"/>
            </a:lvl6pPr>
            <a:lvl7pPr lvl="6">
              <a:buFont typeface="Arial"/>
              <a:buChar char="•"/>
            </a:lvl7pPr>
            <a:lvl8pPr lvl="7">
              <a:buFont typeface="Courier New"/>
              <a:buChar char="o"/>
            </a:lvl8pPr>
            <a:lvl9pPr lvl="8">
              <a:buFont typeface="Wingdings"/>
              <a:buChar char="§"/>
            </a:lvl9pPr>
          </a:lstStyle>
          <a:p>
            <a:pPr marL="279400" marR="76200" indent="-279400" algn="l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Нарушение порядка использования бланков.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Ответы, записанные с нарушением порядка (например, не по номеру задания), не проверяются</a:t>
            </a:r>
            <a:endParaRPr sz="1600" b="1" i="0" spc="16">
              <a:solidFill>
                <a:srgbClr val="000000"/>
              </a:solidFill>
              <a:highlight>
                <a:srgbClr val="FFFFFF"/>
              </a:highlight>
              <a:latin typeface="YS Geo"/>
              <a:ea typeface="YS Geo"/>
              <a:cs typeface="YS Geo"/>
            </a:endParaRPr>
          </a:p>
          <a:p>
            <a:pPr marL="279400" marR="76200" indent="-279400" algn="l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Посторонние записи.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Любые посторонние записи (не относящиеся к решению заданий) могут привести к аннулированию проверки</a:t>
            </a:r>
            <a:endParaRPr sz="1600" b="1" i="0" spc="16">
              <a:solidFill>
                <a:srgbClr val="000000"/>
              </a:solidFill>
              <a:highlight>
                <a:srgbClr val="FFFFFF"/>
              </a:highlight>
              <a:latin typeface="YS Geo"/>
              <a:ea typeface="YS Geo"/>
              <a:cs typeface="YS Geo"/>
            </a:endParaRPr>
          </a:p>
          <a:p>
            <a:pPr marL="279400" marR="76200" indent="-279400" algn="l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Не указание номера задания перед решением.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Каждое решение должно начинаться с номера задания</a:t>
            </a:r>
            <a:endParaRPr sz="1600" b="1" i="0" spc="16">
              <a:solidFill>
                <a:srgbClr val="000000"/>
              </a:solidFill>
              <a:highlight>
                <a:srgbClr val="FFFFFF"/>
              </a:highlight>
              <a:latin typeface="YS Geo"/>
              <a:ea typeface="YS Geo"/>
              <a:cs typeface="YS Geo"/>
            </a:endParaRPr>
          </a:p>
          <a:p>
            <a:pPr marL="279400" marR="76200" indent="-279400" algn="l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Продолжение решения на другом листе без указания.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Если решение не вместилось на листе, нужно продолжить его на другом листе с пометкой «см. лист 2»</a:t>
            </a:r>
            <a:endParaRPr sz="1600" b="1" i="0" spc="16">
              <a:solidFill>
                <a:srgbClr val="000000"/>
              </a:solidFill>
              <a:highlight>
                <a:srgbClr val="FFFFFF"/>
              </a:highlight>
              <a:latin typeface="YS Geo"/>
              <a:ea typeface="YS Geo"/>
              <a:cs typeface="YS Geo"/>
            </a:endParaRPr>
          </a:p>
          <a:p>
            <a:pPr marL="279400" marR="76200" indent="-279400" algn="l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Неаккуратное оформление решений.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Неразборчивый почерк, отсутствие пояснений или логических связей в решении может затруднить проверку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634052" y="197608"/>
            <a:ext cx="7887599" cy="993600"/>
          </a:xfrm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marL="0" marR="0" indent="0" algn="ctr">
              <a:spcBef>
                <a:spcPts val="1800"/>
              </a:spcBef>
              <a:spcAft>
                <a:spcPts val="900"/>
              </a:spcAft>
            </a:pPr>
            <a:r>
              <a:rPr sz="2400" b="1" spc="16">
                <a:solidFill>
                  <a:srgbClr val="FB290D"/>
                </a:solidFill>
                <a:highlight>
                  <a:srgbClr val="FFFFFF"/>
                </a:highlight>
                <a:latin typeface="MS&quot;"/>
                <a:ea typeface="MS&quot;"/>
                <a:cs typeface="MS&quot;"/>
              </a:rPr>
              <a:t>Как избежать ошибок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520321" y="993727"/>
            <a:ext cx="7887600" cy="3265200"/>
          </a:xfrm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marL="76200" marR="76200" indent="-76200" algn="l">
              <a:spcBef>
                <a:spcPts val="600"/>
              </a:spcBef>
              <a:spcAft>
                <a:spcPts val="600"/>
              </a:spcAft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Тренировка.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Перед экзаменом стоит попрактиковаться в заполнении бланков на пробных экзаменах или с помощью распечатанных образцов</a:t>
            </a:r>
            <a:endParaRPr sz="1600" b="1" i="0" spc="16">
              <a:solidFill>
                <a:srgbClr val="000000"/>
              </a:solidFill>
              <a:highlight>
                <a:srgbClr val="FFFFFF"/>
              </a:highlight>
              <a:latin typeface="YS Geo"/>
              <a:ea typeface="YS Geo"/>
              <a:cs typeface="YS Geo"/>
            </a:endParaRPr>
          </a:p>
          <a:p>
            <a:pPr marL="76200" marR="0" lvl="0" indent="-76200" algn="l">
              <a:spcBef>
                <a:spcPts val="600"/>
              </a:spcBef>
              <a:spcAft>
                <a:spcPts val="600"/>
              </a:spcAft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Проверка перед сдачей.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Нужно внимательно проверить, все ли задания перенесены в бланки, правильно ли заполнены поля, нет ли незаполненных областей (их нужно погасить знаком «Z» на последнем используемом листе). </a:t>
            </a:r>
          </a:p>
          <a:p>
            <a:pPr marL="76200" marR="76200" indent="-76200" algn="l">
              <a:spcBef>
                <a:spcPts val="600"/>
              </a:spcBef>
              <a:spcAft>
                <a:spcPts val="600"/>
              </a:spcAft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Использование двух ручек.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Рекомендуется брать на экзамен две чёрные гелевые ручки на случай, если одна закончится или испортится.</a:t>
            </a:r>
          </a:p>
          <a:p>
            <a:pPr marL="76200" marR="76200" indent="-76200" algn="l">
              <a:spcBef>
                <a:spcPts val="600"/>
              </a:spcBef>
              <a:spcAft>
                <a:spcPts val="600"/>
              </a:spcAft>
            </a:pPr>
            <a:r>
              <a:rPr sz="1600" b="1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Внимательное чтение инструкций.</a:t>
            </a:r>
            <a:r>
              <a:rPr sz="1600" b="0" i="0" spc="16">
                <a:solidFill>
                  <a:srgbClr val="000000"/>
                </a:solidFill>
                <a:highlight>
                  <a:srgbClr val="FFFFFF"/>
                </a:highlight>
                <a:latin typeface="YS Geo"/>
                <a:ea typeface="YS Geo"/>
                <a:cs typeface="YS Geo"/>
              </a:rPr>
              <a:t> Важно следовать указаниям в КИМ (контрольно-измерительных материалах) относительно формата записи ответов.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62485" y="254474"/>
            <a:ext cx="7887599" cy="993600"/>
          </a:xfrm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algn="ctr"/>
            <a:r>
              <a:rPr sz="3000" b="1" spc="16">
                <a:solidFill>
                  <a:srgbClr val="FB290D"/>
                </a:solidFill>
                <a:highlight>
                  <a:srgbClr val="FFFFFF"/>
                </a:highlight>
                <a:latin typeface="MS&quot;"/>
                <a:ea typeface="MS&quot;"/>
                <a:cs typeface="MS&quot;"/>
              </a:rPr>
              <a:t>Вывод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marR="0" indent="0" algn="l">
              <a:spcBef>
                <a:spcPts val="600"/>
              </a:spcBef>
              <a:spcAft>
                <a:spcPts val="600"/>
              </a:spcAft>
              <a:buNone/>
            </a:pPr>
            <a:r>
              <a:rPr b="0" spc="16">
                <a:solidFill>
                  <a:srgbClr val="000000"/>
                </a:solidFill>
                <a:highlight>
                  <a:srgbClr val="FFFFFF"/>
                </a:highlight>
                <a:latin typeface="MS&quot;"/>
                <a:ea typeface="MS&quot;"/>
                <a:cs typeface="MS&quot;"/>
              </a:rPr>
              <a:t>Ошибки при заполнении бланков могут привести к потере баллов даже при правильных решениях. Соблюдение правил заполнения и предварительная практика помогут избежать досадных промахов на экзамене.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Другая 76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0F3D38"/>
      </a:accent3>
      <a:accent4>
        <a:srgbClr val="2E6E4B"/>
      </a:accent4>
      <a:accent5>
        <a:srgbClr val="3B8D61"/>
      </a:accent5>
      <a:accent6>
        <a:srgbClr val="94BF6E"/>
      </a:accent6>
      <a:hlink>
        <a:srgbClr val="69C090"/>
      </a:hlink>
      <a:folHlink>
        <a:srgbClr val="9BD5B5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</a:gradFill>
      </a:fillStyleLst>
      <a:lnStyleLst>
        <a:ln w="9525">
          <a:solidFill>
            <a:schemeClr val="phClr">
              <a:shade val="95000"/>
              <a:satMod val="105000"/>
            </a:schemeClr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2</TotalTime>
  <Words>229</Words>
  <Application>Microsoft Office PowerPoint</Application>
  <DocSecurity>0</DocSecurity>
  <PresentationFormat>Экран (16:9)</PresentationFormat>
  <Paragraphs>45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Warwick template</vt:lpstr>
      <vt:lpstr>   Презентация на тему «Типичные ошибки при заполнении бланков ОГЭ и ЕГЭ по математике в 2026 году»    Верчагина О.Г., учитель математики ГБОУ СОШ № 4 п.г.т. Алексеевка г.о. Кинель 15.04.2026   </vt:lpstr>
      <vt:lpstr>Общие правила заполнения бланков </vt:lpstr>
      <vt:lpstr>Типичные ошибки при заполнении бланка ответов №1 (краткий ответ)</vt:lpstr>
      <vt:lpstr>Презентация PowerPoint</vt:lpstr>
      <vt:lpstr>Презентация PowerPoint</vt:lpstr>
      <vt:lpstr>Презентация PowerPoint</vt:lpstr>
      <vt:lpstr>Ошибки при заполнении бланка ответов №2 (развёрнутый ответ)</vt:lpstr>
      <vt:lpstr>Как избежать ошибок</vt:lpstr>
      <vt:lpstr>Вывод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Презентация на тему «Типичные ошибки при заполнении бланков ОГЭ и ЕГЭ по математике в 2026 году»    Верчагина О.Г., учитель математики ГБОУ СОШ № 4 п.г.т. Алексеевка г.о. Кинель 15.04.2026   </dc:title>
  <cp:lastModifiedBy>Вера</cp:lastModifiedBy>
  <cp:revision>1</cp:revision>
  <dcterms:created xsi:type="dcterms:W3CDTF">2026-04-14T18:24:15Z</dcterms:created>
  <dcterms:modified xsi:type="dcterms:W3CDTF">2026-04-15T12:13:01Z</dcterms:modified>
</cp:coreProperties>
</file>