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Gelasio" charset="0"/>
      <p:regular r:id="rId13"/>
    </p:embeddedFont>
    <p:embeddedFont>
      <p:font typeface="Calibri" pitchFamily="34" charset="0"/>
      <p:regular r:id="rId14"/>
      <p:bold r:id="rId15"/>
      <p:italic r:id="rId16"/>
      <p:boldItalic r:id="rId17"/>
    </p:embeddedFont>
    <p:embeddedFont>
      <p:font typeface="Lato" charset="0"/>
      <p:regular r:id="rId1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>
        <p:scale>
          <a:sx n="69" d="100"/>
          <a:sy n="69" d="100"/>
        </p:scale>
        <p:origin x="-228" y="54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D81018-7A24-4314-9056-20E69A238E6F}" type="datetimeFigureOut">
              <a:rPr lang="ru-RU" smtClean="0"/>
              <a:t>10.04.2026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B239A9-1F7A-43DA-BAC2-A2425DB33F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017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4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416278" y="948809"/>
            <a:ext cx="5226010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КОНКУРС ЛУЧШИХ УЧИТЕЛЕЙ · САМАРСКАЯ ОБЛАСТЬ · 2026</a:t>
            </a:r>
            <a:endParaRPr lang="en-US" b="1" dirty="0"/>
          </a:p>
        </p:txBody>
      </p:sp>
      <p:sp>
        <p:nvSpPr>
          <p:cNvPr id="5" name="Text 2"/>
          <p:cNvSpPr/>
          <p:nvPr/>
        </p:nvSpPr>
        <p:spPr>
          <a:xfrm>
            <a:off x="6280189" y="1666572"/>
            <a:ext cx="7556421" cy="354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ru-RU" sz="3600" b="1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Авторская методическая разработка по формированию естественнонаучной грамотности обучающихся на уроках биологии</a:t>
            </a:r>
            <a:r>
              <a:rPr lang="en-US" sz="3600" b="1" dirty="0" smtClean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</a:t>
            </a:r>
            <a:r>
              <a:rPr lang="en-US" sz="3600" b="1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«Определение отрицательного влияния антропогенного фактора на растения»</a:t>
            </a:r>
            <a:endParaRPr lang="en-US" sz="3600" b="1" dirty="0"/>
          </a:p>
        </p:txBody>
      </p:sp>
      <p:sp>
        <p:nvSpPr>
          <p:cNvPr id="6" name="Text 3"/>
          <p:cNvSpPr/>
          <p:nvPr/>
        </p:nvSpPr>
        <p:spPr>
          <a:xfrm>
            <a:off x="6280190" y="5952411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Ануфриева Светлана </a:t>
            </a:r>
            <a:r>
              <a:rPr lang="en-US" sz="2400" b="1" dirty="0" err="1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Валерьевна</a:t>
            </a:r>
            <a:r>
              <a:rPr lang="en-US" sz="24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ru-RU" sz="2400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-</a:t>
            </a:r>
            <a:r>
              <a:rPr lang="en-US" sz="2400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sz="24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учитель биологии, ГБОУ СОШ с. Бобровка</a:t>
            </a:r>
            <a:endParaRPr lang="en-US" sz="2400" dirty="0"/>
          </a:p>
        </p:txBody>
      </p:sp>
      <p:pic>
        <p:nvPicPr>
          <p:cNvPr id="7" name="Рисунок 12" descr="Описание: Описание: Асимметричная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16" t="84963"/>
          <a:stretch/>
        </p:blipFill>
        <p:spPr bwMode="auto">
          <a:xfrm>
            <a:off x="11762511" y="7396355"/>
            <a:ext cx="2867889" cy="83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22432" y="1321237"/>
            <a:ext cx="7871936" cy="11358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Каждый </a:t>
            </a:r>
            <a:r>
              <a:rPr lang="en-US" sz="3550" b="1" dirty="0" err="1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учитель</a:t>
            </a:r>
            <a:r>
              <a:rPr lang="en-US" sz="3550" b="1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</a:t>
            </a:r>
            <a:r>
              <a:rPr lang="ru-RU" sz="3550" b="1" dirty="0" smtClean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-</a:t>
            </a:r>
            <a:r>
              <a:rPr lang="en-US" sz="3550" b="1" dirty="0" smtClean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</a:t>
            </a:r>
            <a:r>
              <a:rPr lang="en-US" sz="3550" b="1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творец будущего</a:t>
            </a:r>
            <a:endParaRPr lang="en-US" sz="3550" b="1" dirty="0"/>
          </a:p>
        </p:txBody>
      </p:sp>
      <p:sp>
        <p:nvSpPr>
          <p:cNvPr id="4" name="Text 1"/>
          <p:cNvSpPr/>
          <p:nvPr/>
        </p:nvSpPr>
        <p:spPr>
          <a:xfrm>
            <a:off x="6387346" y="2446615"/>
            <a:ext cx="7599402" cy="7850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0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Я убеждена: систематическое применение авторской методики формирует не просто набор знаний, а </a:t>
            </a:r>
            <a:r>
              <a:rPr lang="en-US" sz="1400" b="1" dirty="0" err="1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мировоззрение</a:t>
            </a:r>
            <a:r>
              <a:rPr lang="en-US" sz="140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ru-RU" sz="1400" b="1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- </a:t>
            </a:r>
            <a:r>
              <a:rPr lang="en-US" sz="1400" b="1" dirty="0" err="1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то</a:t>
            </a:r>
            <a:r>
              <a:rPr lang="en-US" sz="140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, которое позволит нашим детям бережно относиться к природе и активно участвовать в её сохранении.</a:t>
            </a:r>
            <a:endParaRPr lang="en-US" sz="1400" b="1" dirty="0"/>
          </a:p>
        </p:txBody>
      </p:sp>
      <p:sp>
        <p:nvSpPr>
          <p:cNvPr id="6" name="Shape 3"/>
          <p:cNvSpPr/>
          <p:nvPr/>
        </p:nvSpPr>
        <p:spPr>
          <a:xfrm>
            <a:off x="6122432" y="3951684"/>
            <a:ext cx="7871936" cy="2531269"/>
          </a:xfrm>
          <a:prstGeom prst="roundRect">
            <a:avLst>
              <a:gd name="adj" fmla="val 3015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6130052" y="3959304"/>
            <a:ext cx="3928348" cy="1519714"/>
          </a:xfrm>
          <a:prstGeom prst="roundRect">
            <a:avLst>
              <a:gd name="adj" fmla="val 5022"/>
            </a:avLst>
          </a:prstGeom>
          <a:solidFill>
            <a:srgbClr val="E8E8E3"/>
          </a:solidFill>
          <a:ln/>
        </p:spPr>
      </p:sp>
      <p:sp>
        <p:nvSpPr>
          <p:cNvPr id="8" name="Text 5"/>
          <p:cNvSpPr/>
          <p:nvPr/>
        </p:nvSpPr>
        <p:spPr>
          <a:xfrm>
            <a:off x="6311741" y="4140994"/>
            <a:ext cx="2938105" cy="2839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Разработка апробирована</a:t>
            </a:r>
            <a:endParaRPr lang="en-US" sz="1750" b="1" dirty="0"/>
          </a:p>
        </p:txBody>
      </p:sp>
      <p:sp>
        <p:nvSpPr>
          <p:cNvPr id="9" name="Text 6"/>
          <p:cNvSpPr/>
          <p:nvPr/>
        </p:nvSpPr>
        <p:spPr>
          <a:xfrm>
            <a:off x="6311741" y="4512231"/>
            <a:ext cx="3564969" cy="7850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Положительные оценки профессионального сообщества, публикации в педагогических изданиях</a:t>
            </a:r>
            <a:endParaRPr lang="en-US" sz="1400" dirty="0"/>
          </a:p>
        </p:txBody>
      </p:sp>
      <p:sp>
        <p:nvSpPr>
          <p:cNvPr id="10" name="Shape 7"/>
          <p:cNvSpPr/>
          <p:nvPr/>
        </p:nvSpPr>
        <p:spPr>
          <a:xfrm>
            <a:off x="10058400" y="3959304"/>
            <a:ext cx="3928348" cy="1519714"/>
          </a:xfrm>
          <a:prstGeom prst="rect">
            <a:avLst/>
          </a:prstGeom>
          <a:solidFill>
            <a:srgbClr val="E8E8E3"/>
          </a:solidFill>
          <a:ln/>
        </p:spPr>
      </p:sp>
      <p:sp>
        <p:nvSpPr>
          <p:cNvPr id="11" name="Shape 8"/>
          <p:cNvSpPr/>
          <p:nvPr/>
        </p:nvSpPr>
        <p:spPr>
          <a:xfrm>
            <a:off x="10058400" y="3959304"/>
            <a:ext cx="22860" cy="1519714"/>
          </a:xfrm>
          <a:prstGeom prst="roundRect">
            <a:avLst>
              <a:gd name="adj" fmla="val 333890"/>
            </a:avLst>
          </a:prstGeom>
          <a:solidFill>
            <a:srgbClr val="CECEC9"/>
          </a:solidFill>
          <a:ln/>
        </p:spPr>
      </p:sp>
      <p:sp>
        <p:nvSpPr>
          <p:cNvPr id="12" name="Text 9"/>
          <p:cNvSpPr/>
          <p:nvPr/>
        </p:nvSpPr>
        <p:spPr>
          <a:xfrm>
            <a:off x="10240089" y="4140994"/>
            <a:ext cx="2975015" cy="2839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Результаты подтверждены</a:t>
            </a:r>
            <a:endParaRPr lang="en-US" sz="1750" b="1" dirty="0"/>
          </a:p>
        </p:txBody>
      </p:sp>
      <p:sp>
        <p:nvSpPr>
          <p:cNvPr id="13" name="Text 10"/>
          <p:cNvSpPr/>
          <p:nvPr/>
        </p:nvSpPr>
        <p:spPr>
          <a:xfrm>
            <a:off x="10240089" y="4512231"/>
            <a:ext cx="3564969" cy="7850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Динамика успеваемости, призовые места на олимпиадах, выход учеников на федеральный уровень</a:t>
            </a:r>
            <a:endParaRPr lang="en-US" sz="1400" dirty="0"/>
          </a:p>
        </p:txBody>
      </p:sp>
      <p:sp>
        <p:nvSpPr>
          <p:cNvPr id="14" name="Shape 11"/>
          <p:cNvSpPr/>
          <p:nvPr/>
        </p:nvSpPr>
        <p:spPr>
          <a:xfrm>
            <a:off x="6130052" y="5479018"/>
            <a:ext cx="7856696" cy="996315"/>
          </a:xfrm>
          <a:prstGeom prst="rect">
            <a:avLst/>
          </a:prstGeom>
          <a:solidFill>
            <a:srgbClr val="E8E8E3"/>
          </a:solidFill>
          <a:ln/>
        </p:spPr>
      </p:sp>
      <p:sp>
        <p:nvSpPr>
          <p:cNvPr id="15" name="Shape 12"/>
          <p:cNvSpPr/>
          <p:nvPr/>
        </p:nvSpPr>
        <p:spPr>
          <a:xfrm>
            <a:off x="6130052" y="5479018"/>
            <a:ext cx="7856696" cy="22860"/>
          </a:xfrm>
          <a:prstGeom prst="roundRect">
            <a:avLst>
              <a:gd name="adj" fmla="val 333890"/>
            </a:avLst>
          </a:prstGeom>
          <a:solidFill>
            <a:srgbClr val="CECEC9"/>
          </a:solidFill>
          <a:ln/>
        </p:spPr>
      </p:sp>
      <p:sp>
        <p:nvSpPr>
          <p:cNvPr id="16" name="Text 13"/>
          <p:cNvSpPr/>
          <p:nvPr/>
        </p:nvSpPr>
        <p:spPr>
          <a:xfrm>
            <a:off x="6311741" y="5660708"/>
            <a:ext cx="2271593" cy="2839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Готова к развитию</a:t>
            </a:r>
            <a:endParaRPr lang="en-US" sz="1750" b="1" dirty="0"/>
          </a:p>
        </p:txBody>
      </p:sp>
      <p:sp>
        <p:nvSpPr>
          <p:cNvPr id="17" name="Text 14"/>
          <p:cNvSpPr/>
          <p:nvPr/>
        </p:nvSpPr>
        <p:spPr>
          <a:xfrm>
            <a:off x="6311741" y="6031944"/>
            <a:ext cx="7493318" cy="2616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Постоянный поиск, совершенствование и вера в потенциал каждого ребёнка</a:t>
            </a:r>
            <a:endParaRPr lang="en-US" sz="1400" dirty="0"/>
          </a:p>
        </p:txBody>
      </p:sp>
      <p:sp>
        <p:nvSpPr>
          <p:cNvPr id="18" name="Text 15"/>
          <p:cNvSpPr/>
          <p:nvPr/>
        </p:nvSpPr>
        <p:spPr>
          <a:xfrm>
            <a:off x="6133862" y="6908363"/>
            <a:ext cx="7871936" cy="2616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Благодарю за внимание!</a:t>
            </a:r>
            <a:endParaRPr lang="en-US" sz="2000" b="1" dirty="0"/>
          </a:p>
        </p:txBody>
      </p:sp>
      <p:pic>
        <p:nvPicPr>
          <p:cNvPr id="19" name="Рисунок 12" descr="Описание: Описание: Асимметричная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16" t="84963"/>
          <a:stretch/>
        </p:blipFill>
        <p:spPr bwMode="auto">
          <a:xfrm>
            <a:off x="11762511" y="7396355"/>
            <a:ext cx="2867889" cy="83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37605" y="935831"/>
            <a:ext cx="2332911" cy="2451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b="1" dirty="0">
                <a:latin typeface="Lato" pitchFamily="34" charset="0"/>
                <a:ea typeface="Lato" pitchFamily="34" charset="-122"/>
                <a:cs typeface="Lato" pitchFamily="34" charset="-120"/>
              </a:rPr>
              <a:t>МЕТОДИЧЕСКАЯ</a:t>
            </a:r>
            <a:r>
              <a:rPr lang="en-US" sz="1600" dirty="0">
                <a:solidFill>
                  <a:srgbClr val="E5E5E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sz="1600" b="1" dirty="0">
                <a:latin typeface="Lato" pitchFamily="34" charset="0"/>
                <a:ea typeface="Lato" pitchFamily="34" charset="-122"/>
                <a:cs typeface="Lato" pitchFamily="34" charset="-120"/>
              </a:rPr>
              <a:t>РАЗРАБОТКА</a:t>
            </a:r>
            <a:endParaRPr lang="en-US" sz="1600" b="1" dirty="0"/>
          </a:p>
        </p:txBody>
      </p:sp>
      <p:sp>
        <p:nvSpPr>
          <p:cNvPr id="5" name="Text 2"/>
          <p:cNvSpPr/>
          <p:nvPr/>
        </p:nvSpPr>
        <p:spPr>
          <a:xfrm>
            <a:off x="708541" y="1321594"/>
            <a:ext cx="5061347" cy="6325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3950" b="1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О чём эта работа?</a:t>
            </a:r>
            <a:endParaRPr lang="en-US" sz="3950" b="1" dirty="0"/>
          </a:p>
        </p:txBody>
      </p:sp>
      <p:sp>
        <p:nvSpPr>
          <p:cNvPr id="6" name="Text 3"/>
          <p:cNvSpPr/>
          <p:nvPr/>
        </p:nvSpPr>
        <p:spPr>
          <a:xfrm>
            <a:off x="708541" y="2225159"/>
            <a:ext cx="7726918" cy="9190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5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Это не разовое занятие, а целая серия практико-ориентированных уроков, направленная на формирование естественнонаучной грамотности и функциональной компетентности обучающихся.</a:t>
            </a:r>
            <a:endParaRPr lang="en-US" sz="1550" b="1" dirty="0"/>
          </a:p>
        </p:txBody>
      </p:sp>
      <p:sp>
        <p:nvSpPr>
          <p:cNvPr id="7" name="Shape 4"/>
          <p:cNvSpPr/>
          <p:nvPr/>
        </p:nvSpPr>
        <p:spPr>
          <a:xfrm>
            <a:off x="708541" y="3347442"/>
            <a:ext cx="3773091" cy="2376488"/>
          </a:xfrm>
          <a:prstGeom prst="roundRect">
            <a:avLst>
              <a:gd name="adj" fmla="val 3578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918567" y="3557468"/>
            <a:ext cx="2530673" cy="3163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Актуальность</a:t>
            </a:r>
            <a:endParaRPr lang="en-US" sz="1950" b="1" dirty="0"/>
          </a:p>
        </p:txBody>
      </p:sp>
      <p:sp>
        <p:nvSpPr>
          <p:cNvPr id="9" name="Text 6"/>
          <p:cNvSpPr/>
          <p:nvPr/>
        </p:nvSpPr>
        <p:spPr>
          <a:xfrm>
            <a:off x="918567" y="3982164"/>
            <a:ext cx="3353038" cy="15317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Антропогенное воздействие на природу достигло критических масштабов — формирование экологической культуры стоит как никогда остро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4662249" y="3347442"/>
            <a:ext cx="3773210" cy="2376488"/>
          </a:xfrm>
          <a:prstGeom prst="roundRect">
            <a:avLst>
              <a:gd name="adj" fmla="val 3578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4872276" y="3557468"/>
            <a:ext cx="2530673" cy="3163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Подход</a:t>
            </a:r>
            <a:endParaRPr lang="en-US" sz="1950" b="1" dirty="0"/>
          </a:p>
        </p:txBody>
      </p:sp>
      <p:sp>
        <p:nvSpPr>
          <p:cNvPr id="12" name="Text 9"/>
          <p:cNvSpPr/>
          <p:nvPr/>
        </p:nvSpPr>
        <p:spPr>
          <a:xfrm>
            <a:off x="4872276" y="3982164"/>
            <a:ext cx="3353157" cy="15317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Серия уроков позволяет глубоко погрузиться в проблему, проследить динамику и сформировать устойчивые навыки исследования</a:t>
            </a:r>
            <a:endParaRPr lang="en-US" sz="1550" dirty="0"/>
          </a:p>
        </p:txBody>
      </p:sp>
      <p:sp>
        <p:nvSpPr>
          <p:cNvPr id="13" name="Shape 10"/>
          <p:cNvSpPr/>
          <p:nvPr/>
        </p:nvSpPr>
        <p:spPr>
          <a:xfrm>
            <a:off x="708541" y="5904548"/>
            <a:ext cx="7726918" cy="1457444"/>
          </a:xfrm>
          <a:prstGeom prst="roundRect">
            <a:avLst>
              <a:gd name="adj" fmla="val 5834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918567" y="6114574"/>
            <a:ext cx="2530673" cy="3163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Результат</a:t>
            </a:r>
            <a:endParaRPr lang="en-US" sz="1950" b="1" dirty="0"/>
          </a:p>
        </p:txBody>
      </p:sp>
      <p:sp>
        <p:nvSpPr>
          <p:cNvPr id="15" name="Text 12"/>
          <p:cNvSpPr/>
          <p:nvPr/>
        </p:nvSpPr>
        <p:spPr>
          <a:xfrm>
            <a:off x="918567" y="6539270"/>
            <a:ext cx="7306866" cy="6126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Учащиеся на живых примерах видят свою роль в изменении природы и получают инструменты для оценки этих изменений</a:t>
            </a:r>
            <a:endParaRPr lang="en-US" sz="155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486400" y="267324"/>
            <a:ext cx="73152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/>
              <a:t>Электронный сетевой журнал «Педагогический компас»</a:t>
            </a:r>
          </a:p>
          <a:p>
            <a:pPr algn="ctr"/>
            <a:r>
              <a:rPr lang="ru-RU" sz="2000" b="1" dirty="0"/>
              <a:t>Свидетельство о регистрации в СМИ</a:t>
            </a:r>
          </a:p>
          <a:p>
            <a:pPr algn="ctr"/>
            <a:r>
              <a:rPr lang="ru-RU" sz="2000" b="1" dirty="0"/>
              <a:t>ЭЛ №ФС 77-69433 от 14.04.2017</a:t>
            </a:r>
          </a:p>
          <a:p>
            <a:pPr algn="ctr"/>
            <a:r>
              <a:rPr lang="en-US" sz="2000" b="1" dirty="0">
                <a:solidFill>
                  <a:srgbClr val="C00000"/>
                </a:solidFill>
              </a:rPr>
              <a:t>ISSN </a:t>
            </a:r>
            <a:r>
              <a:rPr lang="ru-RU" sz="2000" b="1" dirty="0">
                <a:solidFill>
                  <a:srgbClr val="C00000"/>
                </a:solidFill>
              </a:rPr>
              <a:t>2587-8581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27484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Цели серии уроков</a:t>
            </a:r>
            <a:endParaRPr lang="en-US" sz="4450" b="1" dirty="0"/>
          </a:p>
        </p:txBody>
      </p:sp>
      <p:sp>
        <p:nvSpPr>
          <p:cNvPr id="3" name="Shape 1"/>
          <p:cNvSpPr/>
          <p:nvPr/>
        </p:nvSpPr>
        <p:spPr>
          <a:xfrm>
            <a:off x="793790" y="1989892"/>
            <a:ext cx="6407944" cy="2774156"/>
          </a:xfrm>
          <a:prstGeom prst="roundRect">
            <a:avLst>
              <a:gd name="adj" fmla="val 3434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CECEC9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24270" y="2020372"/>
            <a:ext cx="6346984" cy="680442"/>
          </a:xfrm>
          <a:prstGeom prst="roundRect">
            <a:avLst>
              <a:gd name="adj" fmla="val 8626"/>
            </a:avLst>
          </a:prstGeom>
          <a:solidFill>
            <a:srgbClr val="E8E8E3"/>
          </a:solidFill>
          <a:ln/>
        </p:spPr>
      </p:sp>
      <p:sp>
        <p:nvSpPr>
          <p:cNvPr id="5" name="Text 3"/>
          <p:cNvSpPr/>
          <p:nvPr/>
        </p:nvSpPr>
        <p:spPr>
          <a:xfrm>
            <a:off x="3827621" y="2144078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4"/>
          <p:cNvSpPr/>
          <p:nvPr/>
        </p:nvSpPr>
        <p:spPr>
          <a:xfrm>
            <a:off x="1051084" y="2927628"/>
            <a:ext cx="311658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Экологическая оценка</a:t>
            </a:r>
            <a:endParaRPr lang="en-US" sz="2200" b="1" dirty="0"/>
          </a:p>
        </p:txBody>
      </p:sp>
      <p:sp>
        <p:nvSpPr>
          <p:cNvPr id="7" name="Text 5"/>
          <p:cNvSpPr/>
          <p:nvPr/>
        </p:nvSpPr>
        <p:spPr>
          <a:xfrm>
            <a:off x="1051084" y="3418046"/>
            <a:ext cx="589335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Сформировать навыки оценки экологической обстановки по морфологическим признакам растений</a:t>
            </a:r>
            <a:endParaRPr lang="en-US" sz="1750" dirty="0"/>
          </a:p>
        </p:txBody>
      </p:sp>
      <p:sp>
        <p:nvSpPr>
          <p:cNvPr id="8" name="Shape 6"/>
          <p:cNvSpPr/>
          <p:nvPr/>
        </p:nvSpPr>
        <p:spPr>
          <a:xfrm>
            <a:off x="7428548" y="1989892"/>
            <a:ext cx="6408063" cy="2774156"/>
          </a:xfrm>
          <a:prstGeom prst="roundRect">
            <a:avLst>
              <a:gd name="adj" fmla="val 3434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CECEC9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7459027" y="2020372"/>
            <a:ext cx="6347103" cy="680442"/>
          </a:xfrm>
          <a:prstGeom prst="roundRect">
            <a:avLst>
              <a:gd name="adj" fmla="val 8626"/>
            </a:avLst>
          </a:prstGeom>
          <a:solidFill>
            <a:srgbClr val="E8E8E3"/>
          </a:solidFill>
          <a:ln/>
        </p:spPr>
      </p:sp>
      <p:sp>
        <p:nvSpPr>
          <p:cNvPr id="10" name="Text 8"/>
          <p:cNvSpPr/>
          <p:nvPr/>
        </p:nvSpPr>
        <p:spPr>
          <a:xfrm>
            <a:off x="10462498" y="2144078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2</a:t>
            </a:r>
            <a:endParaRPr lang="en-US" sz="2650" dirty="0"/>
          </a:p>
        </p:txBody>
      </p:sp>
      <p:sp>
        <p:nvSpPr>
          <p:cNvPr id="11" name="Text 9"/>
          <p:cNvSpPr/>
          <p:nvPr/>
        </p:nvSpPr>
        <p:spPr>
          <a:xfrm>
            <a:off x="7685842" y="2927628"/>
            <a:ext cx="299311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Научная грамотность</a:t>
            </a:r>
            <a:endParaRPr lang="en-US" sz="2400" b="1" dirty="0"/>
          </a:p>
        </p:txBody>
      </p:sp>
      <p:sp>
        <p:nvSpPr>
          <p:cNvPr id="12" name="Text 10"/>
          <p:cNvSpPr/>
          <p:nvPr/>
        </p:nvSpPr>
        <p:spPr>
          <a:xfrm>
            <a:off x="7685842" y="3418046"/>
            <a:ext cx="589347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Развить естественнонаучную грамотность: анализировать достоверную информацию, а не просто запоминать факты</a:t>
            </a:r>
            <a:endParaRPr lang="en-US" sz="1750" dirty="0"/>
          </a:p>
        </p:txBody>
      </p:sp>
      <p:sp>
        <p:nvSpPr>
          <p:cNvPr id="13" name="Shape 11"/>
          <p:cNvSpPr/>
          <p:nvPr/>
        </p:nvSpPr>
        <p:spPr>
          <a:xfrm>
            <a:off x="793790" y="4990862"/>
            <a:ext cx="6407944" cy="2411254"/>
          </a:xfrm>
          <a:prstGeom prst="roundRect">
            <a:avLst>
              <a:gd name="adj" fmla="val 3951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CECEC9"/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824270" y="5021342"/>
            <a:ext cx="6346984" cy="680442"/>
          </a:xfrm>
          <a:prstGeom prst="roundRect">
            <a:avLst>
              <a:gd name="adj" fmla="val 8626"/>
            </a:avLst>
          </a:prstGeom>
          <a:solidFill>
            <a:srgbClr val="E8E8E3"/>
          </a:solidFill>
          <a:ln/>
        </p:spPr>
      </p:sp>
      <p:sp>
        <p:nvSpPr>
          <p:cNvPr id="15" name="Text 13"/>
          <p:cNvSpPr/>
          <p:nvPr/>
        </p:nvSpPr>
        <p:spPr>
          <a:xfrm>
            <a:off x="3827621" y="5145048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3</a:t>
            </a:r>
            <a:endParaRPr lang="en-US" sz="2650" dirty="0"/>
          </a:p>
        </p:txBody>
      </p:sp>
      <p:sp>
        <p:nvSpPr>
          <p:cNvPr id="16" name="Text 14"/>
          <p:cNvSpPr/>
          <p:nvPr/>
        </p:nvSpPr>
        <p:spPr>
          <a:xfrm>
            <a:off x="1051084" y="59285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Практика</a:t>
            </a:r>
            <a:endParaRPr lang="en-US" sz="2200" b="1" dirty="0"/>
          </a:p>
        </p:txBody>
      </p:sp>
      <p:sp>
        <p:nvSpPr>
          <p:cNvPr id="17" name="Text 15"/>
          <p:cNvSpPr/>
          <p:nvPr/>
        </p:nvSpPr>
        <p:spPr>
          <a:xfrm>
            <a:off x="1051084" y="6419017"/>
            <a:ext cx="589335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Научить сопоставлять образцы из разных </a:t>
            </a:r>
            <a:r>
              <a:rPr lang="en-US" sz="1750" dirty="0" err="1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сред</a:t>
            </a: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ru-RU" sz="1750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-</a:t>
            </a:r>
            <a:r>
              <a:rPr lang="en-US" sz="1750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села и </a:t>
            </a:r>
            <a:r>
              <a:rPr lang="en-US" sz="1750" dirty="0" err="1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леса</a:t>
            </a: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ru-RU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-</a:t>
            </a:r>
            <a:r>
              <a:rPr lang="en-US" sz="1750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и делать обоснованные выводы</a:t>
            </a:r>
            <a:endParaRPr lang="en-US" sz="1750" dirty="0"/>
          </a:p>
        </p:txBody>
      </p:sp>
      <p:sp>
        <p:nvSpPr>
          <p:cNvPr id="18" name="Shape 16"/>
          <p:cNvSpPr/>
          <p:nvPr/>
        </p:nvSpPr>
        <p:spPr>
          <a:xfrm>
            <a:off x="7428548" y="4990862"/>
            <a:ext cx="6408063" cy="2411254"/>
          </a:xfrm>
          <a:prstGeom prst="roundRect">
            <a:avLst>
              <a:gd name="adj" fmla="val 3951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CECEC9"/>
            </a:solidFill>
            <a:prstDash val="solid"/>
          </a:ln>
        </p:spPr>
      </p:sp>
      <p:sp>
        <p:nvSpPr>
          <p:cNvPr id="19" name="Shape 17"/>
          <p:cNvSpPr/>
          <p:nvPr/>
        </p:nvSpPr>
        <p:spPr>
          <a:xfrm>
            <a:off x="7459027" y="5021342"/>
            <a:ext cx="6347103" cy="680442"/>
          </a:xfrm>
          <a:prstGeom prst="roundRect">
            <a:avLst>
              <a:gd name="adj" fmla="val 8626"/>
            </a:avLst>
          </a:prstGeom>
          <a:solidFill>
            <a:srgbClr val="E8E8E3"/>
          </a:solidFill>
          <a:ln/>
        </p:spPr>
      </p:sp>
      <p:sp>
        <p:nvSpPr>
          <p:cNvPr id="20" name="Text 18"/>
          <p:cNvSpPr/>
          <p:nvPr/>
        </p:nvSpPr>
        <p:spPr>
          <a:xfrm>
            <a:off x="10462498" y="5145048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4</a:t>
            </a:r>
            <a:endParaRPr lang="en-US" sz="2650" dirty="0"/>
          </a:p>
        </p:txBody>
      </p:sp>
      <p:sp>
        <p:nvSpPr>
          <p:cNvPr id="21" name="Text 19"/>
          <p:cNvSpPr/>
          <p:nvPr/>
        </p:nvSpPr>
        <p:spPr>
          <a:xfrm>
            <a:off x="7685842" y="59285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Ответственность</a:t>
            </a:r>
            <a:endParaRPr lang="en-US" sz="2200" b="1" dirty="0"/>
          </a:p>
        </p:txBody>
      </p:sp>
      <p:sp>
        <p:nvSpPr>
          <p:cNvPr id="22" name="Text 20"/>
          <p:cNvSpPr/>
          <p:nvPr/>
        </p:nvSpPr>
        <p:spPr>
          <a:xfrm>
            <a:off x="7685842" y="6419017"/>
            <a:ext cx="589347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Воспитать активную жизненную позицию и мотивировать к участию в экологических акциях</a:t>
            </a:r>
            <a:endParaRPr lang="en-US" sz="1750" dirty="0"/>
          </a:p>
        </p:txBody>
      </p:sp>
      <p:pic>
        <p:nvPicPr>
          <p:cNvPr id="23" name="Рисунок 12" descr="Описание: Описание: Асимметричная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16" t="84963"/>
          <a:stretch/>
        </p:blipFill>
        <p:spPr bwMode="auto">
          <a:xfrm>
            <a:off x="11762511" y="7661564"/>
            <a:ext cx="2867889" cy="56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2" descr="Описание: Описание: Асимметричная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16" t="84963"/>
          <a:stretch/>
        </p:blipFill>
        <p:spPr bwMode="auto">
          <a:xfrm>
            <a:off x="11762511" y="7396355"/>
            <a:ext cx="2867889" cy="83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0"/>
          <p:cNvSpPr/>
          <p:nvPr/>
        </p:nvSpPr>
        <p:spPr>
          <a:xfrm>
            <a:off x="1191458" y="762953"/>
            <a:ext cx="6947892" cy="4413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3200" b="1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Суть методики: многообразие подходов</a:t>
            </a:r>
            <a:endParaRPr lang="en-US" sz="3200" b="1" dirty="0"/>
          </a:p>
        </p:txBody>
      </p:sp>
      <p:sp>
        <p:nvSpPr>
          <p:cNvPr id="4" name="Text 1"/>
          <p:cNvSpPr/>
          <p:nvPr/>
        </p:nvSpPr>
        <p:spPr>
          <a:xfrm>
            <a:off x="10466721" y="487740"/>
            <a:ext cx="3187779" cy="5504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Ключевой </a:t>
            </a:r>
            <a:r>
              <a:rPr lang="en-US" sz="2000" b="1" dirty="0" err="1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индикатор</a:t>
            </a:r>
            <a:r>
              <a:rPr lang="en-US" sz="2000" b="1" dirty="0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-</a:t>
            </a:r>
            <a:r>
              <a:rPr lang="en-US" sz="2000" b="1" dirty="0" smtClean="0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классификация форм листьев берёзы повислой (I–VII). Серия уроков включает: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6" name="Text 2"/>
          <p:cNvSpPr/>
          <p:nvPr/>
        </p:nvSpPr>
        <p:spPr>
          <a:xfrm>
            <a:off x="10845640" y="2328324"/>
            <a:ext cx="2255520" cy="2206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000" b="1" dirty="0">
                <a:solidFill>
                  <a:srgbClr val="00206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Морфологический анализ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7" name="Text 3"/>
          <p:cNvSpPr/>
          <p:nvPr/>
        </p:nvSpPr>
        <p:spPr>
          <a:xfrm>
            <a:off x="10445885" y="2661283"/>
            <a:ext cx="3453289" cy="366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Зубчатость края, деформации, соотношение длины и ширины листа</a:t>
            </a:r>
            <a:endParaRPr lang="en-US" b="1" dirty="0"/>
          </a:p>
        </p:txBody>
      </p:sp>
      <p:sp>
        <p:nvSpPr>
          <p:cNvPr id="9" name="Text 4"/>
          <p:cNvSpPr/>
          <p:nvPr/>
        </p:nvSpPr>
        <p:spPr>
          <a:xfrm>
            <a:off x="10805157" y="3565504"/>
            <a:ext cx="2037636" cy="2206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00206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Сравнительный анализ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0" name="Text 5"/>
          <p:cNvSpPr/>
          <p:nvPr/>
        </p:nvSpPr>
        <p:spPr>
          <a:xfrm>
            <a:off x="10696215" y="3984661"/>
            <a:ext cx="2728793" cy="366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Образцы из антропогенной зоны (у села) и экологически чистого леса</a:t>
            </a:r>
            <a:endParaRPr lang="en-US" b="1" dirty="0"/>
          </a:p>
        </p:txBody>
      </p:sp>
      <p:sp>
        <p:nvSpPr>
          <p:cNvPr id="12" name="Text 6"/>
          <p:cNvSpPr/>
          <p:nvPr/>
        </p:nvSpPr>
        <p:spPr>
          <a:xfrm>
            <a:off x="10808134" y="5181776"/>
            <a:ext cx="2079308" cy="2206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00206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Количественная оценка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3" name="Text 7"/>
          <p:cNvSpPr/>
          <p:nvPr/>
        </p:nvSpPr>
        <p:spPr>
          <a:xfrm>
            <a:off x="10845640" y="5604269"/>
            <a:ext cx="2728793" cy="366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Подсчёт доли листьев определённых форм, построение диаграмм</a:t>
            </a:r>
            <a:endParaRPr lang="en-US" b="1" dirty="0"/>
          </a:p>
        </p:txBody>
      </p:sp>
      <p:sp>
        <p:nvSpPr>
          <p:cNvPr id="15" name="Text 8"/>
          <p:cNvSpPr/>
          <p:nvPr/>
        </p:nvSpPr>
        <p:spPr>
          <a:xfrm>
            <a:off x="10650377" y="6623029"/>
            <a:ext cx="2602587" cy="2206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b="1" dirty="0">
                <a:solidFill>
                  <a:srgbClr val="00206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Дополнительные индикаторы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6" name="Text 9"/>
          <p:cNvSpPr/>
          <p:nvPr/>
        </p:nvSpPr>
        <p:spPr>
          <a:xfrm>
            <a:off x="10808134" y="6943640"/>
            <a:ext cx="2728793" cy="366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Пятна, некрозы, состояние устьичного аппарата, общее состояние растения</a:t>
            </a:r>
            <a:endParaRPr lang="en-US" b="1" dirty="0"/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9578125"/>
              </p:ext>
            </p:extLst>
          </p:nvPr>
        </p:nvGraphicFramePr>
        <p:xfrm>
          <a:off x="1138396" y="1619645"/>
          <a:ext cx="7525704" cy="552561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{0505E3EF-67EA-436B-97B2-0124C06EBD24}</a:tableStyleId>
              </a:tblPr>
              <a:tblGrid>
                <a:gridCol w="1949459"/>
                <a:gridCol w="1758613"/>
                <a:gridCol w="1884430"/>
                <a:gridCol w="1933202"/>
              </a:tblGrid>
              <a:tr h="22757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Разнообразие</a:t>
                      </a:r>
                      <a:r>
                        <a:rPr lang="ru-RU" sz="1600" spc="5" dirty="0">
                          <a:effectLst/>
                        </a:rPr>
                        <a:t> </a:t>
                      </a:r>
                      <a:r>
                        <a:rPr lang="ru-RU" sz="1600" dirty="0">
                          <a:effectLst/>
                        </a:rPr>
                        <a:t>формы листовых</a:t>
                      </a:r>
                      <a:r>
                        <a:rPr lang="ru-RU" sz="1600" spc="5" dirty="0">
                          <a:effectLst/>
                        </a:rPr>
                        <a:t> </a:t>
                      </a:r>
                      <a:r>
                        <a:rPr lang="ru-RU" sz="1600" dirty="0">
                          <a:effectLst/>
                        </a:rPr>
                        <a:t>пластинок березы</a:t>
                      </a:r>
                      <a:r>
                        <a:rPr lang="ru-RU" sz="1600" spc="-335" dirty="0">
                          <a:effectLst/>
                        </a:rPr>
                        <a:t> </a:t>
                      </a:r>
                      <a:r>
                        <a:rPr lang="ru-RU" sz="1600" spc="-335" dirty="0" smtClean="0">
                          <a:effectLst/>
                        </a:rPr>
                        <a:t>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effectLst/>
                        </a:rPr>
                        <a:t>повислой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3254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</a:t>
                      </a:r>
                      <a:r>
                        <a:rPr lang="en-US" sz="1200" spc="-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-</a:t>
                      </a:r>
                      <a:r>
                        <a:rPr lang="en-US" sz="1200" spc="-5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Широкоокруглая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II</a:t>
                      </a:r>
                      <a:r>
                        <a:rPr lang="en-US" sz="1200" spc="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-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Треугольная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III -</a:t>
                      </a:r>
                      <a:r>
                        <a:rPr lang="en-US" sz="1200" spc="-2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Ромбовидная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24149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5094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IV</a:t>
                      </a:r>
                      <a:r>
                        <a:rPr lang="en-US" sz="1200" spc="1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-</a:t>
                      </a:r>
                      <a:r>
                        <a:rPr lang="en-US" sz="1200" spc="-2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C</a:t>
                      </a:r>
                      <a:r>
                        <a:rPr lang="en-US" sz="1200" spc="-1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нарушенной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верхушкой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V -</a:t>
                      </a:r>
                      <a:r>
                        <a:rPr lang="en-US" sz="1200" spc="-25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Асимметричная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VI</a:t>
                      </a:r>
                      <a:r>
                        <a:rPr lang="en-US" sz="1200" spc="-1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-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Тополевидная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VII</a:t>
                      </a:r>
                      <a:r>
                        <a:rPr lang="en-US" sz="1200" spc="-2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-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Сердцевидная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pic>
        <p:nvPicPr>
          <p:cNvPr id="2055" name="Рисунок 8" descr="Описание: Описание: Широкоокруглая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973" y="4351612"/>
            <a:ext cx="1638508" cy="213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Рисунок 9" descr="Описание: Описание: Треугольная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203" y="4339587"/>
            <a:ext cx="1652909" cy="197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Рисунок 10" descr="Описание: Описание: Ромбовидная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88" y="4385544"/>
            <a:ext cx="1247775" cy="19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Рисунок 11" descr="Описание: Описание: С нарушенной верхушкой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554" y="4442695"/>
            <a:ext cx="1590675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Рисунок 12" descr="Описание: Описание: Асимметричная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554" y="1761886"/>
            <a:ext cx="146685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Рисунок 13" descr="Описание: Описание: Тополевидная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853" y="1676161"/>
            <a:ext cx="1343025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Рисунок 14" descr="Описание: Описание: Сердцевидная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737" y="1838591"/>
            <a:ext cx="1590675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78061" y="864513"/>
            <a:ext cx="3125629" cy="346115"/>
          </a:xfrm>
          <a:prstGeom prst="roundRect">
            <a:avLst>
              <a:gd name="adj" fmla="val 18810"/>
            </a:avLst>
          </a:prstGeom>
          <a:solidFill>
            <a:srgbClr val="E8E8E3"/>
          </a:solidFill>
          <a:ln/>
        </p:spPr>
      </p:sp>
      <p:sp>
        <p:nvSpPr>
          <p:cNvPr id="3" name="Text 1"/>
          <p:cNvSpPr/>
          <p:nvPr/>
        </p:nvSpPr>
        <p:spPr>
          <a:xfrm>
            <a:off x="794266" y="922615"/>
            <a:ext cx="2893219" cy="229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0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ДОСТИЖЕНИЯ · УЧЕБНЫЕ РЕЗУЛЬТАТЫ</a:t>
            </a:r>
            <a:endParaRPr lang="en-US" sz="1200" b="1" dirty="0"/>
          </a:p>
        </p:txBody>
      </p:sp>
      <p:sp>
        <p:nvSpPr>
          <p:cNvPr id="4" name="Text 2"/>
          <p:cNvSpPr/>
          <p:nvPr/>
        </p:nvSpPr>
        <p:spPr>
          <a:xfrm>
            <a:off x="678061" y="1276826"/>
            <a:ext cx="8181380" cy="6054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b="1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Результаты учебной деятельности</a:t>
            </a:r>
            <a:endParaRPr lang="en-US" sz="3800" b="1" dirty="0"/>
          </a:p>
        </p:txBody>
      </p:sp>
      <p:sp>
        <p:nvSpPr>
          <p:cNvPr id="18" name="Text 13"/>
          <p:cNvSpPr/>
          <p:nvPr/>
        </p:nvSpPr>
        <p:spPr>
          <a:xfrm>
            <a:off x="10638453" y="1428213"/>
            <a:ext cx="2421969" cy="3026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800" b="1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Стабильный рост</a:t>
            </a:r>
            <a:endParaRPr lang="en-US" sz="2800" b="1" dirty="0"/>
          </a:p>
        </p:txBody>
      </p:sp>
      <p:sp>
        <p:nvSpPr>
          <p:cNvPr id="19" name="Text 14"/>
          <p:cNvSpPr/>
          <p:nvPr/>
        </p:nvSpPr>
        <p:spPr>
          <a:xfrm>
            <a:off x="8107799" y="2012751"/>
            <a:ext cx="6400800" cy="5745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Средний балл по биологии и английскому языку демонстрирует положительную динамику на протяжении трёх лет.</a:t>
            </a:r>
            <a:endParaRPr lang="en-US" sz="2000" b="1" dirty="0"/>
          </a:p>
        </p:txBody>
      </p:sp>
      <p:sp>
        <p:nvSpPr>
          <p:cNvPr id="20" name="Shape 15"/>
          <p:cNvSpPr/>
          <p:nvPr/>
        </p:nvSpPr>
        <p:spPr>
          <a:xfrm>
            <a:off x="678061" y="6273165"/>
            <a:ext cx="6554391" cy="1091922"/>
          </a:xfrm>
          <a:prstGeom prst="roundRect">
            <a:avLst>
              <a:gd name="adj" fmla="val 7453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21" name="Text 16"/>
          <p:cNvSpPr/>
          <p:nvPr/>
        </p:nvSpPr>
        <p:spPr>
          <a:xfrm>
            <a:off x="879396" y="6474500"/>
            <a:ext cx="2421969" cy="3026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ОГЭ 2023–2024</a:t>
            </a:r>
            <a:endParaRPr lang="en-US" sz="1900" b="1" dirty="0"/>
          </a:p>
        </p:txBody>
      </p:sp>
      <p:sp>
        <p:nvSpPr>
          <p:cNvPr id="22" name="Text 17"/>
          <p:cNvSpPr/>
          <p:nvPr/>
        </p:nvSpPr>
        <p:spPr>
          <a:xfrm>
            <a:off x="879396" y="6876455"/>
            <a:ext cx="6151721" cy="287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100%</a:t>
            </a:r>
            <a:r>
              <a:rPr lang="en-US" sz="15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учащихся — «4» и «5» Округ: 64,2% · Регион: 74,6%</a:t>
            </a:r>
            <a:endParaRPr lang="en-US" sz="1500" dirty="0"/>
          </a:p>
        </p:txBody>
      </p:sp>
      <p:sp>
        <p:nvSpPr>
          <p:cNvPr id="23" name="Shape 18"/>
          <p:cNvSpPr/>
          <p:nvPr/>
        </p:nvSpPr>
        <p:spPr>
          <a:xfrm>
            <a:off x="7397948" y="6273165"/>
            <a:ext cx="6554391" cy="1091922"/>
          </a:xfrm>
          <a:prstGeom prst="roundRect">
            <a:avLst>
              <a:gd name="adj" fmla="val 7453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24" name="Text 19"/>
          <p:cNvSpPr/>
          <p:nvPr/>
        </p:nvSpPr>
        <p:spPr>
          <a:xfrm>
            <a:off x="7599283" y="6474500"/>
            <a:ext cx="2421969" cy="3026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ОГЭ 2024–2025</a:t>
            </a:r>
            <a:endParaRPr lang="en-US" sz="1900" b="1" dirty="0"/>
          </a:p>
        </p:txBody>
      </p:sp>
      <p:sp>
        <p:nvSpPr>
          <p:cNvPr id="25" name="Text 20"/>
          <p:cNvSpPr/>
          <p:nvPr/>
        </p:nvSpPr>
        <p:spPr>
          <a:xfrm>
            <a:off x="7599283" y="6876455"/>
            <a:ext cx="6151721" cy="287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62,5%</a:t>
            </a:r>
            <a:r>
              <a:rPr lang="en-US" sz="15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учащихся — «4» и «5» Округ: 52,9% · Регион: 60,9%</a:t>
            </a:r>
            <a:endParaRPr lang="en-US" sz="1500" dirty="0"/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3554444"/>
              </p:ext>
            </p:extLst>
          </p:nvPr>
        </p:nvGraphicFramePr>
        <p:xfrm>
          <a:off x="2571848" y="4041934"/>
          <a:ext cx="9389110" cy="1463040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2346960"/>
                <a:gridCol w="2346960"/>
                <a:gridCol w="2347595"/>
                <a:gridCol w="2347595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Учебный год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Результат претендента</a:t>
                      </a:r>
                      <a:endParaRPr lang="ru-RU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Результат по округу</a:t>
                      </a:r>
                      <a:endParaRPr lang="ru-RU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Результат по региону</a:t>
                      </a:r>
                      <a:endParaRPr lang="ru-RU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2023-2024</a:t>
                      </a:r>
                      <a:endParaRPr lang="ru-RU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100%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64.2%</a:t>
                      </a:r>
                      <a:endParaRPr lang="ru-RU" sz="20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74.6%</a:t>
                      </a:r>
                      <a:endParaRPr lang="ru-RU" sz="20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2024-2025</a:t>
                      </a:r>
                      <a:endParaRPr lang="ru-RU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62.5%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52.9%</a:t>
                      </a:r>
                      <a:endParaRPr lang="ru-RU" sz="20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60.9%</a:t>
                      </a:r>
                      <a:endParaRPr lang="ru-RU" sz="20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8" name="Прямоугольник 27"/>
          <p:cNvSpPr/>
          <p:nvPr/>
        </p:nvSpPr>
        <p:spPr>
          <a:xfrm>
            <a:off x="2503946" y="3292107"/>
            <a:ext cx="94570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Доля участников, получивших отметки «4» и «5» по результатам ОГЭ</a:t>
            </a:r>
            <a:endParaRPr lang="ru-RU" sz="2400" dirty="0"/>
          </a:p>
        </p:txBody>
      </p:sp>
      <p:pic>
        <p:nvPicPr>
          <p:cNvPr id="15" name="Рисунок 12" descr="Описание: Описание: Асимметричная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16" t="84963"/>
          <a:stretch/>
        </p:blipFill>
        <p:spPr bwMode="auto">
          <a:xfrm>
            <a:off x="11762511" y="7396355"/>
            <a:ext cx="2867889" cy="83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73073" y="613886"/>
            <a:ext cx="3968115" cy="411361"/>
          </a:xfrm>
          <a:prstGeom prst="roundRect">
            <a:avLst>
              <a:gd name="adj" fmla="val 18043"/>
            </a:avLst>
          </a:prstGeom>
          <a:solidFill>
            <a:srgbClr val="E8E8E3"/>
          </a:solidFill>
          <a:ln/>
        </p:spPr>
      </p:sp>
      <p:sp>
        <p:nvSpPr>
          <p:cNvPr id="3" name="Text 1"/>
          <p:cNvSpPr/>
          <p:nvPr/>
        </p:nvSpPr>
        <p:spPr>
          <a:xfrm>
            <a:off x="905589" y="680085"/>
            <a:ext cx="3703082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ДОСТИЖЕНИЯ · ОЛИМПИАДЫ И КОНКУРСЫ</a:t>
            </a:r>
            <a:endParaRPr lang="en-US" sz="1350" b="1" dirty="0"/>
          </a:p>
        </p:txBody>
      </p:sp>
      <p:sp>
        <p:nvSpPr>
          <p:cNvPr id="4" name="Text 2"/>
          <p:cNvSpPr/>
          <p:nvPr/>
        </p:nvSpPr>
        <p:spPr>
          <a:xfrm>
            <a:off x="773073" y="1111210"/>
            <a:ext cx="10279856" cy="690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Успехи учеников: от школы до России</a:t>
            </a:r>
            <a:endParaRPr lang="en-US" sz="43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073" y="2124075"/>
            <a:ext cx="1840111" cy="184011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73073" y="4233029"/>
            <a:ext cx="2761178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Школьный уровень</a:t>
            </a:r>
            <a:endParaRPr lang="en-US" sz="2150" b="1" dirty="0"/>
          </a:p>
        </p:txBody>
      </p:sp>
      <p:sp>
        <p:nvSpPr>
          <p:cNvPr id="7" name="Text 4"/>
          <p:cNvSpPr/>
          <p:nvPr/>
        </p:nvSpPr>
        <p:spPr>
          <a:xfrm>
            <a:off x="773073" y="4707136"/>
            <a:ext cx="4182189" cy="10462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100% вовлечённость</a:t>
            </a:r>
            <a:r>
              <a:rPr lang="en-US" sz="17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в олимпиадное движение в 2024–2025 учебном </a:t>
            </a:r>
            <a:r>
              <a:rPr lang="en-US" sz="1700" dirty="0" err="1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году</a:t>
            </a:r>
            <a:r>
              <a:rPr lang="en-US" sz="17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ru-RU" sz="1700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-</a:t>
            </a:r>
            <a:r>
              <a:rPr lang="en-US" sz="1700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sz="17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максимальный показатель</a:t>
            </a:r>
            <a:endParaRPr lang="en-US" sz="170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4105" y="2124075"/>
            <a:ext cx="1840111" cy="1840111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224105" y="4233029"/>
            <a:ext cx="3182898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Региональный уровень</a:t>
            </a:r>
            <a:endParaRPr lang="en-US" sz="2150" b="1" dirty="0"/>
          </a:p>
        </p:txBody>
      </p:sp>
      <p:sp>
        <p:nvSpPr>
          <p:cNvPr id="10" name="Text 6"/>
          <p:cNvSpPr/>
          <p:nvPr/>
        </p:nvSpPr>
        <p:spPr>
          <a:xfrm>
            <a:off x="5224105" y="4707136"/>
            <a:ext cx="4182189" cy="13949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2 участника регионального этапа: Интеллектуальная олимпиада ПФО и Областная олимпиада по прикладной биологии</a:t>
            </a:r>
            <a:endParaRPr lang="en-US" sz="170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5138" y="2124075"/>
            <a:ext cx="1840111" cy="1840111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9675138" y="4233029"/>
            <a:ext cx="3231952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Всероссийский уровень</a:t>
            </a:r>
            <a:endParaRPr lang="en-US" sz="2150" b="1" dirty="0"/>
          </a:p>
        </p:txBody>
      </p:sp>
      <p:sp>
        <p:nvSpPr>
          <p:cNvPr id="13" name="Text 8"/>
          <p:cNvSpPr/>
          <p:nvPr/>
        </p:nvSpPr>
        <p:spPr>
          <a:xfrm>
            <a:off x="9675138" y="4707136"/>
            <a:ext cx="4182189" cy="13949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Победители и призёры: олимпиада «Эколята», Учи.ру, конкурс «Я в агро», конкурс «Открытия-2030» (федеральный этап)</a:t>
            </a:r>
            <a:endParaRPr lang="en-US" sz="1700" dirty="0"/>
          </a:p>
        </p:txBody>
      </p:sp>
      <p:sp>
        <p:nvSpPr>
          <p:cNvPr id="14" name="Shape 9"/>
          <p:cNvSpPr/>
          <p:nvPr/>
        </p:nvSpPr>
        <p:spPr>
          <a:xfrm>
            <a:off x="773073" y="6344007"/>
            <a:ext cx="13084254" cy="1271588"/>
          </a:xfrm>
          <a:prstGeom prst="roundRect">
            <a:avLst>
              <a:gd name="adj" fmla="val 7296"/>
            </a:avLst>
          </a:prstGeom>
          <a:solidFill>
            <a:srgbClr val="DCDCD5"/>
          </a:solidFill>
          <a:ln/>
        </p:spPr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934" y="6685717"/>
            <a:ext cx="276106" cy="220861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1490901" y="6614160"/>
            <a:ext cx="12145566" cy="6974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00000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Курс внеурочной деятельности «Шаги в экспериментальную биологию» охватывает 43% (35 из 81 учащегося) — почти каждый второй ученик углублённо изучает биологию.</a:t>
            </a:r>
            <a:endParaRPr lang="en-US" sz="1700" b="1" dirty="0"/>
          </a:p>
        </p:txBody>
      </p:sp>
      <p:pic>
        <p:nvPicPr>
          <p:cNvPr id="17" name="Рисунок 12" descr="Описание: Описание: Асимметричная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16" t="84963"/>
          <a:stretch/>
        </p:blipFill>
        <p:spPr bwMode="auto">
          <a:xfrm>
            <a:off x="11762511" y="7615595"/>
            <a:ext cx="2867889" cy="61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Хозяин\Desktop\fskGjOO_NF738QR_eC0kPtOzIQtiJbYjmVa_bSW7xuop-CTkDmoU7almZuFthpCbw1xdfOx1nrB1e_p-ul9zCf8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720" y="4127016"/>
            <a:ext cx="7406640" cy="410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Хозяин\Desktop\AUZaxTVyHUtiLl0SavfHY5DRCvVZ5Urwn6-y6VegWIjoS5usfPxuuv3Id1DE7cI09Gtx3ee_Q21y6hAyIPwgTTU7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465" y="3774430"/>
            <a:ext cx="7389223" cy="454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46906" y="297954"/>
            <a:ext cx="8692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Опыт организации индивидуальной адресной работы</a:t>
            </a:r>
            <a:endParaRPr lang="ru-RU" sz="2800" dirty="0"/>
          </a:p>
        </p:txBody>
      </p:sp>
      <p:pic>
        <p:nvPicPr>
          <p:cNvPr id="3075" name="Picture 3" descr="C:\Users\Хозяин\Desktop\9U-7eLl0QU8MZQ1reXKXNNjXXcR2DhAdbvVWJ-D6HX180rVrDs5X4vuu0hANMNmJs039lpm4laRpCIsb6hdR031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1248" y="-586859"/>
            <a:ext cx="2359152" cy="524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Хозяин\Desktop\7zukcX1BJrxuAxs2GLgxewbDdNgA2tkJl8X9sTEevoxpKsZHB22oSY2nsD7usjcloked_Z9VKqiUq0TL8PrwM7g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652" y="965239"/>
            <a:ext cx="6896552" cy="386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Хозяин\Desktop\JG3QKootjMF9GE8bcczloXHhJenitW0aa5MoGPOXqPWEnS80vsWL6sBwPqv1HNLmiLT-da-KJjQTvW0oy3AXK3Bq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136" y="4655701"/>
            <a:ext cx="6537960" cy="366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Хозяин\Desktop\hg0w7_s953LM8JmLxURC1w_WjMfRGIs92nZI9PT1IBBE453UO3BkAouJseHI_WZKrg06Y4pChDwpfI7VMcFZbuC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513" y="982325"/>
            <a:ext cx="6553200" cy="367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09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1464290" y="490657"/>
            <a:ext cx="1687711" cy="159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ПРОФЕССИОНАЛЬНЫЙ РОСТ</a:t>
            </a:r>
            <a:endParaRPr lang="en-US" b="1" dirty="0"/>
          </a:p>
        </p:txBody>
      </p:sp>
      <p:sp>
        <p:nvSpPr>
          <p:cNvPr id="4" name="Text 2"/>
          <p:cNvSpPr/>
          <p:nvPr/>
        </p:nvSpPr>
        <p:spPr>
          <a:xfrm>
            <a:off x="937378" y="841653"/>
            <a:ext cx="5910977" cy="4691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50"/>
              </a:lnSpc>
              <a:buNone/>
            </a:pP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Непрерывное развитие учителя</a:t>
            </a:r>
            <a:endParaRPr lang="en-US" sz="3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Text 3"/>
          <p:cNvSpPr/>
          <p:nvPr/>
        </p:nvSpPr>
        <p:spPr>
          <a:xfrm>
            <a:off x="2101036" y="1619964"/>
            <a:ext cx="2101929" cy="234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2400" b="1" dirty="0">
                <a:solidFill>
                  <a:srgbClr val="00206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Конкурсы и признание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8" name="Text 6"/>
          <p:cNvSpPr/>
          <p:nvPr/>
        </p:nvSpPr>
        <p:spPr>
          <a:xfrm>
            <a:off x="532804" y="2000604"/>
            <a:ext cx="3550682" cy="17268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400" b="1" dirty="0" err="1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Победитель</a:t>
            </a:r>
            <a:r>
              <a:rPr lang="en-US" sz="240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ru-RU" sz="2400" b="1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– </a:t>
            </a:r>
          </a:p>
          <a:p>
            <a:pPr marL="0" indent="0" algn="ctr">
              <a:buNone/>
            </a:pPr>
            <a:r>
              <a:rPr lang="en-US" sz="2400" b="1" dirty="0" err="1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окружной</a:t>
            </a:r>
            <a:r>
              <a:rPr lang="en-US" sz="2400" b="1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sz="240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конкурс методразработок по естественнонаучной грамотности (</a:t>
            </a:r>
            <a:r>
              <a:rPr lang="en-US" sz="2400" b="1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2022</a:t>
            </a:r>
            <a:r>
              <a:rPr lang="ru-RU" sz="2400" b="1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-</a:t>
            </a:r>
            <a:r>
              <a:rPr lang="en-US" sz="2400" b="1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2023</a:t>
            </a:r>
            <a:r>
              <a:rPr lang="en-US" sz="240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)</a:t>
            </a:r>
            <a:endParaRPr lang="en-US" sz="2400" b="1" dirty="0"/>
          </a:p>
        </p:txBody>
      </p:sp>
      <p:sp>
        <p:nvSpPr>
          <p:cNvPr id="11" name="Text 9"/>
          <p:cNvSpPr/>
          <p:nvPr/>
        </p:nvSpPr>
        <p:spPr>
          <a:xfrm>
            <a:off x="4284938" y="1980484"/>
            <a:ext cx="3220999" cy="22257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400" b="1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П</a:t>
            </a:r>
            <a:r>
              <a:rPr lang="ru-RU" sz="2400" b="1" dirty="0" err="1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ризер</a:t>
            </a:r>
            <a:r>
              <a:rPr lang="en-US" sz="2400" b="1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ru-RU" sz="2400" b="1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-</a:t>
            </a:r>
            <a:r>
              <a:rPr lang="en-US" sz="2400" b="1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sz="240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региональный конкурс методматериалов с использованием ЭОР (</a:t>
            </a:r>
            <a:r>
              <a:rPr lang="en-US" sz="2400" b="1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2023</a:t>
            </a:r>
            <a:r>
              <a:rPr lang="ru-RU" sz="2400" b="1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-</a:t>
            </a:r>
            <a:r>
              <a:rPr lang="en-US" sz="2400" b="1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2024</a:t>
            </a:r>
            <a:r>
              <a:rPr lang="en-US" sz="240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)</a:t>
            </a:r>
            <a:endParaRPr lang="en-US" sz="2400" b="1" dirty="0"/>
          </a:p>
        </p:txBody>
      </p:sp>
      <p:sp>
        <p:nvSpPr>
          <p:cNvPr id="14" name="Text 12"/>
          <p:cNvSpPr/>
          <p:nvPr/>
        </p:nvSpPr>
        <p:spPr>
          <a:xfrm>
            <a:off x="4407080" y="4502108"/>
            <a:ext cx="2976711" cy="1402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400" b="1" dirty="0" err="1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Победитель</a:t>
            </a:r>
            <a:r>
              <a:rPr lang="en-US" sz="240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ru-RU" sz="2400" b="1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-</a:t>
            </a:r>
            <a:r>
              <a:rPr lang="en-US" sz="2400" b="1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sz="240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окружной этап «Учитель года Самарской </a:t>
            </a:r>
            <a:r>
              <a:rPr lang="en-US" sz="2400" b="1" dirty="0" err="1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области</a:t>
            </a:r>
            <a:r>
              <a:rPr lang="en-US" sz="240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ru-RU" sz="2400" b="1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-</a:t>
            </a:r>
            <a:r>
              <a:rPr lang="en-US" sz="2400" b="1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sz="240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2024»</a:t>
            </a:r>
            <a:endParaRPr lang="en-US" sz="2400" b="1" dirty="0"/>
          </a:p>
        </p:txBody>
      </p:sp>
      <p:sp>
        <p:nvSpPr>
          <p:cNvPr id="17" name="Text 15"/>
          <p:cNvSpPr/>
          <p:nvPr/>
        </p:nvSpPr>
        <p:spPr>
          <a:xfrm>
            <a:off x="227825" y="4476866"/>
            <a:ext cx="3746421" cy="16185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400" b="1" dirty="0" err="1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Победитель</a:t>
            </a:r>
            <a:endParaRPr lang="ru-RU" sz="2400" b="1" dirty="0" smtClean="0">
              <a:solidFill>
                <a:srgbClr val="272525"/>
              </a:solidFill>
              <a:latin typeface="Lato" pitchFamily="34" charset="0"/>
              <a:ea typeface="Lato" pitchFamily="34" charset="-122"/>
              <a:cs typeface="Lato" pitchFamily="34" charset="-120"/>
            </a:endParaRPr>
          </a:p>
          <a:p>
            <a:pPr marL="0" indent="0" algn="ctr">
              <a:buNone/>
            </a:pPr>
            <a:r>
              <a:rPr lang="en-US" sz="2400" b="1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ru-RU" sz="2400" b="1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-</a:t>
            </a:r>
            <a:r>
              <a:rPr lang="en-US" sz="2400" b="1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sz="240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областной конкурс программ по профилактике правонарушений (</a:t>
            </a:r>
            <a:r>
              <a:rPr lang="en-US" sz="2400" b="1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2024</a:t>
            </a:r>
            <a:r>
              <a:rPr lang="ru-RU" sz="2400" b="1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-</a:t>
            </a:r>
            <a:r>
              <a:rPr lang="en-US" sz="2400" b="1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2025</a:t>
            </a:r>
            <a:r>
              <a:rPr lang="en-US" sz="240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)</a:t>
            </a:r>
            <a:endParaRPr lang="en-US" sz="2400" b="1" dirty="0"/>
          </a:p>
        </p:txBody>
      </p:sp>
      <p:sp>
        <p:nvSpPr>
          <p:cNvPr id="20" name="Text 18"/>
          <p:cNvSpPr/>
          <p:nvPr/>
        </p:nvSpPr>
        <p:spPr>
          <a:xfrm>
            <a:off x="4206684" y="6404133"/>
            <a:ext cx="3377506" cy="15632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400" b="1" dirty="0" err="1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Лауреат</a:t>
            </a:r>
            <a:r>
              <a:rPr lang="en-US" sz="240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endParaRPr lang="ru-RU" sz="2400" b="1" dirty="0" smtClean="0">
              <a:solidFill>
                <a:srgbClr val="272525"/>
              </a:solidFill>
              <a:latin typeface="Lato" pitchFamily="34" charset="0"/>
              <a:ea typeface="Lato" pitchFamily="34" charset="-122"/>
              <a:cs typeface="Lato" pitchFamily="34" charset="-120"/>
            </a:endParaRPr>
          </a:p>
          <a:p>
            <a:pPr marL="0" indent="0" algn="ctr">
              <a:buNone/>
            </a:pPr>
            <a:r>
              <a:rPr lang="ru-RU" sz="2400" b="1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-</a:t>
            </a:r>
            <a:r>
              <a:rPr lang="en-US" sz="2400" b="1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sz="240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областной конкурс «Я </a:t>
            </a:r>
            <a:r>
              <a:rPr lang="ru-RU" sz="2400" b="1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-</a:t>
            </a:r>
            <a:r>
              <a:rPr lang="en-US" sz="2400" b="1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sz="240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молодой </a:t>
            </a:r>
            <a:r>
              <a:rPr lang="en-US" sz="2400" b="1" dirty="0" err="1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учитель</a:t>
            </a:r>
            <a:r>
              <a:rPr lang="en-US" sz="2400" b="1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»</a:t>
            </a:r>
            <a:endParaRPr lang="en-US" sz="2400" b="1" dirty="0"/>
          </a:p>
        </p:txBody>
      </p:sp>
      <p:sp>
        <p:nvSpPr>
          <p:cNvPr id="21" name="Text 19"/>
          <p:cNvSpPr/>
          <p:nvPr/>
        </p:nvSpPr>
        <p:spPr>
          <a:xfrm>
            <a:off x="9281160" y="1619963"/>
            <a:ext cx="2507218" cy="234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2400" b="1" dirty="0">
                <a:solidFill>
                  <a:srgbClr val="00206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Повышение квалификации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22" name="Text 20"/>
          <p:cNvSpPr/>
          <p:nvPr/>
        </p:nvSpPr>
        <p:spPr>
          <a:xfrm>
            <a:off x="8481297" y="2256590"/>
            <a:ext cx="4995505" cy="1995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Более 550 часов освоенных программ, включая:</a:t>
            </a:r>
            <a:endParaRPr lang="en-US" b="1" dirty="0"/>
          </a:p>
        </p:txBody>
      </p:sp>
      <p:sp>
        <p:nvSpPr>
          <p:cNvPr id="23" name="Text 21"/>
          <p:cNvSpPr/>
          <p:nvPr/>
        </p:nvSpPr>
        <p:spPr>
          <a:xfrm>
            <a:off x="7828298" y="3049307"/>
            <a:ext cx="6301502" cy="28551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Обновлённые ФГОС и «Школа Минпросвещения России» </a:t>
            </a:r>
            <a:r>
              <a:rPr lang="ru-RU" b="1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-</a:t>
            </a:r>
            <a:r>
              <a:rPr lang="en-US" b="1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144 </a:t>
            </a:r>
            <a:r>
              <a:rPr lang="en-US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ч</a:t>
            </a:r>
            <a:r>
              <a:rPr lang="en-US" b="1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.</a:t>
            </a:r>
            <a:endParaRPr lang="ru-RU" b="1" dirty="0" smtClean="0">
              <a:solidFill>
                <a:srgbClr val="272525"/>
              </a:solidFill>
              <a:latin typeface="Lato" pitchFamily="34" charset="0"/>
              <a:ea typeface="Lato" pitchFamily="34" charset="-122"/>
              <a:cs typeface="Lato" pitchFamily="34" charset="-120"/>
            </a:endParaRPr>
          </a:p>
          <a:p>
            <a:pPr marL="342900" indent="-342900" algn="l">
              <a:lnSpc>
                <a:spcPts val="1550"/>
              </a:lnSpc>
              <a:buSzPct val="100000"/>
              <a:buChar char="•"/>
            </a:pPr>
            <a:endParaRPr lang="en-US" b="1" dirty="0"/>
          </a:p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Преподавание биологии в центре «Точка Роста» </a:t>
            </a:r>
            <a:r>
              <a:rPr lang="ru-RU" b="1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-</a:t>
            </a:r>
            <a:r>
              <a:rPr lang="en-US" b="1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36 </a:t>
            </a:r>
            <a:r>
              <a:rPr lang="en-US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ч</a:t>
            </a:r>
            <a:r>
              <a:rPr lang="en-US" b="1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.</a:t>
            </a:r>
            <a:endParaRPr lang="ru-RU" b="1" dirty="0" smtClean="0">
              <a:solidFill>
                <a:srgbClr val="272525"/>
              </a:solidFill>
              <a:latin typeface="Lato" pitchFamily="34" charset="0"/>
              <a:ea typeface="Lato" pitchFamily="34" charset="-122"/>
              <a:cs typeface="Lato" pitchFamily="34" charset="-120"/>
            </a:endParaRPr>
          </a:p>
          <a:p>
            <a:pPr marL="342900" indent="-342900" algn="l">
              <a:lnSpc>
                <a:spcPts val="1550"/>
              </a:lnSpc>
              <a:buSzPct val="100000"/>
              <a:buChar char="•"/>
            </a:pPr>
            <a:endParaRPr lang="en-US" b="1" dirty="0"/>
          </a:p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Электронная информационно-образовательная </a:t>
            </a:r>
            <a:r>
              <a:rPr lang="en-US" b="1" dirty="0" err="1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среда</a:t>
            </a:r>
            <a:r>
              <a:rPr lang="en-US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ru-RU" b="1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-</a:t>
            </a:r>
            <a:r>
              <a:rPr lang="en-US" b="1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36 ч</a:t>
            </a:r>
            <a:r>
              <a:rPr lang="en-US" b="1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.</a:t>
            </a:r>
            <a:endParaRPr lang="ru-RU" b="1" dirty="0" smtClean="0">
              <a:solidFill>
                <a:srgbClr val="272525"/>
              </a:solidFill>
              <a:latin typeface="Lato" pitchFamily="34" charset="0"/>
              <a:ea typeface="Lato" pitchFamily="34" charset="-122"/>
              <a:cs typeface="Lato" pitchFamily="34" charset="-120"/>
            </a:endParaRPr>
          </a:p>
          <a:p>
            <a:pPr marL="342900" indent="-342900" algn="l">
              <a:lnSpc>
                <a:spcPts val="1550"/>
              </a:lnSpc>
              <a:buSzPct val="100000"/>
              <a:buChar char="•"/>
            </a:pPr>
            <a:endParaRPr lang="en-US" b="1" dirty="0"/>
          </a:p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Работа с детьми ОВЗ и РАС в условиях ФГОС </a:t>
            </a:r>
            <a:r>
              <a:rPr lang="ru-RU" b="1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-</a:t>
            </a:r>
            <a:r>
              <a:rPr lang="en-US" b="1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72 </a:t>
            </a:r>
            <a:r>
              <a:rPr lang="en-US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ч</a:t>
            </a:r>
            <a:r>
              <a:rPr lang="en-US" b="1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.</a:t>
            </a:r>
            <a:endParaRPr lang="ru-RU" b="1" dirty="0" smtClean="0">
              <a:solidFill>
                <a:srgbClr val="272525"/>
              </a:solidFill>
              <a:latin typeface="Lato" pitchFamily="34" charset="0"/>
              <a:ea typeface="Lato" pitchFamily="34" charset="-122"/>
              <a:cs typeface="Lato" pitchFamily="34" charset="-120"/>
            </a:endParaRPr>
          </a:p>
          <a:p>
            <a:pPr marL="342900" indent="-342900" algn="l">
              <a:lnSpc>
                <a:spcPts val="1550"/>
              </a:lnSpc>
              <a:buSzPct val="100000"/>
              <a:buChar char="•"/>
            </a:pPr>
            <a:endParaRPr lang="en-US" b="1" dirty="0"/>
          </a:p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Профессиональная переподготовка: специалист по работе с молодёжью; государственное и муниципальное управление</a:t>
            </a:r>
            <a:endParaRPr lang="en-US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-85283" y="7136427"/>
            <a:ext cx="45230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Призёр</a:t>
            </a:r>
            <a:endParaRPr lang="ru-RU" sz="2400" b="1" dirty="0" smtClean="0">
              <a:solidFill>
                <a:srgbClr val="272525"/>
              </a:solidFill>
              <a:latin typeface="Lato" pitchFamily="34" charset="0"/>
              <a:ea typeface="Lato" pitchFamily="34" charset="-122"/>
              <a:cs typeface="Lato" pitchFamily="34" charset="-120"/>
            </a:endParaRPr>
          </a:p>
          <a:p>
            <a:pPr algn="ctr"/>
            <a:r>
              <a:rPr lang="en-US" sz="2400" b="1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ru-RU" sz="2400" b="1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-</a:t>
            </a:r>
            <a:r>
              <a:rPr lang="en-US" sz="2400" b="1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«</a:t>
            </a:r>
            <a:r>
              <a:rPr lang="en-US" sz="2400" b="1" dirty="0" err="1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Воспитать</a:t>
            </a:r>
            <a:r>
              <a:rPr lang="en-US" sz="2400" b="1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sz="2400" b="1" dirty="0" err="1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человека</a:t>
            </a:r>
            <a:r>
              <a:rPr lang="en-US" sz="2400" b="1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»</a:t>
            </a:r>
            <a:r>
              <a:rPr lang="ru-RU" sz="2400" b="1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2025</a:t>
            </a:r>
            <a:endParaRPr lang="en-US" sz="2400" b="1" dirty="0"/>
          </a:p>
        </p:txBody>
      </p:sp>
      <p:pic>
        <p:nvPicPr>
          <p:cNvPr id="15" name="Рисунок 12" descr="Описание: Описание: Асимметричная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16" t="84963"/>
          <a:stretch/>
        </p:blipFill>
        <p:spPr bwMode="auto">
          <a:xfrm>
            <a:off x="11762511" y="7396355"/>
            <a:ext cx="2867889" cy="83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27842"/>
            <a:ext cx="996148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Преимущества авторской методики</a:t>
            </a:r>
            <a:endParaRPr lang="en-US" sz="4450" dirty="0"/>
          </a:p>
        </p:txBody>
      </p:sp>
      <p:sp>
        <p:nvSpPr>
          <p:cNvPr id="6" name="Text 3"/>
          <p:cNvSpPr/>
          <p:nvPr/>
        </p:nvSpPr>
        <p:spPr>
          <a:xfrm>
            <a:off x="1028224" y="230897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Системность</a:t>
            </a:r>
            <a:endParaRPr lang="en-US" sz="2800" b="1" dirty="0"/>
          </a:p>
        </p:txBody>
      </p:sp>
      <p:sp>
        <p:nvSpPr>
          <p:cNvPr id="7" name="Text 4"/>
          <p:cNvSpPr/>
          <p:nvPr/>
        </p:nvSpPr>
        <p:spPr>
          <a:xfrm>
            <a:off x="1028224" y="2937511"/>
            <a:ext cx="593907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Серия уроков обеспечивает глубокое понимание темы и устойчивые навыки исследования</a:t>
            </a:r>
            <a:endParaRPr lang="en-US" sz="1750" b="1" dirty="0"/>
          </a:p>
        </p:txBody>
      </p:sp>
      <p:sp>
        <p:nvSpPr>
          <p:cNvPr id="11" name="Text 7"/>
          <p:cNvSpPr/>
          <p:nvPr/>
        </p:nvSpPr>
        <p:spPr>
          <a:xfrm>
            <a:off x="7662982" y="230897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Вовлечённость</a:t>
            </a:r>
            <a:endParaRPr lang="en-US" sz="2800" b="1" dirty="0"/>
          </a:p>
        </p:txBody>
      </p:sp>
      <p:sp>
        <p:nvSpPr>
          <p:cNvPr id="12" name="Text 8"/>
          <p:cNvSpPr/>
          <p:nvPr/>
        </p:nvSpPr>
        <p:spPr>
          <a:xfrm>
            <a:off x="7662982" y="2961324"/>
            <a:ext cx="59391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Практическая работа в группах с гербариями, таблицами и рабочими листами</a:t>
            </a:r>
            <a:endParaRPr lang="en-US" sz="1750" b="1" dirty="0"/>
          </a:p>
        </p:txBody>
      </p:sp>
      <p:sp>
        <p:nvSpPr>
          <p:cNvPr id="16" name="Text 11"/>
          <p:cNvSpPr/>
          <p:nvPr/>
        </p:nvSpPr>
        <p:spPr>
          <a:xfrm>
            <a:off x="1317784" y="468868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Межпредметность</a:t>
            </a:r>
            <a:endParaRPr lang="en-US" sz="2800" b="1" dirty="0"/>
          </a:p>
        </p:txBody>
      </p:sp>
      <p:sp>
        <p:nvSpPr>
          <p:cNvPr id="17" name="Text 12"/>
          <p:cNvSpPr/>
          <p:nvPr/>
        </p:nvSpPr>
        <p:spPr>
          <a:xfrm>
            <a:off x="1028224" y="5359479"/>
            <a:ext cx="593907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Биология, статистика, коммуникативные </a:t>
            </a:r>
            <a:r>
              <a:rPr lang="en-US" sz="1750" b="1" dirty="0" err="1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навыки</a:t>
            </a:r>
            <a:r>
              <a:rPr lang="en-US" sz="175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ru-RU" sz="1750" b="1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-</a:t>
            </a:r>
            <a:r>
              <a:rPr lang="en-US" sz="1750" b="1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sz="175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в едином образовательном пространстве</a:t>
            </a:r>
            <a:endParaRPr lang="en-US" sz="1750" b="1" dirty="0"/>
          </a:p>
        </p:txBody>
      </p:sp>
      <p:sp>
        <p:nvSpPr>
          <p:cNvPr id="21" name="Text 15"/>
          <p:cNvSpPr/>
          <p:nvPr/>
        </p:nvSpPr>
        <p:spPr>
          <a:xfrm>
            <a:off x="7662982" y="465570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Наглядность</a:t>
            </a:r>
            <a:endParaRPr lang="en-US" sz="2800" b="1" dirty="0"/>
          </a:p>
        </p:txBody>
      </p:sp>
      <p:sp>
        <p:nvSpPr>
          <p:cNvPr id="22" name="Text 16"/>
          <p:cNvSpPr/>
          <p:nvPr/>
        </p:nvSpPr>
        <p:spPr>
          <a:xfrm>
            <a:off x="7662982" y="5220295"/>
            <a:ext cx="59391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Антропогенное воздействие становится видимым через анализ реальных объектов</a:t>
            </a:r>
            <a:endParaRPr lang="en-US" sz="1750" b="1" dirty="0"/>
          </a:p>
        </p:txBody>
      </p:sp>
      <p:pic>
        <p:nvPicPr>
          <p:cNvPr id="13" name="Рисунок 12" descr="Описание: Описание: Асимметричная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16" t="84963"/>
          <a:stretch/>
        </p:blipFill>
        <p:spPr bwMode="auto">
          <a:xfrm>
            <a:off x="11762511" y="7396355"/>
            <a:ext cx="2867889" cy="83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773</Words>
  <Application>Microsoft Office PowerPoint</Application>
  <PresentationFormat>Произвольный</PresentationFormat>
  <Paragraphs>143</Paragraphs>
  <Slides>10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Gelasio</vt:lpstr>
      <vt:lpstr>Calibri</vt:lpstr>
      <vt:lpstr>Times New Roman</vt:lpstr>
      <vt:lpstr>Lato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lastModifiedBy>Хозяин</cp:lastModifiedBy>
  <cp:revision>15</cp:revision>
  <dcterms:created xsi:type="dcterms:W3CDTF">2026-04-08T17:51:17Z</dcterms:created>
  <dcterms:modified xsi:type="dcterms:W3CDTF">2026-04-10T06:25:40Z</dcterms:modified>
</cp:coreProperties>
</file>