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1" d="100"/>
          <a:sy n="91" d="100"/>
        </p:scale>
        <p:origin x="56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5951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746550" y="195445"/>
            <a:ext cx="5675190" cy="32925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Многоуровневая диагностика и служба примирения: </a:t>
            </a:r>
            <a:endParaRPr lang="ru-RU" sz="2400" b="1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 err="1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основные</a:t>
            </a:r>
            <a:r>
              <a:rPr lang="en-US" sz="2400" b="1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b="1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подходы
</a:t>
            </a:r>
            <a:r>
              <a:rPr lang="en-US" sz="8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ru-RU" sz="800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800" dirty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800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800" dirty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sz="800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400" dirty="0" err="1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Комплексная</a:t>
            </a:r>
            <a:r>
              <a:rPr lang="en-US" sz="14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4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психолого-педагогическая диагностика и служба примирения для профилактики буллинга.
</a:t>
            </a:r>
            <a:endParaRPr lang="en-US" sz="2400" dirty="0"/>
          </a:p>
        </p:txBody>
      </p:sp>
      <p:sp>
        <p:nvSpPr>
          <p:cNvPr id="4" name="Text 1"/>
          <p:cNvSpPr txBox="1"/>
          <p:nvPr/>
        </p:nvSpPr>
        <p:spPr>
          <a:xfrm>
            <a:off x="6489290" y="4478938"/>
            <a:ext cx="2180840" cy="255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1100" dirty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</a:t>
            </a:r>
            <a:endParaRPr lang="en-US" sz="800" dirty="0"/>
          </a:p>
        </p:txBody>
      </p:sp>
      <p:sp>
        <p:nvSpPr>
          <p:cNvPr id="4" name="Text 1"/>
          <p:cNvSpPr txBox="1"/>
          <p:nvPr/>
        </p:nvSpPr>
        <p:spPr>
          <a:xfrm>
            <a:off x="0" y="2382962"/>
            <a:ext cx="2380231" cy="18330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4 классах наблюдается высокий уровень доброжелательности — 4,2 балла из 5, </a:t>
            </a:r>
            <a:endParaRPr lang="ru-RU" sz="1200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 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низкая конфликтность, что создаёт комфортную атмосферу для обучения.</a:t>
            </a:r>
            <a:r>
              <a:rPr lang="en-US" sz="11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00" dirty="0"/>
          </a:p>
        </p:txBody>
      </p:sp>
      <p:sp>
        <p:nvSpPr>
          <p:cNvPr id="5" name="Text 2"/>
          <p:cNvSpPr txBox="1"/>
          <p:nvPr/>
        </p:nvSpPr>
        <p:spPr>
          <a:xfrm>
            <a:off x="306395" y="382997"/>
            <a:ext cx="7930579" cy="98914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Анкетирование по методике Федоренко: </a:t>
            </a:r>
            <a:endParaRPr lang="ru-RU" sz="2400" b="1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оценки</a:t>
            </a:r>
            <a:r>
              <a:rPr lang="en-US" sz="24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b="1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психологического</a:t>
            </a: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климата</a:t>
            </a:r>
            <a:endParaRPr lang="en-US" sz="2400" dirty="0"/>
          </a:p>
        </p:txBody>
      </p:sp>
      <p:sp>
        <p:nvSpPr>
          <p:cNvPr id="6" name="Text 3"/>
          <p:cNvSpPr txBox="1"/>
          <p:nvPr/>
        </p:nvSpPr>
        <p:spPr>
          <a:xfrm>
            <a:off x="2632256" y="2382963"/>
            <a:ext cx="1921260" cy="13089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5 классах снижается уровень сотрудничества, учащиеся отмечают сложности в общении и растущую изоляцию отдельных одноклассников.</a:t>
            </a:r>
            <a:r>
              <a:rPr lang="en-US" sz="11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00" dirty="0"/>
          </a:p>
        </p:txBody>
      </p:sp>
      <p:sp>
        <p:nvSpPr>
          <p:cNvPr id="7" name="Text 4"/>
          <p:cNvSpPr txBox="1"/>
          <p:nvPr/>
        </p:nvSpPr>
        <p:spPr>
          <a:xfrm>
            <a:off x="4856749" y="2382963"/>
            <a:ext cx="1976819" cy="13089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6 классах наблюдается пик конфликтности — до 4,2 балла, </a:t>
            </a:r>
            <a:endParaRPr lang="ru-RU" sz="1200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err="1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что</a:t>
            </a: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подчёркивает необходимость активных превентивных мер и поддержки.
</a:t>
            </a:r>
            <a:endParaRPr lang="en-US" sz="1200" dirty="0"/>
          </a:p>
        </p:txBody>
      </p:sp>
      <p:sp>
        <p:nvSpPr>
          <p:cNvPr id="8" name="Text 5"/>
          <p:cNvSpPr txBox="1"/>
          <p:nvPr/>
        </p:nvSpPr>
        <p:spPr>
          <a:xfrm>
            <a:off x="6945253" y="2382963"/>
            <a:ext cx="2135926" cy="13089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7–9 классах в удачно работающих коллективах усиливается сплочённость, а в проблемных сохраняется агрессия и равнодушие, требующие вмешательства</a:t>
            </a: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059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6393" y="1837352"/>
            <a:ext cx="6060571" cy="2277479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</a:t>
            </a:r>
            <a:endParaRPr lang="en-US" sz="800" dirty="0"/>
          </a:p>
        </p:txBody>
      </p:sp>
      <p:sp>
        <p:nvSpPr>
          <p:cNvPr id="6" name="Text 1"/>
          <p:cNvSpPr txBox="1"/>
          <p:nvPr/>
        </p:nvSpPr>
        <p:spPr>
          <a:xfrm>
            <a:off x="306395" y="1"/>
            <a:ext cx="7930579" cy="942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График уровня конфликтности по </a:t>
            </a:r>
            <a:r>
              <a:rPr lang="en-US" sz="2400" b="1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Федоренко</a:t>
            </a: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ru-RU" sz="2400" b="1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</a:t>
            </a: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4-9 классы</a:t>
            </a:r>
            <a:r>
              <a:rPr lang="en-US" sz="24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)</a:t>
            </a:r>
            <a:endParaRPr lang="en-US" sz="2400" dirty="0"/>
          </a:p>
        </p:txBody>
      </p:sp>
      <p:sp>
        <p:nvSpPr>
          <p:cNvPr id="7" name="Text 2"/>
          <p:cNvSpPr txBox="1"/>
          <p:nvPr/>
        </p:nvSpPr>
        <p:spPr>
          <a:xfrm>
            <a:off x="83763" y="2026727"/>
            <a:ext cx="2382158" cy="18987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Регулярное вмешательство службы примирения сопровождается заметным </a:t>
            </a:r>
            <a:r>
              <a:rPr lang="en-US" sz="1200" dirty="0" err="1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снижением</a:t>
            </a:r>
            <a:r>
              <a:rPr lang="en-US" sz="1200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конфликтности</a:t>
            </a:r>
            <a:endParaRPr lang="ru-RU" sz="1200" dirty="0" smtClean="0">
              <a:solidFill>
                <a:srgbClr val="E90087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после 6 </a:t>
            </a:r>
            <a:r>
              <a:rPr lang="en-US" sz="1200" dirty="0" err="1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класса</a:t>
            </a:r>
            <a:r>
              <a:rPr lang="en-US" sz="1200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</a:t>
            </a:r>
            <a:endParaRPr lang="ru-RU" sz="1200" dirty="0" smtClean="0">
              <a:solidFill>
                <a:srgbClr val="E90087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что подтверждает эффективность профилактических мероприятий.</a:t>
            </a:r>
            <a:r>
              <a:rPr lang="en-US" sz="1100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Наиболее высокий уровень </a:t>
            </a:r>
            <a:r>
              <a:rPr lang="en-US" sz="1100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конфликтности</a:t>
            </a: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1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наблюдается</a:t>
            </a:r>
            <a:endParaRPr lang="ru-RU" sz="1100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1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6 классе, после чего служба примирения способствует существенному уменьшению напряженности в коллективе.
Данные диагностики ГБОУ СОШ №7, учебный год 2023–2024
</a:t>
            </a:r>
            <a:endParaRPr lang="en-US" sz="11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01" y="1992620"/>
            <a:ext cx="254991" cy="339989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1157" y="2025492"/>
            <a:ext cx="342803" cy="274243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14337" y="1992620"/>
            <a:ext cx="329364" cy="339989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59234" y="1992620"/>
            <a:ext cx="212493" cy="339989"/>
          </a:xfrm>
          <a:prstGeom prst="rect">
            <a:avLst/>
          </a:prstGeom>
        </p:spPr>
      </p:pic>
      <p:sp>
        <p:nvSpPr>
          <p:cNvPr id="11" name="Text 0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800" dirty="0"/>
          </a:p>
        </p:txBody>
      </p:sp>
      <p:sp>
        <p:nvSpPr>
          <p:cNvPr id="12" name="Text 1"/>
          <p:cNvSpPr txBox="1"/>
          <p:nvPr/>
        </p:nvSpPr>
        <p:spPr>
          <a:xfrm>
            <a:off x="306395" y="2443053"/>
            <a:ext cx="1962155" cy="22127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 err="1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Физические</a:t>
            </a:r>
            <a:r>
              <a:rPr lang="en-US" sz="1200" b="1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b="1" dirty="0" err="1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конфликты</a:t>
            </a:r>
            <a:r>
              <a:rPr lang="en-US" sz="1200" b="1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Частые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драки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и 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проявления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агрессии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фиксируются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педагогами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ru-RU" sz="1200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дневниках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и </a:t>
            </a:r>
            <a:endParaRPr lang="ru-RU" sz="1200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служат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одним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из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сигналов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для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дальнейшей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диагностики и вмешательства.
</a:t>
            </a:r>
            <a:endParaRPr lang="en-US" sz="1200" dirty="0"/>
          </a:p>
        </p:txBody>
      </p:sp>
      <p:sp>
        <p:nvSpPr>
          <p:cNvPr id="13" name="Text 2"/>
          <p:cNvSpPr txBox="1"/>
          <p:nvPr/>
        </p:nvSpPr>
        <p:spPr>
          <a:xfrm>
            <a:off x="2492856" y="2443053"/>
            <a:ext cx="1869739" cy="18730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Игнорирование и изоляция
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Жалобы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 социальном игнорировании указывают на формирование группы риска среди учащихся, что коррелирует с данными социометрии.
</a:t>
            </a:r>
            <a:endParaRPr lang="en-US" sz="1200" dirty="0"/>
          </a:p>
        </p:txBody>
      </p:sp>
      <p:sp>
        <p:nvSpPr>
          <p:cNvPr id="14" name="Text 3"/>
          <p:cNvSpPr txBox="1"/>
          <p:nvPr/>
        </p:nvSpPr>
        <p:spPr>
          <a:xfrm>
            <a:off x="4679318" y="2443053"/>
            <a:ext cx="1993708" cy="18730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Насмешки и психологический буллинг
</a:t>
            </a: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Негативные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высказывания и унижения в адрес отдельных детей выявляются в дневниках и совпадают с показателями по методике Щурковой.</a:t>
            </a:r>
            <a:r>
              <a:rPr lang="en-US" sz="10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50" dirty="0"/>
          </a:p>
        </p:txBody>
      </p:sp>
      <p:sp>
        <p:nvSpPr>
          <p:cNvPr id="15" name="Text 4"/>
          <p:cNvSpPr txBox="1"/>
          <p:nvPr/>
        </p:nvSpPr>
        <p:spPr>
          <a:xfrm>
            <a:off x="6756788" y="2443053"/>
            <a:ext cx="2261569" cy="18730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Кибербуллинг
</a:t>
            </a:r>
            <a:endParaRPr lang="ru-RU" sz="1200" b="1" dirty="0" smtClean="0">
              <a:solidFill>
                <a:srgbClr val="E90087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Педагоги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отмечают рост случаев онлайн-агрессии, что согласуется с данными диагностики о скрытых формах буллинга в старших классах.</a:t>
            </a: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00" dirty="0"/>
          </a:p>
        </p:txBody>
      </p:sp>
      <p:sp>
        <p:nvSpPr>
          <p:cNvPr id="16" name="Text 5"/>
          <p:cNvSpPr txBox="1"/>
          <p:nvPr/>
        </p:nvSpPr>
        <p:spPr>
          <a:xfrm>
            <a:off x="306395" y="1"/>
            <a:ext cx="7930579" cy="90043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Экспертное наблюдение педагогов: </a:t>
            </a:r>
            <a:endParaRPr lang="ru-RU" sz="2400" b="1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маркеры</a:t>
            </a:r>
            <a:r>
              <a:rPr lang="en-US" sz="24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 </a:t>
            </a:r>
            <a:r>
              <a:rPr lang="en-US" sz="24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корреляция</a:t>
            </a: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46" y="1688549"/>
            <a:ext cx="8399709" cy="2799903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110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</a:t>
            </a:r>
            <a:endParaRPr lang="en-US" sz="800" dirty="0"/>
          </a:p>
        </p:txBody>
      </p:sp>
      <p:sp>
        <p:nvSpPr>
          <p:cNvPr id="5" name="Text 1"/>
          <p:cNvSpPr txBox="1"/>
          <p:nvPr/>
        </p:nvSpPr>
        <p:spPr>
          <a:xfrm>
            <a:off x="306395" y="382997"/>
            <a:ext cx="7930579" cy="98914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Алгоритм действий Школьной службы примирения (ШСП)
</a:t>
            </a: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Этапы работы и принципы взаимодействия с участниками конфликта
</a:t>
            </a:r>
            <a:endParaRPr lang="en-US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284575" y="2292875"/>
            <a:ext cx="2630700" cy="82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состав службы входят куратор — педагог-психолог с подготовкой в восстановительной медиации и педагоги-медиаторы — классные руководители, обеспечивающие профессиональное сопровождение.
</a:t>
            </a:r>
            <a:endParaRPr lang="en-US" sz="1000" dirty="0"/>
          </a:p>
        </p:txBody>
      </p:sp>
      <p:sp>
        <p:nvSpPr>
          <p:cNvPr id="5" name="Text 1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</a:t>
            </a:r>
            <a:endParaRPr lang="en-US" sz="800" dirty="0"/>
          </a:p>
        </p:txBody>
      </p:sp>
      <p:sp>
        <p:nvSpPr>
          <p:cNvPr id="6" name="Text 2"/>
          <p:cNvSpPr txBox="1"/>
          <p:nvPr/>
        </p:nvSpPr>
        <p:spPr>
          <a:xfrm>
            <a:off x="284575" y="3752525"/>
            <a:ext cx="2630700" cy="82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Медиаторы сохраняют нейтральность и конфиденциальность, создавая безопасную атмосферу для откровенного диалога без оценки и наказаний.
</a:t>
            </a:r>
            <a:endParaRPr lang="en-US" sz="1000" dirty="0"/>
          </a:p>
        </p:txBody>
      </p:sp>
      <p:sp>
        <p:nvSpPr>
          <p:cNvPr id="7" name="Text 3"/>
          <p:cNvSpPr txBox="1"/>
          <p:nvPr/>
        </p:nvSpPr>
        <p:spPr>
          <a:xfrm>
            <a:off x="4603245" y="2292875"/>
            <a:ext cx="2631000" cy="82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Участие в службе строго добровольное: обе стороны конфликта должны согласиться на процедуру, что гарантирует эффективность и соблюдение этических норм.
</a:t>
            </a:r>
            <a:endParaRPr lang="en-US" sz="1000" dirty="0"/>
          </a:p>
        </p:txBody>
      </p:sp>
      <p:sp>
        <p:nvSpPr>
          <p:cNvPr id="8" name="Text 4"/>
          <p:cNvSpPr txBox="1"/>
          <p:nvPr/>
        </p:nvSpPr>
        <p:spPr>
          <a:xfrm>
            <a:off x="4603245" y="3752525"/>
            <a:ext cx="2631000" cy="82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Решения принимаются самими участниками, при поддержке медиаторов, что способствует развитию ответственности и навыков конструктивного общения.
</a:t>
            </a:r>
            <a:endParaRPr lang="en-US" sz="1000" dirty="0"/>
          </a:p>
        </p:txBody>
      </p:sp>
      <p:sp>
        <p:nvSpPr>
          <p:cNvPr id="9" name="Text 5"/>
          <p:cNvSpPr txBox="1"/>
          <p:nvPr/>
        </p:nvSpPr>
        <p:spPr>
          <a:xfrm>
            <a:off x="306395" y="382997"/>
            <a:ext cx="7930579" cy="98914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Принципы и структура работы ШСП ГБОУ СОШ №7
</a:t>
            </a:r>
            <a:endParaRPr 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650" y="2833123"/>
            <a:ext cx="2249100" cy="1700003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1050" y="2833123"/>
            <a:ext cx="2249100" cy="1700003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8550" y="2833123"/>
            <a:ext cx="2249100" cy="1700003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0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</a:t>
            </a:r>
            <a:endParaRPr lang="en-US" sz="800" dirty="0"/>
          </a:p>
        </p:txBody>
      </p:sp>
      <p:sp>
        <p:nvSpPr>
          <p:cNvPr id="9" name="Text 1"/>
          <p:cNvSpPr txBox="1"/>
          <p:nvPr/>
        </p:nvSpPr>
        <p:spPr>
          <a:xfrm>
            <a:off x="384513" y="1882511"/>
            <a:ext cx="2139614" cy="81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62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Опасность из-за неверно воспринятых шуток
</a:t>
            </a:r>
            <a:r>
              <a:rPr lang="en-US" sz="80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802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Шутки одноклассника воспринимались девочкой как угроза, что вызвало у нее страх и пропуски уроков. Родители уже готовили заявление в полицию.
</a:t>
            </a:r>
            <a:endParaRPr lang="en-US" sz="962" dirty="0"/>
          </a:p>
        </p:txBody>
      </p:sp>
      <p:sp>
        <p:nvSpPr>
          <p:cNvPr id="10" name="Text 2"/>
          <p:cNvSpPr txBox="1"/>
          <p:nvPr/>
        </p:nvSpPr>
        <p:spPr>
          <a:xfrm>
            <a:off x="3203913" y="1882511"/>
            <a:ext cx="2139614" cy="81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96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Индивидуальные беседы и выявление причин
</a:t>
            </a:r>
            <a:r>
              <a:rPr lang="en-US" sz="8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83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Медиатор провел встречи с обеими сторонами, выявив высокий уровень тревожности у девочки и склонность к рискованному поведению мальчика.
</a:t>
            </a:r>
            <a:endParaRPr lang="en-US" sz="996" dirty="0"/>
          </a:p>
        </p:txBody>
      </p:sp>
      <p:sp>
        <p:nvSpPr>
          <p:cNvPr id="11" name="Text 3"/>
          <p:cNvSpPr txBox="1"/>
          <p:nvPr/>
        </p:nvSpPr>
        <p:spPr>
          <a:xfrm>
            <a:off x="6061413" y="1882511"/>
            <a:ext cx="2139614" cy="81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19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Примирение и восстановление отношений
</a:t>
            </a:r>
            <a:r>
              <a:rPr lang="en-US" sz="76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766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 совместной встрече мальчик принес извинения, стороны согласились на правила уважительного общения. Тревожность девочки снизилась, конфликт исчерпан.
</a:t>
            </a:r>
            <a:endParaRPr lang="en-US" sz="919" dirty="0"/>
          </a:p>
        </p:txBody>
      </p:sp>
      <p:sp>
        <p:nvSpPr>
          <p:cNvPr id="12" name="Text 4"/>
          <p:cNvSpPr txBox="1"/>
          <p:nvPr/>
        </p:nvSpPr>
        <p:spPr>
          <a:xfrm>
            <a:off x="306395" y="382997"/>
            <a:ext cx="7930579" cy="98914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Пример 1: инцидент с угрозой в 8 классе
</a:t>
            </a:r>
            <a:endParaRPr 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" y="3193758"/>
            <a:ext cx="8667751" cy="1946858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547196" y="1942123"/>
            <a:ext cx="3284527" cy="9855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Драка возникла из-за чувства предательства между подругами. Девочки испытывали вину и обиду, не умели конструктивно выражать эмоции, что усугубляло ситуацию.
</a:t>
            </a:r>
            <a:endParaRPr lang="en-US" sz="1200" dirty="0"/>
          </a:p>
        </p:txBody>
      </p:sp>
      <p:sp>
        <p:nvSpPr>
          <p:cNvPr id="7" name="Text 1"/>
          <p:cNvSpPr txBox="1"/>
          <p:nvPr/>
        </p:nvSpPr>
        <p:spPr>
          <a:xfrm>
            <a:off x="4572000" y="1942123"/>
            <a:ext cx="4286251" cy="9855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Использовалась игротерапия и медиативный диалог, </a:t>
            </a:r>
            <a:endParaRPr lang="ru-RU" sz="1200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err="1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что</a:t>
            </a: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помогло восстановить доверие, </a:t>
            </a:r>
            <a:endParaRPr lang="ru-RU" sz="1200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err="1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наладить</a:t>
            </a: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отношения </a:t>
            </a:r>
            <a:r>
              <a:rPr lang="en-US" sz="1200" dirty="0" err="1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втроем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</a:t>
            </a:r>
            <a:endParaRPr lang="ru-RU" sz="1200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положительно повлияло на климат всего класса.
</a:t>
            </a:r>
            <a:endParaRPr lang="en-US" sz="1200" dirty="0"/>
          </a:p>
        </p:txBody>
      </p:sp>
      <p:sp>
        <p:nvSpPr>
          <p:cNvPr id="8" name="Text 2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</a:t>
            </a:r>
            <a:endParaRPr lang="en-US" sz="800" dirty="0"/>
          </a:p>
        </p:txBody>
      </p:sp>
      <p:sp>
        <p:nvSpPr>
          <p:cNvPr id="9" name="Text 3"/>
          <p:cNvSpPr txBox="1"/>
          <p:nvPr/>
        </p:nvSpPr>
        <p:spPr>
          <a:xfrm>
            <a:off x="306395" y="382997"/>
            <a:ext cx="7930579" cy="98914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Пример 2: новогодний конфликт в 4 классе
</a:t>
            </a:r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1504" y="1810642"/>
            <a:ext cx="5123021" cy="333196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22" y="209405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306395" y="265247"/>
            <a:ext cx="7930579" cy="69801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Пример 3: затяжной конфликт в 6 </a:t>
            </a:r>
            <a:r>
              <a:rPr lang="en-US" sz="24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классе</a:t>
            </a:r>
            <a:endParaRPr lang="en-US" sz="2400" dirty="0"/>
          </a:p>
        </p:txBody>
      </p:sp>
      <p:sp>
        <p:nvSpPr>
          <p:cNvPr id="6" name="Text 1"/>
          <p:cNvSpPr txBox="1"/>
          <p:nvPr/>
        </p:nvSpPr>
        <p:spPr>
          <a:xfrm>
            <a:off x="1090070" y="1949880"/>
            <a:ext cx="2483768" cy="13238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Несмотря на три попытки медиации, противостояние двух групп оставалось острым, будучи частью идентичности участников. Конфликт мешал учебному процессу и атмосфере в классе.</a:t>
            </a:r>
            <a:r>
              <a:rPr lang="en-US" sz="1053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53" dirty="0"/>
          </a:p>
        </p:txBody>
      </p:sp>
      <p:sp>
        <p:nvSpPr>
          <p:cNvPr id="7" name="Text 2"/>
          <p:cNvSpPr txBox="1"/>
          <p:nvPr/>
        </p:nvSpPr>
        <p:spPr>
          <a:xfrm>
            <a:off x="816678" y="3635806"/>
            <a:ext cx="2914826" cy="12391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Принято решение о переводе одной ученицы в другой класс, </a:t>
            </a:r>
            <a:endParaRPr lang="ru-RU" sz="1200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err="1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что</a:t>
            </a: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значительно улучшило климат и показало границы применения </a:t>
            </a:r>
            <a:r>
              <a:rPr lang="en-US" sz="1200" dirty="0" err="1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восстановительных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процедур</a:t>
            </a:r>
            <a:endParaRPr lang="ru-RU" sz="1200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сложных случаях.</a:t>
            </a:r>
            <a:r>
              <a:rPr lang="en-US" sz="1067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67" dirty="0"/>
          </a:p>
        </p:txBody>
      </p:sp>
      <p:sp>
        <p:nvSpPr>
          <p:cNvPr id="8" name="Text 3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17</a:t>
            </a:r>
            <a:endParaRPr lang="en-US" sz="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1175" y="1835776"/>
            <a:ext cx="3191006" cy="2280631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</a:t>
            </a:r>
            <a:endParaRPr lang="en-US" sz="800" dirty="0"/>
          </a:p>
        </p:txBody>
      </p:sp>
      <p:sp>
        <p:nvSpPr>
          <p:cNvPr id="6" name="Text 1"/>
          <p:cNvSpPr txBox="1"/>
          <p:nvPr/>
        </p:nvSpPr>
        <p:spPr>
          <a:xfrm>
            <a:off x="306395" y="160545"/>
            <a:ext cx="7930579" cy="6481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Результаты работы ШСП за </a:t>
            </a:r>
            <a:r>
              <a:rPr lang="en-US" sz="2400" b="1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учебный</a:t>
            </a: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год</a:t>
            </a:r>
            <a:endParaRPr lang="en-US" sz="2400" dirty="0"/>
          </a:p>
        </p:txBody>
      </p:sp>
      <p:sp>
        <p:nvSpPr>
          <p:cNvPr id="7" name="Text 2"/>
          <p:cNvSpPr txBox="1"/>
          <p:nvPr/>
        </p:nvSpPr>
        <p:spPr>
          <a:xfrm>
            <a:off x="125643" y="2026727"/>
            <a:ext cx="2254589" cy="18987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Статистика обращений и итоговых результатов, отражающих эффективность деятельности службы примирения в школе.</a:t>
            </a:r>
            <a:r>
              <a:rPr lang="en-US" sz="1200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Высокая </a:t>
            </a:r>
            <a:r>
              <a:rPr lang="en-US" sz="1200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успешность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ru-RU" sz="1200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медиации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ru-RU" sz="1200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17 из 19 случаев) подтверждает эффективность службы. </a:t>
            </a:r>
            <a:endParaRPr lang="ru-RU" sz="1200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Рецидивы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 превышают 10%, что соответствует национальным стандартам.
</a:t>
            </a: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Отчет ШСП ГБОУ СОШ №7, 2023–2024 учебный год</a:t>
            </a:r>
            <a:r>
              <a:rPr lang="en-US" sz="929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929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19</a:t>
            </a:r>
            <a:endParaRPr lang="en-US" sz="800" dirty="0"/>
          </a:p>
        </p:txBody>
      </p:sp>
      <p:sp>
        <p:nvSpPr>
          <p:cNvPr id="5" name="Text 1"/>
          <p:cNvSpPr txBox="1"/>
          <p:nvPr/>
        </p:nvSpPr>
        <p:spPr>
          <a:xfrm>
            <a:off x="306395" y="382997"/>
            <a:ext cx="7930579" cy="6012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Выводы по диагностике </a:t>
            </a:r>
            <a:endParaRPr lang="ru-RU" sz="2400" b="1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 </a:t>
            </a:r>
            <a:r>
              <a:rPr lang="en-US" sz="2400" b="1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предотвращению</a:t>
            </a: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конфликтов</a:t>
            </a:r>
            <a:endParaRPr lang="en-US" sz="2400" dirty="0"/>
          </a:p>
        </p:txBody>
      </p:sp>
      <p:sp>
        <p:nvSpPr>
          <p:cNvPr id="6" name="Text 2"/>
          <p:cNvSpPr txBox="1"/>
          <p:nvPr/>
        </p:nvSpPr>
        <p:spPr>
          <a:xfrm>
            <a:off x="760838" y="2080193"/>
            <a:ext cx="2307168" cy="24918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Использование комплексных диагностических методов и медиации позволяет своевременно выявлять и снижать риски формирования буллиндга в школьных коллективах</a:t>
            </a:r>
            <a:r>
              <a:rPr lang="en-US" sz="10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
</a:t>
            </a:r>
            <a:endParaRPr lang="en-US" sz="1000" dirty="0"/>
          </a:p>
        </p:txBody>
      </p:sp>
      <p:sp>
        <p:nvSpPr>
          <p:cNvPr id="7" name="Text 3"/>
          <p:cNvSpPr txBox="1"/>
          <p:nvPr/>
        </p:nvSpPr>
        <p:spPr>
          <a:xfrm>
            <a:off x="3922050" y="2080193"/>
            <a:ext cx="2129741" cy="23661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Менее 5% учащихся находятся в группе повышенного риска, </a:t>
            </a:r>
            <a:endParaRPr lang="ru-RU" sz="1200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err="1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что</a:t>
            </a: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даёт возможность проводить адресную </a:t>
            </a:r>
            <a:r>
              <a:rPr lang="en-US" sz="1200" dirty="0" err="1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профилактическую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работу</a:t>
            </a: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 наиболее уязвимыми детьми.
</a:t>
            </a:r>
            <a:endParaRPr lang="en-US" sz="1200" dirty="0"/>
          </a:p>
        </p:txBody>
      </p:sp>
      <p:sp>
        <p:nvSpPr>
          <p:cNvPr id="8" name="Text 4"/>
          <p:cNvSpPr txBox="1"/>
          <p:nvPr/>
        </p:nvSpPr>
        <p:spPr>
          <a:xfrm>
            <a:off x="6905836" y="2080193"/>
            <a:ext cx="2168362" cy="23661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Системная диагностика и работа службы предотвращают резкие всплески конфликтности, особенно в критические периоды перехода из начальной в среднюю школу</a:t>
            </a:r>
            <a:r>
              <a:rPr lang="en-US" sz="10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
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672" y="-1"/>
            <a:ext cx="4159001" cy="514349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4034528" y="55842"/>
            <a:ext cx="3915866" cy="5087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Значение диагностики и медиации в школе
</a:t>
            </a:r>
            <a:r>
              <a:rPr lang="en-US" sz="8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Регулярный </a:t>
            </a:r>
            <a:r>
              <a:rPr lang="en-US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мониторинг</a:t>
            </a:r>
            <a:r>
              <a:rPr lang="en-US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ru-RU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школьного</a:t>
            </a:r>
            <a:r>
              <a:rPr lang="en-US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коллектива выявляет риски буллинга на ранних этапах. </a:t>
            </a:r>
            <a:endParaRPr lang="ru-RU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dirty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Комплексные</a:t>
            </a:r>
            <a:r>
              <a:rPr lang="en-US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данные помогают принимать эффективные меры, а медиация создаёт безопасную и уважительную среду, снижая повторные конфликты.</a:t>
            </a: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400" dirty="0"/>
          </a:p>
        </p:txBody>
      </p:sp>
      <p:sp>
        <p:nvSpPr>
          <p:cNvPr id="6" name="Text 1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661140" y="691035"/>
            <a:ext cx="6407916" cy="3096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Интеграция диагностики и медиации: перспективы и эффект
</a:t>
            </a:r>
            <a:r>
              <a:rPr lang="en-US" sz="10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ru-RU" sz="10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</a:t>
            </a:r>
            <a:r>
              <a:rPr lang="en-US" sz="2000" dirty="0" err="1" smtClean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Комплексный</a:t>
            </a:r>
            <a:r>
              <a:rPr lang="en-US" sz="2000" dirty="0" smtClean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000" dirty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подход обеспечивает психологическую безопасность, снижает буллинг, </a:t>
            </a:r>
            <a:endParaRPr lang="ru-RU" sz="2000" dirty="0" smtClean="0">
              <a:solidFill>
                <a:srgbClr val="EFBFB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000" dirty="0" err="1" smtClean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формирует</a:t>
            </a:r>
            <a:r>
              <a:rPr lang="en-US" sz="2000" dirty="0" smtClean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000" dirty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культуру эмпатии и взаимного уважения, укрепляя здоровье школьного коллектива и способствуя развитию каждого ученика.
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650" y="2833123"/>
            <a:ext cx="2249100" cy="1700003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1050" y="2833123"/>
            <a:ext cx="2249100" cy="1700003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8550" y="2833123"/>
            <a:ext cx="2249100" cy="1700003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0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800" dirty="0"/>
          </a:p>
        </p:txBody>
      </p:sp>
      <p:sp>
        <p:nvSpPr>
          <p:cNvPr id="9" name="Text 1"/>
          <p:cNvSpPr txBox="1"/>
          <p:nvPr/>
        </p:nvSpPr>
        <p:spPr>
          <a:xfrm>
            <a:off x="153563" y="704996"/>
            <a:ext cx="2547756" cy="1994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Проведение осенней социометрии
</a:t>
            </a: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Социометрия проводится ежегодно в октябре-ноябре, когда коллектив уже сформировался, </a:t>
            </a:r>
            <a:endParaRPr lang="ru-RU" sz="1200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но 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конфликты ещё не </a:t>
            </a:r>
            <a:r>
              <a:rPr lang="en-US" sz="1200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закреплены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ru-RU" sz="1200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Используются параметры с ограничением числа выборов для точной оценки структуры.</a:t>
            </a: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00" dirty="0"/>
          </a:p>
        </p:txBody>
      </p:sp>
      <p:sp>
        <p:nvSpPr>
          <p:cNvPr id="10" name="Text 2"/>
          <p:cNvSpPr txBox="1"/>
          <p:nvPr/>
        </p:nvSpPr>
        <p:spPr>
          <a:xfrm>
            <a:off x="3042968" y="704996"/>
            <a:ext cx="2492293" cy="1994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Определение ролей в коллективе
</a:t>
            </a: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Диагностика фиксирует стабильность структуры, выделяет лидеров, изгоев и формирующиеся микрогруппы, позволяя выявить потенциальные точки риска буллинга.
</a:t>
            </a:r>
            <a:endParaRPr lang="en-US" sz="1200" dirty="0"/>
          </a:p>
        </p:txBody>
      </p:sp>
      <p:sp>
        <p:nvSpPr>
          <p:cNvPr id="11" name="Text 3"/>
          <p:cNvSpPr txBox="1"/>
          <p:nvPr/>
        </p:nvSpPr>
        <p:spPr>
          <a:xfrm>
            <a:off x="6061412" y="704996"/>
            <a:ext cx="2440413" cy="1994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Анализ динамики отношений
</a:t>
            </a: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ru-RU" sz="1200" b="1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Социометрические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данные отображают стадии сплочения класса и помогают проследить изменения в статусах учащихся, что важно для своевременного принятия профилактических мер.</a:t>
            </a:r>
            <a:r>
              <a:rPr lang="en-US" sz="784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941" dirty="0"/>
          </a:p>
        </p:txBody>
      </p:sp>
      <p:sp>
        <p:nvSpPr>
          <p:cNvPr id="12" name="Text 4"/>
          <p:cNvSpPr txBox="1"/>
          <p:nvPr/>
        </p:nvSpPr>
        <p:spPr>
          <a:xfrm>
            <a:off x="341650" y="111683"/>
            <a:ext cx="8383541" cy="79573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2800" b="1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Социометрия</a:t>
            </a: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8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Морено</a:t>
            </a:r>
            <a:r>
              <a:rPr lang="en-US" sz="28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</a:t>
            </a:r>
            <a:r>
              <a:rPr lang="ru-RU" sz="28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8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этапы</a:t>
            </a:r>
            <a:r>
              <a:rPr lang="en-US" sz="28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 </a:t>
            </a:r>
            <a:r>
              <a:rPr lang="en-US" sz="28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значимость</a:t>
            </a: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733024" y="802918"/>
            <a:ext cx="3680524" cy="353766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5400" b="1" dirty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0,45
</a:t>
            </a:r>
            <a:r>
              <a:rPr lang="en-US" sz="1500" b="1" dirty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Индекс сплоченности </a:t>
            </a:r>
            <a:r>
              <a:rPr lang="en-US" sz="1500" b="1" dirty="0" err="1" smtClean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находится</a:t>
            </a:r>
            <a:endParaRPr lang="ru-RU" sz="1500" b="1" dirty="0" smtClean="0">
              <a:solidFill>
                <a:srgbClr val="EFBFB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500" b="1" dirty="0" smtClean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500" b="1" dirty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пределах нормы, </a:t>
            </a:r>
            <a:endParaRPr lang="ru-RU" sz="1500" b="1" dirty="0" smtClean="0">
              <a:solidFill>
                <a:srgbClr val="EFBFB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500" b="1" dirty="0" err="1" smtClean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указывая</a:t>
            </a:r>
            <a:r>
              <a:rPr lang="en-US" sz="1500" b="1" dirty="0" smtClean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500" b="1" dirty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 стабильность, </a:t>
            </a:r>
            <a:endParaRPr lang="ru-RU" sz="1500" b="1" dirty="0" smtClean="0">
              <a:solidFill>
                <a:srgbClr val="EFBFB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500" b="1" dirty="0" smtClean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но </a:t>
            </a:r>
            <a:r>
              <a:rPr lang="en-US" sz="1500" b="1" dirty="0">
                <a:solidFill>
                  <a:srgbClr val="EFBFB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требует работы с изгоями.
</a:t>
            </a:r>
            <a:r>
              <a:rPr lang="en-US" sz="1500" b="1" dirty="0">
                <a:solidFill>
                  <a:srgbClr val="FFBB5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Данные социометрии ГБОУ СОШ №7, октябрь-ноябрь
</a:t>
            </a:r>
            <a:endParaRPr lang="en-US" sz="5400" dirty="0"/>
          </a:p>
        </p:txBody>
      </p:sp>
      <p:sp>
        <p:nvSpPr>
          <p:cNvPr id="4" name="Text 1"/>
          <p:cNvSpPr txBox="1"/>
          <p:nvPr/>
        </p:nvSpPr>
        <p:spPr>
          <a:xfrm>
            <a:off x="5146572" y="1033063"/>
            <a:ext cx="3997428" cy="293166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Средний </a:t>
            </a:r>
            <a:r>
              <a:rPr lang="en-US" sz="1600" b="1" dirty="0" err="1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индекс</a:t>
            </a:r>
            <a:r>
              <a:rPr lang="en-US" sz="16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сплоченности </a:t>
            </a:r>
            <a:endParaRPr lang="ru-RU" sz="1600" b="1" dirty="0" smtClean="0">
              <a:solidFill>
                <a:srgbClr val="E90087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</a:t>
            </a:r>
            <a:r>
              <a:rPr lang="en-US" sz="16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классах составляет 0,45 </a:t>
            </a:r>
            <a:endParaRPr lang="ru-RU" sz="1600" b="1" dirty="0" smtClean="0">
              <a:solidFill>
                <a:srgbClr val="E90087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 err="1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</a:t>
            </a:r>
            <a:r>
              <a:rPr lang="en-US" sz="1600" b="1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минимальном числе отвергаемых (1–2 ребенка). </a:t>
            </a:r>
            <a:endParaRPr lang="ru-RU" sz="1600" b="1" dirty="0" smtClean="0">
              <a:solidFill>
                <a:srgbClr val="E90087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 err="1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Лидерство</a:t>
            </a:r>
            <a:r>
              <a:rPr lang="en-US" sz="1600" b="1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зачастую ситуативно, </a:t>
            </a:r>
            <a:r>
              <a:rPr lang="en-US" sz="1600" b="1" dirty="0" err="1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что</a:t>
            </a:r>
            <a:r>
              <a:rPr lang="en-US" sz="1600" b="1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6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повышает риск закрепления статуса изгоя перед переходом в 5 класс.</a:t>
            </a:r>
            <a:r>
              <a:rPr lang="en-US" sz="120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200" dirty="0"/>
          </a:p>
        </p:txBody>
      </p:sp>
      <p:sp>
        <p:nvSpPr>
          <p:cNvPr id="5" name="Text 2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0474" y="1835776"/>
            <a:ext cx="4332154" cy="2280631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800" dirty="0"/>
          </a:p>
        </p:txBody>
      </p:sp>
      <p:sp>
        <p:nvSpPr>
          <p:cNvPr id="6" name="Text 1"/>
          <p:cNvSpPr txBox="1"/>
          <p:nvPr/>
        </p:nvSpPr>
        <p:spPr>
          <a:xfrm>
            <a:off x="306395" y="48862"/>
            <a:ext cx="7930579" cy="8306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Динамика индекса сплоченности в классах </a:t>
            </a:r>
            <a:r>
              <a:rPr lang="en-US" sz="24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4–9</a:t>
            </a:r>
            <a:endParaRPr lang="en-US" sz="2400" dirty="0"/>
          </a:p>
        </p:txBody>
      </p:sp>
      <p:sp>
        <p:nvSpPr>
          <p:cNvPr id="7" name="Text 2"/>
          <p:cNvSpPr txBox="1"/>
          <p:nvPr/>
        </p:nvSpPr>
        <p:spPr>
          <a:xfrm>
            <a:off x="306395" y="1026081"/>
            <a:ext cx="2159526" cy="427883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00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Индекс сплоченности снижается</a:t>
            </a:r>
            <a:endParaRPr lang="ru-RU" sz="1400" dirty="0" smtClean="0">
              <a:solidFill>
                <a:srgbClr val="E90087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en-US" sz="1400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в переходные классы, </a:t>
            </a:r>
            <a:endParaRPr lang="ru-RU" sz="1400" dirty="0" smtClean="0">
              <a:solidFill>
                <a:srgbClr val="E90087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en-US" sz="1400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но восстанавливается в старших годах</a:t>
            </a:r>
            <a:endParaRPr lang="ru-RU" sz="1400" dirty="0" smtClean="0">
              <a:solidFill>
                <a:srgbClr val="E90087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en-US" sz="1400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благодаря диагностике </a:t>
            </a:r>
            <a:endParaRPr lang="ru-RU" sz="1400" dirty="0" smtClean="0">
              <a:solidFill>
                <a:srgbClr val="E90087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en-US" sz="1400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 работе службы.</a:t>
            </a:r>
            <a:r>
              <a:rPr lang="en-US" sz="1200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4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Переходные периоды сопровождаются кризисами,</a:t>
            </a:r>
            <a:endParaRPr lang="ru-RU" sz="1400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преодоление которых обеспечивается профилактикой </a:t>
            </a:r>
            <a:endParaRPr lang="ru-RU" sz="1400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 поддержкой службы. </a:t>
            </a:r>
            <a:r>
              <a:rPr lang="en-US" sz="14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938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938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397869" y="1758998"/>
            <a:ext cx="1814839" cy="14448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класс: начало адаптации
</a:t>
            </a:r>
            <a:r>
              <a:rPr lang="en-US" sz="105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Индекс </a:t>
            </a:r>
            <a:r>
              <a:rPr lang="en-US" sz="10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сплоченности падает до 0,35–0,4. Возрастает число «пренебрегаемых» до 20%, появляются микрогруппы и усиливается борьба за статус.</a:t>
            </a:r>
            <a:r>
              <a:rPr lang="en-US" sz="89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89" dirty="0"/>
          </a:p>
        </p:txBody>
      </p:sp>
      <p:sp>
        <p:nvSpPr>
          <p:cNvPr id="8" name="Text 1"/>
          <p:cNvSpPr txBox="1"/>
          <p:nvPr/>
        </p:nvSpPr>
        <p:spPr>
          <a:xfrm>
            <a:off x="2465921" y="1850922"/>
            <a:ext cx="1889694" cy="13529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класс: </a:t>
            </a:r>
            <a:endParaRPr lang="ru-RU" sz="1050" b="1" dirty="0" smtClean="0">
              <a:solidFill>
                <a:srgbClr val="E90087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050" b="1" dirty="0" err="1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статусная</a:t>
            </a:r>
            <a:r>
              <a:rPr lang="en-US" sz="1050" b="1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05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лихорадка
</a:t>
            </a:r>
            <a:r>
              <a:rPr lang="en-US" sz="1050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Происходит</a:t>
            </a:r>
            <a:r>
              <a:rPr lang="en-US" sz="105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0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смена лидеров, новые попытки занять доминирующие позиции. Необходима профилактическая работа для предотвращения трансформации в буллинг.</a:t>
            </a:r>
            <a:r>
              <a:rPr lang="en-US" sz="89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88" dirty="0"/>
          </a:p>
        </p:txBody>
      </p:sp>
      <p:sp>
        <p:nvSpPr>
          <p:cNvPr id="9" name="Text 2"/>
          <p:cNvSpPr txBox="1"/>
          <p:nvPr/>
        </p:nvSpPr>
        <p:spPr>
          <a:xfrm>
            <a:off x="4608828" y="1850922"/>
            <a:ext cx="1959496" cy="145069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 класс: формирование жёсткой иерархии
</a:t>
            </a:r>
            <a:r>
              <a:rPr lang="en-US" sz="105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Индекс </a:t>
            </a:r>
            <a:r>
              <a:rPr lang="en-US" sz="10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сплоченности снижается до 0,3. Увеличивается число «отвергаемых» до 10–12%, усиливаются антагонизмы и групповые конфликты.</a:t>
            </a: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00" dirty="0"/>
          </a:p>
        </p:txBody>
      </p:sp>
      <p:sp>
        <p:nvSpPr>
          <p:cNvPr id="10" name="Text 3"/>
          <p:cNvSpPr txBox="1"/>
          <p:nvPr/>
        </p:nvSpPr>
        <p:spPr>
          <a:xfrm>
            <a:off x="6751735" y="1758998"/>
            <a:ext cx="1980436" cy="14448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 класс: критический период риска буллинга
</a:t>
            </a:r>
            <a:r>
              <a:rPr lang="en-US" sz="105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Фиксируется </a:t>
            </a:r>
            <a:r>
              <a:rPr lang="en-US" sz="105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максимальная напряжённость в социальном климате, что требует активного вмешательства и коррекционной работы.</a:t>
            </a:r>
            <a:r>
              <a:rPr lang="en-US" sz="85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42" dirty="0"/>
          </a:p>
        </p:txBody>
      </p:sp>
      <p:sp>
        <p:nvSpPr>
          <p:cNvPr id="11" name="Text 4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800" dirty="0"/>
          </a:p>
        </p:txBody>
      </p:sp>
      <p:sp>
        <p:nvSpPr>
          <p:cNvPr id="12" name="Text 5"/>
          <p:cNvSpPr txBox="1"/>
          <p:nvPr/>
        </p:nvSpPr>
        <p:spPr>
          <a:xfrm>
            <a:off x="306395" y="83762"/>
            <a:ext cx="7930579" cy="59331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Социометрические риски в 5 и 6 </a:t>
            </a:r>
            <a:r>
              <a:rPr lang="en-US" sz="24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классах</a:t>
            </a: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650" y="1842473"/>
            <a:ext cx="2249100" cy="1730753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1050" y="1842473"/>
            <a:ext cx="2249100" cy="1730753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8550" y="1842473"/>
            <a:ext cx="2249100" cy="1730753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0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110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800" dirty="0"/>
          </a:p>
        </p:txBody>
      </p:sp>
      <p:sp>
        <p:nvSpPr>
          <p:cNvPr id="9" name="Text 1"/>
          <p:cNvSpPr txBox="1"/>
          <p:nvPr/>
        </p:nvSpPr>
        <p:spPr>
          <a:xfrm>
            <a:off x="384513" y="3706280"/>
            <a:ext cx="2295866" cy="81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Рост индекса сплоченности и его особенности
</a:t>
            </a:r>
            <a:r>
              <a:rPr lang="en-US" sz="105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Индекс </a:t>
            </a:r>
            <a:r>
              <a:rPr lang="en-US" sz="105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сплоченности повышается до 0,6 за счёт чёткого разделения на «своих» и «чужих». </a:t>
            </a:r>
            <a:endParaRPr lang="ru-RU" sz="1050" dirty="0" smtClean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050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Формируются</a:t>
            </a:r>
            <a:r>
              <a:rPr lang="en-US" sz="105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05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устойчивые группы со скрытой враждебностью, что затрудняет выявление конфликтов.</a:t>
            </a:r>
            <a:r>
              <a:rPr lang="en-US" sz="766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919" dirty="0"/>
          </a:p>
        </p:txBody>
      </p:sp>
      <p:sp>
        <p:nvSpPr>
          <p:cNvPr id="10" name="Text 2"/>
          <p:cNvSpPr txBox="1"/>
          <p:nvPr/>
        </p:nvSpPr>
        <p:spPr>
          <a:xfrm>
            <a:off x="3064892" y="3706280"/>
            <a:ext cx="2533189" cy="81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Появление скрытых форм буллинга
</a:t>
            </a:r>
            <a:r>
              <a:rPr lang="en-US" sz="1050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Распространяется</a:t>
            </a:r>
            <a:r>
              <a:rPr lang="en-US" sz="105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ru-RU" sz="1050" dirty="0" smtClean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050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кибербуллинг</a:t>
            </a:r>
            <a:r>
              <a:rPr lang="en-US" sz="105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05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 бойкоты. </a:t>
            </a:r>
            <a:endParaRPr lang="ru-RU" sz="1050" dirty="0" smtClean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050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Фиксируются</a:t>
            </a:r>
            <a:r>
              <a:rPr lang="en-US" sz="105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05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социальные пустоты — ученики оказываются изолированными без открытой </a:t>
            </a:r>
            <a:r>
              <a:rPr lang="en-US" sz="105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агрессии</a:t>
            </a:r>
            <a:r>
              <a:rPr lang="en-US" sz="105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</a:t>
            </a:r>
            <a:endParaRPr lang="ru-RU" sz="1050" dirty="0" smtClean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05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05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что усложняет диагностику.</a:t>
            </a:r>
            <a:r>
              <a:rPr lang="en-US" sz="766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919" dirty="0"/>
          </a:p>
        </p:txBody>
      </p:sp>
      <p:sp>
        <p:nvSpPr>
          <p:cNvPr id="11" name="Text 3"/>
          <p:cNvSpPr txBox="1"/>
          <p:nvPr/>
        </p:nvSpPr>
        <p:spPr>
          <a:xfrm>
            <a:off x="6061412" y="3706280"/>
            <a:ext cx="2524175" cy="817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Роль диагностики </a:t>
            </a:r>
            <a:endParaRPr lang="ru-RU" sz="1050" b="1" dirty="0" smtClean="0">
              <a:solidFill>
                <a:srgbClr val="E90087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050" b="1" dirty="0" smtClean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</a:t>
            </a:r>
            <a:r>
              <a:rPr lang="en-US" sz="1050" b="1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фиксации рисков
</a:t>
            </a:r>
            <a:r>
              <a:rPr lang="en-US" sz="1050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Многоуровневая</a:t>
            </a:r>
            <a:r>
              <a:rPr lang="en-US" sz="105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05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диагностика позволяет выявлять угрозы даже при отсутствии видимых конфликтов, обеспечивая своевременную профилактику и поддержку уязвимых учеников.
</a:t>
            </a:r>
            <a:endParaRPr lang="en-US" sz="1050" dirty="0"/>
          </a:p>
        </p:txBody>
      </p:sp>
      <p:sp>
        <p:nvSpPr>
          <p:cNvPr id="12" name="Text 4"/>
          <p:cNvSpPr txBox="1"/>
          <p:nvPr/>
        </p:nvSpPr>
        <p:spPr>
          <a:xfrm>
            <a:off x="306395" y="382998"/>
            <a:ext cx="7930579" cy="83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Скрытый буллинг и социальная дифференциация в 7–9 </a:t>
            </a:r>
            <a:r>
              <a:rPr lang="en-US" sz="24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классах</a:t>
            </a:r>
            <a:endParaRPr 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800" dirty="0"/>
          </a:p>
        </p:txBody>
      </p:sp>
      <p:sp>
        <p:nvSpPr>
          <p:cNvPr id="4" name="Text 1"/>
          <p:cNvSpPr txBox="1"/>
          <p:nvPr/>
        </p:nvSpPr>
        <p:spPr>
          <a:xfrm>
            <a:off x="306395" y="382997"/>
            <a:ext cx="7930579" cy="98914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Проективная методика «Круги» Щурковой: измерение </a:t>
            </a:r>
            <a:r>
              <a:rPr lang="en-US" sz="2400" b="1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эмоционального</a:t>
            </a: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комфорта</a:t>
            </a:r>
            <a:endParaRPr lang="en-US" sz="2400" dirty="0"/>
          </a:p>
        </p:txBody>
      </p:sp>
      <p:sp>
        <p:nvSpPr>
          <p:cNvPr id="5" name="Text 2"/>
          <p:cNvSpPr txBox="1"/>
          <p:nvPr/>
        </p:nvSpPr>
        <p:spPr>
          <a:xfrm>
            <a:off x="1059195" y="1836173"/>
            <a:ext cx="3826912" cy="81628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4 классе 95% детей отмечают себя в зонах комфорта (первые два круга), что свидетельствует о высокой защищённости младших школьников.</a:t>
            </a:r>
            <a:r>
              <a:rPr lang="en-US" sz="10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00" dirty="0"/>
          </a:p>
        </p:txBody>
      </p:sp>
      <p:sp>
        <p:nvSpPr>
          <p:cNvPr id="6" name="Text 3"/>
          <p:cNvSpPr txBox="1"/>
          <p:nvPr/>
        </p:nvSpPr>
        <p:spPr>
          <a:xfrm>
            <a:off x="3507427" y="2757948"/>
            <a:ext cx="4163761" cy="5440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6 классе до 25% учеников фиксируют дискомфорт (третий и четвёртый </a:t>
            </a:r>
            <a:r>
              <a:rPr lang="en-US" sz="1200" dirty="0" err="1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круг</a:t>
            </a: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),</a:t>
            </a:r>
            <a:endParaRPr lang="ru-RU" sz="1200" dirty="0" smtClean="0">
              <a:solidFill>
                <a:srgbClr val="31305C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smtClean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связанный с тревогой адаптации и проявлениями травли.</a:t>
            </a:r>
            <a:r>
              <a:rPr lang="en-US" sz="10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00" dirty="0"/>
          </a:p>
        </p:txBody>
      </p:sp>
      <p:sp>
        <p:nvSpPr>
          <p:cNvPr id="7" name="Text 4"/>
          <p:cNvSpPr txBox="1"/>
          <p:nvPr/>
        </p:nvSpPr>
        <p:spPr>
          <a:xfrm>
            <a:off x="5779566" y="3545918"/>
            <a:ext cx="3364434" cy="10609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Методика позволяет точно идентифицировать потенциальных жертв буллинга и мониторить динамику эмоционального состояния в течение года.</a:t>
            </a:r>
            <a:r>
              <a:rPr lang="en-US" sz="1000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2657" y="1835776"/>
            <a:ext cx="3829207" cy="2280631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306395" y="4726813"/>
            <a:ext cx="2159526" cy="19162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00" b="1" dirty="0">
                <a:solidFill>
                  <a:srgbClr val="3130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800" dirty="0"/>
          </a:p>
        </p:txBody>
      </p:sp>
      <p:sp>
        <p:nvSpPr>
          <p:cNvPr id="6" name="Text 1"/>
          <p:cNvSpPr txBox="1"/>
          <p:nvPr/>
        </p:nvSpPr>
        <p:spPr>
          <a:xfrm>
            <a:off x="306395" y="382997"/>
            <a:ext cx="7930579" cy="98914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Динамика эмоционального </a:t>
            </a:r>
            <a:r>
              <a:rPr lang="en-US" sz="2400" b="1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комфорта</a:t>
            </a: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ru-RU" sz="2400" b="1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</a:t>
            </a:r>
            <a:r>
              <a:rPr lang="en-US" sz="24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методике «</a:t>
            </a:r>
            <a:r>
              <a:rPr lang="en-US" sz="2400" b="1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Круги</a:t>
            </a:r>
            <a:r>
              <a:rPr lang="en-US" sz="24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»</a:t>
            </a:r>
            <a:endParaRPr lang="en-US" sz="2400" dirty="0"/>
          </a:p>
        </p:txBody>
      </p:sp>
      <p:sp>
        <p:nvSpPr>
          <p:cNvPr id="7" name="Text 2"/>
          <p:cNvSpPr txBox="1"/>
          <p:nvPr/>
        </p:nvSpPr>
        <p:spPr>
          <a:xfrm>
            <a:off x="6889348" y="2026727"/>
            <a:ext cx="2156929" cy="22870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rgbClr val="E900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Процент учащихся по уровням комфорта в разных классах, отражающий переходные трудности и адаптацию.
</a:t>
            </a:r>
            <a:r>
              <a:rPr lang="en-US" sz="1200" dirty="0">
                <a:solidFill>
                  <a:srgbClr val="110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Эмоциональный фон отражает характерные фазы адаптации и кризисов с последующей стабилизацией.
Методика Щурковой, </a:t>
            </a:r>
            <a:endParaRPr lang="ru-RU" sz="1200" dirty="0" smtClean="0">
              <a:solidFill>
                <a:srgbClr val="110F24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dirty="0" err="1" smtClean="0">
                <a:solidFill>
                  <a:srgbClr val="110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данные</a:t>
            </a:r>
            <a:r>
              <a:rPr lang="en-US" sz="1200" dirty="0" smtClean="0">
                <a:solidFill>
                  <a:srgbClr val="110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>
                <a:solidFill>
                  <a:srgbClr val="110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школы №7</a:t>
            </a:r>
            <a:r>
              <a:rPr lang="en-US" sz="997" dirty="0">
                <a:solidFill>
                  <a:srgbClr val="110F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997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742</Words>
  <Application>Microsoft Office PowerPoint</Application>
  <PresentationFormat>Экран (16:9)</PresentationFormat>
  <Paragraphs>155</Paragraphs>
  <Slides>20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HP</cp:lastModifiedBy>
  <cp:revision>6</cp:revision>
  <dcterms:created xsi:type="dcterms:W3CDTF">2026-02-26T20:36:00Z</dcterms:created>
  <dcterms:modified xsi:type="dcterms:W3CDTF">2026-02-27T07:09:24Z</dcterms:modified>
</cp:coreProperties>
</file>