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259" r:id="rId2"/>
    <p:sldId id="319" r:id="rId3"/>
    <p:sldId id="317" r:id="rId4"/>
    <p:sldId id="318" r:id="rId5"/>
  </p:sldIdLst>
  <p:sldSz cx="12192000" cy="6858000"/>
  <p:notesSz cx="12192000" cy="6858000"/>
  <p:embeddedFontLst>
    <p:embeddedFont>
      <p:font typeface="Pervye Book" panose="020B0604020202020204" charset="0"/>
      <p:regular r:id="rId7"/>
      <p:bold r:id="rId8"/>
      <p:italic r:id="rId9"/>
      <p:boldItalic r:id="rId10"/>
    </p:embeddedFont>
    <p:embeddedFont>
      <p:font typeface="Pervye Extended Bold" panose="020B0604020202020204" charset="0"/>
      <p:regular r:id="rId11"/>
      <p:bold r:id="rId12"/>
      <p:italic r:id="rId13"/>
      <p:boldItalic r:id="rId14"/>
    </p:embeddedFont>
  </p:embeddedFontLst>
  <p:defaultTextStyle>
    <a:defPPr>
      <a:defRPr lang="ru-RU"/>
    </a:def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810"/>
    <a:srgbClr val="204F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4694"/>
  </p:normalViewPr>
  <p:slideViewPr>
    <p:cSldViewPr>
      <p:cViewPr varScale="1">
        <p:scale>
          <a:sx n="108" d="100"/>
          <a:sy n="108" d="100"/>
        </p:scale>
        <p:origin x="70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00C01-15E8-437F-AA51-DE7F1A6DD737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8706B8-986D-4166-B1A5-E995597F6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036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8706B8-986D-4166-B1A5-E995597F63F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2063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BAEDA-1F2A-A7E2-92D0-E22C8AE6C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2674137-BD40-AA34-9F53-22E188FC1A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D534CB5B-DD54-3617-5A1F-9FB9F7223E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5411629-11D4-43BA-23A2-5D5441BAA1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8706B8-986D-4166-B1A5-E995597F63F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911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8706B8-986D-4166-B1A5-E995597F63F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97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 bwMode="auto"/>
        <p:txBody>
          <a:bodyPr/>
          <a:lstStyle/>
          <a:p>
            <a:pPr>
              <a:defRPr/>
            </a:pPr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0443820A-0E64-48F8-9055-FF0DD326791F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verTx" preserve="1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 bwMode="auto">
          <a:xfrm>
            <a:off x="609480" y="1604520"/>
            <a:ext cx="10972079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 bwMode="auto">
          <a:xfrm>
            <a:off x="609480" y="3682080"/>
            <a:ext cx="10972079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 bwMode="auto"/>
        <p:txBody>
          <a:bodyPr/>
          <a:lstStyle/>
          <a:p>
            <a:pPr>
              <a:defRPr/>
            </a:pPr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43333E65-E319-423D-A2F3-391F9AD0C527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fourObj" preserve="1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 bwMode="auto"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 bwMode="auto"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 bwMode="auto"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 bwMode="auto"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 bwMode="auto"/>
        <p:txBody>
          <a:bodyPr/>
          <a:lstStyle/>
          <a:p>
            <a:pPr>
              <a:defRPr/>
            </a:pPr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9A71CA36-5B07-4E7D-959F-2DAA2C004824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 bwMode="auto">
          <a:xfrm>
            <a:off x="609480" y="1604520"/>
            <a:ext cx="35326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 bwMode="auto">
          <a:xfrm>
            <a:off x="4319280" y="1604520"/>
            <a:ext cx="35326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 bwMode="auto">
          <a:xfrm>
            <a:off x="8028720" y="1604520"/>
            <a:ext cx="35326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 bwMode="auto">
          <a:xfrm>
            <a:off x="609480" y="3682080"/>
            <a:ext cx="35326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 bwMode="auto">
          <a:xfrm>
            <a:off x="4319280" y="3682080"/>
            <a:ext cx="35326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 bwMode="auto">
          <a:xfrm>
            <a:off x="8028720" y="3682080"/>
            <a:ext cx="35326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 bwMode="auto"/>
        <p:txBody>
          <a:bodyPr/>
          <a:lstStyle/>
          <a:p>
            <a:pPr>
              <a:defRPr/>
            </a:pPr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EC69DE03-561F-4E27-872C-F6EF2C2AABB2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FED7C6-83AA-A78B-ADD4-12B7E5C324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50392B6-2AF5-693E-463F-BB35EFD320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86E1FD-E933-25E8-FFFE-E8AC9DDBB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03EB0-C5D9-4DA3-B36B-4F562B003617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572F54-E224-BC53-A3B9-01566CBEC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4A5C68-E41B-C2BD-3471-4014EE127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8737E-11D1-4723-88E1-53A1F7CE3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74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x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 bwMode="auto">
          <a:xfrm>
            <a:off x="609480" y="1604520"/>
            <a:ext cx="10972079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 bwMode="auto"/>
        <p:txBody>
          <a:bodyPr/>
          <a:lstStyle/>
          <a:p>
            <a:pPr>
              <a:defRPr/>
            </a:pPr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DBAF7565-BD3D-4988-BF27-19ACCF1FF09C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 bwMode="auto">
          <a:xfrm>
            <a:off x="609480" y="1604520"/>
            <a:ext cx="10972079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 bwMode="auto"/>
        <p:txBody>
          <a:bodyPr/>
          <a:lstStyle/>
          <a:p>
            <a:pPr>
              <a:defRPr/>
            </a:pPr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BADD4291-E64D-4ACE-9606-872F71F26F53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 bwMode="auto">
          <a:xfrm>
            <a:off x="609480" y="1604520"/>
            <a:ext cx="53542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 bwMode="auto">
          <a:xfrm>
            <a:off x="6231960" y="1604520"/>
            <a:ext cx="53542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 bwMode="auto"/>
        <p:txBody>
          <a:bodyPr/>
          <a:lstStyle/>
          <a:p>
            <a:pPr>
              <a:defRPr/>
            </a:pPr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E7848800-600E-4D7C-8C16-56913FC2CB79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 bwMode="auto"/>
        <p:txBody>
          <a:bodyPr/>
          <a:lstStyle/>
          <a:p>
            <a:pPr>
              <a:defRPr/>
            </a:pPr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83F740C6-2FCF-4DC5-BD09-D174C89031A2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Only" preserve="1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 bwMode="auto">
          <a:xfrm>
            <a:off x="1523880" y="1122480"/>
            <a:ext cx="9142920" cy="11063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 bwMode="auto"/>
        <p:txBody>
          <a:bodyPr/>
          <a:lstStyle/>
          <a:p>
            <a:pPr>
              <a:defRPr/>
            </a:pPr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24CE1E4F-90CD-444A-9102-28A7F8C6D4A3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AndObj" preserve="1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 bwMode="auto"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 bwMode="auto">
          <a:xfrm>
            <a:off x="6231960" y="1604520"/>
            <a:ext cx="53542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 bwMode="auto"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 bwMode="auto"/>
        <p:txBody>
          <a:bodyPr/>
          <a:lstStyle/>
          <a:p>
            <a:pPr>
              <a:defRPr/>
            </a:pPr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54B77554-3C92-4FB0-A5BA-1538CE874445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AndTwoObj" preserve="1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 bwMode="auto">
          <a:xfrm>
            <a:off x="609480" y="1604520"/>
            <a:ext cx="53542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 bwMode="auto"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 bwMode="auto"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 bwMode="auto"/>
        <p:txBody>
          <a:bodyPr/>
          <a:lstStyle/>
          <a:p>
            <a:pPr>
              <a:defRPr/>
            </a:pPr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CE45E5D0-7D09-4149-8883-20EC63A466B5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OverTx" preserve="1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 bwMode="auto"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 bwMode="auto"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 bwMode="auto">
          <a:xfrm>
            <a:off x="609480" y="3682080"/>
            <a:ext cx="10972079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 bwMode="auto"/>
        <p:txBody>
          <a:bodyPr/>
          <a:lstStyle/>
          <a:p>
            <a:pPr>
              <a:defRPr/>
            </a:pPr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 bwMode="auto"/>
        <p:txBody>
          <a:bodyPr/>
          <a:lstStyle/>
          <a:p>
            <a:pPr>
              <a:defRPr/>
            </a:pPr>
            <a:fld id="{EC5258FE-DB84-45B9-9B37-2835BC5834A2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  <a:defRPr/>
            </a:pPr>
            <a:r>
              <a:rPr lang="ru-RU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 bwMode="auto">
          <a:xfrm>
            <a:off x="609480" y="1604520"/>
            <a:ext cx="10972079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ftr" idx="1"/>
          </p:nvPr>
        </p:nvSpPr>
        <p:spPr bwMode="auto"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  <a:defRPr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&lt;footer&gt;</a:t>
            </a:r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2"/>
          </p:nvPr>
        </p:nvSpPr>
        <p:spPr bwMode="auto"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  <a:defRPr/>
            </a:pPr>
            <a:fld id="{5A182F08-8818-4767-99C4-3366E5EE4C41}" type="slidenum">
              <a: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pPr indent="0">
                <a:lnSpc>
                  <a:spcPct val="100000"/>
                </a:lnSpc>
                <a:buNone/>
                <a:tabLst>
                  <a:tab pos="0" algn="l"/>
                </a:tabLst>
                <a:defRPr/>
              </a:pPr>
              <a:t>‹#›</a:t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dt" idx="3"/>
          </p:nvPr>
        </p:nvSpPr>
        <p:spPr bwMode="auto"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  <a:defRPr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&lt;date/time&gt;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06F699D-9480-6BA4-FA5D-409562F5FDD4}"/>
              </a:ext>
            </a:extLst>
          </p:cNvPr>
          <p:cNvSpPr txBox="1"/>
          <p:nvPr/>
        </p:nvSpPr>
        <p:spPr>
          <a:xfrm>
            <a:off x="623392" y="123048"/>
            <a:ext cx="103040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Pervye Extended Bold" panose="020B0705040502020204" pitchFamily="34" charset="0"/>
                <a:ea typeface="Pervye Extended Bold" panose="020B0705040502020204" pitchFamily="34" charset="0"/>
                <a:cs typeface="Montserrat ExtraBold"/>
                <a:sym typeface="Montserrat ExtraBold"/>
              </a:rPr>
              <a:t>Всероссийская военно-патриотическая игра «Зарница 2.0». Самарская область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81FC0D-CB2A-6905-B6A2-C2E989A636EA}"/>
              </a:ext>
            </a:extLst>
          </p:cNvPr>
          <p:cNvSpPr txBox="1"/>
          <p:nvPr/>
        </p:nvSpPr>
        <p:spPr>
          <a:xfrm>
            <a:off x="748901" y="1427346"/>
            <a:ext cx="10749630" cy="925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>
                <a:solidFill>
                  <a:schemeClr val="dk1"/>
                </a:solidFill>
                <a:latin typeface="Pervye Extended Bold" panose="020B0705040502020204" pitchFamily="34" charset="0"/>
                <a:ea typeface="Pervye Extended Bold" panose="020B0705040502020204" pitchFamily="34" charset="0"/>
                <a:cs typeface="Montserrat Medium"/>
                <a:sym typeface="Montserrat Medium"/>
              </a:rPr>
              <a:t>Цель проекта </a:t>
            </a:r>
            <a:r>
              <a:rPr lang="ru-RU" sz="1200" dirty="0">
                <a:solidFill>
                  <a:schemeClr val="dk1"/>
                </a:solidFill>
                <a:latin typeface="Pervye Extended Bold" panose="020B0705040502020204" pitchFamily="34" charset="0"/>
                <a:ea typeface="Pervye Extended Bold" panose="020B0705040502020204" pitchFamily="34" charset="0"/>
                <a:cs typeface="Montserrat Medium"/>
                <a:sym typeface="Montserrat Medium"/>
              </a:rPr>
              <a:t>- </a:t>
            </a:r>
            <a:r>
              <a:rPr lang="ru-RU" sz="1200" dirty="0">
                <a:solidFill>
                  <a:schemeClr val="dk1"/>
                </a:solidFill>
                <a:latin typeface="Pervye Book" panose="020B0403040502020204" pitchFamily="34" charset="0"/>
                <a:ea typeface="Pervye Book" panose="020B0403040502020204" pitchFamily="34" charset="0"/>
                <a:cs typeface="Montserrat Medium"/>
                <a:sym typeface="Montserrat Medium"/>
              </a:rPr>
              <a:t>приобретение и закрепление участниками навыков начальной военной подготовки, формирование личностных качеств участников, способствующих успешной самореализации молодежи в трудовой, семейной и творческой сферах, формирование прочных основ патриотического сознания, чувства верности долгу по защите своего Отечества, активной гражданской позиции, а также развитие патриотического движения и системы исторически сложившихся военно-патриотических игр в Российской Федерации</a:t>
            </a:r>
            <a:endParaRPr lang="ru-RU" sz="1400" dirty="0">
              <a:solidFill>
                <a:schemeClr val="dk1"/>
              </a:solidFill>
              <a:latin typeface="Pervye Book" panose="020B0403040502020204" pitchFamily="34" charset="0"/>
              <a:ea typeface="Pervye Book" panose="020B0403040502020204" pitchFamily="34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562AF2ED-6443-00C0-5234-291F8B03D9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2"/>
          <a:stretch/>
        </p:blipFill>
        <p:spPr bwMode="auto">
          <a:xfrm>
            <a:off x="8934819" y="2655910"/>
            <a:ext cx="3028728" cy="206171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5A1F6302-14FA-4D09-882D-B5F04F09D350}"/>
              </a:ext>
            </a:extLst>
          </p:cNvPr>
          <p:cNvSpPr/>
          <p:nvPr/>
        </p:nvSpPr>
        <p:spPr>
          <a:xfrm>
            <a:off x="619801" y="1305693"/>
            <a:ext cx="11089232" cy="1152128"/>
          </a:xfrm>
          <a:prstGeom prst="roundRect">
            <a:avLst/>
          </a:prstGeom>
          <a:noFill/>
          <a:ln w="28575">
            <a:solidFill>
              <a:srgbClr val="D608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ABA1C8F-10FF-4537-B623-04B77CC74D05}"/>
              </a:ext>
            </a:extLst>
          </p:cNvPr>
          <p:cNvSpPr txBox="1"/>
          <p:nvPr/>
        </p:nvSpPr>
        <p:spPr>
          <a:xfrm>
            <a:off x="766310" y="2953578"/>
            <a:ext cx="4488160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Pervye Book" panose="020B0403040502020204" pitchFamily="34" charset="0"/>
                <a:ea typeface="Pervye Book" panose="020B0403040502020204" pitchFamily="34" charset="0"/>
              </a:rPr>
              <a:t>Количество Участников: </a:t>
            </a:r>
            <a:r>
              <a:rPr lang="ru-RU" sz="1200" b="1" dirty="0">
                <a:latin typeface="Pervye Extended Bold" panose="020B0705040502020204" pitchFamily="34" charset="0"/>
                <a:ea typeface="Pervye Extended Bold" panose="020B0705040502020204" pitchFamily="34" charset="0"/>
              </a:rPr>
              <a:t>более 87 000 человек</a:t>
            </a:r>
          </a:p>
          <a:p>
            <a:endParaRPr lang="ru-RU" sz="1200" b="1" dirty="0">
              <a:latin typeface="Pervye Book" panose="020B0403040502020204" pitchFamily="34" charset="0"/>
              <a:ea typeface="Pervye Book" panose="020B0403040502020204" pitchFamily="34" charset="0"/>
            </a:endParaRPr>
          </a:p>
          <a:p>
            <a:pPr algn="just"/>
            <a:r>
              <a:rPr lang="ru-RU" sz="1200" b="1" dirty="0">
                <a:latin typeface="Pervye Extended Bold" panose="020B0705040502020204" pitchFamily="34" charset="0"/>
                <a:ea typeface="Pervye Extended Bold" panose="020B0705040502020204" pitchFamily="34" charset="0"/>
              </a:rPr>
              <a:t>Сроки проведения: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latin typeface="Pervye Book" panose="020B0403040502020204" pitchFamily="34" charset="0"/>
                <a:ea typeface="Pervye Book" panose="020B0403040502020204" pitchFamily="34" charset="0"/>
              </a:rPr>
              <a:t>заявочная кампания: с 23 февраля по 31 марта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latin typeface="Pervye Book" panose="020B0403040502020204" pitchFamily="34" charset="0"/>
                <a:ea typeface="Pervye Book" panose="020B0403040502020204" pitchFamily="34" charset="0"/>
              </a:rPr>
              <a:t>отборочный этап: с 23 февраля по 15 марта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latin typeface="Pervye Book" panose="020B0403040502020204" pitchFamily="34" charset="0"/>
                <a:ea typeface="Pervye Book" panose="020B0403040502020204" pitchFamily="34" charset="0"/>
              </a:rPr>
              <a:t>муниципальный этап: с 16 марта по 29 марта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latin typeface="Pervye Book" panose="020B0403040502020204" pitchFamily="34" charset="0"/>
                <a:ea typeface="Pervye Book" panose="020B0403040502020204" pitchFamily="34" charset="0"/>
              </a:rPr>
              <a:t>зональный этап: с 30 марта по 12 апреля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latin typeface="Pervye Book" panose="020B0403040502020204" pitchFamily="34" charset="0"/>
                <a:ea typeface="Pervye Book" panose="020B0403040502020204" pitchFamily="34" charset="0"/>
              </a:rPr>
              <a:t>региональный этап:13 апреля по 31 мая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latin typeface="Pervye Book" panose="020B0403040502020204" pitchFamily="34" charset="0"/>
                <a:ea typeface="Pervye Book" panose="020B0403040502020204" pitchFamily="34" charset="0"/>
              </a:rPr>
              <a:t>окружной этап: с 11 июня по 9 августа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latin typeface="Pervye Book" panose="020B0403040502020204" pitchFamily="34" charset="0"/>
                <a:ea typeface="Pervye Book" panose="020B0403040502020204" pitchFamily="34" charset="0"/>
              </a:rPr>
              <a:t>финал: с 10 августа по 30 сентября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ru-RU" sz="1200" dirty="0">
              <a:latin typeface="Pervye Book" panose="020B0403040502020204" pitchFamily="34" charset="0"/>
              <a:ea typeface="Pervye Book" panose="020B0403040502020204" pitchFamily="34" charset="0"/>
            </a:endParaRPr>
          </a:p>
          <a:p>
            <a:pPr algn="just"/>
            <a:r>
              <a:rPr lang="ru-RU" sz="1200" b="1" dirty="0">
                <a:latin typeface="Pervye Extended Bold" panose="020B0705040502020204" pitchFamily="34" charset="0"/>
                <a:ea typeface="Pervye Extended Bold" panose="020B0705040502020204" pitchFamily="34" charset="0"/>
              </a:rPr>
              <a:t>Изменения сезона 2026 года: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Изменены условно-военные специальности в отряде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Появились новые состязания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Включены педагогические вузы в специальную категори</a:t>
            </a:r>
            <a:r>
              <a:rPr lang="ru-RU" sz="12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ю</a:t>
            </a:r>
            <a:endParaRPr lang="ru-RU" sz="1200" kern="100" dirty="0">
              <a:effectLst/>
              <a:latin typeface="Pervye Book" panose="020B0403040502020204" pitchFamily="34" charset="0"/>
              <a:ea typeface="Pervye Book" panose="020B040304050202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Изменен возраст специальной категории </a:t>
            </a:r>
            <a:br>
              <a:rPr lang="ru-RU" sz="12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</a:br>
            <a:endParaRPr lang="ru-RU" sz="1800" kern="100" dirty="0">
              <a:effectLst/>
              <a:latin typeface="Pervye Book" panose="020B0403040502020204" pitchFamily="34" charset="0"/>
              <a:ea typeface="Pervye Book" panose="020B04030405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2990EDB3-DE01-43F4-BB0B-F9F614828241}"/>
              </a:ext>
            </a:extLst>
          </p:cNvPr>
          <p:cNvSpPr/>
          <p:nvPr/>
        </p:nvSpPr>
        <p:spPr>
          <a:xfrm>
            <a:off x="623392" y="2676870"/>
            <a:ext cx="4320481" cy="3923658"/>
          </a:xfrm>
          <a:prstGeom prst="roundRect">
            <a:avLst/>
          </a:prstGeom>
          <a:noFill/>
          <a:ln w="28575">
            <a:solidFill>
              <a:srgbClr val="D608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7BB9212-B394-448B-A7CF-386EA7AEC043}"/>
              </a:ext>
            </a:extLst>
          </p:cNvPr>
          <p:cNvSpPr txBox="1"/>
          <p:nvPr/>
        </p:nvSpPr>
        <p:spPr>
          <a:xfrm>
            <a:off x="5434326" y="2830565"/>
            <a:ext cx="314468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latin typeface="Pervye Extended Bold" panose="020B0604020202020204" charset="0"/>
                <a:ea typeface="Pervye Extended Bold" panose="020B0604020202020204" charset="0"/>
              </a:rPr>
              <a:t>Возрастные категории: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Младшая возрастная категория:</a:t>
            </a:r>
            <a:br>
              <a:rPr lang="ru-RU" sz="12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</a:br>
            <a:r>
              <a:rPr lang="ru-RU" sz="12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7-10 лет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Средняя возрастная категория: </a:t>
            </a:r>
            <a:br>
              <a:rPr lang="ru-RU" sz="12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</a:br>
            <a:r>
              <a:rPr lang="ru-RU" sz="12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10-13 лет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Старшая возрастная </a:t>
            </a:r>
            <a:r>
              <a:rPr lang="ru-RU" sz="12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категория: </a:t>
            </a:r>
            <a:br>
              <a:rPr lang="ru-RU" sz="12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</a:br>
            <a:r>
              <a:rPr lang="ru-RU" sz="12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13-17 лет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Специальная возрастная категория: 17-23 года</a:t>
            </a:r>
            <a:endParaRPr lang="ru-RU" kern="100" dirty="0">
              <a:effectLst/>
              <a:latin typeface="Pervye Book" panose="020B0403040502020204" pitchFamily="34" charset="0"/>
              <a:ea typeface="Pervye Book" panose="020B04030405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4CA0D845-F9B7-4FA2-ACCB-5E35D975FD63}"/>
              </a:ext>
            </a:extLst>
          </p:cNvPr>
          <p:cNvSpPr/>
          <p:nvPr/>
        </p:nvSpPr>
        <p:spPr>
          <a:xfrm>
            <a:off x="5302243" y="2676871"/>
            <a:ext cx="3384376" cy="1908020"/>
          </a:xfrm>
          <a:prstGeom prst="roundRect">
            <a:avLst/>
          </a:prstGeom>
          <a:noFill/>
          <a:ln w="28575">
            <a:solidFill>
              <a:srgbClr val="D608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FD1974C-A747-4444-BA19-4B55435B2B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8523" y="5753111"/>
            <a:ext cx="841321" cy="8474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51D8F85-868C-4623-B6F0-73AB318F96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4326" y="4738585"/>
            <a:ext cx="3067186" cy="186194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5FA5BB9-5782-4565-BB83-2C83F261C098}"/>
              </a:ext>
            </a:extLst>
          </p:cNvPr>
          <p:cNvSpPr txBox="1"/>
          <p:nvPr/>
        </p:nvSpPr>
        <p:spPr>
          <a:xfrm>
            <a:off x="9170192" y="5063727"/>
            <a:ext cx="2557984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050" dirty="0">
                <a:latin typeface="Pervye Book" panose="020B0403040502020204" pitchFamily="34" charset="0"/>
                <a:ea typeface="Pervye Book" panose="020B0403040502020204" pitchFamily="34" charset="0"/>
              </a:rPr>
              <a:t>Регистрация на Игру д</a:t>
            </a:r>
            <a:r>
              <a:rPr lang="ru-RU" sz="1050" dirty="0">
                <a:latin typeface="Pervye Book" panose="020B0604020202020204" charset="0"/>
                <a:ea typeface="Pervye Book" panose="020B0604020202020204" charset="0"/>
              </a:rPr>
              <a:t>о 31 марта</a:t>
            </a:r>
            <a:r>
              <a:rPr lang="ru-RU" sz="1050" dirty="0">
                <a:latin typeface="Pervye Book" panose="020B0403040502020204" pitchFamily="34" charset="0"/>
                <a:ea typeface="Pervye Book" panose="020B0403040502020204" pitchFamily="34" charset="0"/>
              </a:rPr>
              <a:t>:</a:t>
            </a:r>
          </a:p>
          <a:p>
            <a:pPr algn="ctr"/>
            <a:r>
              <a:rPr lang="ru-RU" sz="1050" dirty="0" err="1">
                <a:latin typeface="Pervye Extended Bold" panose="020B0705040502020204" pitchFamily="34" charset="0"/>
                <a:ea typeface="Pervye Extended Bold" panose="020B0705040502020204" pitchFamily="34" charset="0"/>
              </a:rPr>
              <a:t>зарница.будьвдвижении.рф</a:t>
            </a:r>
            <a:endParaRPr lang="ru-RU" sz="1050" dirty="0">
              <a:latin typeface="Pervye Extended Bold" panose="020B0705040502020204" pitchFamily="34" charset="0"/>
              <a:ea typeface="Pervye Extended Bold" panose="020B0705040502020204" pitchFamily="34" charset="0"/>
            </a:endParaRP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F40CC376-D425-4A37-BCD7-E08EB8C24FCA}"/>
              </a:ext>
            </a:extLst>
          </p:cNvPr>
          <p:cNvSpPr/>
          <p:nvPr/>
        </p:nvSpPr>
        <p:spPr>
          <a:xfrm>
            <a:off x="9170192" y="4960747"/>
            <a:ext cx="2557984" cy="636849"/>
          </a:xfrm>
          <a:prstGeom prst="roundRect">
            <a:avLst/>
          </a:prstGeom>
          <a:noFill/>
          <a:ln w="28575">
            <a:solidFill>
              <a:srgbClr val="D608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108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89C48-9BDB-ECB9-A5DE-5796EBEF1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6F3F2CB-8EE8-DE43-A659-47E30CBE8370}"/>
              </a:ext>
            </a:extLst>
          </p:cNvPr>
          <p:cNvSpPr txBox="1"/>
          <p:nvPr/>
        </p:nvSpPr>
        <p:spPr>
          <a:xfrm>
            <a:off x="623392" y="123048"/>
            <a:ext cx="103040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Pervye Extended Bold" panose="020B0705040502020204" pitchFamily="34" charset="0"/>
                <a:ea typeface="Pervye Extended Bold" panose="020B0705040502020204" pitchFamily="34" charset="0"/>
                <a:cs typeface="Montserrat ExtraBold"/>
                <a:sym typeface="Montserrat ExtraBold"/>
              </a:rPr>
              <a:t>Всероссийская военно-патриотическая игра «Зарница 2.0». Самарская область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9F2953-7D87-5F70-57F4-CFA738326B15}"/>
              </a:ext>
            </a:extLst>
          </p:cNvPr>
          <p:cNvSpPr txBox="1"/>
          <p:nvPr/>
        </p:nvSpPr>
        <p:spPr>
          <a:xfrm>
            <a:off x="758725" y="2034512"/>
            <a:ext cx="4105554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latin typeface="Pervye Extended Bold" panose="020B0604020202020204" charset="0"/>
                <a:ea typeface="Pervye Extended Bold" panose="020B0604020202020204" charset="0"/>
              </a:rPr>
              <a:t>Территориальные управления/</a:t>
            </a:r>
          </a:p>
          <a:p>
            <a:r>
              <a:rPr lang="ru-RU" sz="1200" b="1" dirty="0">
                <a:latin typeface="Pervye Extended Bold" panose="020B0604020202020204" charset="0"/>
                <a:ea typeface="Pervye Extended Bold" panose="020B0604020202020204" charset="0"/>
              </a:rPr>
              <a:t>Департаменты образования</a:t>
            </a:r>
          </a:p>
          <a:p>
            <a:endParaRPr lang="ru-RU" sz="1200" kern="100" dirty="0">
              <a:effectLst/>
              <a:latin typeface="Pervye Book" panose="020B0403040502020204" pitchFamily="34" charset="0"/>
              <a:ea typeface="Pervye Book" panose="020B0403040502020204" pitchFamily="34" charset="0"/>
              <a:cs typeface="Times New Roman" panose="02020603050405020304" pitchFamily="18" charset="0"/>
            </a:endParaRPr>
          </a:p>
          <a:p>
            <a:r>
              <a:rPr lang="ru-RU" sz="12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● Информирование образовательных организаций</a:t>
            </a:r>
          </a:p>
          <a:p>
            <a:r>
              <a:rPr lang="ru-RU" sz="12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о заявочной кампании, в том числе о необходимости отражения зарегистрированных участников в протоколах по итогам отборочных этапов</a:t>
            </a:r>
            <a:endParaRPr lang="ru-RU" sz="1200" kern="100" dirty="0">
              <a:effectLst/>
              <a:latin typeface="Pervye Book" panose="020B0403040502020204" pitchFamily="34" charset="0"/>
              <a:ea typeface="Pervye Book" panose="020B0403040502020204" pitchFamily="34" charset="0"/>
              <a:cs typeface="Times New Roman" panose="02020603050405020304" pitchFamily="18" charset="0"/>
            </a:endParaRPr>
          </a:p>
          <a:p>
            <a:r>
              <a:rPr lang="ru-RU" sz="12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● Обеспечение трансфера для участников муниципального, зонального, регионального этапов</a:t>
            </a:r>
          </a:p>
          <a:p>
            <a:r>
              <a:rPr lang="ru-RU" sz="12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● Включение представителей в </a:t>
            </a:r>
            <a:r>
              <a:rPr lang="ru-RU" sz="12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Штаб Игры на муниципальном, зональном уровнях</a:t>
            </a:r>
          </a:p>
          <a:p>
            <a:endParaRPr lang="ru-RU" sz="1200" kern="100" dirty="0">
              <a:latin typeface="Pervye Book" panose="020B0403040502020204" pitchFamily="34" charset="0"/>
              <a:ea typeface="Pervye Book" panose="020B0403040502020204" pitchFamily="34" charset="0"/>
              <a:cs typeface="Times New Roman" panose="02020603050405020304" pitchFamily="18" charset="0"/>
            </a:endParaRPr>
          </a:p>
          <a:p>
            <a:r>
              <a:rPr lang="ru-RU" sz="12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● Содействие в подборе площадки для проведения муниципального, зонального этапов</a:t>
            </a:r>
          </a:p>
          <a:p>
            <a:r>
              <a:rPr lang="ru-RU" sz="12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● Содействие в определении даты проведения муниципального, зонального этапов</a:t>
            </a:r>
          </a:p>
          <a:p>
            <a:r>
              <a:rPr lang="ru-RU" sz="12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● Содействие в подборе членов судейской коллегии из числа военнослужащих</a:t>
            </a:r>
          </a:p>
          <a:p>
            <a:endParaRPr lang="ru-RU" sz="1800" kern="100" dirty="0">
              <a:effectLst/>
              <a:latin typeface="Pervye Book" panose="020B0403040502020204" pitchFamily="34" charset="0"/>
              <a:ea typeface="Pervye Book" panose="020B04030405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9015A47A-A000-F2F8-9D43-9D2A047C8546}"/>
              </a:ext>
            </a:extLst>
          </p:cNvPr>
          <p:cNvSpPr/>
          <p:nvPr/>
        </p:nvSpPr>
        <p:spPr>
          <a:xfrm>
            <a:off x="551383" y="1688510"/>
            <a:ext cx="4320481" cy="3923658"/>
          </a:xfrm>
          <a:prstGeom prst="roundRect">
            <a:avLst/>
          </a:prstGeom>
          <a:noFill/>
          <a:ln w="28575">
            <a:solidFill>
              <a:srgbClr val="D608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E1638B-384F-855D-1BC2-C7AB998DE823}"/>
              </a:ext>
            </a:extLst>
          </p:cNvPr>
          <p:cNvSpPr txBox="1"/>
          <p:nvPr/>
        </p:nvSpPr>
        <p:spPr>
          <a:xfrm>
            <a:off x="5879976" y="1896012"/>
            <a:ext cx="3941681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latin typeface="Pervye Extended Bold" panose="020B0604020202020204" charset="0"/>
                <a:ea typeface="Pervye Extended Bold" panose="020B0604020202020204" charset="0"/>
              </a:rPr>
              <a:t>Местные отделения Движения Первых</a:t>
            </a:r>
          </a:p>
          <a:p>
            <a:r>
              <a:rPr lang="ru-RU" sz="1200" b="1" dirty="0">
                <a:latin typeface="Pervye Extended Bold" panose="020B0604020202020204" charset="0"/>
                <a:ea typeface="Pervye Extended Bold" panose="020B0604020202020204" charset="0"/>
              </a:rPr>
              <a:t>и ВВПОД «ЮНАРМИЯ»</a:t>
            </a:r>
          </a:p>
          <a:p>
            <a:endParaRPr lang="ru-RU" sz="1200" b="1" kern="100" dirty="0">
              <a:effectLst/>
              <a:latin typeface="Pervye Extended Bold" panose="020B0604020202020204" charset="0"/>
              <a:ea typeface="Pervye Extended Bold" panose="020B0604020202020204" charset="0"/>
              <a:cs typeface="Times New Roman" panose="02020603050405020304" pitchFamily="18" charset="0"/>
            </a:endParaRPr>
          </a:p>
          <a:p>
            <a:r>
              <a:rPr lang="ru-RU" sz="12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● Определение</a:t>
            </a:r>
            <a:r>
              <a:rPr lang="ru-RU" sz="12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 площадки для проведения муниципального, зонального этапов совместно</a:t>
            </a:r>
            <a:br>
              <a:rPr lang="ru-RU" sz="12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</a:br>
            <a:r>
              <a:rPr lang="ru-RU" sz="12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с территориальным управлением и/или департаментом образования</a:t>
            </a:r>
          </a:p>
          <a:p>
            <a:r>
              <a:rPr lang="ru-RU" sz="12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● О</a:t>
            </a:r>
            <a:r>
              <a:rPr lang="ru-RU" sz="12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пределение даты проведения муниципального, зонального этапов совместно с территориальным управлением и/или департаментом образования</a:t>
            </a:r>
          </a:p>
          <a:p>
            <a:r>
              <a:rPr lang="ru-RU" sz="12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● Определение </a:t>
            </a:r>
            <a:r>
              <a:rPr lang="ru-RU" sz="12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членов судейской коллегии</a:t>
            </a:r>
          </a:p>
          <a:p>
            <a:r>
              <a:rPr lang="ru-RU" sz="12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● Администрирование платформы Игры в сети Интернет</a:t>
            </a:r>
          </a:p>
          <a:p>
            <a:r>
              <a:rPr lang="ru-RU" sz="12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● Контроль загрузки итоговых протоколов муниципального, зонального, регионального этапов Игры </a:t>
            </a:r>
          </a:p>
          <a:p>
            <a:r>
              <a:rPr lang="ru-RU" sz="12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● Консультации для Наставников отрядо</a:t>
            </a:r>
            <a:r>
              <a:rPr lang="ru-RU" sz="12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в</a:t>
            </a:r>
          </a:p>
          <a:p>
            <a:r>
              <a:rPr lang="ru-RU" sz="12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● Организация и проведение муниципального, зонального этапов Игры</a:t>
            </a:r>
            <a:endParaRPr lang="ru-RU" sz="2000" kern="100" dirty="0">
              <a:effectLst/>
              <a:latin typeface="Pervye Book" panose="020B0403040502020204" pitchFamily="34" charset="0"/>
              <a:ea typeface="Pervye Book" panose="020B04030405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0E60D046-9892-59E9-5930-1B1C5761FC3C}"/>
              </a:ext>
            </a:extLst>
          </p:cNvPr>
          <p:cNvSpPr/>
          <p:nvPr/>
        </p:nvSpPr>
        <p:spPr>
          <a:xfrm>
            <a:off x="5627949" y="1688511"/>
            <a:ext cx="4320481" cy="3923657"/>
          </a:xfrm>
          <a:prstGeom prst="roundRect">
            <a:avLst/>
          </a:prstGeom>
          <a:noFill/>
          <a:ln w="28575">
            <a:solidFill>
              <a:srgbClr val="D608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6BFEF12-A6DA-ED01-D89E-A2C1BEEA64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7440" y="5860489"/>
            <a:ext cx="841321" cy="84741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86FF632-E7C8-25DE-1031-823784D2E3A9}"/>
              </a:ext>
            </a:extLst>
          </p:cNvPr>
          <p:cNvSpPr txBox="1"/>
          <p:nvPr/>
        </p:nvSpPr>
        <p:spPr>
          <a:xfrm>
            <a:off x="8141326" y="6068752"/>
            <a:ext cx="25579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050" dirty="0">
                <a:latin typeface="Pervye Book" panose="020B0403040502020204" pitchFamily="34" charset="0"/>
                <a:ea typeface="Pervye Book" panose="020B0403040502020204" pitchFamily="34" charset="0"/>
              </a:rPr>
              <a:t>Регистрация на Игру до 31 марта:</a:t>
            </a:r>
          </a:p>
          <a:p>
            <a:pPr algn="ctr"/>
            <a:r>
              <a:rPr lang="ru-RU" sz="1050" dirty="0" err="1">
                <a:latin typeface="Pervye Extended Bold" panose="020B0705040502020204" pitchFamily="34" charset="0"/>
                <a:ea typeface="Pervye Extended Bold" panose="020B0705040502020204" pitchFamily="34" charset="0"/>
              </a:rPr>
              <a:t>зарница.будьвдвижении.рф</a:t>
            </a:r>
            <a:endParaRPr lang="ru-RU" sz="1050" dirty="0">
              <a:latin typeface="Pervye Extended Bold" panose="020B0705040502020204" pitchFamily="34" charset="0"/>
              <a:ea typeface="Pervye Extended Bold" panose="020B0705040502020204" pitchFamily="34" charset="0"/>
            </a:endParaRP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F302424E-988D-3814-63E0-48694D1CC81D}"/>
              </a:ext>
            </a:extLst>
          </p:cNvPr>
          <p:cNvSpPr/>
          <p:nvPr/>
        </p:nvSpPr>
        <p:spPr>
          <a:xfrm>
            <a:off x="8112224" y="5965772"/>
            <a:ext cx="2557984" cy="636849"/>
          </a:xfrm>
          <a:prstGeom prst="roundRect">
            <a:avLst/>
          </a:prstGeom>
          <a:noFill/>
          <a:ln w="28575">
            <a:solidFill>
              <a:srgbClr val="D608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435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4715222F-9182-4BEB-AC79-75AA7477E583}"/>
              </a:ext>
            </a:extLst>
          </p:cNvPr>
          <p:cNvSpPr txBox="1"/>
          <p:nvPr/>
        </p:nvSpPr>
        <p:spPr>
          <a:xfrm>
            <a:off x="1703512" y="176926"/>
            <a:ext cx="90730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chemeClr val="dk1"/>
                </a:solidFill>
                <a:highlight>
                  <a:srgbClr val="FFFFFF"/>
                </a:highlight>
                <a:latin typeface="Pervye Extended Bold" panose="020B0705040502020204" pitchFamily="34" charset="0"/>
                <a:ea typeface="Pervye Extended Bold" panose="020B0705040502020204" pitchFamily="34" charset="0"/>
                <a:cs typeface="Montserrat"/>
                <a:sym typeface="Montserrat"/>
              </a:rPr>
              <a:t>Рекомендуемое количество участников Всероссийской военно-патриотической игры «Зарница 2.0». Самарская область</a:t>
            </a:r>
            <a:endParaRPr lang="ru-RU" b="1" dirty="0">
              <a:latin typeface="Pervye Extended Bold" panose="020B0705040502020204" pitchFamily="34" charset="0"/>
              <a:ea typeface="Pervye Extended Bold" panose="020B0705040502020204" pitchFamily="34" charset="0"/>
              <a:cs typeface="Montserrat"/>
              <a:sym typeface="Montserrat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E5790D19-0544-4596-BEB2-D85B167FDA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91302"/>
              </p:ext>
            </p:extLst>
          </p:nvPr>
        </p:nvGraphicFramePr>
        <p:xfrm>
          <a:off x="2063550" y="808469"/>
          <a:ext cx="8352929" cy="6005303"/>
        </p:xfrm>
        <a:graphic>
          <a:graphicData uri="http://schemas.openxmlformats.org/drawingml/2006/table">
            <a:tbl>
              <a:tblPr/>
              <a:tblGrid>
                <a:gridCol w="1469830">
                  <a:extLst>
                    <a:ext uri="{9D8B030D-6E8A-4147-A177-3AD203B41FA5}">
                      <a16:colId xmlns:a16="http://schemas.microsoft.com/office/drawing/2014/main" val="2176180573"/>
                    </a:ext>
                  </a:extLst>
                </a:gridCol>
                <a:gridCol w="1505678">
                  <a:extLst>
                    <a:ext uri="{9D8B030D-6E8A-4147-A177-3AD203B41FA5}">
                      <a16:colId xmlns:a16="http://schemas.microsoft.com/office/drawing/2014/main" val="1188286816"/>
                    </a:ext>
                  </a:extLst>
                </a:gridCol>
                <a:gridCol w="1200958">
                  <a:extLst>
                    <a:ext uri="{9D8B030D-6E8A-4147-A177-3AD203B41FA5}">
                      <a16:colId xmlns:a16="http://schemas.microsoft.com/office/drawing/2014/main" val="40287162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3248983438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99025759"/>
                    </a:ext>
                  </a:extLst>
                </a:gridCol>
                <a:gridCol w="1440159">
                  <a:extLst>
                    <a:ext uri="{9D8B030D-6E8A-4147-A177-3AD203B41FA5}">
                      <a16:colId xmlns:a16="http://schemas.microsoft.com/office/drawing/2014/main" val="2219981685"/>
                    </a:ext>
                  </a:extLst>
                </a:gridCol>
              </a:tblGrid>
              <a:tr h="5440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ТУ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Фактическое значение </a:t>
                      </a:r>
                      <a:b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участников</a:t>
                      </a:r>
                    </a:p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 2025 году (чел)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Фактическое значение </a:t>
                      </a:r>
                      <a:b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участников</a:t>
                      </a:r>
                    </a:p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 2025 году (чел)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Рекомендуемое значение 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участников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2026 году (чел)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Рекомендуемое значение 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участников</a:t>
                      </a:r>
                      <a:b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2026 году (чел)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1447942"/>
                  </a:ext>
                </a:extLst>
              </a:tr>
              <a:tr h="1351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Кинельское управление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 Кинель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1 961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2 867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2 390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3 330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5939013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Кинельский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906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940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274095"/>
                  </a:ext>
                </a:extLst>
              </a:tr>
              <a:tr h="13515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Отрадненское управление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 Отрадный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1 511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3 377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1 740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3 700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867490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Кинель-Черкасский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1 395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1 450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8211000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Богатовский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471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9300105"/>
                  </a:ext>
                </a:extLst>
              </a:tr>
              <a:tr h="13515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Западное управление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 Сызрань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4 570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6 966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4 930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7 520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8563391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 Октябрьск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903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920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9952497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Сызранский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791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8099610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Шигонский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702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5386300"/>
                  </a:ext>
                </a:extLst>
              </a:tr>
              <a:tr h="13515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Северное управление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Сергиевский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1 428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2 563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1 450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2 910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295771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Челно-Вершинский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541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730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9869039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Шенталинский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594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730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241852"/>
                  </a:ext>
                </a:extLst>
              </a:tr>
              <a:tr h="135152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Северо-Восточное управление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 Похвистнево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781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2 789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3 125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4357383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Похвистневский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669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6699768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Исаклинский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466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4446159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Камышлинский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497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150724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Клявлинский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376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435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6006279"/>
                  </a:ext>
                </a:extLst>
              </a:tr>
              <a:tr h="13515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Северо-Западное управление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Красноярский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1 710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2 825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2 030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3 230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8574938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Кошкинский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786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760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0604505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Елховский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329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440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4376742"/>
                  </a:ext>
                </a:extLst>
              </a:tr>
              <a:tr h="1351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Центральное управление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 Жигулевск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1 578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3 272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1 850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3 850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182350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Ставропольский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1 694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2 000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812538"/>
                  </a:ext>
                </a:extLst>
              </a:tr>
              <a:tr h="13515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Юго-Восточное управление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Нефтегорский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945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2 105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1 000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2 280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6867915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Алексеевский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466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550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4929173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Борский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694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730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6060090"/>
                  </a:ext>
                </a:extLst>
              </a:tr>
              <a:tr h="135152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Юго-Западное управление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 Чапаевск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2 018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5 732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2 320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6 080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3428118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Безенчукский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1 001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1 160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197234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Красноармейский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934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940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3191106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Пестравский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650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430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5971933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Приволжский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764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1151878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Хворостянский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365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430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540296"/>
                  </a:ext>
                </a:extLst>
              </a:tr>
              <a:tr h="1351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Южное управление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Большеглушицкий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519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1 077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580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1 310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738730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Большечерниговский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558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730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3679207"/>
                  </a:ext>
                </a:extLst>
              </a:tr>
              <a:tr h="1351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Поволжское управление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 Новокуйбышевск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3 294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8 072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4 060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9 860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3596017"/>
                  </a:ext>
                </a:extLst>
              </a:tr>
              <a:tr h="135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Волжский р-н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4 778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5 800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2823887"/>
                  </a:ext>
                </a:extLst>
              </a:tr>
              <a:tr h="8250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Самарское управление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2 360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2 360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2 900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2 900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9294928"/>
                  </a:ext>
                </a:extLst>
              </a:tr>
              <a:tr h="13515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Департамент образования г. Самара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14 992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14 992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23 000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23 000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6237070"/>
                  </a:ext>
                </a:extLst>
              </a:tr>
              <a:tr h="13515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Тольяттинское управление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663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663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050665"/>
                  </a:ext>
                </a:extLst>
              </a:tr>
              <a:tr h="21021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Департамент образования г. Тольятти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11 392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11 392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13 600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13 600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6415502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ИТОГО: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71 052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71 052</a:t>
                      </a:r>
                    </a:p>
                  </a:txBody>
                  <a:tcPr marL="3306" marR="3306" marT="33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87 565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dirty="0">
                          <a:effectLst/>
                          <a:latin typeface="Times New Roman" panose="02020603050405020304" pitchFamily="18" charset="0"/>
                        </a:rPr>
                        <a:t>87 565</a:t>
                      </a:r>
                    </a:p>
                  </a:txBody>
                  <a:tcPr marL="22860" marR="2286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46815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2271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2990EDB3-DE01-43F4-BB0B-F9F614828241}"/>
              </a:ext>
            </a:extLst>
          </p:cNvPr>
          <p:cNvSpPr/>
          <p:nvPr/>
        </p:nvSpPr>
        <p:spPr>
          <a:xfrm>
            <a:off x="4321880" y="2919871"/>
            <a:ext cx="4488160" cy="2366239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D608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4CA0D845-F9B7-4FA2-ACCB-5E35D975FD63}"/>
              </a:ext>
            </a:extLst>
          </p:cNvPr>
          <p:cNvSpPr/>
          <p:nvPr/>
        </p:nvSpPr>
        <p:spPr>
          <a:xfrm>
            <a:off x="421964" y="2564612"/>
            <a:ext cx="3742747" cy="317009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D608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6F699D-9480-6BA4-FA5D-409562F5FDD4}"/>
              </a:ext>
            </a:extLst>
          </p:cNvPr>
          <p:cNvSpPr txBox="1"/>
          <p:nvPr/>
        </p:nvSpPr>
        <p:spPr>
          <a:xfrm>
            <a:off x="623392" y="123048"/>
            <a:ext cx="103040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Pervye Extended Bold" panose="020B0705040502020204" pitchFamily="34" charset="0"/>
                <a:ea typeface="Pervye Extended Bold" panose="020B0705040502020204" pitchFamily="34" charset="0"/>
                <a:cs typeface="Montserrat ExtraBold"/>
                <a:sym typeface="Montserrat ExtraBold"/>
              </a:rPr>
              <a:t>Всероссийская игра «Семейная зарница». Самарская область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81FC0D-CB2A-6905-B6A2-C2E989A636EA}"/>
              </a:ext>
            </a:extLst>
          </p:cNvPr>
          <p:cNvSpPr txBox="1"/>
          <p:nvPr/>
        </p:nvSpPr>
        <p:spPr>
          <a:xfrm>
            <a:off x="637988" y="1546063"/>
            <a:ext cx="10954840" cy="636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chemeClr val="dk1"/>
                </a:solidFill>
                <a:latin typeface="Pervye Extended Bold" panose="020B0705040502020204" pitchFamily="34" charset="0"/>
                <a:ea typeface="Pervye Extended Bold" panose="020B0705040502020204" pitchFamily="34" charset="0"/>
                <a:cs typeface="Montserrat Medium"/>
                <a:sym typeface="Montserrat Medium"/>
              </a:rPr>
              <a:t>Цель проекта </a:t>
            </a:r>
            <a:r>
              <a:rPr lang="ru-RU" sz="1600" dirty="0">
                <a:solidFill>
                  <a:schemeClr val="dk1"/>
                </a:solidFill>
                <a:latin typeface="Pervye Extended Bold" panose="020B0705040502020204" pitchFamily="34" charset="0"/>
                <a:ea typeface="Pervye Extended Bold" panose="020B0705040502020204" pitchFamily="34" charset="0"/>
                <a:cs typeface="Montserrat Medium"/>
                <a:sym typeface="Montserrat Medium"/>
              </a:rPr>
              <a:t>- </a:t>
            </a:r>
            <a:r>
              <a:rPr lang="ru-RU" sz="1600" dirty="0">
                <a:solidFill>
                  <a:schemeClr val="dk1"/>
                </a:solidFill>
                <a:latin typeface="Pervye Book" panose="020B0403040502020204" pitchFamily="34" charset="0"/>
                <a:ea typeface="Pervye Book" panose="020B0403040502020204" pitchFamily="34" charset="0"/>
                <a:cs typeface="Montserrat Medium"/>
                <a:sym typeface="Montserrat Medium"/>
              </a:rPr>
              <a:t>патриотическое воспитание, укрепление традиционных ценностей, передача знаний </a:t>
            </a:r>
            <a:br>
              <a:rPr lang="ru-RU" sz="1600" dirty="0">
                <a:solidFill>
                  <a:schemeClr val="dk1"/>
                </a:solidFill>
                <a:latin typeface="Pervye Book" panose="020B0403040502020204" pitchFamily="34" charset="0"/>
                <a:ea typeface="Pervye Book" panose="020B0403040502020204" pitchFamily="34" charset="0"/>
                <a:cs typeface="Montserrat Medium"/>
                <a:sym typeface="Montserrat Medium"/>
              </a:rPr>
            </a:br>
            <a:r>
              <a:rPr lang="ru-RU" sz="1600" dirty="0">
                <a:solidFill>
                  <a:schemeClr val="dk1"/>
                </a:solidFill>
                <a:latin typeface="Pervye Book" panose="020B0403040502020204" pitchFamily="34" charset="0"/>
                <a:ea typeface="Pervye Book" panose="020B0403040502020204" pitchFamily="34" charset="0"/>
                <a:cs typeface="Montserrat Medium"/>
                <a:sym typeface="Montserrat Medium"/>
              </a:rPr>
              <a:t>от старшего поколения младшему.</a:t>
            </a:r>
            <a:endParaRPr lang="ru-RU" sz="1200" dirty="0">
              <a:solidFill>
                <a:schemeClr val="dk1"/>
              </a:solidFill>
              <a:latin typeface="Pervye Book" panose="020B0403040502020204" pitchFamily="34" charset="0"/>
              <a:ea typeface="Pervye Book" panose="020B0403040502020204" pitchFamily="34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562AF2ED-6443-00C0-5234-291F8B03D9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1" t="1371" r="4749" b="-1371"/>
          <a:stretch/>
        </p:blipFill>
        <p:spPr bwMode="auto">
          <a:xfrm>
            <a:off x="8885404" y="3072131"/>
            <a:ext cx="3028728" cy="206171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5A1F6302-14FA-4D09-882D-B5F04F09D350}"/>
              </a:ext>
            </a:extLst>
          </p:cNvPr>
          <p:cNvSpPr/>
          <p:nvPr/>
        </p:nvSpPr>
        <p:spPr>
          <a:xfrm>
            <a:off x="421964" y="1431589"/>
            <a:ext cx="11295632" cy="954107"/>
          </a:xfrm>
          <a:prstGeom prst="roundRect">
            <a:avLst/>
          </a:prstGeom>
          <a:noFill/>
          <a:ln w="28575">
            <a:solidFill>
              <a:srgbClr val="D608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ABA1C8F-10FF-4537-B623-04B77CC74D05}"/>
              </a:ext>
            </a:extLst>
          </p:cNvPr>
          <p:cNvSpPr txBox="1"/>
          <p:nvPr/>
        </p:nvSpPr>
        <p:spPr>
          <a:xfrm>
            <a:off x="4321880" y="3212976"/>
            <a:ext cx="4488160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Pervye Book" panose="020B0403040502020204" pitchFamily="34" charset="0"/>
                <a:ea typeface="Pervye Book" panose="020B0403040502020204" pitchFamily="34" charset="0"/>
              </a:rPr>
              <a:t>Количество участников: </a:t>
            </a:r>
            <a:r>
              <a:rPr lang="ru-RU" sz="1400" b="1" dirty="0">
                <a:latin typeface="Pervye Extended Bold" panose="020B0705040502020204" pitchFamily="34" charset="0"/>
                <a:ea typeface="Pervye Extended Bold" panose="020B0705040502020204" pitchFamily="34" charset="0"/>
              </a:rPr>
              <a:t>более 500 человек</a:t>
            </a:r>
          </a:p>
          <a:p>
            <a:endParaRPr lang="ru-RU" sz="1400" b="1" dirty="0">
              <a:latin typeface="Pervye Book" panose="020B0403040502020204" pitchFamily="34" charset="0"/>
              <a:ea typeface="Pervye Book" panose="020B0403040502020204" pitchFamily="34" charset="0"/>
            </a:endParaRPr>
          </a:p>
          <a:p>
            <a:pPr algn="just"/>
            <a:r>
              <a:rPr lang="ru-RU" sz="1400" b="1" dirty="0">
                <a:latin typeface="Pervye Extended Bold" panose="020B0705040502020204" pitchFamily="34" charset="0"/>
                <a:ea typeface="Pervye Extended Bold" panose="020B0705040502020204" pitchFamily="34" charset="0"/>
              </a:rPr>
              <a:t>Сроки проведения: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400" dirty="0">
                <a:latin typeface="Pervye Book" panose="020B0403040502020204" pitchFamily="34" charset="0"/>
                <a:ea typeface="Pervye Book" panose="020B0403040502020204" pitchFamily="34" charset="0"/>
              </a:rPr>
              <a:t>заявочная кампания: с марта по 16 апреля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400" dirty="0">
                <a:latin typeface="Pervye Book" panose="020B0403040502020204" pitchFamily="34" charset="0"/>
                <a:ea typeface="Pervye Book" panose="020B0403040502020204" pitchFamily="34" charset="0"/>
              </a:rPr>
              <a:t>отборочный, муниципальный, региональный этап: с 17 апреля по 10 июня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400" dirty="0">
                <a:latin typeface="Pervye Book" panose="020B0403040502020204" pitchFamily="34" charset="0"/>
                <a:ea typeface="Pervye Book" panose="020B0403040502020204" pitchFamily="34" charset="0"/>
              </a:rPr>
              <a:t>финал: август - сентябрь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7BB9212-B394-448B-A7CF-386EA7AEC043}"/>
              </a:ext>
            </a:extLst>
          </p:cNvPr>
          <p:cNvSpPr txBox="1"/>
          <p:nvPr/>
        </p:nvSpPr>
        <p:spPr>
          <a:xfrm>
            <a:off x="610272" y="2708920"/>
            <a:ext cx="3366129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latin typeface="Pervye Extended Bold" panose="020B0604020202020204" charset="0"/>
                <a:ea typeface="Pervye Extended Bold" panose="020B0604020202020204" charset="0"/>
              </a:rPr>
              <a:t>Состав команды: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Взрослый 1:</a:t>
            </a:r>
            <a:br>
              <a:rPr lang="ru-RU" sz="14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</a:br>
            <a:r>
              <a:rPr lang="ru-RU" sz="13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Мужчина в возрасте не менее 18 лет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Взрослый 2: </a:t>
            </a:r>
            <a:br>
              <a:rPr lang="ru-RU" sz="14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</a:br>
            <a:r>
              <a:rPr lang="ru-RU" sz="13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Женщина в возрасте не менее 18 лет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Ребенок 1</a:t>
            </a:r>
            <a:r>
              <a:rPr lang="ru-RU" sz="1400" b="1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: </a:t>
            </a:r>
            <a:br>
              <a:rPr lang="ru-RU" sz="14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</a:br>
            <a:r>
              <a:rPr lang="ru-RU" sz="1300" kern="100" dirty="0"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Участник в возрасте 11-17 лет, являющийся ребенком взрослого 1 и/или взрослого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Ребенок 2: </a:t>
            </a:r>
            <a:br>
              <a:rPr lang="ru-RU" sz="14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</a:br>
            <a:r>
              <a:rPr lang="ru-RU" sz="1300" kern="100" dirty="0">
                <a:effectLst/>
                <a:latin typeface="Pervye Book" panose="020B0403040502020204" pitchFamily="34" charset="0"/>
                <a:ea typeface="Pervye Book" panose="020B0403040502020204" pitchFamily="34" charset="0"/>
                <a:cs typeface="Times New Roman" panose="02020603050405020304" pitchFamily="18" charset="0"/>
              </a:rPr>
              <a:t>Участник в возрасте 11-17 лет, являющийся ребенком взрослого 1 и/или взрослого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300" kern="100" dirty="0">
              <a:effectLst/>
              <a:latin typeface="Pervye Book" panose="020B0403040502020204" pitchFamily="34" charset="0"/>
              <a:ea typeface="Pervye Book" panose="020B04030405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926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ew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1195</TotalTime>
  <Words>865</Words>
  <Application>Microsoft Office PowerPoint</Application>
  <DocSecurity>0</DocSecurity>
  <PresentationFormat>Широкоэкранный</PresentationFormat>
  <Paragraphs>237</Paragraphs>
  <Slides>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2" baseType="lpstr">
      <vt:lpstr>Wingdings</vt:lpstr>
      <vt:lpstr>Pervye Extended Bold</vt:lpstr>
      <vt:lpstr>Times New Roman</vt:lpstr>
      <vt:lpstr>Pervye Book</vt:lpstr>
      <vt:lpstr>Symbol</vt:lpstr>
      <vt:lpstr>Calibri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user</dc:creator>
  <cp:keywords/>
  <dc:description/>
  <cp:lastModifiedBy>ГБУ СО АМП ГБУ СО АМП</cp:lastModifiedBy>
  <cp:revision>111</cp:revision>
  <dcterms:created xsi:type="dcterms:W3CDTF">2023-08-25T13:22:51Z</dcterms:created>
  <dcterms:modified xsi:type="dcterms:W3CDTF">2026-02-17T12:39:47Z</dcterms:modified>
  <cp:category/>
  <dc:identifier/>
  <cp:contentStatus/>
  <dc:language>ru-RU</dc:language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2</vt:i4>
  </property>
  <property fmtid="{D5CDD505-2E9C-101B-9397-08002B2CF9AE}" pid="3" name="Notes">
    <vt:i4>1</vt:i4>
  </property>
  <property fmtid="{D5CDD505-2E9C-101B-9397-08002B2CF9AE}" pid="4" name="PresentationFormat">
    <vt:lpwstr>Широкоэкранный</vt:lpwstr>
  </property>
  <property fmtid="{D5CDD505-2E9C-101B-9397-08002B2CF9AE}" pid="5" name="Slides">
    <vt:i4>1</vt:i4>
  </property>
</Properties>
</file>