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0"/>
  </p:notesMasterIdLst>
  <p:sldIdLst>
    <p:sldId id="459" r:id="rId3"/>
    <p:sldId id="464" r:id="rId4"/>
    <p:sldId id="471" r:id="rId5"/>
    <p:sldId id="472" r:id="rId6"/>
    <p:sldId id="473" r:id="rId7"/>
    <p:sldId id="474" r:id="rId8"/>
    <p:sldId id="470" r:id="rId9"/>
  </p:sldIdLst>
  <p:sldSz cx="9144000" cy="5143500" type="screen16x9"/>
  <p:notesSz cx="6808788" cy="9940925"/>
  <p:defaultTextStyle>
    <a:defPPr>
      <a:defRPr lang="ru-RU"/>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67" userDrawn="1">
          <p15:clr>
            <a:srgbClr val="A4A3A4"/>
          </p15:clr>
        </p15:guide>
        <p15:guide id="2" pos="3840">
          <p15:clr>
            <a:srgbClr val="A4A3A4"/>
          </p15:clr>
        </p15:guide>
        <p15:guide id="3" orient="horz" pos="2300">
          <p15:clr>
            <a:srgbClr val="A4A3A4"/>
          </p15:clr>
        </p15:guide>
        <p15:guide id="4"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28F"/>
    <a:srgbClr val="4F4D8E"/>
    <a:srgbClr val="E32821"/>
    <a:srgbClr val="9393B9"/>
    <a:srgbClr val="ED7D31"/>
    <a:srgbClr val="6D91D1"/>
    <a:srgbClr val="4472C4"/>
    <a:srgbClr val="5597D3"/>
    <a:srgbClr val="3B87CD"/>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99" autoAdjust="0"/>
    <p:restoredTop sz="77758" autoAdjust="0"/>
  </p:normalViewPr>
  <p:slideViewPr>
    <p:cSldViewPr snapToGrid="0" showGuides="1">
      <p:cViewPr varScale="1">
        <p:scale>
          <a:sx n="109" d="100"/>
          <a:sy n="109" d="100"/>
        </p:scale>
        <p:origin x="1272" y="78"/>
      </p:cViewPr>
      <p:guideLst>
        <p:guide orient="horz" pos="3067"/>
        <p:guide pos="3840"/>
        <p:guide orient="horz" pos="230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a:pPr>
            <a:r>
              <a:rPr lang="ru-RU" sz="1200" dirty="0"/>
              <a:t>Обучающиеся, требующие особого внимания - 61 чел. (8,8%)</a:t>
            </a:r>
          </a:p>
        </c:rich>
      </c:tx>
      <c:overlay val="0"/>
    </c:title>
    <c:autoTitleDeleted val="0"/>
    <c:plotArea>
      <c:layout/>
      <c:pieChart>
        <c:varyColors val="1"/>
        <c:ser>
          <c:idx val="0"/>
          <c:order val="0"/>
          <c:tx>
            <c:strRef>
              <c:f>Лист1!$B$1</c:f>
              <c:strCache>
                <c:ptCount val="1"/>
                <c:pt idx="0">
                  <c:v>Обучающие, требующие особого внимания - 61 чел. (8,8%)</c:v>
                </c:pt>
              </c:strCache>
            </c:strRef>
          </c:tx>
          <c:dLbls>
            <c:spPr>
              <a:noFill/>
              <a:ln>
                <a:noFill/>
              </a:ln>
              <a:effectLst/>
            </c:spPr>
            <c:txPr>
              <a:bodyPr/>
              <a:lstStyle/>
              <a:p>
                <a:pPr>
                  <a:defRPr sz="1200"/>
                </a:pPr>
                <a:endParaRPr lang="ru-RU"/>
              </a:p>
            </c:txPr>
            <c:showLegendKey val="0"/>
            <c:showVal val="1"/>
            <c:showCatName val="0"/>
            <c:showSerName val="0"/>
            <c:showPercent val="0"/>
            <c:showBubbleSize val="0"/>
            <c:showLeaderLines val="1"/>
            <c:extLst>
              <c:ext xmlns:c15="http://schemas.microsoft.com/office/drawing/2012/chart" uri="{CE6537A1-D6FC-4f65-9D91-7224C49458BB}"/>
            </c:extLst>
          </c:dLbls>
          <c:cat>
            <c:strRef>
              <c:f>Лист1!$A$2:$A$5</c:f>
              <c:strCache>
                <c:ptCount val="4"/>
                <c:pt idx="0">
                  <c:v> с миграционной историей</c:v>
                </c:pt>
                <c:pt idx="1">
                  <c:v>цыганской национальности</c:v>
                </c:pt>
                <c:pt idx="2">
                  <c:v>опекаемые</c:v>
                </c:pt>
                <c:pt idx="3">
                  <c:v>состоящие на профилактическом учете</c:v>
                </c:pt>
              </c:strCache>
            </c:strRef>
          </c:cat>
          <c:val>
            <c:numRef>
              <c:f>Лист1!$B$2:$B$5</c:f>
              <c:numCache>
                <c:formatCode>General</c:formatCode>
                <c:ptCount val="4"/>
                <c:pt idx="0">
                  <c:v>29</c:v>
                </c:pt>
                <c:pt idx="1">
                  <c:v>21</c:v>
                </c:pt>
                <c:pt idx="2">
                  <c:v>4</c:v>
                </c:pt>
                <c:pt idx="3">
                  <c:v>7</c:v>
                </c:pt>
              </c:numCache>
            </c:numRef>
          </c:val>
          <c:extLst>
            <c:ext xmlns:c16="http://schemas.microsoft.com/office/drawing/2014/chart" uri="{C3380CC4-5D6E-409C-BE32-E72D297353CC}">
              <c16:uniqueId val="{00000000-B0B2-437A-9A48-03CA2041C750}"/>
            </c:ext>
          </c:extLst>
        </c:ser>
        <c:dLbls>
          <c:showLegendKey val="0"/>
          <c:showVal val="0"/>
          <c:showCatName val="0"/>
          <c:showSerName val="0"/>
          <c:showPercent val="0"/>
          <c:showBubbleSize val="0"/>
          <c:showLeaderLines val="1"/>
        </c:dLbls>
        <c:firstSliceAng val="0"/>
      </c:pieChart>
    </c:plotArea>
    <c:legend>
      <c:legendPos val="r"/>
      <c:layout>
        <c:manualLayout>
          <c:xMode val="edge"/>
          <c:yMode val="edge"/>
          <c:x val="0.56538224209407406"/>
          <c:y val="0.23427079625014832"/>
          <c:w val="0.36561975065616797"/>
          <c:h val="0.68794542886344578"/>
        </c:manualLayout>
      </c:layout>
      <c:overlay val="0"/>
      <c:txPr>
        <a:bodyPr/>
        <a:lstStyle/>
        <a:p>
          <a:pPr>
            <a:defRPr sz="1000"/>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200"/>
          </a:pPr>
          <a:endParaRPr lang="ru-RU"/>
        </a:p>
      </c:txPr>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Динамика состоящих на профилактическом учете</c:v>
                </c:pt>
              </c:strCache>
            </c:strRef>
          </c:tx>
          <c:invertIfNegative val="0"/>
          <c:dPt>
            <c:idx val="0"/>
            <c:invertIfNegative val="0"/>
            <c:bubble3D val="0"/>
            <c:spPr>
              <a:solidFill>
                <a:schemeClr val="accent2"/>
              </a:solidFill>
              <a:ln w="26425" cap="flat" cmpd="sng" algn="ctr">
                <a:solidFill>
                  <a:schemeClr val="accent2">
                    <a:shade val="50000"/>
                  </a:schemeClr>
                </a:solidFill>
                <a:prstDash val="solid"/>
              </a:ln>
              <a:effectLst/>
            </c:spPr>
            <c:extLst>
              <c:ext xmlns:c16="http://schemas.microsoft.com/office/drawing/2014/chart" uri="{C3380CC4-5D6E-409C-BE32-E72D297353CC}">
                <c16:uniqueId val="{00000001-CB13-4A99-BC65-7CE6FF718E01}"/>
              </c:ext>
            </c:extLst>
          </c:dPt>
          <c:dPt>
            <c:idx val="1"/>
            <c:invertIfNegative val="0"/>
            <c:bubble3D val="0"/>
            <c:spPr>
              <a:gradFill rotWithShape="1">
                <a:gsLst>
                  <a:gs pos="0">
                    <a:schemeClr val="accent1">
                      <a:tint val="50000"/>
                      <a:shade val="86000"/>
                      <a:satMod val="140000"/>
                    </a:schemeClr>
                  </a:gs>
                  <a:gs pos="45000">
                    <a:schemeClr val="accent1">
                      <a:tint val="48000"/>
                      <a:satMod val="150000"/>
                    </a:schemeClr>
                  </a:gs>
                  <a:gs pos="100000">
                    <a:schemeClr val="accent1">
                      <a:tint val="28000"/>
                      <a:satMod val="160000"/>
                    </a:schemeClr>
                  </a:gs>
                </a:gsLst>
                <a:path path="circle">
                  <a:fillToRect l="100000" t="100000" r="100000" b="100000"/>
                </a:path>
              </a:gradFill>
              <a:ln w="9525" cap="flat" cmpd="sng" algn="ctr">
                <a:solidFill>
                  <a:schemeClr val="accent1"/>
                </a:solidFill>
                <a:prstDash val="solid"/>
              </a:ln>
              <a:effectLst/>
            </c:spPr>
            <c:extLst>
              <c:ext xmlns:c16="http://schemas.microsoft.com/office/drawing/2014/chart" uri="{C3380CC4-5D6E-409C-BE32-E72D297353CC}">
                <c16:uniqueId val="{00000003-CB13-4A99-BC65-7CE6FF718E01}"/>
              </c:ext>
            </c:extLst>
          </c:dPt>
          <c:dPt>
            <c:idx val="2"/>
            <c:invertIfNegative val="0"/>
            <c:bubble3D val="0"/>
            <c:spPr>
              <a:gradFill rotWithShape="1">
                <a:gsLst>
                  <a:gs pos="0">
                    <a:schemeClr val="accent1">
                      <a:tint val="50000"/>
                      <a:shade val="86000"/>
                      <a:satMod val="140000"/>
                    </a:schemeClr>
                  </a:gs>
                  <a:gs pos="45000">
                    <a:schemeClr val="accent1">
                      <a:tint val="48000"/>
                      <a:satMod val="150000"/>
                    </a:schemeClr>
                  </a:gs>
                  <a:gs pos="100000">
                    <a:schemeClr val="accent1">
                      <a:tint val="28000"/>
                      <a:satMod val="160000"/>
                    </a:schemeClr>
                  </a:gs>
                </a:gsLst>
                <a:path path="circle">
                  <a:fillToRect l="100000" t="100000" r="100000" b="100000"/>
                </a:path>
              </a:gradFill>
              <a:ln w="9525" cap="flat" cmpd="sng" algn="ctr">
                <a:solidFill>
                  <a:schemeClr val="accent1"/>
                </a:solidFill>
                <a:prstDash val="solid"/>
              </a:ln>
              <a:effectLst/>
            </c:spPr>
            <c:extLst>
              <c:ext xmlns:c16="http://schemas.microsoft.com/office/drawing/2014/chart" uri="{C3380CC4-5D6E-409C-BE32-E72D297353CC}">
                <c16:uniqueId val="{00000005-CB13-4A99-BC65-7CE6FF718E01}"/>
              </c:ext>
            </c:extLst>
          </c:dPt>
          <c:dLbls>
            <c:spPr>
              <a:noFill/>
              <a:ln>
                <a:noFill/>
              </a:ln>
              <a:effectLst/>
            </c:spPr>
            <c:txPr>
              <a:bodyPr/>
              <a:lstStyle/>
              <a:p>
                <a:pPr>
                  <a:defRPr sz="1000"/>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Лист1!$A$2:$A$4</c:f>
              <c:strCache>
                <c:ptCount val="3"/>
                <c:pt idx="0">
                  <c:v>2023-2024 уч.год</c:v>
                </c:pt>
                <c:pt idx="1">
                  <c:v>2024-2025 уч.год</c:v>
                </c:pt>
                <c:pt idx="2">
                  <c:v>2025-2026 уч.год</c:v>
                </c:pt>
              </c:strCache>
            </c:strRef>
          </c:cat>
          <c:val>
            <c:numRef>
              <c:f>Лист1!$B$2:$B$4</c:f>
              <c:numCache>
                <c:formatCode>General</c:formatCode>
                <c:ptCount val="3"/>
                <c:pt idx="0">
                  <c:v>3</c:v>
                </c:pt>
                <c:pt idx="1">
                  <c:v>1</c:v>
                </c:pt>
                <c:pt idx="2">
                  <c:v>1</c:v>
                </c:pt>
              </c:numCache>
            </c:numRef>
          </c:val>
          <c:extLst>
            <c:ext xmlns:c16="http://schemas.microsoft.com/office/drawing/2014/chart" uri="{C3380CC4-5D6E-409C-BE32-E72D297353CC}">
              <c16:uniqueId val="{00000006-CB13-4A99-BC65-7CE6FF718E01}"/>
            </c:ext>
          </c:extLst>
        </c:ser>
        <c:dLbls>
          <c:showLegendKey val="0"/>
          <c:showVal val="0"/>
          <c:showCatName val="0"/>
          <c:showSerName val="0"/>
          <c:showPercent val="0"/>
          <c:showBubbleSize val="0"/>
        </c:dLbls>
        <c:gapWidth val="150"/>
        <c:shape val="cylinder"/>
        <c:axId val="108225024"/>
        <c:axId val="67353344"/>
        <c:axId val="0"/>
      </c:bar3DChart>
      <c:catAx>
        <c:axId val="108225024"/>
        <c:scaling>
          <c:orientation val="minMax"/>
        </c:scaling>
        <c:delete val="0"/>
        <c:axPos val="b"/>
        <c:numFmt formatCode="General" sourceLinked="0"/>
        <c:majorTickMark val="out"/>
        <c:minorTickMark val="none"/>
        <c:tickLblPos val="nextTo"/>
        <c:txPr>
          <a:bodyPr/>
          <a:lstStyle/>
          <a:p>
            <a:pPr>
              <a:defRPr sz="800"/>
            </a:pPr>
            <a:endParaRPr lang="ru-RU"/>
          </a:p>
        </c:txPr>
        <c:crossAx val="67353344"/>
        <c:crosses val="autoZero"/>
        <c:auto val="1"/>
        <c:lblAlgn val="ctr"/>
        <c:lblOffset val="100"/>
        <c:noMultiLvlLbl val="0"/>
      </c:catAx>
      <c:valAx>
        <c:axId val="67353344"/>
        <c:scaling>
          <c:orientation val="minMax"/>
        </c:scaling>
        <c:delete val="0"/>
        <c:axPos val="l"/>
        <c:majorGridlines/>
        <c:numFmt formatCode="General" sourceLinked="1"/>
        <c:majorTickMark val="out"/>
        <c:minorTickMark val="none"/>
        <c:tickLblPos val="nextTo"/>
        <c:txPr>
          <a:bodyPr/>
          <a:lstStyle/>
          <a:p>
            <a:pPr>
              <a:defRPr sz="1000"/>
            </a:pPr>
            <a:endParaRPr lang="ru-RU"/>
          </a:p>
        </c:txPr>
        <c:crossAx val="1082250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200"/>
          </a:pPr>
          <a:endParaRPr lang="ru-RU"/>
        </a:p>
      </c:txPr>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Динамика результатов СПТ</c:v>
                </c:pt>
              </c:strCache>
            </c:strRef>
          </c:tx>
          <c:invertIfNegative val="0"/>
          <c:dPt>
            <c:idx val="0"/>
            <c:invertIfNegative val="0"/>
            <c:bubble3D val="0"/>
            <c:spPr>
              <a:solidFill>
                <a:schemeClr val="accent2"/>
              </a:solidFill>
              <a:ln w="26425" cap="flat" cmpd="sng" algn="ctr">
                <a:solidFill>
                  <a:schemeClr val="accent2">
                    <a:shade val="50000"/>
                  </a:schemeClr>
                </a:solidFill>
                <a:prstDash val="solid"/>
              </a:ln>
              <a:effectLst/>
            </c:spPr>
            <c:extLst>
              <c:ext xmlns:c16="http://schemas.microsoft.com/office/drawing/2014/chart" uri="{C3380CC4-5D6E-409C-BE32-E72D297353CC}">
                <c16:uniqueId val="{00000001-D85C-4A9F-9BEF-442F14A3CB1E}"/>
              </c:ext>
            </c:extLst>
          </c:dPt>
          <c:dPt>
            <c:idx val="1"/>
            <c:invertIfNegative val="0"/>
            <c:bubble3D val="0"/>
            <c:spPr>
              <a:solidFill>
                <a:schemeClr val="accent3"/>
              </a:solidFill>
              <a:ln w="26425" cap="flat" cmpd="sng" algn="ctr">
                <a:solidFill>
                  <a:schemeClr val="accent3">
                    <a:shade val="50000"/>
                  </a:schemeClr>
                </a:solidFill>
                <a:prstDash val="solid"/>
              </a:ln>
              <a:effectLst/>
            </c:spPr>
            <c:extLst>
              <c:ext xmlns:c16="http://schemas.microsoft.com/office/drawing/2014/chart" uri="{C3380CC4-5D6E-409C-BE32-E72D297353CC}">
                <c16:uniqueId val="{00000003-D85C-4A9F-9BEF-442F14A3CB1E}"/>
              </c:ext>
            </c:extLst>
          </c:dPt>
          <c:dPt>
            <c:idx val="2"/>
            <c:invertIfNegative val="0"/>
            <c:bubble3D val="0"/>
            <c:spPr>
              <a:solidFill>
                <a:schemeClr val="accent3"/>
              </a:solidFill>
              <a:ln w="26425" cap="flat" cmpd="sng" algn="ctr">
                <a:solidFill>
                  <a:schemeClr val="accent3">
                    <a:shade val="50000"/>
                  </a:schemeClr>
                </a:solidFill>
                <a:prstDash val="solid"/>
              </a:ln>
              <a:effectLst/>
            </c:spPr>
            <c:extLst>
              <c:ext xmlns:c16="http://schemas.microsoft.com/office/drawing/2014/chart" uri="{C3380CC4-5D6E-409C-BE32-E72D297353CC}">
                <c16:uniqueId val="{00000005-D85C-4A9F-9BEF-442F14A3CB1E}"/>
              </c:ext>
            </c:extLst>
          </c:dPt>
          <c:dLbls>
            <c:spPr>
              <a:noFill/>
              <a:ln>
                <a:noFill/>
              </a:ln>
              <a:effectLst/>
            </c:spPr>
            <c:txPr>
              <a:bodyPr/>
              <a:lstStyle/>
              <a:p>
                <a:pPr>
                  <a:defRPr sz="1000"/>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Лист1!$A$2:$A$4</c:f>
              <c:strCache>
                <c:ptCount val="3"/>
                <c:pt idx="0">
                  <c:v>2023-2024 уч.год</c:v>
                </c:pt>
                <c:pt idx="1">
                  <c:v>2024-2025 уч.год</c:v>
                </c:pt>
                <c:pt idx="2">
                  <c:v>2025-2026 уч.год</c:v>
                </c:pt>
              </c:strCache>
            </c:strRef>
          </c:cat>
          <c:val>
            <c:numRef>
              <c:f>Лист1!$B$2:$B$4</c:f>
              <c:numCache>
                <c:formatCode>General</c:formatCode>
                <c:ptCount val="3"/>
                <c:pt idx="0">
                  <c:v>5</c:v>
                </c:pt>
                <c:pt idx="1">
                  <c:v>2</c:v>
                </c:pt>
                <c:pt idx="2">
                  <c:v>2</c:v>
                </c:pt>
              </c:numCache>
            </c:numRef>
          </c:val>
          <c:extLst>
            <c:ext xmlns:c16="http://schemas.microsoft.com/office/drawing/2014/chart" uri="{C3380CC4-5D6E-409C-BE32-E72D297353CC}">
              <c16:uniqueId val="{00000006-D85C-4A9F-9BEF-442F14A3CB1E}"/>
            </c:ext>
          </c:extLst>
        </c:ser>
        <c:dLbls>
          <c:showLegendKey val="0"/>
          <c:showVal val="0"/>
          <c:showCatName val="0"/>
          <c:showSerName val="0"/>
          <c:showPercent val="0"/>
          <c:showBubbleSize val="0"/>
        </c:dLbls>
        <c:gapWidth val="150"/>
        <c:shape val="cylinder"/>
        <c:axId val="107199488"/>
        <c:axId val="120078912"/>
        <c:axId val="0"/>
      </c:bar3DChart>
      <c:catAx>
        <c:axId val="107199488"/>
        <c:scaling>
          <c:orientation val="minMax"/>
        </c:scaling>
        <c:delete val="0"/>
        <c:axPos val="b"/>
        <c:numFmt formatCode="General" sourceLinked="0"/>
        <c:majorTickMark val="out"/>
        <c:minorTickMark val="none"/>
        <c:tickLblPos val="nextTo"/>
        <c:txPr>
          <a:bodyPr/>
          <a:lstStyle/>
          <a:p>
            <a:pPr>
              <a:defRPr sz="800"/>
            </a:pPr>
            <a:endParaRPr lang="ru-RU"/>
          </a:p>
        </c:txPr>
        <c:crossAx val="120078912"/>
        <c:crosses val="autoZero"/>
        <c:auto val="1"/>
        <c:lblAlgn val="ctr"/>
        <c:lblOffset val="100"/>
        <c:noMultiLvlLbl val="0"/>
      </c:catAx>
      <c:valAx>
        <c:axId val="120078912"/>
        <c:scaling>
          <c:orientation val="minMax"/>
        </c:scaling>
        <c:delete val="0"/>
        <c:axPos val="l"/>
        <c:majorGridlines/>
        <c:numFmt formatCode="General" sourceLinked="1"/>
        <c:majorTickMark val="out"/>
        <c:minorTickMark val="none"/>
        <c:tickLblPos val="nextTo"/>
        <c:txPr>
          <a:bodyPr/>
          <a:lstStyle/>
          <a:p>
            <a:pPr>
              <a:defRPr sz="1000"/>
            </a:pPr>
            <a:endParaRPr lang="ru-RU"/>
          </a:p>
        </c:txPr>
        <c:crossAx val="1071994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50475" cy="49877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6737" y="0"/>
            <a:ext cx="2950475" cy="498773"/>
          </a:xfrm>
          <a:prstGeom prst="rect">
            <a:avLst/>
          </a:prstGeom>
        </p:spPr>
        <p:txBody>
          <a:bodyPr vert="horz" lIns="91440" tIns="45720" rIns="91440" bIns="45720" rtlCol="0"/>
          <a:lstStyle>
            <a:lvl1pPr algn="r">
              <a:defRPr sz="1200"/>
            </a:lvl1pPr>
          </a:lstStyle>
          <a:p>
            <a:fld id="{4112BD9B-DEF2-4514-A734-B390C037B427}" type="datetimeFigureOut">
              <a:rPr lang="ru-RU" smtClean="0"/>
              <a:pPr/>
              <a:t>27.02.2026</a:t>
            </a:fld>
            <a:endParaRPr lang="ru-RU"/>
          </a:p>
        </p:txBody>
      </p:sp>
      <p:sp>
        <p:nvSpPr>
          <p:cNvPr id="4" name="Образ слайда 3"/>
          <p:cNvSpPr>
            <a:spLocks noGrp="1" noRot="1" noChangeAspect="1"/>
          </p:cNvSpPr>
          <p:nvPr>
            <p:ph type="sldImg" idx="2"/>
          </p:nvPr>
        </p:nvSpPr>
        <p:spPr>
          <a:xfrm>
            <a:off x="423863" y="1243013"/>
            <a:ext cx="5961062" cy="33543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0879" y="4784070"/>
            <a:ext cx="5447030" cy="3914239"/>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42154"/>
            <a:ext cx="2950475" cy="49877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6737" y="9442154"/>
            <a:ext cx="2950475" cy="498772"/>
          </a:xfrm>
          <a:prstGeom prst="rect">
            <a:avLst/>
          </a:prstGeom>
        </p:spPr>
        <p:txBody>
          <a:bodyPr vert="horz" lIns="91440" tIns="45720" rIns="91440" bIns="45720" rtlCol="0" anchor="b"/>
          <a:lstStyle>
            <a:lvl1pPr algn="r">
              <a:defRPr sz="1200"/>
            </a:lvl1pPr>
          </a:lstStyle>
          <a:p>
            <a:fld id="{01CB9C44-3CFE-4884-B8FD-596BFEA904C1}" type="slidenum">
              <a:rPr lang="ru-RU" smtClean="0"/>
              <a:pPr/>
              <a:t>‹#›</a:t>
            </a:fld>
            <a:endParaRPr lang="ru-RU"/>
          </a:p>
        </p:txBody>
      </p:sp>
    </p:spTree>
    <p:extLst>
      <p:ext uri="{BB962C8B-B14F-4D97-AF65-F5344CB8AC3E}">
        <p14:creationId xmlns:p14="http://schemas.microsoft.com/office/powerpoint/2010/main" val="137415265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900" kern="1200" dirty="0">
                <a:solidFill>
                  <a:schemeClr val="tx1"/>
                </a:solidFill>
                <a:effectLst/>
                <a:latin typeface="+mn-lt"/>
                <a:ea typeface="+mn-ea"/>
                <a:cs typeface="+mn-cs"/>
              </a:rPr>
              <a:t>Уважаемые коллеги! Представляю вашему вниманию практику работы нашего Центра детских инициатив в сфере профилактики.</a:t>
            </a:r>
          </a:p>
          <a:p>
            <a:r>
              <a:rPr lang="ru-RU" sz="900" kern="1200" dirty="0">
                <a:solidFill>
                  <a:schemeClr val="tx1"/>
                </a:solidFill>
                <a:effectLst/>
                <a:latin typeface="+mn-lt"/>
                <a:ea typeface="+mn-ea"/>
                <a:cs typeface="+mn-cs"/>
              </a:rPr>
              <a:t>Наиболее эффективная профилактика — это та, которая инициирована и реализована самими детьми. Именно этот принцип заложен в основу деятельности нашего Центра детских инициатив.</a:t>
            </a:r>
          </a:p>
          <a:p>
            <a:r>
              <a:rPr lang="ru-RU" sz="900" kern="1200" dirty="0">
                <a:solidFill>
                  <a:schemeClr val="tx1"/>
                </a:solidFill>
                <a:effectLst/>
                <a:latin typeface="+mn-lt"/>
                <a:ea typeface="+mn-ea"/>
                <a:cs typeface="+mn-cs"/>
              </a:rPr>
              <a:t>Все проекты  были не просто предложены, а полностью разработаны и реализованы нашими учениками.</a:t>
            </a:r>
          </a:p>
        </p:txBody>
      </p:sp>
      <p:sp>
        <p:nvSpPr>
          <p:cNvPr id="4" name="Номер слайда 3"/>
          <p:cNvSpPr>
            <a:spLocks noGrp="1"/>
          </p:cNvSpPr>
          <p:nvPr>
            <p:ph type="sldNum" sz="quarter" idx="10"/>
          </p:nvPr>
        </p:nvSpPr>
        <p:spPr/>
        <p:txBody>
          <a:bodyPr/>
          <a:lstStyle/>
          <a:p>
            <a:fld id="{01CB9C44-3CFE-4884-B8FD-596BFEA904C1}" type="slidenum">
              <a:rPr lang="ru-RU" smtClean="0"/>
              <a:pPr/>
              <a:t>1</a:t>
            </a:fld>
            <a:endParaRPr lang="ru-RU"/>
          </a:p>
        </p:txBody>
      </p:sp>
    </p:spTree>
    <p:extLst>
      <p:ext uri="{BB962C8B-B14F-4D97-AF65-F5344CB8AC3E}">
        <p14:creationId xmlns:p14="http://schemas.microsoft.com/office/powerpoint/2010/main" val="1761207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900" kern="1200" dirty="0">
                <a:solidFill>
                  <a:schemeClr val="tx1"/>
                </a:solidFill>
                <a:effectLst/>
                <a:latin typeface="+mn-lt"/>
                <a:ea typeface="+mn-ea"/>
                <a:cs typeface="+mn-cs"/>
              </a:rPr>
              <a:t>Основные направления профилактической работы в нашей школе включают:</a:t>
            </a:r>
            <a:br>
              <a:rPr lang="ru-RU" sz="900" kern="1200" dirty="0">
                <a:solidFill>
                  <a:schemeClr val="tx1"/>
                </a:solidFill>
                <a:effectLst/>
                <a:latin typeface="+mn-lt"/>
                <a:ea typeface="+mn-ea"/>
                <a:cs typeface="+mn-cs"/>
              </a:rPr>
            </a:br>
            <a:r>
              <a:rPr lang="ru-RU" sz="900" b="1" kern="1200" dirty="0">
                <a:solidFill>
                  <a:schemeClr val="tx1"/>
                </a:solidFill>
                <a:effectLst/>
                <a:latin typeface="+mn-lt"/>
                <a:ea typeface="+mn-ea"/>
                <a:cs typeface="+mn-cs"/>
              </a:rPr>
              <a:t>профилактику буллинга и конфликтов,</a:t>
            </a:r>
            <a:br>
              <a:rPr lang="ru-RU" sz="900" b="1" kern="1200" dirty="0">
                <a:solidFill>
                  <a:schemeClr val="tx1"/>
                </a:solidFill>
                <a:effectLst/>
                <a:latin typeface="+mn-lt"/>
                <a:ea typeface="+mn-ea"/>
                <a:cs typeface="+mn-cs"/>
              </a:rPr>
            </a:br>
            <a:r>
              <a:rPr lang="ru-RU" sz="900" b="1" kern="1200" dirty="0">
                <a:solidFill>
                  <a:schemeClr val="tx1"/>
                </a:solidFill>
                <a:effectLst/>
                <a:latin typeface="+mn-lt"/>
                <a:ea typeface="+mn-ea"/>
                <a:cs typeface="+mn-cs"/>
              </a:rPr>
              <a:t>профилактику зависимостей,</a:t>
            </a:r>
            <a:br>
              <a:rPr lang="ru-RU" sz="900" b="1" kern="1200" dirty="0">
                <a:solidFill>
                  <a:schemeClr val="tx1"/>
                </a:solidFill>
                <a:effectLst/>
                <a:latin typeface="+mn-lt"/>
                <a:ea typeface="+mn-ea"/>
                <a:cs typeface="+mn-cs"/>
              </a:rPr>
            </a:br>
            <a:r>
              <a:rPr lang="ru-RU" sz="900" b="1" kern="1200" dirty="0">
                <a:solidFill>
                  <a:schemeClr val="tx1"/>
                </a:solidFill>
                <a:effectLst/>
                <a:latin typeface="+mn-lt"/>
                <a:ea typeface="+mn-ea"/>
                <a:cs typeface="+mn-cs"/>
              </a:rPr>
              <a:t>профилактику правонарушений,</a:t>
            </a:r>
            <a:br>
              <a:rPr lang="ru-RU" sz="900" b="1" kern="1200" dirty="0">
                <a:solidFill>
                  <a:schemeClr val="tx1"/>
                </a:solidFill>
                <a:effectLst/>
                <a:latin typeface="+mn-lt"/>
                <a:ea typeface="+mn-ea"/>
                <a:cs typeface="+mn-cs"/>
              </a:rPr>
            </a:br>
            <a:r>
              <a:rPr lang="ru-RU" sz="900" b="1" kern="1200" dirty="0">
                <a:solidFill>
                  <a:schemeClr val="tx1"/>
                </a:solidFill>
                <a:effectLst/>
                <a:latin typeface="+mn-lt"/>
                <a:ea typeface="+mn-ea"/>
                <a:cs typeface="+mn-cs"/>
              </a:rPr>
              <a:t>безопасность дорожного движения,</a:t>
            </a:r>
            <a:br>
              <a:rPr lang="ru-RU" sz="900" b="1" kern="1200" dirty="0">
                <a:solidFill>
                  <a:schemeClr val="tx1"/>
                </a:solidFill>
                <a:effectLst/>
                <a:latin typeface="+mn-lt"/>
                <a:ea typeface="+mn-ea"/>
                <a:cs typeface="+mn-cs"/>
              </a:rPr>
            </a:br>
            <a:r>
              <a:rPr lang="ru-RU" sz="900" b="1" kern="1200" dirty="0">
                <a:solidFill>
                  <a:schemeClr val="tx1"/>
                </a:solidFill>
                <a:effectLst/>
                <a:latin typeface="+mn-lt"/>
                <a:ea typeface="+mn-ea"/>
                <a:cs typeface="+mn-cs"/>
              </a:rPr>
              <a:t>и профилактику терроризма и экстремизма.</a:t>
            </a:r>
            <a:endParaRPr lang="ru-RU" sz="900" kern="1200" dirty="0">
              <a:solidFill>
                <a:schemeClr val="tx1"/>
              </a:solidFill>
              <a:effectLst/>
              <a:latin typeface="+mn-lt"/>
              <a:ea typeface="+mn-ea"/>
              <a:cs typeface="+mn-cs"/>
            </a:endParaRPr>
          </a:p>
          <a:p>
            <a:r>
              <a:rPr lang="ru-RU" sz="900" kern="1200" dirty="0">
                <a:solidFill>
                  <a:schemeClr val="tx1"/>
                </a:solidFill>
                <a:effectLst/>
                <a:latin typeface="+mn-lt"/>
                <a:ea typeface="+mn-ea"/>
                <a:cs typeface="+mn-cs"/>
              </a:rPr>
              <a:t>Профилактика в ЦДИ не ограничивается только этими сферами, но мы объединили основные мероприятия в данные блоки для большей наглядности и эффективности. Такой подход позволяет нам воздействовать на все основные факторы риска, превращая учащихся из объектов контроля в субъектов собственной безопасности</a:t>
            </a:r>
            <a:br>
              <a:rPr lang="ru-RU" sz="900" kern="1200" dirty="0">
                <a:solidFill>
                  <a:schemeClr val="tx1"/>
                </a:solidFill>
                <a:effectLst/>
                <a:latin typeface="+mn-lt"/>
                <a:ea typeface="+mn-ea"/>
                <a:cs typeface="+mn-cs"/>
              </a:rPr>
            </a:br>
            <a:r>
              <a:rPr lang="ru-RU" sz="900" kern="1200" dirty="0">
                <a:solidFill>
                  <a:schemeClr val="tx1"/>
                </a:solidFill>
                <a:effectLst/>
                <a:latin typeface="+mn-lt"/>
                <a:ea typeface="+mn-ea"/>
                <a:cs typeface="+mn-cs"/>
              </a:rPr>
              <a:t>На данный момент 61 ученик требует особого внимания — это дети, состоящие на профилактическом учёте, дети показавшие высокий уровень риска по результатам социально-психологического тестирования, дети с миграционной историей, дети цыганской национальности, опекаемые. И наша задача чтобы все эти дети были охвачены  этими мероприятиями</a:t>
            </a:r>
          </a:p>
          <a:p>
            <a:pPr marL="0" marR="0" indent="0" algn="l" defTabSz="685800" rtl="0" eaLnBrk="1" fontAlgn="auto" latinLnBrk="0" hangingPunct="1">
              <a:lnSpc>
                <a:spcPct val="100000"/>
              </a:lnSpc>
              <a:spcBef>
                <a:spcPts val="0"/>
              </a:spcBef>
              <a:spcAft>
                <a:spcPts val="0"/>
              </a:spcAft>
              <a:buClrTx/>
              <a:buSzTx/>
              <a:buFontTx/>
              <a:buNone/>
              <a:tabLst/>
              <a:defRPr/>
            </a:pPr>
            <a:endParaRPr lang="ru-RU" sz="900" b="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81BB06D-8F68-429A-A6EA-11F4E852D457}" type="slidenum">
              <a:rPr lang="ru-RU" smtClean="0">
                <a:solidFill>
                  <a:prstClr val="black"/>
                </a:solidFill>
              </a:rPr>
              <a:pPr/>
              <a:t>2</a:t>
            </a:fld>
            <a:endParaRPr lang="ru-RU">
              <a:solidFill>
                <a:prstClr val="black"/>
              </a:solidFill>
            </a:endParaRPr>
          </a:p>
        </p:txBody>
      </p:sp>
    </p:spTree>
    <p:extLst>
      <p:ext uri="{BB962C8B-B14F-4D97-AF65-F5344CB8AC3E}">
        <p14:creationId xmlns:p14="http://schemas.microsoft.com/office/powerpoint/2010/main" val="1007423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900" kern="1200" dirty="0">
                <a:solidFill>
                  <a:schemeClr val="tx1"/>
                </a:solidFill>
                <a:effectLst/>
                <a:latin typeface="+mn-lt"/>
                <a:ea typeface="+mn-ea"/>
                <a:cs typeface="+mn-cs"/>
              </a:rPr>
              <a:t>Начну с профилактики буллинга и конфликтов. </a:t>
            </a:r>
          </a:p>
          <a:p>
            <a:r>
              <a:rPr lang="ru-RU" sz="900" kern="1200" dirty="0">
                <a:solidFill>
                  <a:schemeClr val="tx1"/>
                </a:solidFill>
                <a:effectLst/>
                <a:latin typeface="+mn-lt"/>
                <a:ea typeface="+mn-ea"/>
                <a:cs typeface="+mn-cs"/>
              </a:rPr>
              <a:t>Например, в сфере профилактики буллинга именно дети совместно со школьной службой примирения инициировали проведение тренинга "Круг примирения", разработали сценарии театральных постановок, которые помогают разбирать сложные конфликтные ситуации. Эти мероприятия помогают детям научиться слышать друг друга, выражать эмоции </a:t>
            </a:r>
            <a:r>
              <a:rPr lang="ru-RU" sz="900" kern="1200" dirty="0" err="1">
                <a:solidFill>
                  <a:schemeClr val="tx1"/>
                </a:solidFill>
                <a:effectLst/>
                <a:latin typeface="+mn-lt"/>
                <a:ea typeface="+mn-ea"/>
                <a:cs typeface="+mn-cs"/>
              </a:rPr>
              <a:t>экологично</a:t>
            </a:r>
            <a:r>
              <a:rPr lang="ru-RU" sz="900" kern="1200" dirty="0">
                <a:solidFill>
                  <a:schemeClr val="tx1"/>
                </a:solidFill>
                <a:effectLst/>
                <a:latin typeface="+mn-lt"/>
                <a:ea typeface="+mn-ea"/>
                <a:cs typeface="+mn-cs"/>
              </a:rPr>
              <a:t> и решать конфликты мирным путем.</a:t>
            </a:r>
          </a:p>
          <a:p>
            <a:r>
              <a:rPr lang="ru-RU" sz="900" kern="1200" dirty="0">
                <a:solidFill>
                  <a:schemeClr val="tx1"/>
                </a:solidFill>
                <a:effectLst/>
                <a:latin typeface="+mn-lt"/>
                <a:ea typeface="+mn-ea"/>
                <a:cs typeface="+mn-cs"/>
              </a:rPr>
              <a:t>Важное направление — профилактика зависимости от </a:t>
            </a:r>
            <a:r>
              <a:rPr lang="ru-RU" sz="900" kern="1200" dirty="0" err="1">
                <a:solidFill>
                  <a:schemeClr val="tx1"/>
                </a:solidFill>
                <a:effectLst/>
                <a:latin typeface="+mn-lt"/>
                <a:ea typeface="+mn-ea"/>
                <a:cs typeface="+mn-cs"/>
              </a:rPr>
              <a:t>психоактивных</a:t>
            </a:r>
            <a:r>
              <a:rPr lang="ru-RU" sz="900" kern="1200" dirty="0">
                <a:solidFill>
                  <a:schemeClr val="tx1"/>
                </a:solidFill>
                <a:effectLst/>
                <a:latin typeface="+mn-lt"/>
                <a:ea typeface="+mn-ea"/>
                <a:cs typeface="+mn-cs"/>
              </a:rPr>
              <a:t> веществ, воздействия интернета и другие. Наша задача — сформировать у подростков осознанное отношение к своему здоровью.</a:t>
            </a:r>
          </a:p>
          <a:p>
            <a:r>
              <a:rPr lang="ru-RU" sz="900" kern="1200" dirty="0">
                <a:solidFill>
                  <a:schemeClr val="tx1"/>
                </a:solidFill>
                <a:effectLst/>
                <a:latin typeface="+mn-lt"/>
                <a:ea typeface="+mn-ea"/>
                <a:cs typeface="+mn-cs"/>
              </a:rPr>
              <a:t>В профилактике зависимостей мы не только  читаем лекции и проводим беседы, а поддерживаем старшеклассников в организации различных мероприятий, понимая, что сверстник услышит сверстника лучше, чем взрослого. Когда дети сами становятся инициаторами мероприятий, эффект гораздо выше.</a:t>
            </a:r>
          </a:p>
          <a:p>
            <a:endParaRPr lang="ru-RU" sz="9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81BB06D-8F68-429A-A6EA-11F4E852D457}" type="slidenum">
              <a:rPr lang="ru-RU" smtClean="0">
                <a:solidFill>
                  <a:prstClr val="black"/>
                </a:solidFill>
              </a:rPr>
              <a:pPr/>
              <a:t>3</a:t>
            </a:fld>
            <a:endParaRPr lang="ru-RU">
              <a:solidFill>
                <a:prstClr val="black"/>
              </a:solidFill>
            </a:endParaRPr>
          </a:p>
        </p:txBody>
      </p:sp>
    </p:spTree>
    <p:extLst>
      <p:ext uri="{BB962C8B-B14F-4D97-AF65-F5344CB8AC3E}">
        <p14:creationId xmlns:p14="http://schemas.microsoft.com/office/powerpoint/2010/main" val="1007423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900" kern="1200" dirty="0">
                <a:solidFill>
                  <a:schemeClr val="tx1"/>
                </a:solidFill>
                <a:effectLst/>
                <a:latin typeface="+mn-lt"/>
                <a:ea typeface="+mn-ea"/>
                <a:cs typeface="+mn-cs"/>
              </a:rPr>
              <a:t>В гражданско-патриотическом воспитании дети проявили особую активность.</a:t>
            </a:r>
          </a:p>
          <a:p>
            <a:r>
              <a:rPr lang="ru-RU" sz="900" kern="1200" dirty="0">
                <a:solidFill>
                  <a:schemeClr val="tx1"/>
                </a:solidFill>
                <a:effectLst/>
                <a:latin typeface="+mn-lt"/>
                <a:ea typeface="+mn-ea"/>
                <a:cs typeface="+mn-cs"/>
              </a:rPr>
              <a:t>Социальный проект «Новое время-новые Герои» был полностью разработан советом старшеклассников - мы лишь предоставили методическую поддержку и помогли организовать площадку для диалога.</a:t>
            </a:r>
          </a:p>
          <a:p>
            <a:r>
              <a:rPr lang="ru-RU" sz="900" kern="1200" dirty="0">
                <a:solidFill>
                  <a:schemeClr val="tx1"/>
                </a:solidFill>
                <a:effectLst/>
                <a:latin typeface="+mn-lt"/>
                <a:ea typeface="+mn-ea"/>
                <a:cs typeface="+mn-cs"/>
              </a:rPr>
              <a:t>Ребята сами собрали материал про участников СВО, подготовили презентации и сейчас проводят встречи с ними.  </a:t>
            </a:r>
          </a:p>
          <a:p>
            <a:endParaRPr lang="ru-RU" sz="900" kern="1200" dirty="0">
              <a:solidFill>
                <a:schemeClr val="tx1"/>
              </a:solidFill>
              <a:effectLst/>
              <a:latin typeface="+mn-lt"/>
              <a:ea typeface="+mn-ea"/>
              <a:cs typeface="+mn-cs"/>
            </a:endParaRPr>
          </a:p>
          <a:p>
            <a:r>
              <a:rPr lang="ru-RU" sz="900" kern="1200" dirty="0">
                <a:solidFill>
                  <a:schemeClr val="tx1"/>
                </a:solidFill>
                <a:effectLst/>
                <a:latin typeface="+mn-lt"/>
                <a:ea typeface="+mn-ea"/>
                <a:cs typeface="+mn-cs"/>
              </a:rPr>
              <a:t>Профилактика правонарушений.</a:t>
            </a:r>
          </a:p>
          <a:p>
            <a:r>
              <a:rPr lang="ru-RU" sz="900" kern="1200" dirty="0">
                <a:solidFill>
                  <a:schemeClr val="tx1"/>
                </a:solidFill>
                <a:effectLst/>
                <a:latin typeface="+mn-lt"/>
                <a:ea typeface="+mn-ea"/>
                <a:cs typeface="+mn-cs"/>
              </a:rPr>
              <a:t>Ребята приглашали  выпускников школы, которые работают в правоохранительных органах. Они рассказывали о последствиях противоправных действий.</a:t>
            </a:r>
          </a:p>
          <a:p>
            <a:endParaRPr lang="ru-RU" sz="7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81BB06D-8F68-429A-A6EA-11F4E852D457}" type="slidenum">
              <a:rPr lang="ru-RU" smtClean="0">
                <a:solidFill>
                  <a:prstClr val="black"/>
                </a:solidFill>
              </a:rPr>
              <a:pPr/>
              <a:t>4</a:t>
            </a:fld>
            <a:endParaRPr lang="ru-RU">
              <a:solidFill>
                <a:prstClr val="black"/>
              </a:solidFill>
            </a:endParaRPr>
          </a:p>
        </p:txBody>
      </p:sp>
    </p:spTree>
    <p:extLst>
      <p:ext uri="{BB962C8B-B14F-4D97-AF65-F5344CB8AC3E}">
        <p14:creationId xmlns:p14="http://schemas.microsoft.com/office/powerpoint/2010/main" val="10074239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900" b="0" kern="1200" dirty="0">
                <a:solidFill>
                  <a:schemeClr val="tx1"/>
                </a:solidFill>
                <a:effectLst/>
                <a:latin typeface="+mn-lt"/>
                <a:ea typeface="+mn-ea"/>
                <a:cs typeface="+mn-cs"/>
              </a:rPr>
              <a:t>Особой гордостью нашего Центра детских инициатив стала работа в сфере безопасности дорожного движения.</a:t>
            </a:r>
          </a:p>
          <a:p>
            <a:r>
              <a:rPr lang="ru-RU" sz="900" b="0" kern="1200" dirty="0">
                <a:solidFill>
                  <a:schemeClr val="tx1"/>
                </a:solidFill>
                <a:effectLst/>
                <a:latin typeface="+mn-lt"/>
                <a:ea typeface="+mn-ea"/>
                <a:cs typeface="+mn-cs"/>
              </a:rPr>
              <a:t>Активисты ЦДИ и члены школьного отряда ЮИД вышли с инициативой о создании школьного пространства на тему «Городок безопасности».  При проведении акций ребята активно используют данное пространство, где пропагандируют правила дорожного движения среди детей и подростков, формируют устойчивые навыки безопасного поведения на улицах в качестве пешеходов. </a:t>
            </a:r>
          </a:p>
          <a:p>
            <a:r>
              <a:rPr lang="ru-RU" sz="900" b="0" kern="1200" dirty="0">
                <a:solidFill>
                  <a:schemeClr val="tx1"/>
                </a:solidFill>
                <a:effectLst/>
                <a:latin typeface="+mn-lt"/>
                <a:ea typeface="+mn-ea"/>
                <a:cs typeface="+mn-cs"/>
              </a:rPr>
              <a:t>Так же ребята разработали и реализовали:</a:t>
            </a:r>
          </a:p>
          <a:p>
            <a:r>
              <a:rPr lang="ru-RU" sz="900" b="0" kern="1200" dirty="0">
                <a:solidFill>
                  <a:schemeClr val="tx1"/>
                </a:solidFill>
                <a:effectLst/>
                <a:latin typeface="+mn-lt"/>
                <a:ea typeface="+mn-ea"/>
                <a:cs typeface="+mn-cs"/>
              </a:rPr>
              <a:t>Интерактивный </a:t>
            </a:r>
            <a:r>
              <a:rPr lang="ru-RU" sz="900" b="0" kern="1200" dirty="0" err="1">
                <a:solidFill>
                  <a:schemeClr val="tx1"/>
                </a:solidFill>
                <a:effectLst/>
                <a:latin typeface="+mn-lt"/>
                <a:ea typeface="+mn-ea"/>
                <a:cs typeface="+mn-cs"/>
              </a:rPr>
              <a:t>квест</a:t>
            </a:r>
            <a:r>
              <a:rPr lang="ru-RU" sz="900" b="0" kern="1200" dirty="0">
                <a:solidFill>
                  <a:schemeClr val="tx1"/>
                </a:solidFill>
                <a:effectLst/>
                <a:latin typeface="+mn-lt"/>
                <a:ea typeface="+mn-ea"/>
                <a:cs typeface="+mn-cs"/>
              </a:rPr>
              <a:t> «Соблюдай ПДД», который теперь регулярно проводят для младших школьников</a:t>
            </a:r>
          </a:p>
          <a:p>
            <a:r>
              <a:rPr lang="ru-RU" sz="900" b="0" kern="1200" dirty="0">
                <a:solidFill>
                  <a:schemeClr val="tx1"/>
                </a:solidFill>
                <a:effectLst/>
                <a:latin typeface="+mn-lt"/>
                <a:ea typeface="+mn-ea"/>
                <a:cs typeface="+mn-cs"/>
              </a:rPr>
              <a:t>Акцию "Светлячок", в рамках которой члены ЦДИ не только проверяют, но и своими руками изготавливают светоотражающие элементы для первоклассников.</a:t>
            </a:r>
          </a:p>
        </p:txBody>
      </p:sp>
      <p:sp>
        <p:nvSpPr>
          <p:cNvPr id="4" name="Номер слайда 3"/>
          <p:cNvSpPr>
            <a:spLocks noGrp="1"/>
          </p:cNvSpPr>
          <p:nvPr>
            <p:ph type="sldNum" sz="quarter" idx="10"/>
          </p:nvPr>
        </p:nvSpPr>
        <p:spPr/>
        <p:txBody>
          <a:bodyPr/>
          <a:lstStyle/>
          <a:p>
            <a:fld id="{281BB06D-8F68-429A-A6EA-11F4E852D457}" type="slidenum">
              <a:rPr lang="ru-RU" smtClean="0">
                <a:solidFill>
                  <a:prstClr val="black"/>
                </a:solidFill>
              </a:rPr>
              <a:pPr/>
              <a:t>5</a:t>
            </a:fld>
            <a:endParaRPr lang="ru-RU">
              <a:solidFill>
                <a:prstClr val="black"/>
              </a:solidFill>
            </a:endParaRPr>
          </a:p>
        </p:txBody>
      </p:sp>
    </p:spTree>
    <p:extLst>
      <p:ext uri="{BB962C8B-B14F-4D97-AF65-F5344CB8AC3E}">
        <p14:creationId xmlns:p14="http://schemas.microsoft.com/office/powerpoint/2010/main" val="1007423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900" kern="1200" dirty="0">
                <a:solidFill>
                  <a:schemeClr val="tx1"/>
                </a:solidFill>
                <a:effectLst/>
                <a:latin typeface="+mn-lt"/>
                <a:ea typeface="+mn-ea"/>
                <a:cs typeface="+mn-cs"/>
              </a:rPr>
              <a:t>За последние два года мы видим устойчивую положительную динамику:</a:t>
            </a:r>
            <a:br>
              <a:rPr lang="ru-RU" sz="900" kern="1200" dirty="0">
                <a:solidFill>
                  <a:schemeClr val="tx1"/>
                </a:solidFill>
                <a:effectLst/>
                <a:latin typeface="+mn-lt"/>
                <a:ea typeface="+mn-ea"/>
                <a:cs typeface="+mn-cs"/>
              </a:rPr>
            </a:br>
            <a:r>
              <a:rPr lang="ru-RU" sz="900" kern="1200" dirty="0">
                <a:solidFill>
                  <a:schemeClr val="tx1"/>
                </a:solidFill>
                <a:effectLst/>
                <a:latin typeface="+mn-lt"/>
                <a:ea typeface="+mn-ea"/>
                <a:cs typeface="+mn-cs"/>
              </a:rPr>
              <a:t>снизилось количество учащихся на профилактическом учёте;</a:t>
            </a:r>
            <a:br>
              <a:rPr lang="ru-RU" sz="900" kern="1200" dirty="0">
                <a:solidFill>
                  <a:schemeClr val="tx1"/>
                </a:solidFill>
                <a:effectLst/>
                <a:latin typeface="+mn-lt"/>
                <a:ea typeface="+mn-ea"/>
                <a:cs typeface="+mn-cs"/>
              </a:rPr>
            </a:br>
            <a:r>
              <a:rPr lang="ru-RU" sz="900" kern="1200" dirty="0">
                <a:solidFill>
                  <a:schemeClr val="tx1"/>
                </a:solidFill>
                <a:effectLst/>
                <a:latin typeface="+mn-lt"/>
                <a:ea typeface="+mn-ea"/>
                <a:cs typeface="+mn-cs"/>
              </a:rPr>
              <a:t>повысилась активность детей в социальных проектах;</a:t>
            </a:r>
            <a:br>
              <a:rPr lang="ru-RU" sz="900" kern="1200" dirty="0">
                <a:solidFill>
                  <a:schemeClr val="tx1"/>
                </a:solidFill>
                <a:effectLst/>
                <a:latin typeface="+mn-lt"/>
                <a:ea typeface="+mn-ea"/>
                <a:cs typeface="+mn-cs"/>
              </a:rPr>
            </a:br>
            <a:r>
              <a:rPr lang="ru-RU" sz="900" kern="1200" dirty="0">
                <a:solidFill>
                  <a:schemeClr val="tx1"/>
                </a:solidFill>
                <a:effectLst/>
                <a:latin typeface="+mn-lt"/>
                <a:ea typeface="+mn-ea"/>
                <a:cs typeface="+mn-cs"/>
              </a:rPr>
              <a:t>улучшился психологический климат в классах;</a:t>
            </a:r>
            <a:br>
              <a:rPr lang="ru-RU" sz="900" kern="1200" dirty="0">
                <a:solidFill>
                  <a:schemeClr val="tx1"/>
                </a:solidFill>
                <a:effectLst/>
                <a:latin typeface="+mn-lt"/>
                <a:ea typeface="+mn-ea"/>
                <a:cs typeface="+mn-cs"/>
              </a:rPr>
            </a:br>
            <a:r>
              <a:rPr lang="ru-RU" sz="900" kern="1200" dirty="0">
                <a:solidFill>
                  <a:schemeClr val="tx1"/>
                </a:solidFill>
                <a:effectLst/>
                <a:latin typeface="+mn-lt"/>
                <a:ea typeface="+mn-ea"/>
                <a:cs typeface="+mn-cs"/>
              </a:rPr>
              <a:t>вырос уровень взаимопомощи и ответственности.</a:t>
            </a:r>
          </a:p>
          <a:p>
            <a:r>
              <a:rPr lang="ru-RU" sz="900" kern="1200" dirty="0">
                <a:solidFill>
                  <a:schemeClr val="tx1"/>
                </a:solidFill>
                <a:effectLst/>
                <a:latin typeface="+mn-lt"/>
                <a:ea typeface="+mn-ea"/>
                <a:cs typeface="+mn-cs"/>
              </a:rPr>
              <a:t>Мы убеждены: профилактика эффективна тогда, когда её авторы — сами дети. Центр детских инициатив стал площадкой, где каждый ребёнок может проявить себя, предложить идею, сделать доброе дело и почувствовать, что он важен для школы.</a:t>
            </a:r>
            <a:br>
              <a:rPr lang="ru-RU" sz="900" kern="1200" dirty="0">
                <a:solidFill>
                  <a:schemeClr val="tx1"/>
                </a:solidFill>
                <a:effectLst/>
                <a:latin typeface="+mn-lt"/>
                <a:ea typeface="+mn-ea"/>
                <a:cs typeface="+mn-cs"/>
              </a:rPr>
            </a:br>
            <a:r>
              <a:rPr lang="ru-RU" sz="900" kern="1200" dirty="0">
                <a:solidFill>
                  <a:schemeClr val="tx1"/>
                </a:solidFill>
                <a:effectLst/>
                <a:latin typeface="+mn-lt"/>
                <a:ea typeface="+mn-ea"/>
                <a:cs typeface="+mn-cs"/>
              </a:rPr>
              <a:t>Спасибо за внимание!</a:t>
            </a:r>
          </a:p>
          <a:p>
            <a:pPr marL="0" marR="0" indent="0" algn="l" defTabSz="685800" rtl="0" eaLnBrk="1" fontAlgn="auto" latinLnBrk="0" hangingPunct="1">
              <a:lnSpc>
                <a:spcPct val="100000"/>
              </a:lnSpc>
              <a:spcBef>
                <a:spcPts val="0"/>
              </a:spcBef>
              <a:spcAft>
                <a:spcPts val="0"/>
              </a:spcAft>
              <a:buClrTx/>
              <a:buSzTx/>
              <a:buFontTx/>
              <a:buNone/>
              <a:tabLst/>
              <a:defRPr/>
            </a:pPr>
            <a:endParaRPr lang="ru-RU" sz="900" kern="1200" dirty="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281BB06D-8F68-429A-A6EA-11F4E852D457}" type="slidenum">
              <a:rPr lang="ru-RU" smtClean="0">
                <a:solidFill>
                  <a:prstClr val="black"/>
                </a:solidFill>
              </a:rPr>
              <a:pPr/>
              <a:t>6</a:t>
            </a:fld>
            <a:endParaRPr lang="ru-RU">
              <a:solidFill>
                <a:prstClr val="black"/>
              </a:solidFill>
            </a:endParaRPr>
          </a:p>
        </p:txBody>
      </p:sp>
    </p:spTree>
    <p:extLst>
      <p:ext uri="{BB962C8B-B14F-4D97-AF65-F5344CB8AC3E}">
        <p14:creationId xmlns:p14="http://schemas.microsoft.com/office/powerpoint/2010/main" val="1007423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81BB06D-8F68-429A-A6EA-11F4E852D457}" type="slidenum">
              <a:rPr lang="ru-RU" smtClean="0">
                <a:solidFill>
                  <a:prstClr val="black"/>
                </a:solidFill>
              </a:rPr>
              <a:pPr/>
              <a:t>7</a:t>
            </a:fld>
            <a:endParaRPr lang="ru-RU">
              <a:solidFill>
                <a:prstClr val="black"/>
              </a:solidFill>
            </a:endParaRPr>
          </a:p>
        </p:txBody>
      </p:sp>
    </p:spTree>
    <p:extLst>
      <p:ext uri="{BB962C8B-B14F-4D97-AF65-F5344CB8AC3E}">
        <p14:creationId xmlns:p14="http://schemas.microsoft.com/office/powerpoint/2010/main" val="1007423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17F8392-4C96-4E55-A31A-E9D721C42948}"/>
              </a:ext>
            </a:extLst>
          </p:cNvPr>
          <p:cNvSpPr>
            <a:spLocks noGrp="1"/>
          </p:cNvSpPr>
          <p:nvPr>
            <p:ph type="ctrTitle"/>
          </p:nvPr>
        </p:nvSpPr>
        <p:spPr>
          <a:xfrm>
            <a:off x="1143000" y="841772"/>
            <a:ext cx="6858000" cy="1790700"/>
          </a:xfrm>
        </p:spPr>
        <p:txBody>
          <a:bodyPr anchor="b"/>
          <a:lstStyle>
            <a:lvl1pPr algn="ctr">
              <a:defRPr sz="4500"/>
            </a:lvl1pPr>
          </a:lstStyle>
          <a:p>
            <a:r>
              <a:rPr lang="ru-RU"/>
              <a:t>Образец заголовка</a:t>
            </a:r>
          </a:p>
        </p:txBody>
      </p:sp>
      <p:sp>
        <p:nvSpPr>
          <p:cNvPr id="3" name="Подзаголовок 2">
            <a:extLst>
              <a:ext uri="{FF2B5EF4-FFF2-40B4-BE49-F238E27FC236}">
                <a16:creationId xmlns:a16="http://schemas.microsoft.com/office/drawing/2014/main" id="{907F086A-C573-4977-BBF1-C0F490B69596}"/>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a:t>Образец подзаголовка</a:t>
            </a:r>
          </a:p>
        </p:txBody>
      </p:sp>
      <p:sp>
        <p:nvSpPr>
          <p:cNvPr id="4" name="Дата 3">
            <a:extLst>
              <a:ext uri="{FF2B5EF4-FFF2-40B4-BE49-F238E27FC236}">
                <a16:creationId xmlns:a16="http://schemas.microsoft.com/office/drawing/2014/main" id="{52C59864-D63C-4055-B4FA-F3572D0D02E1}"/>
              </a:ext>
            </a:extLst>
          </p:cNvPr>
          <p:cNvSpPr>
            <a:spLocks noGrp="1"/>
          </p:cNvSpPr>
          <p:nvPr>
            <p:ph type="dt" sz="half" idx="10"/>
          </p:nvPr>
        </p:nvSpPr>
        <p:spPr/>
        <p:txBody>
          <a:bodyPr/>
          <a:lstStyle/>
          <a:p>
            <a:fld id="{816675B0-229B-40C7-B0C2-E1EE8220B07A}" type="datetimeFigureOut">
              <a:rPr lang="ru-RU" smtClean="0"/>
              <a:pPr/>
              <a:t>27.02.2026</a:t>
            </a:fld>
            <a:endParaRPr lang="ru-RU"/>
          </a:p>
        </p:txBody>
      </p:sp>
      <p:sp>
        <p:nvSpPr>
          <p:cNvPr id="5" name="Нижний колонтитул 4">
            <a:extLst>
              <a:ext uri="{FF2B5EF4-FFF2-40B4-BE49-F238E27FC236}">
                <a16:creationId xmlns:a16="http://schemas.microsoft.com/office/drawing/2014/main" id="{D534BBBD-8270-482F-B856-4B6F20E0CB0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40EB6C4-8A9C-4F2D-A699-433C473D1219}"/>
              </a:ext>
            </a:extLst>
          </p:cNvPr>
          <p:cNvSpPr>
            <a:spLocks noGrp="1"/>
          </p:cNvSpPr>
          <p:nvPr>
            <p:ph type="sldNum" sz="quarter" idx="12"/>
          </p:nvPr>
        </p:nvSpPr>
        <p:spPr/>
        <p:txBody>
          <a:bodyPr/>
          <a:lstStyle/>
          <a:p>
            <a:fld id="{BDD53D3B-2E0A-4F23-94F8-05BAD72F7F58}" type="slidenum">
              <a:rPr lang="ru-RU" smtClean="0"/>
              <a:pPr/>
              <a:t>‹#›</a:t>
            </a:fld>
            <a:endParaRPr lang="ru-RU"/>
          </a:p>
        </p:txBody>
      </p:sp>
    </p:spTree>
    <p:extLst>
      <p:ext uri="{BB962C8B-B14F-4D97-AF65-F5344CB8AC3E}">
        <p14:creationId xmlns:p14="http://schemas.microsoft.com/office/powerpoint/2010/main" val="2834553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BC0A60E-B3BD-484F-ABEB-57691E283460}"/>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AFA3E941-F460-460A-BD96-8CC4BD916BF8}"/>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138F85B0-3148-48ED-9145-CAE77EFBEB9D}"/>
              </a:ext>
            </a:extLst>
          </p:cNvPr>
          <p:cNvSpPr>
            <a:spLocks noGrp="1"/>
          </p:cNvSpPr>
          <p:nvPr>
            <p:ph type="dt" sz="half" idx="10"/>
          </p:nvPr>
        </p:nvSpPr>
        <p:spPr/>
        <p:txBody>
          <a:bodyPr/>
          <a:lstStyle/>
          <a:p>
            <a:fld id="{816675B0-229B-40C7-B0C2-E1EE8220B07A}" type="datetimeFigureOut">
              <a:rPr lang="ru-RU" smtClean="0"/>
              <a:pPr/>
              <a:t>27.02.2026</a:t>
            </a:fld>
            <a:endParaRPr lang="ru-RU"/>
          </a:p>
        </p:txBody>
      </p:sp>
      <p:sp>
        <p:nvSpPr>
          <p:cNvPr id="5" name="Нижний колонтитул 4">
            <a:extLst>
              <a:ext uri="{FF2B5EF4-FFF2-40B4-BE49-F238E27FC236}">
                <a16:creationId xmlns:a16="http://schemas.microsoft.com/office/drawing/2014/main" id="{205099E2-A042-415D-AC72-4B796F6D41A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817D541-7274-4AD9-AF37-1085BD1CE8DA}"/>
              </a:ext>
            </a:extLst>
          </p:cNvPr>
          <p:cNvSpPr>
            <a:spLocks noGrp="1"/>
          </p:cNvSpPr>
          <p:nvPr>
            <p:ph type="sldNum" sz="quarter" idx="12"/>
          </p:nvPr>
        </p:nvSpPr>
        <p:spPr/>
        <p:txBody>
          <a:bodyPr/>
          <a:lstStyle/>
          <a:p>
            <a:fld id="{BDD53D3B-2E0A-4F23-94F8-05BAD72F7F58}" type="slidenum">
              <a:rPr lang="ru-RU" smtClean="0"/>
              <a:pPr/>
              <a:t>‹#›</a:t>
            </a:fld>
            <a:endParaRPr lang="ru-RU"/>
          </a:p>
        </p:txBody>
      </p:sp>
    </p:spTree>
    <p:extLst>
      <p:ext uri="{BB962C8B-B14F-4D97-AF65-F5344CB8AC3E}">
        <p14:creationId xmlns:p14="http://schemas.microsoft.com/office/powerpoint/2010/main" val="12174372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5503E1A1-AA50-434B-9B16-23294A026A0C}"/>
              </a:ext>
            </a:extLst>
          </p:cNvPr>
          <p:cNvSpPr>
            <a:spLocks noGrp="1"/>
          </p:cNvSpPr>
          <p:nvPr>
            <p:ph type="title" orient="vert"/>
          </p:nvPr>
        </p:nvSpPr>
        <p:spPr>
          <a:xfrm>
            <a:off x="6543675" y="273844"/>
            <a:ext cx="1971675" cy="4358879"/>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81A49904-8DA1-4118-AF0E-124155B39450}"/>
              </a:ext>
            </a:extLst>
          </p:cNvPr>
          <p:cNvSpPr>
            <a:spLocks noGrp="1"/>
          </p:cNvSpPr>
          <p:nvPr>
            <p:ph type="body" orient="vert" idx="1"/>
          </p:nvPr>
        </p:nvSpPr>
        <p:spPr>
          <a:xfrm>
            <a:off x="628650" y="273844"/>
            <a:ext cx="5800725" cy="4358879"/>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42919B7-6446-4DD8-992C-4EF916924717}"/>
              </a:ext>
            </a:extLst>
          </p:cNvPr>
          <p:cNvSpPr>
            <a:spLocks noGrp="1"/>
          </p:cNvSpPr>
          <p:nvPr>
            <p:ph type="dt" sz="half" idx="10"/>
          </p:nvPr>
        </p:nvSpPr>
        <p:spPr/>
        <p:txBody>
          <a:bodyPr/>
          <a:lstStyle/>
          <a:p>
            <a:fld id="{816675B0-229B-40C7-B0C2-E1EE8220B07A}" type="datetimeFigureOut">
              <a:rPr lang="ru-RU" smtClean="0"/>
              <a:pPr/>
              <a:t>27.02.2026</a:t>
            </a:fld>
            <a:endParaRPr lang="ru-RU"/>
          </a:p>
        </p:txBody>
      </p:sp>
      <p:sp>
        <p:nvSpPr>
          <p:cNvPr id="5" name="Нижний колонтитул 4">
            <a:extLst>
              <a:ext uri="{FF2B5EF4-FFF2-40B4-BE49-F238E27FC236}">
                <a16:creationId xmlns:a16="http://schemas.microsoft.com/office/drawing/2014/main" id="{BB45CDCD-98E3-4B1D-81D0-4FF65BDE3FE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6745FCC-4D28-4F07-BF1E-21E7D91D2EBA}"/>
              </a:ext>
            </a:extLst>
          </p:cNvPr>
          <p:cNvSpPr>
            <a:spLocks noGrp="1"/>
          </p:cNvSpPr>
          <p:nvPr>
            <p:ph type="sldNum" sz="quarter" idx="12"/>
          </p:nvPr>
        </p:nvSpPr>
        <p:spPr/>
        <p:txBody>
          <a:bodyPr/>
          <a:lstStyle/>
          <a:p>
            <a:fld id="{BDD53D3B-2E0A-4F23-94F8-05BAD72F7F58}" type="slidenum">
              <a:rPr lang="ru-RU" smtClean="0"/>
              <a:pPr/>
              <a:t>‹#›</a:t>
            </a:fld>
            <a:endParaRPr lang="ru-RU"/>
          </a:p>
        </p:txBody>
      </p:sp>
    </p:spTree>
    <p:extLst>
      <p:ext uri="{BB962C8B-B14F-4D97-AF65-F5344CB8AC3E}">
        <p14:creationId xmlns:p14="http://schemas.microsoft.com/office/powerpoint/2010/main" val="20285905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28701"/>
            <a:ext cx="7848600" cy="1445419"/>
          </a:xfrm>
        </p:spPr>
        <p:txBody>
          <a:bodyPr anchor="b">
            <a:noAutofit/>
          </a:bodyPr>
          <a:lstStyle>
            <a:lvl1pPr>
              <a:defRPr sz="4100" cap="all" baseline="0"/>
            </a:lvl1pPr>
          </a:lstStyle>
          <a:p>
            <a:r>
              <a:rPr lang="ru-RU"/>
              <a:t>Образец заголовка</a:t>
            </a:r>
            <a:endParaRPr lang="en-US" dirty="0"/>
          </a:p>
        </p:txBody>
      </p:sp>
      <p:sp>
        <p:nvSpPr>
          <p:cNvPr id="3" name="Subtitle 2"/>
          <p:cNvSpPr>
            <a:spLocks noGrp="1"/>
          </p:cNvSpPr>
          <p:nvPr>
            <p:ph type="subTitle" idx="1"/>
          </p:nvPr>
        </p:nvSpPr>
        <p:spPr>
          <a:xfrm>
            <a:off x="685800" y="2628900"/>
            <a:ext cx="6400800" cy="1314450"/>
          </a:xfrm>
        </p:spPr>
        <p:txBody>
          <a:bodyPr/>
          <a:lstStyle>
            <a:lvl1pPr marL="0" indent="0" algn="l">
              <a:buNone/>
              <a:defRPr>
                <a:solidFill>
                  <a:schemeClr val="tx1">
                    <a:lumMod val="75000"/>
                    <a:lumOff val="2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9193984A-EEA1-47F4-9E5C-DD28A568D32F}" type="datetime1">
              <a:rPr lang="ru-RU" smtClean="0">
                <a:solidFill>
                  <a:prstClr val="black">
                    <a:lumMod val="50000"/>
                    <a:lumOff val="50000"/>
                  </a:prstClr>
                </a:solidFill>
              </a:rPr>
              <a:pPr/>
              <a:t>27.02.2026</a:t>
            </a:fld>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solidFill>
                  <a:prstClr val="black">
                    <a:lumMod val="50000"/>
                    <a:lumOff val="50000"/>
                  </a:prstClr>
                </a:solidFill>
              </a:rPr>
              <a:pPr/>
              <a:t>‹#›</a:t>
            </a:fld>
            <a:endParaRPr lang="ru-RU">
              <a:solidFill>
                <a:prstClr val="black">
                  <a:lumMod val="50000"/>
                  <a:lumOff val="50000"/>
                </a:prstClr>
              </a:solidFill>
            </a:endParaRPr>
          </a:p>
        </p:txBody>
      </p:sp>
      <p:cxnSp>
        <p:nvCxnSpPr>
          <p:cNvPr id="8" name="Straight Connector 7"/>
          <p:cNvCxnSpPr/>
          <p:nvPr/>
        </p:nvCxnSpPr>
        <p:spPr>
          <a:xfrm>
            <a:off x="685800" y="2548890"/>
            <a:ext cx="7848600" cy="119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05075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DB433B7C-60AF-4905-A7ED-22DEC76F98FC}" type="datetime1">
              <a:rPr lang="ru-RU" smtClean="0">
                <a:solidFill>
                  <a:prstClr val="black">
                    <a:lumMod val="50000"/>
                    <a:lumOff val="50000"/>
                  </a:prstClr>
                </a:solidFill>
              </a:rPr>
              <a:pPr/>
              <a:t>27.02.2026</a:t>
            </a:fld>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1601649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771651"/>
            <a:ext cx="7772400" cy="1650206"/>
          </a:xfrm>
        </p:spPr>
        <p:txBody>
          <a:bodyPr anchor="b">
            <a:normAutofit/>
          </a:bodyPr>
          <a:lstStyle>
            <a:lvl1pPr algn="l">
              <a:defRPr sz="3600" b="0" cap="all"/>
            </a:lvl1pPr>
          </a:lstStyle>
          <a:p>
            <a:r>
              <a:rPr lang="ru-RU"/>
              <a:t>Образец заголовка</a:t>
            </a:r>
            <a:endParaRPr lang="en-US" dirty="0"/>
          </a:p>
        </p:txBody>
      </p:sp>
      <p:sp>
        <p:nvSpPr>
          <p:cNvPr id="3" name="Text Placeholder 2"/>
          <p:cNvSpPr>
            <a:spLocks noGrp="1"/>
          </p:cNvSpPr>
          <p:nvPr>
            <p:ph type="body" idx="1"/>
          </p:nvPr>
        </p:nvSpPr>
        <p:spPr>
          <a:xfrm>
            <a:off x="722313" y="3470149"/>
            <a:ext cx="7772400" cy="1125140"/>
          </a:xfrm>
        </p:spPr>
        <p:txBody>
          <a:bodyPr anchor="t">
            <a:normAutofit/>
          </a:bodyPr>
          <a:lstStyle>
            <a:lvl1pPr marL="0" indent="0">
              <a:buNone/>
              <a:defRPr sz="1800">
                <a:solidFill>
                  <a:schemeClr val="tx2"/>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D7EEF47F-0F28-468F-AA1D-6871B9025E52}" type="datetime1">
              <a:rPr lang="ru-RU" smtClean="0">
                <a:solidFill>
                  <a:prstClr val="black">
                    <a:lumMod val="50000"/>
                    <a:lumOff val="50000"/>
                  </a:prstClr>
                </a:solidFill>
              </a:rPr>
              <a:pPr/>
              <a:t>27.02.2026</a:t>
            </a:fld>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solidFill>
                  <a:prstClr val="black">
                    <a:lumMod val="50000"/>
                    <a:lumOff val="50000"/>
                  </a:prstClr>
                </a:solidFill>
              </a:rPr>
              <a:pPr/>
              <a:t>‹#›</a:t>
            </a:fld>
            <a:endParaRPr lang="ru-RU">
              <a:solidFill>
                <a:prstClr val="black">
                  <a:lumMod val="50000"/>
                  <a:lumOff val="50000"/>
                </a:prstClr>
              </a:solidFill>
            </a:endParaRPr>
          </a:p>
        </p:txBody>
      </p:sp>
      <p:cxnSp>
        <p:nvCxnSpPr>
          <p:cNvPr id="7" name="Straight Connector 6"/>
          <p:cNvCxnSpPr/>
          <p:nvPr/>
        </p:nvCxnSpPr>
        <p:spPr>
          <a:xfrm>
            <a:off x="731520" y="3449574"/>
            <a:ext cx="7848600" cy="119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2517552"/>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Content Placeholder 2"/>
          <p:cNvSpPr>
            <a:spLocks noGrp="1"/>
          </p:cNvSpPr>
          <p:nvPr>
            <p:ph sz="half" idx="1"/>
          </p:nvPr>
        </p:nvSpPr>
        <p:spPr>
          <a:xfrm>
            <a:off x="457200" y="1255014"/>
            <a:ext cx="4038600" cy="3538728"/>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48200" y="1255014"/>
            <a:ext cx="4038600" cy="3538728"/>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CDADA8DF-C63C-469D-8D89-9E27183C595E}" type="datetime1">
              <a:rPr lang="ru-RU" smtClean="0">
                <a:solidFill>
                  <a:prstClr val="black">
                    <a:lumMod val="50000"/>
                    <a:lumOff val="50000"/>
                  </a:prstClr>
                </a:solidFill>
              </a:rPr>
              <a:pPr/>
              <a:t>27.02.2026</a:t>
            </a:fld>
            <a:endParaRPr lang="ru-RU">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ru-RU">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725C68B6-61C2-468F-89AB-4B9F7531AA68}"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31320505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457200" y="1257300"/>
            <a:ext cx="3931920" cy="47982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1500" b="0">
                <a:solidFill>
                  <a:schemeClr val="tx2"/>
                </a:solidFill>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Content Placeholder 3"/>
          <p:cNvSpPr>
            <a:spLocks noGrp="1"/>
          </p:cNvSpPr>
          <p:nvPr>
            <p:ph sz="half" idx="2"/>
          </p:nvPr>
        </p:nvSpPr>
        <p:spPr>
          <a:xfrm>
            <a:off x="457200" y="1828800"/>
            <a:ext cx="3931920"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754880" y="1257300"/>
            <a:ext cx="3931920" cy="47982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1500" b="0" kern="1200" dirty="0" smtClean="0">
                <a:solidFill>
                  <a:schemeClr val="tx2"/>
                </a:solidFill>
                <a:latin typeface="+mn-lt"/>
                <a:ea typeface="+mn-ea"/>
                <a:cs typeface="+mn-cs"/>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Content Placeholder 5"/>
          <p:cNvSpPr>
            <a:spLocks noGrp="1"/>
          </p:cNvSpPr>
          <p:nvPr>
            <p:ph sz="quarter" idx="4"/>
          </p:nvPr>
        </p:nvSpPr>
        <p:spPr>
          <a:xfrm>
            <a:off x="4754880" y="1828800"/>
            <a:ext cx="3931920"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0ED8C046-CD37-4DA0-800E-214558EE4AD9}" type="datetime1">
              <a:rPr lang="ru-RU" smtClean="0">
                <a:solidFill>
                  <a:prstClr val="black">
                    <a:lumMod val="50000"/>
                    <a:lumOff val="50000"/>
                  </a:prstClr>
                </a:solidFill>
              </a:rPr>
              <a:pPr/>
              <a:t>27.02.2026</a:t>
            </a:fld>
            <a:endParaRPr lang="ru-RU">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ru-RU">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725C68B6-61C2-468F-89AB-4B9F7531AA68}" type="slidenum">
              <a:rPr lang="ru-RU" smtClean="0">
                <a:solidFill>
                  <a:prstClr val="black">
                    <a:lumMod val="50000"/>
                    <a:lumOff val="50000"/>
                  </a:prstClr>
                </a:solidFill>
              </a:rPr>
              <a:pPr/>
              <a:t>‹#›</a:t>
            </a:fld>
            <a:endParaRPr lang="ru-RU">
              <a:solidFill>
                <a:prstClr val="black">
                  <a:lumMod val="50000"/>
                  <a:lumOff val="50000"/>
                </a:prstClr>
              </a:solidFill>
            </a:endParaRPr>
          </a:p>
        </p:txBody>
      </p:sp>
      <p:cxnSp>
        <p:nvCxnSpPr>
          <p:cNvPr id="11" name="Straight Connector 10"/>
          <p:cNvCxnSpPr/>
          <p:nvPr/>
        </p:nvCxnSpPr>
        <p:spPr>
          <a:xfrm rot="5400000">
            <a:off x="2806462" y="3034269"/>
            <a:ext cx="353187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36714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Date Placeholder 2"/>
          <p:cNvSpPr>
            <a:spLocks noGrp="1"/>
          </p:cNvSpPr>
          <p:nvPr>
            <p:ph type="dt" sz="half" idx="10"/>
          </p:nvPr>
        </p:nvSpPr>
        <p:spPr/>
        <p:txBody>
          <a:bodyPr/>
          <a:lstStyle/>
          <a:p>
            <a:fld id="{AFCF18EA-C381-4036-BEE9-1E18A506F87A}" type="datetime1">
              <a:rPr lang="ru-RU" smtClean="0">
                <a:solidFill>
                  <a:prstClr val="black">
                    <a:lumMod val="50000"/>
                    <a:lumOff val="50000"/>
                  </a:prstClr>
                </a:solidFill>
              </a:rPr>
              <a:pPr/>
              <a:t>27.02.2026</a:t>
            </a:fld>
            <a:endParaRPr lang="ru-RU">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ru-RU">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725C68B6-61C2-468F-89AB-4B9F7531AA68}"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18124357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5E2584-BED0-415A-9682-72629F585DBC}" type="datetime1">
              <a:rPr lang="ru-RU" smtClean="0">
                <a:solidFill>
                  <a:prstClr val="black">
                    <a:lumMod val="50000"/>
                    <a:lumOff val="50000"/>
                  </a:prstClr>
                </a:solidFill>
              </a:rPr>
              <a:pPr/>
              <a:t>27.02.2026</a:t>
            </a:fld>
            <a:endParaRPr lang="ru-RU">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ru-RU">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725C68B6-61C2-468F-89AB-4B9F7531AA68}"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40843464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594060"/>
            <a:ext cx="2139696" cy="946404"/>
          </a:xfrm>
        </p:spPr>
        <p:txBody>
          <a:bodyPr anchor="b">
            <a:noAutofit/>
          </a:bodyPr>
          <a:lstStyle>
            <a:lvl1pPr algn="l">
              <a:defRPr sz="1800" b="0"/>
            </a:lvl1pPr>
          </a:lstStyle>
          <a:p>
            <a:r>
              <a:rPr lang="ru-RU"/>
              <a:t>Образец заголовка</a:t>
            </a:r>
            <a:endParaRPr lang="en-US" dirty="0"/>
          </a:p>
        </p:txBody>
      </p:sp>
      <p:sp>
        <p:nvSpPr>
          <p:cNvPr id="3" name="Content Placeholder 2"/>
          <p:cNvSpPr>
            <a:spLocks noGrp="1"/>
          </p:cNvSpPr>
          <p:nvPr>
            <p:ph idx="1"/>
          </p:nvPr>
        </p:nvSpPr>
        <p:spPr>
          <a:xfrm>
            <a:off x="2971800" y="594060"/>
            <a:ext cx="5715000" cy="418338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457201" y="1597915"/>
            <a:ext cx="2139696" cy="3182711"/>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ru-RU"/>
              <a:t>Образец текста</a:t>
            </a:r>
          </a:p>
        </p:txBody>
      </p:sp>
      <p:sp>
        <p:nvSpPr>
          <p:cNvPr id="5" name="Date Placeholder 4"/>
          <p:cNvSpPr>
            <a:spLocks noGrp="1"/>
          </p:cNvSpPr>
          <p:nvPr>
            <p:ph type="dt" sz="half" idx="10"/>
          </p:nvPr>
        </p:nvSpPr>
        <p:spPr/>
        <p:txBody>
          <a:bodyPr/>
          <a:lstStyle/>
          <a:p>
            <a:fld id="{C277171A-4D34-48D3-B0D9-79614DD16B87}" type="datetime1">
              <a:rPr lang="ru-RU" smtClean="0">
                <a:solidFill>
                  <a:prstClr val="black">
                    <a:lumMod val="50000"/>
                    <a:lumOff val="50000"/>
                  </a:prstClr>
                </a:solidFill>
              </a:rPr>
              <a:pPr/>
              <a:t>27.02.2026</a:t>
            </a:fld>
            <a:endParaRPr lang="ru-RU">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ru-RU">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725C68B6-61C2-468F-89AB-4B9F7531AA68}" type="slidenum">
              <a:rPr lang="ru-RU" smtClean="0">
                <a:solidFill>
                  <a:prstClr val="black">
                    <a:lumMod val="50000"/>
                    <a:lumOff val="50000"/>
                  </a:prstClr>
                </a:solidFill>
              </a:rPr>
              <a:pPr/>
              <a:t>‹#›</a:t>
            </a:fld>
            <a:endParaRPr lang="ru-RU">
              <a:solidFill>
                <a:prstClr val="black">
                  <a:lumMod val="50000"/>
                  <a:lumOff val="50000"/>
                </a:prstClr>
              </a:solidFill>
            </a:endParaRPr>
          </a:p>
        </p:txBody>
      </p:sp>
      <p:cxnSp>
        <p:nvCxnSpPr>
          <p:cNvPr id="9" name="Straight Connector 8"/>
          <p:cNvCxnSpPr/>
          <p:nvPr/>
        </p:nvCxnSpPr>
        <p:spPr>
          <a:xfrm rot="5400000">
            <a:off x="684114" y="2684957"/>
            <a:ext cx="418338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5918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8D95320-AFD8-4B3F-8966-26B3E64D5DF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86F94050-EE47-4A64-8598-9DDCFBF3FCC8}"/>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3C40CAA-8CE7-45BF-8E65-84E723B0EB12}"/>
              </a:ext>
            </a:extLst>
          </p:cNvPr>
          <p:cNvSpPr>
            <a:spLocks noGrp="1"/>
          </p:cNvSpPr>
          <p:nvPr>
            <p:ph type="dt" sz="half" idx="10"/>
          </p:nvPr>
        </p:nvSpPr>
        <p:spPr/>
        <p:txBody>
          <a:bodyPr/>
          <a:lstStyle/>
          <a:p>
            <a:fld id="{816675B0-229B-40C7-B0C2-E1EE8220B07A}" type="datetimeFigureOut">
              <a:rPr lang="ru-RU" smtClean="0"/>
              <a:pPr/>
              <a:t>27.02.2026</a:t>
            </a:fld>
            <a:endParaRPr lang="ru-RU"/>
          </a:p>
        </p:txBody>
      </p:sp>
      <p:sp>
        <p:nvSpPr>
          <p:cNvPr id="5" name="Нижний колонтитул 4">
            <a:extLst>
              <a:ext uri="{FF2B5EF4-FFF2-40B4-BE49-F238E27FC236}">
                <a16:creationId xmlns:a16="http://schemas.microsoft.com/office/drawing/2014/main" id="{5CD5EEB5-AA70-46E5-91FF-257AE7F724A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9FFD033-5BE9-4276-9586-81753B356980}"/>
              </a:ext>
            </a:extLst>
          </p:cNvPr>
          <p:cNvSpPr>
            <a:spLocks noGrp="1"/>
          </p:cNvSpPr>
          <p:nvPr>
            <p:ph type="sldNum" sz="quarter" idx="12"/>
          </p:nvPr>
        </p:nvSpPr>
        <p:spPr/>
        <p:txBody>
          <a:bodyPr/>
          <a:lstStyle/>
          <a:p>
            <a:fld id="{BDD53D3B-2E0A-4F23-94F8-05BAD72F7F58}" type="slidenum">
              <a:rPr lang="ru-RU" smtClean="0"/>
              <a:pPr/>
              <a:t>‹#›</a:t>
            </a:fld>
            <a:endParaRPr lang="ru-RU"/>
          </a:p>
        </p:txBody>
      </p:sp>
    </p:spTree>
    <p:extLst>
      <p:ext uri="{BB962C8B-B14F-4D97-AF65-F5344CB8AC3E}">
        <p14:creationId xmlns:p14="http://schemas.microsoft.com/office/powerpoint/2010/main" val="3648270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1" y="594360"/>
            <a:ext cx="2142680" cy="948690"/>
          </a:xfrm>
        </p:spPr>
        <p:txBody>
          <a:bodyPr anchor="b">
            <a:normAutofit/>
          </a:bodyPr>
          <a:lstStyle>
            <a:lvl1pPr algn="l">
              <a:defRPr sz="1800" b="0"/>
            </a:lvl1pPr>
          </a:lstStyle>
          <a:p>
            <a:r>
              <a:rPr lang="ru-RU"/>
              <a:t>Образец заголовка</a:t>
            </a:r>
            <a:endParaRPr lang="en-US" dirty="0"/>
          </a:p>
        </p:txBody>
      </p:sp>
      <p:sp>
        <p:nvSpPr>
          <p:cNvPr id="3" name="Picture Placeholder 2"/>
          <p:cNvSpPr>
            <a:spLocks noGrp="1"/>
          </p:cNvSpPr>
          <p:nvPr>
            <p:ph type="pic" idx="1"/>
          </p:nvPr>
        </p:nvSpPr>
        <p:spPr>
          <a:xfrm>
            <a:off x="2858610" y="628651"/>
            <a:ext cx="5904390" cy="4125342"/>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ru-RU"/>
              <a:t>Вставка рисунка</a:t>
            </a:r>
            <a:endParaRPr lang="en-US" dirty="0"/>
          </a:p>
        </p:txBody>
      </p:sp>
      <p:sp>
        <p:nvSpPr>
          <p:cNvPr id="4" name="Text Placeholder 3"/>
          <p:cNvSpPr>
            <a:spLocks noGrp="1"/>
          </p:cNvSpPr>
          <p:nvPr>
            <p:ph type="body" sz="half" idx="2"/>
          </p:nvPr>
        </p:nvSpPr>
        <p:spPr>
          <a:xfrm>
            <a:off x="457200" y="1600200"/>
            <a:ext cx="2139696" cy="3182112"/>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ru-RU"/>
              <a:t>Образец текста</a:t>
            </a:r>
          </a:p>
        </p:txBody>
      </p:sp>
      <p:sp>
        <p:nvSpPr>
          <p:cNvPr id="5" name="Date Placeholder 4"/>
          <p:cNvSpPr>
            <a:spLocks noGrp="1"/>
          </p:cNvSpPr>
          <p:nvPr>
            <p:ph type="dt" sz="half" idx="10"/>
          </p:nvPr>
        </p:nvSpPr>
        <p:spPr/>
        <p:txBody>
          <a:bodyPr/>
          <a:lstStyle/>
          <a:p>
            <a:fld id="{853EFD7E-58B3-4446-A039-0C252AFEAC4E}" type="datetime1">
              <a:rPr lang="ru-RU" smtClean="0">
                <a:solidFill>
                  <a:prstClr val="black">
                    <a:lumMod val="50000"/>
                    <a:lumOff val="50000"/>
                  </a:prstClr>
                </a:solidFill>
              </a:rPr>
              <a:pPr/>
              <a:t>27.02.2026</a:t>
            </a:fld>
            <a:endParaRPr lang="ru-RU">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ru-RU">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725C68B6-61C2-468F-89AB-4B9F7531AA68}"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22848418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F5A6278F-1768-4C9F-BECE-BF2BAB422416}" type="datetime1">
              <a:rPr lang="ru-RU" smtClean="0">
                <a:solidFill>
                  <a:prstClr val="black">
                    <a:lumMod val="50000"/>
                    <a:lumOff val="50000"/>
                  </a:prstClr>
                </a:solidFill>
              </a:rPr>
              <a:pPr/>
              <a:t>27.02.2026</a:t>
            </a:fld>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26763004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4400550"/>
          </a:xfrm>
        </p:spPr>
        <p:txBody>
          <a:bodyPr vert="eaVert" anchor="b"/>
          <a:lstStyle/>
          <a:p>
            <a:r>
              <a:rPr lang="ru-RU"/>
              <a:t>Образец заголовка</a:t>
            </a:r>
            <a:endParaRPr lang="en-US" dirty="0"/>
          </a:p>
        </p:txBody>
      </p:sp>
      <p:sp>
        <p:nvSpPr>
          <p:cNvPr id="3" name="Vertical Text Placeholder 2"/>
          <p:cNvSpPr>
            <a:spLocks noGrp="1"/>
          </p:cNvSpPr>
          <p:nvPr>
            <p:ph type="body" orient="vert" idx="1"/>
          </p:nvPr>
        </p:nvSpPr>
        <p:spPr>
          <a:xfrm>
            <a:off x="457200" y="457200"/>
            <a:ext cx="6019800" cy="440055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3F3D06EA-10F7-45C0-82B1-B602EB40983C}" type="datetime1">
              <a:rPr lang="ru-RU" smtClean="0">
                <a:solidFill>
                  <a:prstClr val="black">
                    <a:lumMod val="50000"/>
                    <a:lumOff val="50000"/>
                  </a:prstClr>
                </a:solidFill>
              </a:rPr>
              <a:pPr/>
              <a:t>27.02.2026</a:t>
            </a:fld>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1481039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A452757-7598-4D06-97ED-AF32E678805B}"/>
              </a:ext>
            </a:extLst>
          </p:cNvPr>
          <p:cNvSpPr>
            <a:spLocks noGrp="1"/>
          </p:cNvSpPr>
          <p:nvPr>
            <p:ph type="title"/>
          </p:nvPr>
        </p:nvSpPr>
        <p:spPr>
          <a:xfrm>
            <a:off x="623888" y="1282304"/>
            <a:ext cx="7886700" cy="2139553"/>
          </a:xfrm>
        </p:spPr>
        <p:txBody>
          <a:bodyPr anchor="b"/>
          <a:lstStyle>
            <a:lvl1pPr>
              <a:defRPr sz="4500"/>
            </a:lvl1pPr>
          </a:lstStyle>
          <a:p>
            <a:r>
              <a:rPr lang="ru-RU"/>
              <a:t>Образец заголовка</a:t>
            </a:r>
          </a:p>
        </p:txBody>
      </p:sp>
      <p:sp>
        <p:nvSpPr>
          <p:cNvPr id="3" name="Текст 2">
            <a:extLst>
              <a:ext uri="{FF2B5EF4-FFF2-40B4-BE49-F238E27FC236}">
                <a16:creationId xmlns:a16="http://schemas.microsoft.com/office/drawing/2014/main" id="{B41165D9-D7DF-486C-8252-DDDC6B9E1C0A}"/>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FE36FEAE-89CA-457D-9C22-15F45CE60B62}"/>
              </a:ext>
            </a:extLst>
          </p:cNvPr>
          <p:cNvSpPr>
            <a:spLocks noGrp="1"/>
          </p:cNvSpPr>
          <p:nvPr>
            <p:ph type="dt" sz="half" idx="10"/>
          </p:nvPr>
        </p:nvSpPr>
        <p:spPr/>
        <p:txBody>
          <a:bodyPr/>
          <a:lstStyle/>
          <a:p>
            <a:fld id="{816675B0-229B-40C7-B0C2-E1EE8220B07A}" type="datetimeFigureOut">
              <a:rPr lang="ru-RU" smtClean="0"/>
              <a:pPr/>
              <a:t>27.02.2026</a:t>
            </a:fld>
            <a:endParaRPr lang="ru-RU"/>
          </a:p>
        </p:txBody>
      </p:sp>
      <p:sp>
        <p:nvSpPr>
          <p:cNvPr id="5" name="Нижний колонтитул 4">
            <a:extLst>
              <a:ext uri="{FF2B5EF4-FFF2-40B4-BE49-F238E27FC236}">
                <a16:creationId xmlns:a16="http://schemas.microsoft.com/office/drawing/2014/main" id="{EF1794B3-B3A3-4405-B503-40F3F5334D0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50BF1B3-3402-405C-B8BF-E60B3AE7FDF5}"/>
              </a:ext>
            </a:extLst>
          </p:cNvPr>
          <p:cNvSpPr>
            <a:spLocks noGrp="1"/>
          </p:cNvSpPr>
          <p:nvPr>
            <p:ph type="sldNum" sz="quarter" idx="12"/>
          </p:nvPr>
        </p:nvSpPr>
        <p:spPr/>
        <p:txBody>
          <a:bodyPr/>
          <a:lstStyle/>
          <a:p>
            <a:fld id="{BDD53D3B-2E0A-4F23-94F8-05BAD72F7F58}" type="slidenum">
              <a:rPr lang="ru-RU" smtClean="0"/>
              <a:pPr/>
              <a:t>‹#›</a:t>
            </a:fld>
            <a:endParaRPr lang="ru-RU"/>
          </a:p>
        </p:txBody>
      </p:sp>
    </p:spTree>
    <p:extLst>
      <p:ext uri="{BB962C8B-B14F-4D97-AF65-F5344CB8AC3E}">
        <p14:creationId xmlns:p14="http://schemas.microsoft.com/office/powerpoint/2010/main" val="2770938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09C7EA9-8403-46F6-B36A-87AC50D31E9E}"/>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DFCDA8B-5D69-44B4-9E1C-4814B837ECAD}"/>
              </a:ext>
            </a:extLst>
          </p:cNvPr>
          <p:cNvSpPr>
            <a:spLocks noGrp="1"/>
          </p:cNvSpPr>
          <p:nvPr>
            <p:ph sz="half" idx="1"/>
          </p:nvPr>
        </p:nvSpPr>
        <p:spPr>
          <a:xfrm>
            <a:off x="628650" y="1369219"/>
            <a:ext cx="3886200" cy="326350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D2C22549-A50E-425F-9BC6-1D2BE4445767}"/>
              </a:ext>
            </a:extLst>
          </p:cNvPr>
          <p:cNvSpPr>
            <a:spLocks noGrp="1"/>
          </p:cNvSpPr>
          <p:nvPr>
            <p:ph sz="half" idx="2"/>
          </p:nvPr>
        </p:nvSpPr>
        <p:spPr>
          <a:xfrm>
            <a:off x="4629150" y="1369219"/>
            <a:ext cx="3886200" cy="326350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8B0130F7-A3D5-4EDE-9529-D28335E54CBC}"/>
              </a:ext>
            </a:extLst>
          </p:cNvPr>
          <p:cNvSpPr>
            <a:spLocks noGrp="1"/>
          </p:cNvSpPr>
          <p:nvPr>
            <p:ph type="dt" sz="half" idx="10"/>
          </p:nvPr>
        </p:nvSpPr>
        <p:spPr/>
        <p:txBody>
          <a:bodyPr/>
          <a:lstStyle/>
          <a:p>
            <a:fld id="{816675B0-229B-40C7-B0C2-E1EE8220B07A}" type="datetimeFigureOut">
              <a:rPr lang="ru-RU" smtClean="0"/>
              <a:pPr/>
              <a:t>27.02.2026</a:t>
            </a:fld>
            <a:endParaRPr lang="ru-RU"/>
          </a:p>
        </p:txBody>
      </p:sp>
      <p:sp>
        <p:nvSpPr>
          <p:cNvPr id="6" name="Нижний колонтитул 5">
            <a:extLst>
              <a:ext uri="{FF2B5EF4-FFF2-40B4-BE49-F238E27FC236}">
                <a16:creationId xmlns:a16="http://schemas.microsoft.com/office/drawing/2014/main" id="{D0F719F1-FAFA-44D0-9A4A-573008EAAA1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44331B90-BAEC-4055-ABEF-5370C86485A8}"/>
              </a:ext>
            </a:extLst>
          </p:cNvPr>
          <p:cNvSpPr>
            <a:spLocks noGrp="1"/>
          </p:cNvSpPr>
          <p:nvPr>
            <p:ph type="sldNum" sz="quarter" idx="12"/>
          </p:nvPr>
        </p:nvSpPr>
        <p:spPr/>
        <p:txBody>
          <a:bodyPr/>
          <a:lstStyle/>
          <a:p>
            <a:fld id="{BDD53D3B-2E0A-4F23-94F8-05BAD72F7F58}" type="slidenum">
              <a:rPr lang="ru-RU" smtClean="0"/>
              <a:pPr/>
              <a:t>‹#›</a:t>
            </a:fld>
            <a:endParaRPr lang="ru-RU"/>
          </a:p>
        </p:txBody>
      </p:sp>
    </p:spTree>
    <p:extLst>
      <p:ext uri="{BB962C8B-B14F-4D97-AF65-F5344CB8AC3E}">
        <p14:creationId xmlns:p14="http://schemas.microsoft.com/office/powerpoint/2010/main" val="1981278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247D5EF-55DE-44D9-9D4E-2B2E1A97BACC}"/>
              </a:ext>
            </a:extLst>
          </p:cNvPr>
          <p:cNvSpPr>
            <a:spLocks noGrp="1"/>
          </p:cNvSpPr>
          <p:nvPr>
            <p:ph type="title"/>
          </p:nvPr>
        </p:nvSpPr>
        <p:spPr>
          <a:xfrm>
            <a:off x="629841" y="273844"/>
            <a:ext cx="7886700" cy="994172"/>
          </a:xfrm>
        </p:spPr>
        <p:txBody>
          <a:bodyPr/>
          <a:lstStyle/>
          <a:p>
            <a:r>
              <a:rPr lang="ru-RU"/>
              <a:t>Образец заголовка</a:t>
            </a:r>
          </a:p>
        </p:txBody>
      </p:sp>
      <p:sp>
        <p:nvSpPr>
          <p:cNvPr id="3" name="Текст 2">
            <a:extLst>
              <a:ext uri="{FF2B5EF4-FFF2-40B4-BE49-F238E27FC236}">
                <a16:creationId xmlns:a16="http://schemas.microsoft.com/office/drawing/2014/main" id="{13811EAE-B012-4FF0-9C31-862D2DA448B7}"/>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Объект 3">
            <a:extLst>
              <a:ext uri="{FF2B5EF4-FFF2-40B4-BE49-F238E27FC236}">
                <a16:creationId xmlns:a16="http://schemas.microsoft.com/office/drawing/2014/main" id="{8149A0B0-6A2F-4F6C-985B-57D2685A1168}"/>
              </a:ext>
            </a:extLst>
          </p:cNvPr>
          <p:cNvSpPr>
            <a:spLocks noGrp="1"/>
          </p:cNvSpPr>
          <p:nvPr>
            <p:ph sz="half" idx="2"/>
          </p:nvPr>
        </p:nvSpPr>
        <p:spPr>
          <a:xfrm>
            <a:off x="629842" y="1878806"/>
            <a:ext cx="3868340" cy="276344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45D69C1B-8321-4179-9160-03F8CC442C76}"/>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Объект 5">
            <a:extLst>
              <a:ext uri="{FF2B5EF4-FFF2-40B4-BE49-F238E27FC236}">
                <a16:creationId xmlns:a16="http://schemas.microsoft.com/office/drawing/2014/main" id="{8ECEDEAF-7523-4223-AA99-22F1CE1D4140}"/>
              </a:ext>
            </a:extLst>
          </p:cNvPr>
          <p:cNvSpPr>
            <a:spLocks noGrp="1"/>
          </p:cNvSpPr>
          <p:nvPr>
            <p:ph sz="quarter" idx="4"/>
          </p:nvPr>
        </p:nvSpPr>
        <p:spPr>
          <a:xfrm>
            <a:off x="4629150" y="1878806"/>
            <a:ext cx="3887391" cy="276344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F123293A-316C-4C60-89D9-A0C9C1D97FDC}"/>
              </a:ext>
            </a:extLst>
          </p:cNvPr>
          <p:cNvSpPr>
            <a:spLocks noGrp="1"/>
          </p:cNvSpPr>
          <p:nvPr>
            <p:ph type="dt" sz="half" idx="10"/>
          </p:nvPr>
        </p:nvSpPr>
        <p:spPr/>
        <p:txBody>
          <a:bodyPr/>
          <a:lstStyle/>
          <a:p>
            <a:fld id="{816675B0-229B-40C7-B0C2-E1EE8220B07A}" type="datetimeFigureOut">
              <a:rPr lang="ru-RU" smtClean="0"/>
              <a:pPr/>
              <a:t>27.02.2026</a:t>
            </a:fld>
            <a:endParaRPr lang="ru-RU"/>
          </a:p>
        </p:txBody>
      </p:sp>
      <p:sp>
        <p:nvSpPr>
          <p:cNvPr id="8" name="Нижний колонтитул 7">
            <a:extLst>
              <a:ext uri="{FF2B5EF4-FFF2-40B4-BE49-F238E27FC236}">
                <a16:creationId xmlns:a16="http://schemas.microsoft.com/office/drawing/2014/main" id="{EFCE41F1-38B5-482B-9CC7-F37F4F7F188A}"/>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6A09D869-877C-4295-85F4-425A3F55F560}"/>
              </a:ext>
            </a:extLst>
          </p:cNvPr>
          <p:cNvSpPr>
            <a:spLocks noGrp="1"/>
          </p:cNvSpPr>
          <p:nvPr>
            <p:ph type="sldNum" sz="quarter" idx="12"/>
          </p:nvPr>
        </p:nvSpPr>
        <p:spPr/>
        <p:txBody>
          <a:bodyPr/>
          <a:lstStyle/>
          <a:p>
            <a:fld id="{BDD53D3B-2E0A-4F23-94F8-05BAD72F7F58}" type="slidenum">
              <a:rPr lang="ru-RU" smtClean="0"/>
              <a:pPr/>
              <a:t>‹#›</a:t>
            </a:fld>
            <a:endParaRPr lang="ru-RU"/>
          </a:p>
        </p:txBody>
      </p:sp>
    </p:spTree>
    <p:extLst>
      <p:ext uri="{BB962C8B-B14F-4D97-AF65-F5344CB8AC3E}">
        <p14:creationId xmlns:p14="http://schemas.microsoft.com/office/powerpoint/2010/main" val="2884309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A49D31C-58E2-4E80-9AA0-31C86E415B29}"/>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735F5F53-C92B-447E-A399-38213761260A}"/>
              </a:ext>
            </a:extLst>
          </p:cNvPr>
          <p:cNvSpPr>
            <a:spLocks noGrp="1"/>
          </p:cNvSpPr>
          <p:nvPr>
            <p:ph type="dt" sz="half" idx="10"/>
          </p:nvPr>
        </p:nvSpPr>
        <p:spPr/>
        <p:txBody>
          <a:bodyPr/>
          <a:lstStyle/>
          <a:p>
            <a:fld id="{816675B0-229B-40C7-B0C2-E1EE8220B07A}" type="datetimeFigureOut">
              <a:rPr lang="ru-RU" smtClean="0"/>
              <a:pPr/>
              <a:t>27.02.2026</a:t>
            </a:fld>
            <a:endParaRPr lang="ru-RU"/>
          </a:p>
        </p:txBody>
      </p:sp>
      <p:sp>
        <p:nvSpPr>
          <p:cNvPr id="4" name="Нижний колонтитул 3">
            <a:extLst>
              <a:ext uri="{FF2B5EF4-FFF2-40B4-BE49-F238E27FC236}">
                <a16:creationId xmlns:a16="http://schemas.microsoft.com/office/drawing/2014/main" id="{D36A7B56-F61F-4BE3-9301-EEC776B62D31}"/>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85B65BEA-4E97-4FDA-9264-2756C5E879AC}"/>
              </a:ext>
            </a:extLst>
          </p:cNvPr>
          <p:cNvSpPr>
            <a:spLocks noGrp="1"/>
          </p:cNvSpPr>
          <p:nvPr>
            <p:ph type="sldNum" sz="quarter" idx="12"/>
          </p:nvPr>
        </p:nvSpPr>
        <p:spPr/>
        <p:txBody>
          <a:bodyPr/>
          <a:lstStyle/>
          <a:p>
            <a:fld id="{BDD53D3B-2E0A-4F23-94F8-05BAD72F7F58}" type="slidenum">
              <a:rPr lang="ru-RU" smtClean="0"/>
              <a:pPr/>
              <a:t>‹#›</a:t>
            </a:fld>
            <a:endParaRPr lang="ru-RU"/>
          </a:p>
        </p:txBody>
      </p:sp>
    </p:spTree>
    <p:extLst>
      <p:ext uri="{BB962C8B-B14F-4D97-AF65-F5344CB8AC3E}">
        <p14:creationId xmlns:p14="http://schemas.microsoft.com/office/powerpoint/2010/main" val="844571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098243BB-F353-452C-B423-ED1E4A571E3D}"/>
              </a:ext>
            </a:extLst>
          </p:cNvPr>
          <p:cNvSpPr>
            <a:spLocks noGrp="1"/>
          </p:cNvSpPr>
          <p:nvPr>
            <p:ph type="dt" sz="half" idx="10"/>
          </p:nvPr>
        </p:nvSpPr>
        <p:spPr/>
        <p:txBody>
          <a:bodyPr/>
          <a:lstStyle/>
          <a:p>
            <a:fld id="{816675B0-229B-40C7-B0C2-E1EE8220B07A}" type="datetimeFigureOut">
              <a:rPr lang="ru-RU" smtClean="0"/>
              <a:pPr/>
              <a:t>27.02.2026</a:t>
            </a:fld>
            <a:endParaRPr lang="ru-RU"/>
          </a:p>
        </p:txBody>
      </p:sp>
      <p:sp>
        <p:nvSpPr>
          <p:cNvPr id="3" name="Нижний колонтитул 2">
            <a:extLst>
              <a:ext uri="{FF2B5EF4-FFF2-40B4-BE49-F238E27FC236}">
                <a16:creationId xmlns:a16="http://schemas.microsoft.com/office/drawing/2014/main" id="{861945FC-DBD0-4D9F-8344-8E473C213251}"/>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C71D5A1-BBC0-4B96-A37B-A8E0CFF93B95}"/>
              </a:ext>
            </a:extLst>
          </p:cNvPr>
          <p:cNvSpPr>
            <a:spLocks noGrp="1"/>
          </p:cNvSpPr>
          <p:nvPr>
            <p:ph type="sldNum" sz="quarter" idx="12"/>
          </p:nvPr>
        </p:nvSpPr>
        <p:spPr/>
        <p:txBody>
          <a:bodyPr/>
          <a:lstStyle/>
          <a:p>
            <a:fld id="{BDD53D3B-2E0A-4F23-94F8-05BAD72F7F58}" type="slidenum">
              <a:rPr lang="ru-RU" smtClean="0"/>
              <a:pPr/>
              <a:t>‹#›</a:t>
            </a:fld>
            <a:endParaRPr lang="ru-RU"/>
          </a:p>
        </p:txBody>
      </p:sp>
    </p:spTree>
    <p:extLst>
      <p:ext uri="{BB962C8B-B14F-4D97-AF65-F5344CB8AC3E}">
        <p14:creationId xmlns:p14="http://schemas.microsoft.com/office/powerpoint/2010/main" val="4032165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AA58885-4044-45FB-B90E-061A8A7844E5}"/>
              </a:ext>
            </a:extLst>
          </p:cNvPr>
          <p:cNvSpPr>
            <a:spLocks noGrp="1"/>
          </p:cNvSpPr>
          <p:nvPr>
            <p:ph type="title"/>
          </p:nvPr>
        </p:nvSpPr>
        <p:spPr>
          <a:xfrm>
            <a:off x="629841" y="342900"/>
            <a:ext cx="2949178" cy="1200150"/>
          </a:xfrm>
        </p:spPr>
        <p:txBody>
          <a:bodyPr anchor="b"/>
          <a:lstStyle>
            <a:lvl1pPr>
              <a:defRPr sz="2400"/>
            </a:lvl1pPr>
          </a:lstStyle>
          <a:p>
            <a:r>
              <a:rPr lang="ru-RU"/>
              <a:t>Образец заголовка</a:t>
            </a:r>
          </a:p>
        </p:txBody>
      </p:sp>
      <p:sp>
        <p:nvSpPr>
          <p:cNvPr id="3" name="Объект 2">
            <a:extLst>
              <a:ext uri="{FF2B5EF4-FFF2-40B4-BE49-F238E27FC236}">
                <a16:creationId xmlns:a16="http://schemas.microsoft.com/office/drawing/2014/main" id="{0F204EC1-0761-491F-8518-4176AC08B303}"/>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7DE2912D-1E0C-465F-B610-A62C6B825BB9}"/>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ru-RU"/>
              <a:t>Образец текста</a:t>
            </a:r>
          </a:p>
        </p:txBody>
      </p:sp>
      <p:sp>
        <p:nvSpPr>
          <p:cNvPr id="5" name="Дата 4">
            <a:extLst>
              <a:ext uri="{FF2B5EF4-FFF2-40B4-BE49-F238E27FC236}">
                <a16:creationId xmlns:a16="http://schemas.microsoft.com/office/drawing/2014/main" id="{61EE394A-7186-4BCD-845E-6FDE88BD0D26}"/>
              </a:ext>
            </a:extLst>
          </p:cNvPr>
          <p:cNvSpPr>
            <a:spLocks noGrp="1"/>
          </p:cNvSpPr>
          <p:nvPr>
            <p:ph type="dt" sz="half" idx="10"/>
          </p:nvPr>
        </p:nvSpPr>
        <p:spPr/>
        <p:txBody>
          <a:bodyPr/>
          <a:lstStyle/>
          <a:p>
            <a:fld id="{816675B0-229B-40C7-B0C2-E1EE8220B07A}" type="datetimeFigureOut">
              <a:rPr lang="ru-RU" smtClean="0"/>
              <a:pPr/>
              <a:t>27.02.2026</a:t>
            </a:fld>
            <a:endParaRPr lang="ru-RU"/>
          </a:p>
        </p:txBody>
      </p:sp>
      <p:sp>
        <p:nvSpPr>
          <p:cNvPr id="6" name="Нижний колонтитул 5">
            <a:extLst>
              <a:ext uri="{FF2B5EF4-FFF2-40B4-BE49-F238E27FC236}">
                <a16:creationId xmlns:a16="http://schemas.microsoft.com/office/drawing/2014/main" id="{E2220262-60E5-402E-9799-75FF2D806B1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AE50C41-23E5-4A27-95DB-D347F39C9C0D}"/>
              </a:ext>
            </a:extLst>
          </p:cNvPr>
          <p:cNvSpPr>
            <a:spLocks noGrp="1"/>
          </p:cNvSpPr>
          <p:nvPr>
            <p:ph type="sldNum" sz="quarter" idx="12"/>
          </p:nvPr>
        </p:nvSpPr>
        <p:spPr/>
        <p:txBody>
          <a:bodyPr/>
          <a:lstStyle/>
          <a:p>
            <a:fld id="{BDD53D3B-2E0A-4F23-94F8-05BAD72F7F58}" type="slidenum">
              <a:rPr lang="ru-RU" smtClean="0"/>
              <a:pPr/>
              <a:t>‹#›</a:t>
            </a:fld>
            <a:endParaRPr lang="ru-RU"/>
          </a:p>
        </p:txBody>
      </p:sp>
    </p:spTree>
    <p:extLst>
      <p:ext uri="{BB962C8B-B14F-4D97-AF65-F5344CB8AC3E}">
        <p14:creationId xmlns:p14="http://schemas.microsoft.com/office/powerpoint/2010/main" val="1755384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EC538ED-5F1E-4D43-8479-B3214644384C}"/>
              </a:ext>
            </a:extLst>
          </p:cNvPr>
          <p:cNvSpPr>
            <a:spLocks noGrp="1"/>
          </p:cNvSpPr>
          <p:nvPr>
            <p:ph type="title"/>
          </p:nvPr>
        </p:nvSpPr>
        <p:spPr>
          <a:xfrm>
            <a:off x="629841" y="342900"/>
            <a:ext cx="2949178" cy="1200150"/>
          </a:xfrm>
        </p:spPr>
        <p:txBody>
          <a:bodyPr anchor="b"/>
          <a:lstStyle>
            <a:lvl1pPr>
              <a:defRPr sz="2400"/>
            </a:lvl1pPr>
          </a:lstStyle>
          <a:p>
            <a:r>
              <a:rPr lang="ru-RU"/>
              <a:t>Образец заголовка</a:t>
            </a:r>
          </a:p>
        </p:txBody>
      </p:sp>
      <p:sp>
        <p:nvSpPr>
          <p:cNvPr id="3" name="Рисунок 2">
            <a:extLst>
              <a:ext uri="{FF2B5EF4-FFF2-40B4-BE49-F238E27FC236}">
                <a16:creationId xmlns:a16="http://schemas.microsoft.com/office/drawing/2014/main" id="{2F2BD91F-F3BF-45DF-BD95-F859676110DE}"/>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a:extLst>
              <a:ext uri="{FF2B5EF4-FFF2-40B4-BE49-F238E27FC236}">
                <a16:creationId xmlns:a16="http://schemas.microsoft.com/office/drawing/2014/main" id="{4DE64800-EF10-4466-B13D-AC6E496E65B3}"/>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ru-RU"/>
              <a:t>Образец текста</a:t>
            </a:r>
          </a:p>
        </p:txBody>
      </p:sp>
      <p:sp>
        <p:nvSpPr>
          <p:cNvPr id="5" name="Дата 4">
            <a:extLst>
              <a:ext uri="{FF2B5EF4-FFF2-40B4-BE49-F238E27FC236}">
                <a16:creationId xmlns:a16="http://schemas.microsoft.com/office/drawing/2014/main" id="{B064792E-2878-46A9-8990-E3EAC1160B65}"/>
              </a:ext>
            </a:extLst>
          </p:cNvPr>
          <p:cNvSpPr>
            <a:spLocks noGrp="1"/>
          </p:cNvSpPr>
          <p:nvPr>
            <p:ph type="dt" sz="half" idx="10"/>
          </p:nvPr>
        </p:nvSpPr>
        <p:spPr/>
        <p:txBody>
          <a:bodyPr/>
          <a:lstStyle/>
          <a:p>
            <a:fld id="{816675B0-229B-40C7-B0C2-E1EE8220B07A}" type="datetimeFigureOut">
              <a:rPr lang="ru-RU" smtClean="0"/>
              <a:pPr/>
              <a:t>27.02.2026</a:t>
            </a:fld>
            <a:endParaRPr lang="ru-RU"/>
          </a:p>
        </p:txBody>
      </p:sp>
      <p:sp>
        <p:nvSpPr>
          <p:cNvPr id="6" name="Нижний колонтитул 5">
            <a:extLst>
              <a:ext uri="{FF2B5EF4-FFF2-40B4-BE49-F238E27FC236}">
                <a16:creationId xmlns:a16="http://schemas.microsoft.com/office/drawing/2014/main" id="{2B38F5BF-BDB0-4A6F-8C7C-0AB668785BD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D4074D-7FC9-46AA-8DE6-44C16EF274D1}"/>
              </a:ext>
            </a:extLst>
          </p:cNvPr>
          <p:cNvSpPr>
            <a:spLocks noGrp="1"/>
          </p:cNvSpPr>
          <p:nvPr>
            <p:ph type="sldNum" sz="quarter" idx="12"/>
          </p:nvPr>
        </p:nvSpPr>
        <p:spPr/>
        <p:txBody>
          <a:bodyPr/>
          <a:lstStyle/>
          <a:p>
            <a:fld id="{BDD53D3B-2E0A-4F23-94F8-05BAD72F7F58}" type="slidenum">
              <a:rPr lang="ru-RU" smtClean="0"/>
              <a:pPr/>
              <a:t>‹#›</a:t>
            </a:fld>
            <a:endParaRPr lang="ru-RU"/>
          </a:p>
        </p:txBody>
      </p:sp>
    </p:spTree>
    <p:extLst>
      <p:ext uri="{BB962C8B-B14F-4D97-AF65-F5344CB8AC3E}">
        <p14:creationId xmlns:p14="http://schemas.microsoft.com/office/powerpoint/2010/main" val="1943079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30E7AA9-95C5-4413-8217-7101D0970556}"/>
              </a:ext>
            </a:extLst>
          </p:cNvPr>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65AFBC6B-D880-4446-81A0-A3D8402B5A94}"/>
              </a:ext>
            </a:extLst>
          </p:cNvPr>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91D9208-7FBD-444C-BA50-39AC259C8398}"/>
              </a:ext>
            </a:extLst>
          </p:cNvPr>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16675B0-229B-40C7-B0C2-E1EE8220B07A}" type="datetimeFigureOut">
              <a:rPr lang="ru-RU" smtClean="0"/>
              <a:pPr/>
              <a:t>27.02.2026</a:t>
            </a:fld>
            <a:endParaRPr lang="ru-RU"/>
          </a:p>
        </p:txBody>
      </p:sp>
      <p:sp>
        <p:nvSpPr>
          <p:cNvPr id="5" name="Нижний колонтитул 4">
            <a:extLst>
              <a:ext uri="{FF2B5EF4-FFF2-40B4-BE49-F238E27FC236}">
                <a16:creationId xmlns:a16="http://schemas.microsoft.com/office/drawing/2014/main" id="{8DFF6E1B-04AD-4EF2-9571-FE99130B67E0}"/>
              </a:ext>
            </a:extLst>
          </p:cNvPr>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FDC4CE76-D381-4E8F-9E9C-1687411B1CDB}"/>
              </a:ext>
            </a:extLst>
          </p:cNvPr>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BDD53D3B-2E0A-4F23-94F8-05BAD72F7F58}" type="slidenum">
              <a:rPr lang="ru-RU" smtClean="0"/>
              <a:pPr/>
              <a:t>‹#›</a:t>
            </a:fld>
            <a:endParaRPr lang="ru-RU"/>
          </a:p>
        </p:txBody>
      </p:sp>
    </p:spTree>
    <p:extLst>
      <p:ext uri="{BB962C8B-B14F-4D97-AF65-F5344CB8AC3E}">
        <p14:creationId xmlns:p14="http://schemas.microsoft.com/office/powerpoint/2010/main" val="1336841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ru-RU"/>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165590"/>
            <a:ext cx="9144000" cy="1714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2" name="Title Placeholder 1"/>
          <p:cNvSpPr>
            <a:spLocks noGrp="1"/>
          </p:cNvSpPr>
          <p:nvPr>
            <p:ph type="title"/>
          </p:nvPr>
        </p:nvSpPr>
        <p:spPr>
          <a:xfrm>
            <a:off x="457200" y="400050"/>
            <a:ext cx="8229600" cy="742950"/>
          </a:xfrm>
          <a:prstGeom prst="rect">
            <a:avLst/>
          </a:prstGeom>
        </p:spPr>
        <p:txBody>
          <a:bodyPr vert="horz" lIns="68580" tIns="34290" rIns="68580" bIns="3429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457200" y="1200150"/>
            <a:ext cx="8229600" cy="3657600"/>
          </a:xfrm>
          <a:prstGeom prst="rect">
            <a:avLst/>
          </a:prstGeom>
        </p:spPr>
        <p:txBody>
          <a:bodyPr vert="horz" lIns="68580" tIns="34290" rIns="68580" bIns="3429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Rectangle 6"/>
          <p:cNvSpPr/>
          <p:nvPr/>
        </p:nvSpPr>
        <p:spPr>
          <a:xfrm>
            <a:off x="0" y="0"/>
            <a:ext cx="9144000" cy="274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prstClr val="white"/>
              </a:solidFill>
            </a:endParaRPr>
          </a:p>
        </p:txBody>
      </p:sp>
      <p:sp>
        <p:nvSpPr>
          <p:cNvPr id="4" name="Date Placeholder 3"/>
          <p:cNvSpPr>
            <a:spLocks noGrp="1"/>
          </p:cNvSpPr>
          <p:nvPr>
            <p:ph type="dt" sz="half" idx="2"/>
          </p:nvPr>
        </p:nvSpPr>
        <p:spPr>
          <a:xfrm>
            <a:off x="457200" y="13716"/>
            <a:ext cx="2895600" cy="246888"/>
          </a:xfrm>
          <a:prstGeom prst="rect">
            <a:avLst/>
          </a:prstGeom>
        </p:spPr>
        <p:txBody>
          <a:bodyPr vert="horz" lIns="68580" tIns="34290" rIns="68580" bIns="34290" rtlCol="0" anchor="ctr"/>
          <a:lstStyle>
            <a:lvl1pPr algn="l">
              <a:defRPr sz="900">
                <a:solidFill>
                  <a:srgbClr val="FFFFFF"/>
                </a:solidFill>
              </a:defRPr>
            </a:lvl1pPr>
          </a:lstStyle>
          <a:p>
            <a:fld id="{37DF1FB0-F56D-4016-A19C-7AB9DE27E86F}" type="datetime1">
              <a:rPr lang="ru-RU" smtClean="0">
                <a:solidFill>
                  <a:prstClr val="black">
                    <a:lumMod val="50000"/>
                    <a:lumOff val="50000"/>
                  </a:prstClr>
                </a:solidFill>
              </a:rPr>
              <a:pPr/>
              <a:t>27.02.2026</a:t>
            </a:fld>
            <a:endParaRPr lang="ru-RU">
              <a:solidFill>
                <a:prstClr val="black">
                  <a:lumMod val="50000"/>
                  <a:lumOff val="50000"/>
                </a:prstClr>
              </a:solidFill>
            </a:endParaRPr>
          </a:p>
        </p:txBody>
      </p:sp>
      <p:sp>
        <p:nvSpPr>
          <p:cNvPr id="5" name="Footer Placeholder 4"/>
          <p:cNvSpPr>
            <a:spLocks noGrp="1"/>
          </p:cNvSpPr>
          <p:nvPr>
            <p:ph type="ftr" sz="quarter" idx="3"/>
          </p:nvPr>
        </p:nvSpPr>
        <p:spPr>
          <a:xfrm>
            <a:off x="3429000" y="13716"/>
            <a:ext cx="4114800" cy="246888"/>
          </a:xfrm>
          <a:prstGeom prst="rect">
            <a:avLst/>
          </a:prstGeom>
        </p:spPr>
        <p:txBody>
          <a:bodyPr vert="horz" lIns="68580" tIns="34290" rIns="68580" bIns="34290" rtlCol="0" anchor="ctr"/>
          <a:lstStyle>
            <a:lvl1pPr algn="ctr">
              <a:defRPr sz="900">
                <a:solidFill>
                  <a:srgbClr val="FFFFFF"/>
                </a:solidFill>
              </a:defRPr>
            </a:lvl1pPr>
          </a:lstStyle>
          <a:p>
            <a:endParaRPr lang="ru-RU">
              <a:solidFill>
                <a:prstClr val="black">
                  <a:lumMod val="50000"/>
                  <a:lumOff val="50000"/>
                </a:prstClr>
              </a:solidFill>
            </a:endParaRPr>
          </a:p>
        </p:txBody>
      </p:sp>
      <p:sp>
        <p:nvSpPr>
          <p:cNvPr id="6" name="Slide Number Placeholder 5"/>
          <p:cNvSpPr>
            <a:spLocks noGrp="1"/>
          </p:cNvSpPr>
          <p:nvPr>
            <p:ph type="sldNum" sz="quarter" idx="4"/>
          </p:nvPr>
        </p:nvSpPr>
        <p:spPr>
          <a:xfrm>
            <a:off x="7620000" y="13716"/>
            <a:ext cx="1066800" cy="246888"/>
          </a:xfrm>
          <a:prstGeom prst="rect">
            <a:avLst/>
          </a:prstGeom>
        </p:spPr>
        <p:txBody>
          <a:bodyPr vert="horz" lIns="68580" tIns="34290" rIns="68580" bIns="34290" rtlCol="0" anchor="ctr"/>
          <a:lstStyle>
            <a:lvl1pPr algn="l">
              <a:defRPr sz="1100" b="1">
                <a:solidFill>
                  <a:srgbClr val="FFFFFF"/>
                </a:solidFill>
              </a:defRPr>
            </a:lvl1pPr>
          </a:lstStyle>
          <a:p>
            <a:fld id="{B19B0651-EE4F-4900-A07F-96A6BFA9D0F0}"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339811933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hdr="0" ftr="0" dt="0"/>
  <p:txStyles>
    <p:titleStyle>
      <a:lvl1pPr algn="l" defTabSz="685800" rtl="0" eaLnBrk="1" latinLnBrk="0" hangingPunct="1">
        <a:spcBef>
          <a:spcPct val="0"/>
        </a:spcBef>
        <a:buNone/>
        <a:defRPr sz="3000" kern="1200" spc="-75" baseline="0">
          <a:solidFill>
            <a:schemeClr val="tx2"/>
          </a:solidFill>
          <a:latin typeface="+mj-lt"/>
          <a:ea typeface="+mj-ea"/>
          <a:cs typeface="+mj-cs"/>
        </a:defRPr>
      </a:lvl1pPr>
    </p:titleStyle>
    <p:bodyStyle>
      <a:lvl1pPr marL="137160" indent="-137160" algn="l" defTabSz="685800" rtl="0" eaLnBrk="1" latinLnBrk="0" hangingPunct="1">
        <a:spcBef>
          <a:spcPct val="20000"/>
        </a:spcBef>
        <a:buClr>
          <a:schemeClr val="accent1"/>
        </a:buClr>
        <a:buSzPct val="85000"/>
        <a:buFont typeface="Arial" pitchFamily="34" charset="0"/>
        <a:buChar char="•"/>
        <a:defRPr sz="1800" kern="1200">
          <a:solidFill>
            <a:schemeClr val="tx1"/>
          </a:solidFill>
          <a:latin typeface="+mn-lt"/>
          <a:ea typeface="+mn-ea"/>
          <a:cs typeface="+mn-cs"/>
        </a:defRPr>
      </a:lvl1pPr>
      <a:lvl2pPr marL="342900" indent="-137160" algn="l" defTabSz="685800" rtl="0" eaLnBrk="1" latinLnBrk="0" hangingPunct="1">
        <a:spcBef>
          <a:spcPct val="20000"/>
        </a:spcBef>
        <a:buClr>
          <a:schemeClr val="accent1"/>
        </a:buClr>
        <a:buSzPct val="85000"/>
        <a:buFont typeface="Arial" pitchFamily="34" charset="0"/>
        <a:buChar char="•"/>
        <a:defRPr sz="1500" kern="1200">
          <a:solidFill>
            <a:schemeClr val="tx1"/>
          </a:solidFill>
          <a:latin typeface="+mn-lt"/>
          <a:ea typeface="+mn-ea"/>
          <a:cs typeface="+mn-cs"/>
        </a:defRPr>
      </a:lvl2pPr>
      <a:lvl3pPr marL="548640" indent="-137160" algn="l" defTabSz="685800" rtl="0" eaLnBrk="1" latinLnBrk="0" hangingPunct="1">
        <a:spcBef>
          <a:spcPct val="20000"/>
        </a:spcBef>
        <a:buClr>
          <a:schemeClr val="accent1"/>
        </a:buClr>
        <a:buSzPct val="90000"/>
        <a:buFont typeface="Arial" pitchFamily="34" charset="0"/>
        <a:buChar char="•"/>
        <a:defRPr sz="1400" kern="1200">
          <a:solidFill>
            <a:schemeClr val="tx1"/>
          </a:solidFill>
          <a:latin typeface="+mn-lt"/>
          <a:ea typeface="+mn-ea"/>
          <a:cs typeface="+mn-cs"/>
        </a:defRPr>
      </a:lvl3pPr>
      <a:lvl4pPr marL="754380" indent="-137160" algn="l" defTabSz="685800" rtl="0" eaLnBrk="1" latinLnBrk="0" hangingPunct="1">
        <a:spcBef>
          <a:spcPct val="20000"/>
        </a:spcBef>
        <a:buClr>
          <a:schemeClr val="accent1"/>
        </a:buClr>
        <a:buFont typeface="Arial" pitchFamily="34" charset="0"/>
        <a:buChar char="•"/>
        <a:defRPr sz="1200" kern="1200">
          <a:solidFill>
            <a:schemeClr val="tx1"/>
          </a:solidFill>
          <a:latin typeface="+mn-lt"/>
          <a:ea typeface="+mn-ea"/>
          <a:cs typeface="+mn-cs"/>
        </a:defRPr>
      </a:lvl4pPr>
      <a:lvl5pPr marL="891540" indent="-102870" algn="l" defTabSz="685800" rtl="0" eaLnBrk="1" latinLnBrk="0" hangingPunct="1">
        <a:spcBef>
          <a:spcPct val="20000"/>
        </a:spcBef>
        <a:buClr>
          <a:schemeClr val="accent1"/>
        </a:buClr>
        <a:buSzPct val="100000"/>
        <a:buFont typeface="Arial" pitchFamily="34" charset="0"/>
        <a:buChar char="•"/>
        <a:defRPr sz="1100" kern="1200" baseline="0">
          <a:solidFill>
            <a:schemeClr val="tx1"/>
          </a:solidFill>
          <a:latin typeface="+mn-lt"/>
          <a:ea typeface="+mn-ea"/>
          <a:cs typeface="+mn-cs"/>
        </a:defRPr>
      </a:lvl5pPr>
      <a:lvl6pPr marL="1028700" indent="-137160" algn="l" defTabSz="685800" rtl="0" eaLnBrk="1" latinLnBrk="0" hangingPunct="1">
        <a:spcBef>
          <a:spcPct val="20000"/>
        </a:spcBef>
        <a:buClr>
          <a:schemeClr val="accent1"/>
        </a:buClr>
        <a:buFont typeface="Arial" pitchFamily="34" charset="0"/>
        <a:buChar char="•"/>
        <a:defRPr sz="1000" kern="1200">
          <a:solidFill>
            <a:schemeClr val="tx1"/>
          </a:solidFill>
          <a:latin typeface="+mn-lt"/>
          <a:ea typeface="+mn-ea"/>
          <a:cs typeface="+mn-cs"/>
        </a:defRPr>
      </a:lvl6pPr>
      <a:lvl7pPr marL="1165860" indent="-137160" algn="l" defTabSz="685800" rtl="0" eaLnBrk="1" latinLnBrk="0" hangingPunct="1">
        <a:spcBef>
          <a:spcPct val="20000"/>
        </a:spcBef>
        <a:buClr>
          <a:schemeClr val="accent1"/>
        </a:buClr>
        <a:buFont typeface="Arial" pitchFamily="34" charset="0"/>
        <a:buChar char="•"/>
        <a:defRPr sz="1000" kern="1200">
          <a:solidFill>
            <a:schemeClr val="tx1"/>
          </a:solidFill>
          <a:latin typeface="+mn-lt"/>
          <a:ea typeface="+mn-ea"/>
          <a:cs typeface="+mn-cs"/>
        </a:defRPr>
      </a:lvl7pPr>
      <a:lvl8pPr marL="1303020" indent="-137160" algn="l" defTabSz="685800" rtl="0" eaLnBrk="1" latinLnBrk="0" hangingPunct="1">
        <a:spcBef>
          <a:spcPct val="20000"/>
        </a:spcBef>
        <a:buClr>
          <a:schemeClr val="accent1"/>
        </a:buClr>
        <a:buFont typeface="Arial" pitchFamily="34" charset="0"/>
        <a:buChar char="•"/>
        <a:defRPr sz="1000" kern="1200">
          <a:solidFill>
            <a:schemeClr val="tx1"/>
          </a:solidFill>
          <a:latin typeface="+mn-lt"/>
          <a:ea typeface="+mn-ea"/>
          <a:cs typeface="+mn-cs"/>
        </a:defRPr>
      </a:lvl8pPr>
      <a:lvl9pPr marL="1440180" indent="-137160" algn="l" defTabSz="685800" rtl="0" eaLnBrk="1" latinLnBrk="0" hangingPunct="1">
        <a:spcBef>
          <a:spcPct val="20000"/>
        </a:spcBef>
        <a:buClr>
          <a:schemeClr val="accent1"/>
        </a:buClr>
        <a:buFont typeface="Arial" pitchFamily="34" charset="0"/>
        <a:buChar char="•"/>
        <a:defRPr sz="10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6.jpeg"/><Relationship Id="rId5" Type="http://schemas.openxmlformats.org/officeDocument/2006/relationships/chart" Target="../charts/chart3.xml"/><Relationship Id="rId4" Type="http://schemas.openxmlformats.org/officeDocument/2006/relationships/chart" Target="../charts/chart2.xml"/></Relationships>
</file>

<file path=ppt/slides/_rels/slide3.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png"/><Relationship Id="rId3" Type="http://schemas.openxmlformats.org/officeDocument/2006/relationships/image" Target="../media/image8.jpeg"/><Relationship Id="rId7" Type="http://schemas.openxmlformats.org/officeDocument/2006/relationships/image" Target="../media/image11.jpeg"/><Relationship Id="rId12"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png"/><Relationship Id="rId10" Type="http://schemas.openxmlformats.org/officeDocument/2006/relationships/image" Target="../media/image14.png"/><Relationship Id="rId4" Type="http://schemas.microsoft.com/office/2007/relationships/hdphoto" Target="../media/hdphoto2.wdp"/><Relationship Id="rId9" Type="http://schemas.openxmlformats.org/officeDocument/2006/relationships/image" Target="../media/image13.jp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7.png"/><Relationship Id="rId3" Type="http://schemas.openxmlformats.org/officeDocument/2006/relationships/image" Target="../media/image18.jpeg"/><Relationship Id="rId7" Type="http://schemas.openxmlformats.org/officeDocument/2006/relationships/image" Target="../media/image22.jpeg"/><Relationship Id="rId12" Type="http://schemas.microsoft.com/office/2007/relationships/hdphoto" Target="../media/hdphoto3.wdp"/><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21.jpeg"/><Relationship Id="rId11" Type="http://schemas.openxmlformats.org/officeDocument/2006/relationships/image" Target="../media/image26.jpeg"/><Relationship Id="rId5" Type="http://schemas.openxmlformats.org/officeDocument/2006/relationships/image" Target="../media/image20.png"/><Relationship Id="rId10" Type="http://schemas.openxmlformats.org/officeDocument/2006/relationships/image" Target="../media/image25.jpeg"/><Relationship Id="rId4" Type="http://schemas.openxmlformats.org/officeDocument/2006/relationships/image" Target="../media/image19.png"/><Relationship Id="rId9" Type="http://schemas.openxmlformats.org/officeDocument/2006/relationships/image" Target="../media/image24.jpeg"/></Relationships>
</file>

<file path=ppt/slides/_rels/slide5.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35.jpeg"/></Relationships>
</file>

<file path=ppt/slides/_rels/slide7.xml.rels><?xml version="1.0" encoding="UTF-8" standalone="yes"?>
<Relationships xmlns="http://schemas.openxmlformats.org/package/2006/relationships"><Relationship Id="rId3" Type="http://schemas.openxmlformats.org/officeDocument/2006/relationships/hyperlink" Target="mailto:knl_4sch@63edu.ru" TargetMode="External"/><Relationship Id="rId2" Type="http://schemas.openxmlformats.org/officeDocument/2006/relationships/notesSlide" Target="../notesSlides/notesSlide7.xml"/><Relationship Id="rId1" Type="http://schemas.openxmlformats.org/officeDocument/2006/relationships/slideLayout" Target="../slideLayouts/slideLayout18.xml"/><Relationship Id="rId5" Type="http://schemas.microsoft.com/office/2007/relationships/hdphoto" Target="../media/hdphoto4.wdp"/><Relationship Id="rId4" Type="http://schemas.openxmlformats.org/officeDocument/2006/relationships/image" Target="../media/image3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p:cNvGrpSpPr/>
          <p:nvPr/>
        </p:nvGrpSpPr>
        <p:grpSpPr>
          <a:xfrm>
            <a:off x="0" y="0"/>
            <a:ext cx="9157716" cy="5184644"/>
            <a:chOff x="0" y="0"/>
            <a:chExt cx="12210288" cy="6912858"/>
          </a:xfrm>
        </p:grpSpPr>
        <p:sp>
          <p:nvSpPr>
            <p:cNvPr id="2" name="Прямоугольник 1">
              <a:extLst>
                <a:ext uri="{FF2B5EF4-FFF2-40B4-BE49-F238E27FC236}">
                  <a16:creationId xmlns:a16="http://schemas.microsoft.com/office/drawing/2014/main" id="{F88EC45D-7309-4E58-AB9B-C3C4A904903E}"/>
                </a:ext>
              </a:extLst>
            </p:cNvPr>
            <p:cNvSpPr/>
            <p:nvPr/>
          </p:nvSpPr>
          <p:spPr>
            <a:xfrm>
              <a:off x="0" y="0"/>
              <a:ext cx="12192000" cy="1371600"/>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a:extLst>
                <a:ext uri="{FF2B5EF4-FFF2-40B4-BE49-F238E27FC236}">
                  <a16:creationId xmlns:a16="http://schemas.microsoft.com/office/drawing/2014/main" id="{06DB20BD-31EE-4B5A-B170-BB0B22FEB3BC}"/>
                </a:ext>
              </a:extLst>
            </p:cNvPr>
            <p:cNvSpPr/>
            <p:nvPr/>
          </p:nvSpPr>
          <p:spPr>
            <a:xfrm>
              <a:off x="0" y="6039293"/>
              <a:ext cx="12192000" cy="818707"/>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5" name="Прямая соединительная линия 4">
              <a:extLst>
                <a:ext uri="{FF2B5EF4-FFF2-40B4-BE49-F238E27FC236}">
                  <a16:creationId xmlns:a16="http://schemas.microsoft.com/office/drawing/2014/main" id="{C0B0B99C-CF44-49D3-8A55-E9C5B2430824}"/>
                </a:ext>
              </a:extLst>
            </p:cNvPr>
            <p:cNvCxnSpPr/>
            <p:nvPr/>
          </p:nvCxnSpPr>
          <p:spPr>
            <a:xfrm>
              <a:off x="0" y="1847088"/>
              <a:ext cx="12192000" cy="0"/>
            </a:xfrm>
            <a:prstGeom prst="line">
              <a:avLst/>
            </a:prstGeom>
            <a:ln w="1746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 name="Прямоугольный треугольник 5">
              <a:extLst>
                <a:ext uri="{FF2B5EF4-FFF2-40B4-BE49-F238E27FC236}">
                  <a16:creationId xmlns:a16="http://schemas.microsoft.com/office/drawing/2014/main" id="{3315064A-B608-45FA-B52C-F6E02036E69B}"/>
                </a:ext>
              </a:extLst>
            </p:cNvPr>
            <p:cNvSpPr/>
            <p:nvPr/>
          </p:nvSpPr>
          <p:spPr>
            <a:xfrm rot="16200000">
              <a:off x="9232395" y="3934965"/>
              <a:ext cx="3072378" cy="2883408"/>
            </a:xfrm>
            <a:prstGeom prst="rtTriangle">
              <a:avLst/>
            </a:prstGeom>
            <a:solidFill>
              <a:schemeClr val="accent1">
                <a:lumMod val="60000"/>
                <a:lumOff val="40000"/>
              </a:schemeClr>
            </a:solid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ый треугольник 6">
              <a:extLst>
                <a:ext uri="{FF2B5EF4-FFF2-40B4-BE49-F238E27FC236}">
                  <a16:creationId xmlns:a16="http://schemas.microsoft.com/office/drawing/2014/main" id="{FAACCAB3-154C-41C8-AC1B-F287C18CF126}"/>
                </a:ext>
              </a:extLst>
            </p:cNvPr>
            <p:cNvSpPr/>
            <p:nvPr/>
          </p:nvSpPr>
          <p:spPr>
            <a:xfrm rot="5400000">
              <a:off x="-118878" y="118878"/>
              <a:ext cx="3017520" cy="2779764"/>
            </a:xfrm>
            <a:prstGeom prst="rtTriangl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1">
                    <a:lumMod val="40000"/>
                    <a:lumOff val="60000"/>
                  </a:schemeClr>
                </a:solidFill>
              </a:endParaRPr>
            </a:p>
          </p:txBody>
        </p:sp>
      </p:grpSp>
      <p:sp>
        <p:nvSpPr>
          <p:cNvPr id="13" name="Прямоугольник 12">
            <a:extLst>
              <a:ext uri="{FF2B5EF4-FFF2-40B4-BE49-F238E27FC236}">
                <a16:creationId xmlns:a16="http://schemas.microsoft.com/office/drawing/2014/main" id="{F9C4E3A6-E27D-4F5F-8DAE-F85CC5CCA567}"/>
              </a:ext>
            </a:extLst>
          </p:cNvPr>
          <p:cNvSpPr/>
          <p:nvPr/>
        </p:nvSpPr>
        <p:spPr>
          <a:xfrm>
            <a:off x="1007605" y="197703"/>
            <a:ext cx="7344815" cy="854080"/>
          </a:xfrm>
          <a:prstGeom prst="rect">
            <a:avLst/>
          </a:prstGeom>
          <a:noFill/>
        </p:spPr>
        <p:txBody>
          <a:bodyPr wrap="square" lIns="68580" tIns="34290" rIns="68580" bIns="34290" rtlCol="0">
            <a:spAutoFit/>
          </a:bodyPr>
          <a:lstStyle/>
          <a:p>
            <a:pPr algn="ctr" fontAlgn="base">
              <a:spcBef>
                <a:spcPct val="0"/>
              </a:spcBef>
              <a:spcAft>
                <a:spcPct val="0"/>
              </a:spcAft>
            </a:pPr>
            <a:r>
              <a:rPr lang="ru-RU" sz="1700" b="1" dirty="0">
                <a:solidFill>
                  <a:schemeClr val="bg1"/>
                </a:solidFill>
                <a:latin typeface="Times New Roman" panose="02020603050405020304" pitchFamily="18" charset="0"/>
                <a:cs typeface="Times New Roman" panose="02020603050405020304" pitchFamily="18" charset="0"/>
              </a:rPr>
              <a:t>Государственное бюджетное образовательное учреждение</a:t>
            </a:r>
          </a:p>
          <a:p>
            <a:pPr algn="ctr" fontAlgn="base">
              <a:spcBef>
                <a:spcPct val="0"/>
              </a:spcBef>
              <a:spcAft>
                <a:spcPct val="0"/>
              </a:spcAft>
            </a:pPr>
            <a:r>
              <a:rPr lang="ru-RU" sz="1700" b="1" dirty="0">
                <a:solidFill>
                  <a:schemeClr val="bg1"/>
                </a:solidFill>
                <a:latin typeface="Times New Roman" panose="02020603050405020304" pitchFamily="18" charset="0"/>
                <a:cs typeface="Times New Roman" panose="02020603050405020304" pitchFamily="18" charset="0"/>
              </a:rPr>
              <a:t> средняя общеобразовательная школа № 4 п.г.т. Алексеевка </a:t>
            </a:r>
          </a:p>
          <a:p>
            <a:pPr algn="ctr" fontAlgn="base">
              <a:spcBef>
                <a:spcPct val="0"/>
              </a:spcBef>
              <a:spcAft>
                <a:spcPct val="0"/>
              </a:spcAft>
            </a:pPr>
            <a:r>
              <a:rPr lang="ru-RU" sz="1700" b="1" dirty="0">
                <a:solidFill>
                  <a:schemeClr val="bg1"/>
                </a:solidFill>
                <a:latin typeface="Times New Roman" panose="02020603050405020304" pitchFamily="18" charset="0"/>
                <a:cs typeface="Times New Roman" panose="02020603050405020304" pitchFamily="18" charset="0"/>
              </a:rPr>
              <a:t>городского округа Кинель Самарской области</a:t>
            </a:r>
          </a:p>
        </p:txBody>
      </p:sp>
      <p:pic>
        <p:nvPicPr>
          <p:cNvPr id="16" name="Рисунок 15">
            <a:extLst>
              <a:ext uri="{FF2B5EF4-FFF2-40B4-BE49-F238E27FC236}">
                <a16:creationId xmlns:a16="http://schemas.microsoft.com/office/drawing/2014/main" id="{FB72539B-CB0F-E942-8AFC-6EC09CF81E7F}"/>
              </a:ext>
            </a:extLst>
          </p:cNvPr>
          <p:cNvPicPr>
            <a:picLocks noChangeAspect="1"/>
          </p:cNvPicPr>
          <p:nvPr/>
        </p:nvPicPr>
        <p:blipFill>
          <a:blip r:embed="rId3" cstate="email"/>
          <a:srcRect l="41983" t="-1" b="3634"/>
          <a:stretch>
            <a:fillRect/>
          </a:stretch>
        </p:blipFill>
        <p:spPr>
          <a:xfrm>
            <a:off x="-13717" y="-41144"/>
            <a:ext cx="801941" cy="941766"/>
          </a:xfrm>
          <a:prstGeom prst="rect">
            <a:avLst/>
          </a:prstGeom>
          <a:ln>
            <a:noFill/>
          </a:ln>
          <a:effectLst>
            <a:softEdge rad="112500"/>
          </a:effectLst>
        </p:spPr>
      </p:pic>
      <p:sp>
        <p:nvSpPr>
          <p:cNvPr id="17" name="Прямоугольник 16">
            <a:extLst>
              <a:ext uri="{FF2B5EF4-FFF2-40B4-BE49-F238E27FC236}">
                <a16:creationId xmlns:a16="http://schemas.microsoft.com/office/drawing/2014/main" id="{20FB3C15-637F-094A-8EB3-236A8B816291}"/>
              </a:ext>
            </a:extLst>
          </p:cNvPr>
          <p:cNvSpPr/>
          <p:nvPr/>
        </p:nvSpPr>
        <p:spPr>
          <a:xfrm>
            <a:off x="465384" y="1701165"/>
            <a:ext cx="8636794" cy="2423738"/>
          </a:xfrm>
          <a:prstGeom prst="rect">
            <a:avLst/>
          </a:prstGeom>
        </p:spPr>
        <p:txBody>
          <a:bodyPr lIns="68579" tIns="34289" rIns="68579" bIns="34289">
            <a:spAutoFit/>
          </a:bodyPr>
          <a:lstStyle/>
          <a:p>
            <a:pPr algn="ctr">
              <a:defRPr/>
            </a:pPr>
            <a:r>
              <a:rPr lang="ru-RU" sz="2700" b="1" dirty="0">
                <a:solidFill>
                  <a:schemeClr val="tx2">
                    <a:lumMod val="75000"/>
                  </a:schemeClr>
                </a:solidFill>
                <a:latin typeface="Times New Roman" panose="02020603050405020304" pitchFamily="18" charset="0"/>
                <a:cs typeface="Times New Roman" panose="02020603050405020304" pitchFamily="18" charset="0"/>
              </a:rPr>
              <a:t>Практика работы ЦДИ в сфере профилактики</a:t>
            </a:r>
          </a:p>
          <a:p>
            <a:pPr algn="r">
              <a:defRPr/>
            </a:pPr>
            <a:endParaRPr lang="ru-RU" sz="2100" b="1" dirty="0">
              <a:solidFill>
                <a:schemeClr val="tx2">
                  <a:lumMod val="75000"/>
                </a:schemeClr>
              </a:solidFill>
              <a:latin typeface="Times New Roman" panose="02020603050405020304" pitchFamily="18" charset="0"/>
              <a:cs typeface="Times New Roman" panose="02020603050405020304" pitchFamily="18" charset="0"/>
            </a:endParaRPr>
          </a:p>
          <a:p>
            <a:pPr algn="r">
              <a:defRPr/>
            </a:pPr>
            <a:endParaRPr lang="ru-RU" sz="2100" b="1" dirty="0">
              <a:solidFill>
                <a:schemeClr val="tx2">
                  <a:lumMod val="75000"/>
                </a:schemeClr>
              </a:solidFill>
              <a:latin typeface="Times New Roman" panose="02020603050405020304" pitchFamily="18" charset="0"/>
              <a:cs typeface="Times New Roman" panose="02020603050405020304" pitchFamily="18" charset="0"/>
            </a:endParaRPr>
          </a:p>
          <a:p>
            <a:pPr algn="r">
              <a:defRPr/>
            </a:pPr>
            <a:endParaRPr lang="ru-RU" sz="2100" b="1" dirty="0">
              <a:solidFill>
                <a:schemeClr val="tx2">
                  <a:lumMod val="75000"/>
                </a:schemeClr>
              </a:solidFill>
              <a:latin typeface="Times New Roman" panose="02020603050405020304" pitchFamily="18" charset="0"/>
              <a:cs typeface="Times New Roman" panose="02020603050405020304" pitchFamily="18" charset="0"/>
            </a:endParaRPr>
          </a:p>
          <a:p>
            <a:pPr algn="r">
              <a:defRPr/>
            </a:pPr>
            <a:endParaRPr lang="ru-RU" sz="2100" b="1" dirty="0">
              <a:solidFill>
                <a:schemeClr val="tx2">
                  <a:lumMod val="75000"/>
                </a:schemeClr>
              </a:solidFill>
              <a:latin typeface="Times New Roman" panose="02020603050405020304" pitchFamily="18" charset="0"/>
              <a:cs typeface="Times New Roman" panose="02020603050405020304" pitchFamily="18" charset="0"/>
            </a:endParaRPr>
          </a:p>
          <a:p>
            <a:pPr algn="r">
              <a:defRPr/>
            </a:pPr>
            <a:endParaRPr lang="ru-RU" sz="2100" b="1" dirty="0">
              <a:solidFill>
                <a:schemeClr val="tx2">
                  <a:lumMod val="75000"/>
                </a:schemeClr>
              </a:solidFill>
              <a:latin typeface="Times New Roman" panose="02020603050405020304" pitchFamily="18" charset="0"/>
              <a:cs typeface="Times New Roman" panose="02020603050405020304" pitchFamily="18" charset="0"/>
            </a:endParaRPr>
          </a:p>
          <a:p>
            <a:pPr algn="r">
              <a:defRPr/>
            </a:pPr>
            <a:endParaRPr lang="ru-RU" sz="2100" dirty="0"/>
          </a:p>
        </p:txBody>
      </p:sp>
      <p:pic>
        <p:nvPicPr>
          <p:cNvPr id="18" name="Рисунок 5">
            <a:extLst>
              <a:ext uri="{FF2B5EF4-FFF2-40B4-BE49-F238E27FC236}">
                <a16:creationId xmlns:a16="http://schemas.microsoft.com/office/drawing/2014/main" id="{15A0A4B0-FEB6-4EFE-8D07-966340ACC0F4}"/>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r="7543" b="7036"/>
          <a:stretch/>
        </p:blipFill>
        <p:spPr bwMode="auto">
          <a:xfrm>
            <a:off x="7797598" y="81254"/>
            <a:ext cx="1360118" cy="866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9846" y="2455165"/>
            <a:ext cx="3552145" cy="1637317"/>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18838" y="2297599"/>
            <a:ext cx="3657600" cy="1730416"/>
          </a:xfrm>
          <a:prstGeom prst="rect">
            <a:avLst/>
          </a:prstGeom>
        </p:spPr>
      </p:pic>
    </p:spTree>
    <p:extLst>
      <p:ext uri="{BB962C8B-B14F-4D97-AF65-F5344CB8AC3E}">
        <p14:creationId xmlns:p14="http://schemas.microsoft.com/office/powerpoint/2010/main" val="828147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Диаграмма 4"/>
          <p:cNvGraphicFramePr/>
          <p:nvPr>
            <p:extLst>
              <p:ext uri="{D42A27DB-BD31-4B8C-83A1-F6EECF244321}">
                <p14:modId xmlns:p14="http://schemas.microsoft.com/office/powerpoint/2010/main" val="2803213399"/>
              </p:ext>
            </p:extLst>
          </p:nvPr>
        </p:nvGraphicFramePr>
        <p:xfrm>
          <a:off x="-163615" y="700438"/>
          <a:ext cx="3651094" cy="261237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491319" y="3794078"/>
            <a:ext cx="184731" cy="307777"/>
          </a:xfrm>
          <a:prstGeom prst="rect">
            <a:avLst/>
          </a:prstGeom>
          <a:noFill/>
        </p:spPr>
        <p:txBody>
          <a:bodyPr wrap="none" rtlCol="0">
            <a:spAutoFit/>
          </a:bodyPr>
          <a:lstStyle/>
          <a:p>
            <a:endParaRPr lang="ru-RU" dirty="0"/>
          </a:p>
        </p:txBody>
      </p:sp>
      <p:sp>
        <p:nvSpPr>
          <p:cNvPr id="4" name="Скругленный прямоугольник 3"/>
          <p:cNvSpPr/>
          <p:nvPr/>
        </p:nvSpPr>
        <p:spPr>
          <a:xfrm>
            <a:off x="5345165" y="1381680"/>
            <a:ext cx="340241" cy="1912089"/>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t>ЦДИ</a:t>
            </a:r>
          </a:p>
        </p:txBody>
      </p:sp>
      <p:grpSp>
        <p:nvGrpSpPr>
          <p:cNvPr id="2" name="Группа 1"/>
          <p:cNvGrpSpPr/>
          <p:nvPr/>
        </p:nvGrpSpPr>
        <p:grpSpPr>
          <a:xfrm>
            <a:off x="6052581" y="1337926"/>
            <a:ext cx="2963828" cy="2000695"/>
            <a:chOff x="6052581" y="1104011"/>
            <a:chExt cx="2963828" cy="2000695"/>
          </a:xfrm>
        </p:grpSpPr>
        <p:sp>
          <p:nvSpPr>
            <p:cNvPr id="7" name="Скругленный прямоугольник 6"/>
            <p:cNvSpPr/>
            <p:nvPr/>
          </p:nvSpPr>
          <p:spPr>
            <a:xfrm>
              <a:off x="6071188" y="1104011"/>
              <a:ext cx="2945219" cy="24632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ru-RU" sz="1100" dirty="0"/>
                <a:t>Профилактика буллинга и конфликтов</a:t>
              </a:r>
            </a:p>
          </p:txBody>
        </p:sp>
        <p:sp>
          <p:nvSpPr>
            <p:cNvPr id="15" name="Скругленный прямоугольник 14"/>
            <p:cNvSpPr/>
            <p:nvPr/>
          </p:nvSpPr>
          <p:spPr>
            <a:xfrm>
              <a:off x="6071189" y="1509280"/>
              <a:ext cx="2945219" cy="245091"/>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ru-RU" sz="1100" dirty="0"/>
                <a:t>Профилактика зависимостей </a:t>
              </a:r>
            </a:p>
          </p:txBody>
        </p:sp>
        <p:sp>
          <p:nvSpPr>
            <p:cNvPr id="16" name="Скругленный прямоугольник 15"/>
            <p:cNvSpPr/>
            <p:nvPr/>
          </p:nvSpPr>
          <p:spPr>
            <a:xfrm>
              <a:off x="6052581" y="1985052"/>
              <a:ext cx="2945219" cy="258418"/>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ru-RU" sz="1100" dirty="0"/>
                <a:t>Профилактика правонарушений</a:t>
              </a:r>
            </a:p>
          </p:txBody>
        </p:sp>
        <p:sp>
          <p:nvSpPr>
            <p:cNvPr id="23" name="Скругленный прямоугольник 22"/>
            <p:cNvSpPr/>
            <p:nvPr/>
          </p:nvSpPr>
          <p:spPr>
            <a:xfrm>
              <a:off x="6052582" y="2435471"/>
              <a:ext cx="2945219" cy="24393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ru-RU" sz="1100" dirty="0"/>
                <a:t>Профилактика в сфере БДД</a:t>
              </a:r>
            </a:p>
          </p:txBody>
        </p:sp>
        <p:sp>
          <p:nvSpPr>
            <p:cNvPr id="26" name="Скругленный прямоугольник 25"/>
            <p:cNvSpPr/>
            <p:nvPr/>
          </p:nvSpPr>
          <p:spPr>
            <a:xfrm>
              <a:off x="6071190" y="2847749"/>
              <a:ext cx="2945219" cy="256957"/>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ru-RU" sz="1050" dirty="0"/>
                <a:t>Профилактика экстремизма и терроризма</a:t>
              </a:r>
            </a:p>
          </p:txBody>
        </p:sp>
      </p:grpSp>
      <p:sp>
        <p:nvSpPr>
          <p:cNvPr id="30" name="Левая фигурная скобка 29"/>
          <p:cNvSpPr/>
          <p:nvPr/>
        </p:nvSpPr>
        <p:spPr>
          <a:xfrm>
            <a:off x="5714998" y="1359805"/>
            <a:ext cx="356192" cy="1903844"/>
          </a:xfrm>
          <a:prstGeom prst="lef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ru-RU"/>
          </a:p>
        </p:txBody>
      </p:sp>
      <p:graphicFrame>
        <p:nvGraphicFramePr>
          <p:cNvPr id="31" name="Диаграмма 30"/>
          <p:cNvGraphicFramePr/>
          <p:nvPr>
            <p:extLst>
              <p:ext uri="{D42A27DB-BD31-4B8C-83A1-F6EECF244321}">
                <p14:modId xmlns:p14="http://schemas.microsoft.com/office/powerpoint/2010/main" val="3437940702"/>
              </p:ext>
            </p:extLst>
          </p:nvPr>
        </p:nvGraphicFramePr>
        <p:xfrm>
          <a:off x="6006289" y="3338621"/>
          <a:ext cx="3137711" cy="188819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2" name="Диаграмма 31"/>
          <p:cNvGraphicFramePr/>
          <p:nvPr>
            <p:extLst>
              <p:ext uri="{D42A27DB-BD31-4B8C-83A1-F6EECF244321}">
                <p14:modId xmlns:p14="http://schemas.microsoft.com/office/powerpoint/2010/main" val="3447628691"/>
              </p:ext>
            </p:extLst>
          </p:nvPr>
        </p:nvGraphicFramePr>
        <p:xfrm>
          <a:off x="0" y="3253563"/>
          <a:ext cx="2573079" cy="1889937"/>
        </p:xfrm>
        <a:graphic>
          <a:graphicData uri="http://schemas.openxmlformats.org/drawingml/2006/chart">
            <c:chart xmlns:c="http://schemas.openxmlformats.org/drawingml/2006/chart" xmlns:r="http://schemas.openxmlformats.org/officeDocument/2006/relationships" r:id="rId5"/>
          </a:graphicData>
        </a:graphic>
      </p:graphicFrame>
      <p:sp>
        <p:nvSpPr>
          <p:cNvPr id="35" name="Заголовок 1"/>
          <p:cNvSpPr txBox="1">
            <a:spLocks/>
          </p:cNvSpPr>
          <p:nvPr/>
        </p:nvSpPr>
        <p:spPr>
          <a:xfrm>
            <a:off x="0" y="249492"/>
            <a:ext cx="9144000" cy="484155"/>
          </a:xfrm>
          <a:prstGeom prst="rect">
            <a:avLst/>
          </a:prstGeom>
          <a:solidFill>
            <a:schemeClr val="accent1">
              <a:lumMod val="20000"/>
              <a:lumOff val="80000"/>
            </a:schemeClr>
          </a:solidFill>
        </p:spPr>
        <p:txBody>
          <a:bodyPr lIns="68579" tIns="34289" rIns="68579" bIns="34289" anchor="ct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ru-RU" sz="1700" b="1" dirty="0"/>
              <a:t>            Направление профилактической работы ЦДИ в ГБОУ СОШ №4 п.г.т. Алексеевка</a:t>
            </a:r>
          </a:p>
        </p:txBody>
      </p:sp>
      <p:pic>
        <p:nvPicPr>
          <p:cNvPr id="39" name="Рисунок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04169" y="1700665"/>
            <a:ext cx="1920506" cy="1381000"/>
          </a:xfrm>
          <a:prstGeom prst="rect">
            <a:avLst/>
          </a:prstGeom>
        </p:spPr>
      </p:pic>
      <p:pic>
        <p:nvPicPr>
          <p:cNvPr id="36" name="Рисунок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32309" y="3406351"/>
            <a:ext cx="2228809" cy="1671607"/>
          </a:xfrm>
          <a:prstGeom prst="rect">
            <a:avLst/>
          </a:prstGeom>
        </p:spPr>
      </p:pic>
      <p:sp>
        <p:nvSpPr>
          <p:cNvPr id="6" name="TextBox 5"/>
          <p:cNvSpPr txBox="1"/>
          <p:nvPr/>
        </p:nvSpPr>
        <p:spPr>
          <a:xfrm>
            <a:off x="3139544" y="760511"/>
            <a:ext cx="5419561" cy="507831"/>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ru-RU" sz="1300" b="1" dirty="0"/>
              <a:t>Задача школы: </a:t>
            </a:r>
            <a:r>
              <a:rPr lang="ru-RU" sz="1300" dirty="0"/>
              <a:t>Создать условия для развития детских инициатив </a:t>
            </a:r>
          </a:p>
          <a:p>
            <a:r>
              <a:rPr lang="ru-RU" sz="1300" dirty="0"/>
              <a:t>в сфере безопасности и правосознания</a:t>
            </a:r>
            <a:r>
              <a:rPr lang="ru-RU" dirty="0"/>
              <a:t>. </a:t>
            </a:r>
          </a:p>
        </p:txBody>
      </p:sp>
    </p:spTree>
    <p:extLst>
      <p:ext uri="{BB962C8B-B14F-4D97-AF65-F5344CB8AC3E}">
        <p14:creationId xmlns:p14="http://schemas.microsoft.com/office/powerpoint/2010/main" val="1036486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0" y="255182"/>
            <a:ext cx="9144000" cy="382772"/>
          </a:xfrm>
          <a:prstGeom prst="rect">
            <a:avLst/>
          </a:prstGeom>
          <a:solidFill>
            <a:schemeClr val="accent1">
              <a:lumMod val="20000"/>
              <a:lumOff val="80000"/>
            </a:schemeClr>
          </a:solidFill>
        </p:spPr>
        <p:txBody>
          <a:bodyPr lIns="68579" tIns="34289" rIns="68579" bIns="34289" anchor="ct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ru-RU" sz="1700" b="1" dirty="0"/>
              <a:t>  </a:t>
            </a:r>
          </a:p>
          <a:p>
            <a:r>
              <a:rPr lang="ru-RU" sz="1700" b="1" dirty="0"/>
              <a:t>    Профилактика буллинга и конфликтов	                  Профилактика зависимостей</a:t>
            </a:r>
          </a:p>
          <a:p>
            <a:endParaRPr lang="ru-RU" sz="1700" b="1" dirty="0"/>
          </a:p>
        </p:txBody>
      </p:sp>
      <p:sp>
        <p:nvSpPr>
          <p:cNvPr id="3" name="TextBox 2"/>
          <p:cNvSpPr txBox="1"/>
          <p:nvPr/>
        </p:nvSpPr>
        <p:spPr>
          <a:xfrm>
            <a:off x="85061" y="950211"/>
            <a:ext cx="3498112"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200" b="1" dirty="0"/>
              <a:t>Задача: </a:t>
            </a:r>
            <a:r>
              <a:rPr lang="ru-RU" sz="1200" dirty="0"/>
              <a:t>создание комфортной, безопасной и уважительной среды.</a:t>
            </a:r>
          </a:p>
          <a:p>
            <a:r>
              <a:rPr lang="ru-RU" sz="1200" b="1" dirty="0"/>
              <a:t>Мероприятия:  </a:t>
            </a:r>
          </a:p>
          <a:p>
            <a:pPr marL="171450" indent="-171450">
              <a:buFont typeface="Wingdings" pitchFamily="2" charset="2"/>
              <a:buChar char="Ø"/>
            </a:pPr>
            <a:r>
              <a:rPr lang="ru-RU" sz="1200" dirty="0"/>
              <a:t>Акции «Твори добро», «Мы вместе»</a:t>
            </a:r>
          </a:p>
          <a:p>
            <a:pPr marL="171450" indent="-171450">
              <a:buFont typeface="Wingdings" pitchFamily="2" charset="2"/>
              <a:buChar char="Ø"/>
            </a:pPr>
            <a:r>
              <a:rPr lang="ru-RU" sz="1200" dirty="0"/>
              <a:t>Тренинг «Круг примирения» совместно с школьной </a:t>
            </a:r>
            <a:r>
              <a:rPr lang="ru-RU" sz="1200"/>
              <a:t>службой примирения</a:t>
            </a:r>
            <a:endParaRPr lang="ru-RU" sz="1200" dirty="0"/>
          </a:p>
          <a:p>
            <a:pPr marL="171450" indent="-171450">
              <a:buFont typeface="Wingdings" pitchFamily="2" charset="2"/>
              <a:buChar char="Ø"/>
            </a:pPr>
            <a:r>
              <a:rPr lang="ru-RU" sz="1200" dirty="0"/>
              <a:t>Просмотр и обсуждение фильмов</a:t>
            </a:r>
          </a:p>
          <a:p>
            <a:pPr marL="171450" indent="-171450">
              <a:buFont typeface="Wingdings" pitchFamily="2" charset="2"/>
              <a:buChar char="Ø"/>
            </a:pPr>
            <a:r>
              <a:rPr lang="ru-RU" sz="1200" dirty="0"/>
              <a:t>Театрализованные постановки </a:t>
            </a:r>
          </a:p>
        </p:txBody>
      </p:sp>
      <p:sp>
        <p:nvSpPr>
          <p:cNvPr id="4" name="TextBox 3"/>
          <p:cNvSpPr txBox="1"/>
          <p:nvPr/>
        </p:nvSpPr>
        <p:spPr>
          <a:xfrm>
            <a:off x="5178056" y="950211"/>
            <a:ext cx="3884428"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200" b="1" dirty="0"/>
              <a:t>Задача: </a:t>
            </a:r>
            <a:r>
              <a:rPr lang="ru-RU" sz="1200" dirty="0"/>
              <a:t>формирование осознанного отношения к здоровью.</a:t>
            </a:r>
          </a:p>
          <a:p>
            <a:r>
              <a:rPr lang="ru-RU" sz="1200" b="1" dirty="0"/>
              <a:t>Мероприятия:  </a:t>
            </a:r>
          </a:p>
          <a:p>
            <a:pPr marL="171450" indent="-171450">
              <a:buFont typeface="Wingdings" pitchFamily="2" charset="2"/>
              <a:buChar char="Ø"/>
            </a:pPr>
            <a:r>
              <a:rPr lang="ru-RU" sz="1200" dirty="0"/>
              <a:t>Акция «День оранжевого настроения»</a:t>
            </a:r>
          </a:p>
          <a:p>
            <a:pPr marL="171450" indent="-171450">
              <a:buFont typeface="Wingdings" pitchFamily="2" charset="2"/>
              <a:buChar char="Ø"/>
            </a:pPr>
            <a:r>
              <a:rPr lang="ru-RU" sz="1200" dirty="0"/>
              <a:t>Конкурс «Здоровая молодежь – здоровая Россия»</a:t>
            </a:r>
          </a:p>
          <a:p>
            <a:pPr marL="171450" indent="-171450">
              <a:buFont typeface="Wingdings" pitchFamily="2" charset="2"/>
              <a:buChar char="Ø"/>
            </a:pPr>
            <a:r>
              <a:rPr lang="ru-RU" sz="1200" dirty="0"/>
              <a:t>Тренинг «Умей сказать нет»</a:t>
            </a:r>
          </a:p>
          <a:p>
            <a:pPr marL="171450" indent="-171450">
              <a:buFont typeface="Wingdings" pitchFamily="2" charset="2"/>
              <a:buChar char="Ø"/>
            </a:pPr>
            <a:r>
              <a:rPr lang="ru-RU" sz="1200" dirty="0"/>
              <a:t>«День здоровья»</a:t>
            </a:r>
          </a:p>
        </p:txBody>
      </p:sp>
      <p:sp>
        <p:nvSpPr>
          <p:cNvPr id="5" name="Стрелка вниз 4"/>
          <p:cNvSpPr/>
          <p:nvPr/>
        </p:nvSpPr>
        <p:spPr>
          <a:xfrm>
            <a:off x="1562986" y="653902"/>
            <a:ext cx="271131" cy="29630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трелка вниз 5"/>
          <p:cNvSpPr/>
          <p:nvPr/>
        </p:nvSpPr>
        <p:spPr>
          <a:xfrm>
            <a:off x="6984703" y="637954"/>
            <a:ext cx="271131" cy="3122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2" descr="https://sun9-16.userapi.com/impg/XVUhYC02t396c9cWbvvpUUX1tYMaCMXDuN2pAA/k3a2ckqVILY.jpg?size=1280x960&amp;quality=95&amp;sign=45f48a52057a9d92990a047a836e47fe&amp;type=album"/>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383963" y="3924623"/>
            <a:ext cx="1760037" cy="1218877"/>
          </a:xfrm>
          <a:prstGeom prst="rect">
            <a:avLst/>
          </a:prstGeom>
          <a:noFill/>
          <a:extLst>
            <a:ext uri="{909E8E84-426E-40DD-AFC4-6F175D3DCCD1}">
              <a14:hiddenFill xmlns:a14="http://schemas.microsoft.com/office/drawing/2010/main">
                <a:solidFill>
                  <a:srgbClr val="FFFFFF"/>
                </a:solidFill>
              </a14:hiddenFill>
            </a:ext>
          </a:extLst>
        </p:spPr>
      </p:pic>
      <p:sp>
        <p:nvSpPr>
          <p:cNvPr id="8" name="AutoShape 2" descr="IMG_7287.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7"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365" r="10590"/>
          <a:stretch/>
        </p:blipFill>
        <p:spPr bwMode="auto">
          <a:xfrm>
            <a:off x="7550381" y="2630486"/>
            <a:ext cx="1593619" cy="1150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1462"/>
          <a:stretch/>
        </p:blipFill>
        <p:spPr bwMode="auto">
          <a:xfrm>
            <a:off x="2264735" y="2519871"/>
            <a:ext cx="1160065" cy="1368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Рисунок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28616" y="3548429"/>
            <a:ext cx="1040378" cy="1470692"/>
          </a:xfrm>
          <a:prstGeom prst="rect">
            <a:avLst/>
          </a:prstGeom>
        </p:spPr>
      </p:pic>
      <p:pic>
        <p:nvPicPr>
          <p:cNvPr id="11" name="Рисунок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215" y="3847645"/>
            <a:ext cx="1693206" cy="1268582"/>
          </a:xfrm>
          <a:prstGeom prst="rect">
            <a:avLst/>
          </a:prstGeom>
        </p:spPr>
      </p:pic>
      <p:pic>
        <p:nvPicPr>
          <p:cNvPr id="12" name="Рисунок 11"/>
          <p:cNvPicPr>
            <a:picLocks noChangeAspect="1"/>
          </p:cNvPicPr>
          <p:nvPr/>
        </p:nvPicPr>
        <p:blipFill rotWithShape="1">
          <a:blip r:embed="rId9" cstate="print">
            <a:extLst>
              <a:ext uri="{28A0092B-C50C-407E-A947-70E740481C1C}">
                <a14:useLocalDpi xmlns:a14="http://schemas.microsoft.com/office/drawing/2010/main" val="0"/>
              </a:ext>
            </a:extLst>
          </a:blip>
          <a:srcRect t="33733"/>
          <a:stretch/>
        </p:blipFill>
        <p:spPr>
          <a:xfrm>
            <a:off x="5178056" y="2647518"/>
            <a:ext cx="2094181" cy="2371603"/>
          </a:xfrm>
          <a:prstGeom prst="rect">
            <a:avLst/>
          </a:prstGeom>
        </p:spPr>
      </p:pic>
      <p:pic>
        <p:nvPicPr>
          <p:cNvPr id="1030"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772952" y="3888565"/>
            <a:ext cx="2146603" cy="120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Рисунок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5400000">
            <a:off x="3846741" y="1929932"/>
            <a:ext cx="1066134" cy="1550741"/>
          </a:xfrm>
          <a:prstGeom prst="rect">
            <a:avLst/>
          </a:prstGeom>
        </p:spPr>
      </p:pic>
      <p:pic>
        <p:nvPicPr>
          <p:cNvPr id="1026"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3796" y="2519871"/>
            <a:ext cx="2200939" cy="1202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604437" y="950211"/>
            <a:ext cx="1564790" cy="117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05727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0" y="255182"/>
            <a:ext cx="9144000" cy="382772"/>
          </a:xfrm>
          <a:prstGeom prst="rect">
            <a:avLst/>
          </a:prstGeom>
          <a:solidFill>
            <a:schemeClr val="accent1">
              <a:lumMod val="20000"/>
              <a:lumOff val="80000"/>
            </a:schemeClr>
          </a:solidFill>
        </p:spPr>
        <p:txBody>
          <a:bodyPr lIns="68579" tIns="34289" rIns="68579" bIns="34289" anchor="ct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ru-RU" sz="1700" b="1" dirty="0"/>
              <a:t>  </a:t>
            </a:r>
          </a:p>
          <a:p>
            <a:r>
              <a:rPr lang="ru-RU" sz="1700" b="1" dirty="0"/>
              <a:t>    </a:t>
            </a:r>
          </a:p>
          <a:p>
            <a:r>
              <a:rPr lang="ru-RU" sz="1700" b="1" dirty="0"/>
              <a:t>      Профилактика правонарушений	                         Профилактика экстремизма и терроризма</a:t>
            </a:r>
          </a:p>
          <a:p>
            <a:endParaRPr lang="ru-RU" sz="1700" b="1" dirty="0"/>
          </a:p>
          <a:p>
            <a:endParaRPr lang="ru-RU" sz="1700" b="1" dirty="0"/>
          </a:p>
        </p:txBody>
      </p:sp>
      <p:sp>
        <p:nvSpPr>
          <p:cNvPr id="3" name="TextBox 2"/>
          <p:cNvSpPr txBox="1"/>
          <p:nvPr/>
        </p:nvSpPr>
        <p:spPr>
          <a:xfrm>
            <a:off x="127591" y="940698"/>
            <a:ext cx="3200399" cy="175432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200" b="1" dirty="0"/>
              <a:t>Задача: </a:t>
            </a:r>
            <a:r>
              <a:rPr lang="ru-RU" sz="1200" dirty="0"/>
              <a:t>Повышение правовой грамотности и гражданской ответственности.</a:t>
            </a:r>
          </a:p>
          <a:p>
            <a:r>
              <a:rPr lang="ru-RU" sz="1200" b="1" dirty="0"/>
              <a:t>Мероприятия: </a:t>
            </a:r>
          </a:p>
          <a:p>
            <a:pPr marL="285750" indent="-285750">
              <a:buFont typeface="Wingdings" pitchFamily="2" charset="2"/>
              <a:buChar char="Ø"/>
            </a:pPr>
            <a:r>
              <a:rPr lang="ru-RU" sz="1200" dirty="0">
                <a:solidFill>
                  <a:schemeClr val="tx1"/>
                </a:solidFill>
              </a:rPr>
              <a:t>Викторина «Я и закон»</a:t>
            </a:r>
          </a:p>
          <a:p>
            <a:pPr marL="285750" indent="-285750">
              <a:buFont typeface="Wingdings" pitchFamily="2" charset="2"/>
              <a:buChar char="Ø"/>
            </a:pPr>
            <a:r>
              <a:rPr lang="ru-RU" sz="1200" dirty="0">
                <a:solidFill>
                  <a:schemeClr val="tx1"/>
                </a:solidFill>
              </a:rPr>
              <a:t>Агитбригада «Правовой дозор»</a:t>
            </a:r>
          </a:p>
          <a:p>
            <a:pPr marL="285750" indent="-285750">
              <a:buFont typeface="Wingdings" pitchFamily="2" charset="2"/>
              <a:buChar char="Ø"/>
            </a:pPr>
            <a:r>
              <a:rPr lang="ru-RU" sz="1200" dirty="0">
                <a:solidFill>
                  <a:schemeClr val="tx1"/>
                </a:solidFill>
              </a:rPr>
              <a:t>Социальный проект</a:t>
            </a:r>
            <a:r>
              <a:rPr lang="ru-RU" sz="1200" dirty="0">
                <a:solidFill>
                  <a:srgbClr val="FF0000"/>
                </a:solidFill>
              </a:rPr>
              <a:t> </a:t>
            </a:r>
            <a:r>
              <a:rPr lang="ru-RU" sz="1200" dirty="0">
                <a:solidFill>
                  <a:schemeClr val="tx1"/>
                </a:solidFill>
              </a:rPr>
              <a:t>«Цена ошибки»</a:t>
            </a:r>
          </a:p>
          <a:p>
            <a:pPr marL="285750" indent="-285750">
              <a:buFont typeface="Wingdings" pitchFamily="2" charset="2"/>
              <a:buChar char="Ø"/>
            </a:pPr>
            <a:r>
              <a:rPr lang="ru-RU" sz="1200" dirty="0" err="1">
                <a:solidFill>
                  <a:schemeClr val="tx1"/>
                </a:solidFill>
              </a:rPr>
              <a:t>Квест</a:t>
            </a:r>
            <a:r>
              <a:rPr lang="ru-RU" sz="1200" dirty="0">
                <a:solidFill>
                  <a:schemeClr val="tx1"/>
                </a:solidFill>
              </a:rPr>
              <a:t> «В мире юридических профессий»</a:t>
            </a:r>
          </a:p>
        </p:txBody>
      </p:sp>
      <p:sp>
        <p:nvSpPr>
          <p:cNvPr id="4" name="TextBox 3"/>
          <p:cNvSpPr txBox="1"/>
          <p:nvPr/>
        </p:nvSpPr>
        <p:spPr>
          <a:xfrm>
            <a:off x="5525457" y="940699"/>
            <a:ext cx="3512287" cy="212365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200" b="1" dirty="0"/>
              <a:t>Задача: </a:t>
            </a:r>
            <a:r>
              <a:rPr lang="ru-RU" sz="1200" dirty="0"/>
              <a:t>Формирование у обучающихся гражданской ответственности, патриотизма и нетерпимости к идеологии экстремизма и терроризма.</a:t>
            </a:r>
            <a:endParaRPr lang="ru-RU" sz="1200" dirty="0">
              <a:solidFill>
                <a:srgbClr val="FF0000"/>
              </a:solidFill>
            </a:endParaRPr>
          </a:p>
          <a:p>
            <a:r>
              <a:rPr lang="ru-RU" sz="1200" b="1" dirty="0"/>
              <a:t>Мероприятия: </a:t>
            </a:r>
          </a:p>
          <a:p>
            <a:pPr marL="171450" indent="-171450">
              <a:buFont typeface="Wingdings" pitchFamily="2" charset="2"/>
              <a:buChar char="Ø"/>
            </a:pPr>
            <a:r>
              <a:rPr lang="ru-RU" sz="1200" dirty="0"/>
              <a:t>Акция «Беслан – наша общая боль»</a:t>
            </a:r>
          </a:p>
          <a:p>
            <a:pPr marL="171450" indent="-171450">
              <a:buFont typeface="Wingdings" pitchFamily="2" charset="2"/>
              <a:buChar char="Ø"/>
            </a:pPr>
            <a:r>
              <a:rPr lang="ru-RU" sz="1200" dirty="0"/>
              <a:t>Выпуск стенгазеты и раздаточного материала «Экстремизму – НЕТ!»</a:t>
            </a:r>
          </a:p>
          <a:p>
            <a:pPr marL="171450" indent="-171450">
              <a:buFont typeface="Wingdings" pitchFamily="2" charset="2"/>
              <a:buChar char="Ø"/>
            </a:pPr>
            <a:r>
              <a:rPr lang="ru-RU" sz="1200" dirty="0"/>
              <a:t>Акция «Сирень Победы», «Своих не бросаем»</a:t>
            </a:r>
          </a:p>
          <a:p>
            <a:pPr marL="171450" indent="-171450">
              <a:buFont typeface="Wingdings" pitchFamily="2" charset="2"/>
              <a:buChar char="Ø"/>
            </a:pPr>
            <a:r>
              <a:rPr lang="ru-RU" sz="1200" dirty="0"/>
              <a:t>Проект «Новое время-новые Герои»</a:t>
            </a:r>
          </a:p>
        </p:txBody>
      </p:sp>
      <p:sp>
        <p:nvSpPr>
          <p:cNvPr id="5" name="Стрелка вниз 4"/>
          <p:cNvSpPr/>
          <p:nvPr/>
        </p:nvSpPr>
        <p:spPr>
          <a:xfrm>
            <a:off x="1765005" y="637954"/>
            <a:ext cx="287079" cy="3027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трелка вниз 5"/>
          <p:cNvSpPr/>
          <p:nvPr/>
        </p:nvSpPr>
        <p:spPr>
          <a:xfrm>
            <a:off x="6934198" y="638982"/>
            <a:ext cx="287079" cy="3027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8096" y="2815015"/>
            <a:ext cx="1669648" cy="1076581"/>
          </a:xfrm>
          <a:prstGeom prst="rect">
            <a:avLst/>
          </a:prstGeom>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8096" y="3949845"/>
            <a:ext cx="1669648" cy="1112664"/>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27790" y="2802582"/>
            <a:ext cx="1618581" cy="2256753"/>
          </a:xfrm>
          <a:prstGeom prst="rect">
            <a:avLst/>
          </a:prstGeom>
        </p:spPr>
      </p:pic>
      <p:pic>
        <p:nvPicPr>
          <p:cNvPr id="12" name="Рисунок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40156" y="981911"/>
            <a:ext cx="1813811" cy="1282421"/>
          </a:xfrm>
          <a:prstGeom prst="rect">
            <a:avLst/>
          </a:prstGeom>
        </p:spPr>
      </p:pic>
      <p:pic>
        <p:nvPicPr>
          <p:cNvPr id="13" name="Рисунок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49926" y="3952481"/>
            <a:ext cx="1766776" cy="1110028"/>
          </a:xfrm>
          <a:prstGeom prst="rect">
            <a:avLst/>
          </a:prstGeom>
        </p:spPr>
      </p:pic>
      <p:pic>
        <p:nvPicPr>
          <p:cNvPr id="14" name="Рисунок 13"/>
          <p:cNvPicPr>
            <a:picLocks noChangeAspect="1"/>
          </p:cNvPicPr>
          <p:nvPr/>
        </p:nvPicPr>
        <p:blipFill rotWithShape="1">
          <a:blip r:embed="rId8" cstate="print">
            <a:extLst>
              <a:ext uri="{28A0092B-C50C-407E-A947-70E740481C1C}">
                <a14:useLocalDpi xmlns:a14="http://schemas.microsoft.com/office/drawing/2010/main" val="0"/>
              </a:ext>
            </a:extLst>
          </a:blip>
          <a:srcRect b="17260"/>
          <a:stretch/>
        </p:blipFill>
        <p:spPr>
          <a:xfrm>
            <a:off x="127591" y="2815015"/>
            <a:ext cx="1525772" cy="2244320"/>
          </a:xfrm>
          <a:prstGeom prst="rect">
            <a:avLst/>
          </a:prstGeom>
        </p:spPr>
      </p:pic>
      <p:pic>
        <p:nvPicPr>
          <p:cNvPr id="15" name="Рисунок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86588" y="2264332"/>
            <a:ext cx="960474" cy="1346336"/>
          </a:xfrm>
          <a:prstGeom prst="rect">
            <a:avLst/>
          </a:prstGeom>
        </p:spPr>
      </p:pic>
      <p:pic>
        <p:nvPicPr>
          <p:cNvPr id="16" name="Рисунок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347062" y="2295442"/>
            <a:ext cx="906906" cy="1284115"/>
          </a:xfrm>
          <a:prstGeom prst="rect">
            <a:avLst/>
          </a:prstGeom>
        </p:spPr>
      </p:pic>
      <p:pic>
        <p:nvPicPr>
          <p:cNvPr id="17" name="Рисунок 18"/>
          <p:cNvPicPr>
            <a:picLocks noChangeAspect="1"/>
          </p:cNvPicPr>
          <p:nvPr/>
        </p:nvPicPr>
        <p:blipFill>
          <a:blip r:embed="rId11" cstate="print">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val="0"/>
              </a:ext>
            </a:extLst>
          </a:blip>
          <a:srcRect t="30804" r="2625"/>
          <a:stretch>
            <a:fillRect/>
          </a:stretch>
        </p:blipFill>
        <p:spPr bwMode="auto">
          <a:xfrm>
            <a:off x="5559675" y="2802582"/>
            <a:ext cx="1766775" cy="1076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699" t="31783"/>
          <a:stretch/>
        </p:blipFill>
        <p:spPr bwMode="auto">
          <a:xfrm>
            <a:off x="3386586" y="3610668"/>
            <a:ext cx="2067913" cy="1448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9635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0" y="255181"/>
            <a:ext cx="9144000" cy="361318"/>
          </a:xfrm>
          <a:prstGeom prst="rect">
            <a:avLst/>
          </a:prstGeom>
          <a:solidFill>
            <a:schemeClr val="accent1">
              <a:lumMod val="20000"/>
              <a:lumOff val="80000"/>
            </a:schemeClr>
          </a:solidFill>
        </p:spPr>
        <p:txBody>
          <a:bodyPr lIns="68579" tIns="34289" rIns="68579" bIns="34289" anchor="ct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ru-RU" sz="1700" b="1" dirty="0"/>
              <a:t>  </a:t>
            </a:r>
          </a:p>
          <a:p>
            <a:r>
              <a:rPr lang="ru-RU" sz="1700" b="1" dirty="0"/>
              <a:t>          		Профилактика в сфере Безопасности Дорожного Движения</a:t>
            </a:r>
          </a:p>
          <a:p>
            <a:pPr algn="ctr"/>
            <a:endParaRPr lang="ru-RU" sz="1700" b="1" dirty="0"/>
          </a:p>
        </p:txBody>
      </p:sp>
      <p:sp>
        <p:nvSpPr>
          <p:cNvPr id="3" name="TextBox 2"/>
          <p:cNvSpPr txBox="1"/>
          <p:nvPr/>
        </p:nvSpPr>
        <p:spPr>
          <a:xfrm>
            <a:off x="198227" y="786809"/>
            <a:ext cx="3976577" cy="203132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b="1" dirty="0"/>
              <a:t>Задача: </a:t>
            </a:r>
            <a:r>
              <a:rPr lang="ru-RU" dirty="0"/>
              <a:t>Формирование культуры безопасного поведения на дорогах</a:t>
            </a:r>
          </a:p>
          <a:p>
            <a:r>
              <a:rPr lang="ru-RU" b="1" dirty="0"/>
              <a:t>Мероприятия:</a:t>
            </a:r>
            <a:r>
              <a:rPr lang="ru-RU" dirty="0"/>
              <a:t> </a:t>
            </a:r>
          </a:p>
          <a:p>
            <a:pPr marL="285750" indent="-285750">
              <a:buFont typeface="Wingdings" pitchFamily="2" charset="2"/>
              <a:buChar char="Ø"/>
            </a:pPr>
            <a:r>
              <a:rPr lang="ru-RU" dirty="0"/>
              <a:t>Интерактивные </a:t>
            </a:r>
            <a:r>
              <a:rPr lang="ru-RU" dirty="0" err="1"/>
              <a:t>квесты</a:t>
            </a:r>
            <a:r>
              <a:rPr lang="ru-RU" dirty="0"/>
              <a:t> по ПДД</a:t>
            </a:r>
          </a:p>
          <a:p>
            <a:pPr marL="285750" indent="-285750">
              <a:buFont typeface="Wingdings" pitchFamily="2" charset="2"/>
              <a:buChar char="Ø"/>
            </a:pPr>
            <a:r>
              <a:rPr lang="ru-RU" dirty="0"/>
              <a:t>Беседа «Стань заметней!», «Засветись» </a:t>
            </a:r>
          </a:p>
          <a:p>
            <a:pPr marL="285750" indent="-285750">
              <a:buFont typeface="Wingdings" pitchFamily="2" charset="2"/>
              <a:buChar char="Ø"/>
            </a:pPr>
            <a:r>
              <a:rPr lang="ru-RU" dirty="0"/>
              <a:t>Создание безопасных маршрутов</a:t>
            </a:r>
          </a:p>
          <a:p>
            <a:pPr marL="285750" indent="-285750">
              <a:buFont typeface="Wingdings" pitchFamily="2" charset="2"/>
              <a:buChar char="Ø"/>
            </a:pPr>
            <a:r>
              <a:rPr lang="ru-RU" dirty="0"/>
              <a:t>Проект «Городок безопасности»</a:t>
            </a:r>
          </a:p>
          <a:p>
            <a:pPr marL="285750" indent="-285750">
              <a:buFont typeface="Wingdings" pitchFamily="2" charset="2"/>
              <a:buChar char="Ø"/>
            </a:pPr>
            <a:r>
              <a:rPr lang="ru-RU" dirty="0"/>
              <a:t>«Минутки безопасности»</a:t>
            </a:r>
          </a:p>
          <a:p>
            <a:pPr marL="285750" indent="-285750">
              <a:buFont typeface="Wingdings" pitchFamily="2" charset="2"/>
              <a:buChar char="Ø"/>
            </a:pPr>
            <a:r>
              <a:rPr lang="ru-RU" dirty="0"/>
              <a:t>Акция «Светлячок»</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228" y="3317942"/>
            <a:ext cx="1729293" cy="1523857"/>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rcRect t="9596"/>
          <a:stretch>
            <a:fillRect/>
          </a:stretch>
        </p:blipFill>
        <p:spPr>
          <a:xfrm>
            <a:off x="2184331" y="3298750"/>
            <a:ext cx="2123964" cy="1543049"/>
          </a:xfrm>
          <a:prstGeom prst="rect">
            <a:avLst/>
          </a:prstGeom>
        </p:spPr>
      </p:pic>
      <p:pic>
        <p:nvPicPr>
          <p:cNvPr id="9" name="Рисунок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16414" y="873198"/>
            <a:ext cx="1374983" cy="1944936"/>
          </a:xfrm>
          <a:prstGeom prst="rect">
            <a:avLst/>
          </a:prstGeom>
        </p:spPr>
      </p:pic>
      <p:pic>
        <p:nvPicPr>
          <p:cNvPr id="8" name="Рисунок 7">
            <a:extLst>
              <a:ext uri="{FF2B5EF4-FFF2-40B4-BE49-F238E27FC236}">
                <a16:creationId xmlns:a16="http://schemas.microsoft.com/office/drawing/2014/main" id="{324A4244-16F7-5135-6CA9-5AD6E73D360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65105" y="3298750"/>
            <a:ext cx="2057400" cy="1543049"/>
          </a:xfrm>
          <a:prstGeom prst="rect">
            <a:avLst/>
          </a:prstGeom>
        </p:spPr>
      </p:pic>
      <p:pic>
        <p:nvPicPr>
          <p:cNvPr id="11" name="Рисунок 10">
            <a:extLst>
              <a:ext uri="{FF2B5EF4-FFF2-40B4-BE49-F238E27FC236}">
                <a16:creationId xmlns:a16="http://schemas.microsoft.com/office/drawing/2014/main" id="{A306CF6B-CAEE-893F-4520-E77E91D60DE6}"/>
              </a:ext>
            </a:extLst>
          </p:cNvPr>
          <p:cNvPicPr>
            <a:picLocks noChangeAspect="1"/>
          </p:cNvPicPr>
          <p:nvPr/>
        </p:nvPicPr>
        <p:blipFill>
          <a:blip r:embed="rId7" cstate="print">
            <a:extLst>
              <a:ext uri="{28A0092B-C50C-407E-A947-70E740481C1C}">
                <a14:useLocalDpi xmlns:a14="http://schemas.microsoft.com/office/drawing/2010/main" val="0"/>
              </a:ext>
            </a:extLst>
          </a:blip>
          <a:srcRect b="27901"/>
          <a:stretch>
            <a:fillRect/>
          </a:stretch>
        </p:blipFill>
        <p:spPr>
          <a:xfrm>
            <a:off x="6087274" y="1272427"/>
            <a:ext cx="2858499" cy="1545707"/>
          </a:xfrm>
          <a:prstGeom prst="rect">
            <a:avLst/>
          </a:prstGeom>
        </p:spPr>
      </p:pic>
      <p:pic>
        <p:nvPicPr>
          <p:cNvPr id="13" name="Рисунок 12">
            <a:extLst>
              <a:ext uri="{FF2B5EF4-FFF2-40B4-BE49-F238E27FC236}">
                <a16:creationId xmlns:a16="http://schemas.microsoft.com/office/drawing/2014/main" id="{02BE31CE-4781-556A-5DC7-D93010258FE8}"/>
              </a:ext>
            </a:extLst>
          </p:cNvPr>
          <p:cNvPicPr>
            <a:picLocks noChangeAspect="1"/>
          </p:cNvPicPr>
          <p:nvPr/>
        </p:nvPicPr>
        <p:blipFill>
          <a:blip r:embed="rId8" cstate="print">
            <a:extLst>
              <a:ext uri="{28A0092B-C50C-407E-A947-70E740481C1C}">
                <a14:useLocalDpi xmlns:a14="http://schemas.microsoft.com/office/drawing/2010/main" val="0"/>
              </a:ext>
            </a:extLst>
          </a:blip>
          <a:srcRect l="6047" r="19684" b="26913"/>
          <a:stretch>
            <a:fillRect/>
          </a:stretch>
        </p:blipFill>
        <p:spPr>
          <a:xfrm>
            <a:off x="6879315" y="3323328"/>
            <a:ext cx="2057400" cy="1518471"/>
          </a:xfrm>
          <a:prstGeom prst="rect">
            <a:avLst/>
          </a:prstGeom>
        </p:spPr>
      </p:pic>
    </p:spTree>
    <p:extLst>
      <p:ext uri="{BB962C8B-B14F-4D97-AF65-F5344CB8AC3E}">
        <p14:creationId xmlns:p14="http://schemas.microsoft.com/office/powerpoint/2010/main" val="3105982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0" y="255181"/>
            <a:ext cx="9144000" cy="382772"/>
          </a:xfrm>
          <a:prstGeom prst="rect">
            <a:avLst/>
          </a:prstGeom>
          <a:solidFill>
            <a:schemeClr val="accent1">
              <a:lumMod val="20000"/>
              <a:lumOff val="80000"/>
            </a:schemeClr>
          </a:solidFill>
        </p:spPr>
        <p:txBody>
          <a:bodyPr lIns="68579" tIns="34289" rIns="68579" bIns="34289" anchor="ct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ru-RU" sz="1700" b="1" dirty="0"/>
              <a:t> </a:t>
            </a:r>
          </a:p>
          <a:p>
            <a:pPr algn="ctr"/>
            <a:r>
              <a:rPr lang="ru-RU" sz="1800" b="1" dirty="0"/>
              <a:t>Итоги, выводы и стратегия развития</a:t>
            </a:r>
            <a:endParaRPr lang="ru-RU" sz="1800" dirty="0"/>
          </a:p>
          <a:p>
            <a:pPr algn="ctr"/>
            <a:endParaRPr lang="ru-RU" sz="1700" b="1" dirty="0"/>
          </a:p>
        </p:txBody>
      </p:sp>
      <p:sp>
        <p:nvSpPr>
          <p:cNvPr id="8" name="TextBox 7">
            <a:extLst>
              <a:ext uri="{FF2B5EF4-FFF2-40B4-BE49-F238E27FC236}">
                <a16:creationId xmlns:a16="http://schemas.microsoft.com/office/drawing/2014/main" id="{9A28EBEE-187B-439E-B2E6-C9E5EADB570A}"/>
              </a:ext>
            </a:extLst>
          </p:cNvPr>
          <p:cNvSpPr txBox="1"/>
          <p:nvPr/>
        </p:nvSpPr>
        <p:spPr>
          <a:xfrm>
            <a:off x="508000" y="1193305"/>
            <a:ext cx="1418985"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dirty="0"/>
              <a:t>Динамика</a:t>
            </a:r>
          </a:p>
        </p:txBody>
      </p:sp>
      <p:sp>
        <p:nvSpPr>
          <p:cNvPr id="9" name="Стрелка: вправо 8">
            <a:extLst>
              <a:ext uri="{FF2B5EF4-FFF2-40B4-BE49-F238E27FC236}">
                <a16:creationId xmlns:a16="http://schemas.microsoft.com/office/drawing/2014/main" id="{72265386-E936-22F0-1893-DDA562D2CE2B}"/>
              </a:ext>
            </a:extLst>
          </p:cNvPr>
          <p:cNvSpPr/>
          <p:nvPr/>
        </p:nvSpPr>
        <p:spPr>
          <a:xfrm>
            <a:off x="1933744" y="1270250"/>
            <a:ext cx="359015" cy="153889"/>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ru-RU"/>
          </a:p>
        </p:txBody>
      </p:sp>
      <p:sp>
        <p:nvSpPr>
          <p:cNvPr id="10" name="TextBox 9">
            <a:extLst>
              <a:ext uri="{FF2B5EF4-FFF2-40B4-BE49-F238E27FC236}">
                <a16:creationId xmlns:a16="http://schemas.microsoft.com/office/drawing/2014/main" id="{97E2A0A3-DB62-8FB9-D7D9-5BBD02949FF9}"/>
              </a:ext>
            </a:extLst>
          </p:cNvPr>
          <p:cNvSpPr txBox="1"/>
          <p:nvPr/>
        </p:nvSpPr>
        <p:spPr>
          <a:xfrm>
            <a:off x="2286000" y="811188"/>
            <a:ext cx="3928534" cy="93871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sz="1100" dirty="0"/>
              <a:t>снизилось количество учащихся на профилактическом учёте;</a:t>
            </a:r>
            <a:br>
              <a:rPr lang="ru-RU" sz="1100" dirty="0"/>
            </a:br>
            <a:r>
              <a:rPr lang="ru-RU" sz="1100" dirty="0"/>
              <a:t>повысилась активность детей в социальных проектах;</a:t>
            </a:r>
            <a:br>
              <a:rPr lang="ru-RU" sz="1100" dirty="0"/>
            </a:br>
            <a:r>
              <a:rPr lang="ru-RU" sz="1100" dirty="0"/>
              <a:t>улучшился психологический климат в классах;</a:t>
            </a:r>
            <a:br>
              <a:rPr lang="ru-RU" sz="1100" dirty="0"/>
            </a:br>
            <a:r>
              <a:rPr lang="ru-RU" sz="1100" dirty="0"/>
              <a:t>вырос уровень взаимопомощи и ответственности.</a:t>
            </a:r>
          </a:p>
        </p:txBody>
      </p:sp>
      <p:sp>
        <p:nvSpPr>
          <p:cNvPr id="11" name="TextBox 10">
            <a:extLst>
              <a:ext uri="{FF2B5EF4-FFF2-40B4-BE49-F238E27FC236}">
                <a16:creationId xmlns:a16="http://schemas.microsoft.com/office/drawing/2014/main" id="{9059132D-86E6-87B9-8B40-7BE4B9417771}"/>
              </a:ext>
            </a:extLst>
          </p:cNvPr>
          <p:cNvSpPr txBox="1"/>
          <p:nvPr/>
        </p:nvSpPr>
        <p:spPr>
          <a:xfrm>
            <a:off x="514759" y="2687100"/>
            <a:ext cx="1418985"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dirty="0"/>
              <a:t>Выводы</a:t>
            </a:r>
          </a:p>
        </p:txBody>
      </p:sp>
      <p:sp>
        <p:nvSpPr>
          <p:cNvPr id="12" name="TextBox 11">
            <a:extLst>
              <a:ext uri="{FF2B5EF4-FFF2-40B4-BE49-F238E27FC236}">
                <a16:creationId xmlns:a16="http://schemas.microsoft.com/office/drawing/2014/main" id="{1968E585-7F50-C1B9-CC61-F7CB713D69C6}"/>
              </a:ext>
            </a:extLst>
          </p:cNvPr>
          <p:cNvSpPr txBox="1"/>
          <p:nvPr/>
        </p:nvSpPr>
        <p:spPr>
          <a:xfrm>
            <a:off x="2286000" y="2066548"/>
            <a:ext cx="3928534" cy="144655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lvl="0"/>
            <a:r>
              <a:rPr lang="ru-RU" sz="1100" dirty="0"/>
              <a:t>ЦДИ доказал свою эффективность как инструмент формирования активной гражданской позиции учащихся.</a:t>
            </a:r>
          </a:p>
          <a:p>
            <a:pPr lvl="0"/>
            <a:r>
              <a:rPr lang="ru-RU" sz="1100" dirty="0"/>
              <a:t>Реализованные мероприятия способствовали росту уровня информированности учащихся в области безопасности и профилактики.</a:t>
            </a:r>
          </a:p>
          <a:p>
            <a:pPr lvl="0"/>
            <a:r>
              <a:rPr lang="ru-RU" sz="1100" dirty="0"/>
              <a:t>Наблюдается положительная динамика вовлеченности школьников в социально значимую деятельность.</a:t>
            </a:r>
            <a:endParaRPr lang="ru-RU" dirty="0"/>
          </a:p>
        </p:txBody>
      </p:sp>
      <p:sp>
        <p:nvSpPr>
          <p:cNvPr id="13" name="Стрелка: вправо 12">
            <a:extLst>
              <a:ext uri="{FF2B5EF4-FFF2-40B4-BE49-F238E27FC236}">
                <a16:creationId xmlns:a16="http://schemas.microsoft.com/office/drawing/2014/main" id="{5A7850B5-CE43-9CA8-C193-D27E4A5B64FA}"/>
              </a:ext>
            </a:extLst>
          </p:cNvPr>
          <p:cNvSpPr/>
          <p:nvPr/>
        </p:nvSpPr>
        <p:spPr>
          <a:xfrm>
            <a:off x="1933744" y="2752726"/>
            <a:ext cx="359015" cy="153889"/>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ru-RU"/>
          </a:p>
        </p:txBody>
      </p:sp>
      <p:sp>
        <p:nvSpPr>
          <p:cNvPr id="14" name="TextBox 13">
            <a:extLst>
              <a:ext uri="{FF2B5EF4-FFF2-40B4-BE49-F238E27FC236}">
                <a16:creationId xmlns:a16="http://schemas.microsoft.com/office/drawing/2014/main" id="{2FB65BFA-E36D-DD7F-5705-C2B4831BB041}"/>
              </a:ext>
            </a:extLst>
          </p:cNvPr>
          <p:cNvSpPr txBox="1"/>
          <p:nvPr/>
        </p:nvSpPr>
        <p:spPr>
          <a:xfrm>
            <a:off x="508000" y="3966920"/>
            <a:ext cx="1418985"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dirty="0"/>
              <a:t>Задачи на будущее</a:t>
            </a:r>
          </a:p>
        </p:txBody>
      </p:sp>
      <p:sp>
        <p:nvSpPr>
          <p:cNvPr id="15" name="TextBox 14">
            <a:extLst>
              <a:ext uri="{FF2B5EF4-FFF2-40B4-BE49-F238E27FC236}">
                <a16:creationId xmlns:a16="http://schemas.microsoft.com/office/drawing/2014/main" id="{C4617306-02B9-C215-4112-8807556BDB07}"/>
              </a:ext>
            </a:extLst>
          </p:cNvPr>
          <p:cNvSpPr txBox="1"/>
          <p:nvPr/>
        </p:nvSpPr>
        <p:spPr>
          <a:xfrm>
            <a:off x="2286000" y="3843810"/>
            <a:ext cx="3928534" cy="76944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lvl="0"/>
            <a:r>
              <a:rPr lang="ru-RU" sz="1100" dirty="0"/>
              <a:t>Расширение партнёрских связей с общественными и правоохранительными организациями.</a:t>
            </a:r>
          </a:p>
          <a:p>
            <a:pPr lvl="0"/>
            <a:r>
              <a:rPr lang="ru-RU" sz="1100" dirty="0"/>
              <a:t>Реализация долгосрочных социальных проектов с участием школьников всех возрастов.</a:t>
            </a:r>
          </a:p>
        </p:txBody>
      </p:sp>
      <p:sp>
        <p:nvSpPr>
          <p:cNvPr id="16" name="Стрелка: вправо 15">
            <a:extLst>
              <a:ext uri="{FF2B5EF4-FFF2-40B4-BE49-F238E27FC236}">
                <a16:creationId xmlns:a16="http://schemas.microsoft.com/office/drawing/2014/main" id="{C4446AC4-D054-2964-304E-F6162F078E54}"/>
              </a:ext>
            </a:extLst>
          </p:cNvPr>
          <p:cNvSpPr/>
          <p:nvPr/>
        </p:nvSpPr>
        <p:spPr>
          <a:xfrm>
            <a:off x="1926985" y="4151585"/>
            <a:ext cx="359015" cy="153889"/>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ru-RU"/>
          </a:p>
        </p:txBody>
      </p:sp>
      <p:pic>
        <p:nvPicPr>
          <p:cNvPr id="6" name="Рисунок 5">
            <a:extLst>
              <a:ext uri="{FF2B5EF4-FFF2-40B4-BE49-F238E27FC236}">
                <a16:creationId xmlns:a16="http://schemas.microsoft.com/office/drawing/2014/main" id="{91AE48A9-96F4-5C57-B5B5-BF89858679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73549" y="813670"/>
            <a:ext cx="2353894" cy="1599330"/>
          </a:xfrm>
          <a:prstGeom prst="rect">
            <a:avLst/>
          </a:prstGeom>
        </p:spPr>
      </p:pic>
      <p:pic>
        <p:nvPicPr>
          <p:cNvPr id="22" name="Рисунок 21">
            <a:extLst>
              <a:ext uri="{FF2B5EF4-FFF2-40B4-BE49-F238E27FC236}">
                <a16:creationId xmlns:a16="http://schemas.microsoft.com/office/drawing/2014/main" id="{917CDA6A-D9A6-7155-CA9C-C589E01042F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24203" y="3006138"/>
            <a:ext cx="2399977" cy="1599331"/>
          </a:xfrm>
          <a:prstGeom prst="rect">
            <a:avLst/>
          </a:prstGeom>
        </p:spPr>
      </p:pic>
    </p:spTree>
    <p:extLst>
      <p:ext uri="{BB962C8B-B14F-4D97-AF65-F5344CB8AC3E}">
        <p14:creationId xmlns:p14="http://schemas.microsoft.com/office/powerpoint/2010/main" val="3378739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0" y="249492"/>
            <a:ext cx="9144000" cy="576066"/>
          </a:xfrm>
          <a:prstGeom prst="rect">
            <a:avLst/>
          </a:prstGeom>
          <a:solidFill>
            <a:schemeClr val="accent1">
              <a:lumMod val="20000"/>
              <a:lumOff val="80000"/>
            </a:schemeClr>
          </a:solidFill>
        </p:spPr>
        <p:txBody>
          <a:bodyPr lIns="68579" tIns="34289" rIns="68579" bIns="34289" anchor="ct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ru-RU" sz="4500" b="1" dirty="0">
                <a:solidFill>
                  <a:srgbClr val="1F497D"/>
                </a:solidFill>
                <a:effectLst>
                  <a:outerShdw blurRad="38100" dist="38100" dir="2700000" algn="tl">
                    <a:srgbClr val="C0C0C0"/>
                  </a:outerShdw>
                </a:effectLst>
                <a:cs typeface="Arial" pitchFamily="34" charset="0"/>
              </a:rPr>
              <a:t>Спасибо за внимание!</a:t>
            </a:r>
          </a:p>
        </p:txBody>
      </p:sp>
      <p:sp>
        <p:nvSpPr>
          <p:cNvPr id="9" name="Прямоугольник 8">
            <a:extLst>
              <a:ext uri="{FF2B5EF4-FFF2-40B4-BE49-F238E27FC236}">
                <a16:creationId xmlns:a16="http://schemas.microsoft.com/office/drawing/2014/main" id="{1A802C2A-1C70-4BF4-89FC-946FE71D46EB}"/>
              </a:ext>
            </a:extLst>
          </p:cNvPr>
          <p:cNvSpPr/>
          <p:nvPr/>
        </p:nvSpPr>
        <p:spPr>
          <a:xfrm>
            <a:off x="251521" y="1221600"/>
            <a:ext cx="4538916" cy="3116236"/>
          </a:xfrm>
          <a:prstGeom prst="rect">
            <a:avLst/>
          </a:prstGeom>
        </p:spPr>
        <p:txBody>
          <a:bodyPr wrap="square" lIns="68579" tIns="34289" rIns="68579" bIns="34289">
            <a:spAutoFit/>
          </a:bodyPr>
          <a:lstStyle/>
          <a:p>
            <a:pPr marL="257168" indent="-257168" defTabSz="685783">
              <a:buFont typeface="Wingdings" panose="05000000000000000000" pitchFamily="2" charset="2"/>
              <a:buChar char="§"/>
            </a:pPr>
            <a:r>
              <a:rPr lang="ru-RU" sz="1800" b="1" dirty="0">
                <a:solidFill>
                  <a:srgbClr val="1F497D"/>
                </a:solidFill>
                <a:cs typeface="Times New Roman" panose="02020603050405020304" pitchFamily="18" charset="0"/>
              </a:rPr>
              <a:t>446441, Самарская область, г. Кинель, п.г.т. Алексеевка,</a:t>
            </a:r>
          </a:p>
          <a:p>
            <a:pPr defTabSz="685783"/>
            <a:r>
              <a:rPr lang="ru-RU" sz="1800" b="1" dirty="0">
                <a:solidFill>
                  <a:srgbClr val="1F497D"/>
                </a:solidFill>
                <a:cs typeface="Times New Roman" panose="02020603050405020304" pitchFamily="18" charset="0"/>
              </a:rPr>
              <a:t>     ул. Гагарина, д. 8.</a:t>
            </a:r>
          </a:p>
          <a:p>
            <a:pPr marL="257168" indent="-257168" defTabSz="685783">
              <a:buFont typeface="Wingdings" panose="05000000000000000000" pitchFamily="2" charset="2"/>
              <a:buChar char="§"/>
            </a:pPr>
            <a:r>
              <a:rPr lang="ru-RU" sz="1800" b="1" dirty="0">
                <a:solidFill>
                  <a:srgbClr val="1F497D"/>
                </a:solidFill>
                <a:cs typeface="Times New Roman" panose="02020603050405020304" pitchFamily="18" charset="0"/>
              </a:rPr>
              <a:t>Контактный телефон: </a:t>
            </a:r>
          </a:p>
          <a:p>
            <a:pPr defTabSz="685783"/>
            <a:r>
              <a:rPr lang="ru-RU" sz="1800" b="1" dirty="0">
                <a:solidFill>
                  <a:srgbClr val="117959"/>
                </a:solidFill>
                <a:cs typeface="Times New Roman" panose="02020603050405020304" pitchFamily="18" charset="0"/>
              </a:rPr>
              <a:t>     </a:t>
            </a:r>
            <a:r>
              <a:rPr lang="ru-RU" sz="1800" b="1" dirty="0">
                <a:solidFill>
                  <a:prstClr val="black"/>
                </a:solidFill>
                <a:cs typeface="Times New Roman" panose="02020603050405020304" pitchFamily="18" charset="0"/>
              </a:rPr>
              <a:t>8(84663)3-73-49</a:t>
            </a:r>
          </a:p>
          <a:p>
            <a:pPr marL="257168" indent="-257168" defTabSz="685783">
              <a:buFont typeface="Wingdings" panose="05000000000000000000" pitchFamily="2" charset="2"/>
              <a:buChar char="§"/>
            </a:pPr>
            <a:r>
              <a:rPr lang="ru-RU" sz="1800" b="1" dirty="0">
                <a:solidFill>
                  <a:srgbClr val="1F497D"/>
                </a:solidFill>
                <a:cs typeface="Times New Roman" panose="02020603050405020304" pitchFamily="18" charset="0"/>
              </a:rPr>
              <a:t>Электронная почта: </a:t>
            </a:r>
          </a:p>
          <a:p>
            <a:pPr defTabSz="685783"/>
            <a:r>
              <a:rPr lang="ru-RU" altLang="ru-RU" sz="1800" b="1" dirty="0">
                <a:solidFill>
                  <a:prstClr val="black"/>
                </a:solidFill>
                <a:cs typeface="Times New Roman" panose="02020603050405020304" pitchFamily="18" charset="0"/>
              </a:rPr>
              <a:t>   </a:t>
            </a:r>
            <a:r>
              <a:rPr lang="ru-RU" sz="1800" u="sng" dirty="0">
                <a:hlinkClick r:id="rId3"/>
              </a:rPr>
              <a:t>knl_4sch@63edu.ru</a:t>
            </a:r>
            <a:r>
              <a:rPr lang="ru-RU" sz="1800" dirty="0"/>
              <a:t> </a:t>
            </a:r>
            <a:r>
              <a:rPr lang="ru-RU" altLang="ru-RU" sz="1800" b="1" dirty="0">
                <a:solidFill>
                  <a:prstClr val="black"/>
                </a:solidFill>
                <a:cs typeface="Times New Roman" panose="02020603050405020304" pitchFamily="18" charset="0"/>
              </a:rPr>
              <a:t>  </a:t>
            </a:r>
          </a:p>
          <a:p>
            <a:pPr marL="257168" indent="-257168" defTabSz="685783">
              <a:buFont typeface="Wingdings" panose="05000000000000000000" pitchFamily="2" charset="2"/>
              <a:buChar char="§"/>
            </a:pPr>
            <a:r>
              <a:rPr lang="ru-RU" sz="1800" b="1" dirty="0">
                <a:solidFill>
                  <a:srgbClr val="1F497D"/>
                </a:solidFill>
                <a:cs typeface="Times New Roman" panose="02020603050405020304" pitchFamily="18" charset="0"/>
              </a:rPr>
              <a:t>Веб-сайт:</a:t>
            </a:r>
          </a:p>
          <a:p>
            <a:pPr defTabSz="685783"/>
            <a:r>
              <a:rPr lang="ru-RU" altLang="ru-RU" sz="1800" b="1" dirty="0">
                <a:solidFill>
                  <a:prstClr val="black"/>
                </a:solidFill>
                <a:cs typeface="Times New Roman" panose="02020603050405020304" pitchFamily="18" charset="0"/>
              </a:rPr>
              <a:t>     </a:t>
            </a:r>
            <a:r>
              <a:rPr lang="en-US" altLang="ru-RU" sz="1800" b="1" dirty="0">
                <a:solidFill>
                  <a:prstClr val="black"/>
                </a:solidFill>
                <a:cs typeface="Times New Roman" panose="02020603050405020304" pitchFamily="18" charset="0"/>
              </a:rPr>
              <a:t>http://gboysosh4.ucoz.ru/</a:t>
            </a:r>
            <a:endParaRPr lang="ru-RU" altLang="ru-RU" sz="1800" b="1" dirty="0">
              <a:solidFill>
                <a:prstClr val="black"/>
              </a:solidFill>
              <a:cs typeface="Times New Roman" panose="02020603050405020304" pitchFamily="18" charset="0"/>
            </a:endParaRPr>
          </a:p>
          <a:p>
            <a:pPr marL="257168" indent="-257168" defTabSz="685783">
              <a:buFont typeface="Wingdings" panose="05000000000000000000" pitchFamily="2" charset="2"/>
              <a:buChar char="§"/>
            </a:pPr>
            <a:r>
              <a:rPr lang="ru-RU" sz="1800" b="1" dirty="0">
                <a:solidFill>
                  <a:srgbClr val="1F497D"/>
                </a:solidFill>
                <a:cs typeface="Times New Roman" panose="02020603050405020304" pitchFamily="18" charset="0"/>
              </a:rPr>
              <a:t>Сообщество </a:t>
            </a:r>
            <a:r>
              <a:rPr lang="ru-RU" sz="1800" b="1" dirty="0" err="1">
                <a:solidFill>
                  <a:srgbClr val="1F497D"/>
                </a:solidFill>
                <a:cs typeface="Times New Roman" panose="02020603050405020304" pitchFamily="18" charset="0"/>
              </a:rPr>
              <a:t>ВКонтакте</a:t>
            </a:r>
            <a:r>
              <a:rPr lang="ru-RU" sz="1800" b="1" dirty="0">
                <a:solidFill>
                  <a:srgbClr val="1F497D"/>
                </a:solidFill>
                <a:cs typeface="Times New Roman" panose="02020603050405020304" pitchFamily="18" charset="0"/>
              </a:rPr>
              <a:t>: </a:t>
            </a:r>
          </a:p>
          <a:p>
            <a:pPr defTabSz="685783"/>
            <a:r>
              <a:rPr lang="ru-RU" sz="1800" b="1" dirty="0">
                <a:solidFill>
                  <a:prstClr val="black"/>
                </a:solidFill>
                <a:cs typeface="Times New Roman" panose="02020603050405020304" pitchFamily="18" charset="0"/>
              </a:rPr>
              <a:t>     </a:t>
            </a:r>
            <a:r>
              <a:rPr lang="en-US" sz="1800" b="1" dirty="0">
                <a:solidFill>
                  <a:prstClr val="black"/>
                </a:solidFill>
                <a:cs typeface="Times New Roman" panose="02020603050405020304" pitchFamily="18" charset="0"/>
              </a:rPr>
              <a:t>https://vk.com/club208092937</a:t>
            </a:r>
            <a:endParaRPr lang="ru-RU" sz="1800" b="1" dirty="0">
              <a:solidFill>
                <a:prstClr val="black"/>
              </a:solidFill>
              <a:cs typeface="Times New Roman" panose="02020603050405020304" pitchFamily="18" charset="0"/>
            </a:endParaRPr>
          </a:p>
        </p:txBody>
      </p:sp>
      <p:pic>
        <p:nvPicPr>
          <p:cNvPr id="10" name="Рисунок 5">
            <a:extLst>
              <a:ext uri="{FF2B5EF4-FFF2-40B4-BE49-F238E27FC236}">
                <a16:creationId xmlns:a16="http://schemas.microsoft.com/office/drawing/2014/main" id="{75BA3E29-0197-4717-AF6A-A6FAC8CBDCA4}"/>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4790436" y="1329612"/>
            <a:ext cx="4102044" cy="2900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4140629"/>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Ясность">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Классическая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Ясность">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7994</TotalTime>
  <Words>1070</Words>
  <Application>Microsoft Office PowerPoint</Application>
  <PresentationFormat>Экран (16:9)</PresentationFormat>
  <Paragraphs>110</Paragraphs>
  <Slides>7</Slides>
  <Notes>7</Notes>
  <HiddenSlides>0</HiddenSlides>
  <MMClips>0</MMClips>
  <ScaleCrop>false</ScaleCrop>
  <HeadingPairs>
    <vt:vector size="6" baseType="variant">
      <vt:variant>
        <vt:lpstr>Использованные шрифты</vt:lpstr>
      </vt:variant>
      <vt:variant>
        <vt:i4>5</vt:i4>
      </vt:variant>
      <vt:variant>
        <vt:lpstr>Тема</vt:lpstr>
      </vt:variant>
      <vt:variant>
        <vt:i4>2</vt:i4>
      </vt:variant>
      <vt:variant>
        <vt:lpstr>Заголовки слайдов</vt:lpstr>
      </vt:variant>
      <vt:variant>
        <vt:i4>7</vt:i4>
      </vt:variant>
    </vt:vector>
  </HeadingPairs>
  <TitlesOfParts>
    <vt:vector size="14" baseType="lpstr">
      <vt:lpstr>Arial</vt:lpstr>
      <vt:lpstr>Calibri</vt:lpstr>
      <vt:lpstr>Calibri Light</vt:lpstr>
      <vt:lpstr>Times New Roman</vt:lpstr>
      <vt:lpstr>Wingdings</vt:lpstr>
      <vt:lpstr>Тема Office</vt:lpstr>
      <vt:lpstr>Ясность</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Никонова Ольга Алексеевна</dc:creator>
  <cp:lastModifiedBy>Пользователь</cp:lastModifiedBy>
  <cp:revision>510</cp:revision>
  <cp:lastPrinted>2023-10-07T06:48:45Z</cp:lastPrinted>
  <dcterms:created xsi:type="dcterms:W3CDTF">2023-08-07T08:57:50Z</dcterms:created>
  <dcterms:modified xsi:type="dcterms:W3CDTF">2026-02-27T09:11:36Z</dcterms:modified>
</cp:coreProperties>
</file>