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elasio" panose="020B0604020202020204" charset="0"/>
      <p:regular r:id="rId16"/>
    </p:embeddedFont>
    <p:embeddedFont>
      <p:font typeface="Gelasio Semi Bold" panose="020B0604020202020204" charset="0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9" d="100"/>
          <a:sy n="79" d="100"/>
        </p:scale>
        <p:origin x="-178" y="-1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075D7-62CF-4DB2-A9F5-7312E5BC6163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04720-05C3-489E-90A5-0368B6EF4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7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Особенности выполнения задания №23 ОГЭ по химии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Н.Н.Попова Учитель химии высшей категории ГБОУ СОШ № 2 пгт Усть-Кинельский Руководитель ОМО учителей химии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73799"/>
            <a:ext cx="737711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Ключевые аспекты задания №23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3794403"/>
            <a:ext cx="4196358" cy="1661279"/>
          </a:xfrm>
          <a:prstGeom prst="roundRect">
            <a:avLst>
              <a:gd name="adj" fmla="val 2048"/>
            </a:avLst>
          </a:prstGeom>
          <a:solidFill>
            <a:srgbClr val="EEE8DD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40212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Уровень сложности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451163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Высокий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794403"/>
            <a:ext cx="4196358" cy="1661279"/>
          </a:xfrm>
          <a:prstGeom prst="roundRect">
            <a:avLst>
              <a:gd name="adj" fmla="val 2048"/>
            </a:avLst>
          </a:prstGeom>
          <a:solidFill>
            <a:srgbClr val="EEE8DD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4021217"/>
            <a:ext cx="28675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Максимальный балл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451163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5 баллов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794403"/>
            <a:ext cx="4196358" cy="1661279"/>
          </a:xfrm>
          <a:prstGeom prst="roundRect">
            <a:avLst>
              <a:gd name="adj" fmla="val 2048"/>
            </a:avLst>
          </a:prstGeom>
          <a:solidFill>
            <a:srgbClr val="EEE8DD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4021217"/>
            <a:ext cx="374273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Примерное время выполнения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486596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20 минут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5328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Задание № 23: Инструкция по оформлению и технике безопасности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24476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Запишите сначала номер задания (23), а затем развёрнутый ответ к нему. Ответ записывайте чётко и разборчиво. Для оформления ответа используйте предложенную в задании табличную форму, которую следует перенести в БЛАНК ОТВЕТОВ № 2.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768334"/>
            <a:ext cx="13042821" cy="1907858"/>
          </a:xfrm>
          <a:prstGeom prst="roundRect">
            <a:avLst>
              <a:gd name="adj" fmla="val 1783"/>
            </a:avLst>
          </a:prstGeom>
          <a:solidFill>
            <a:srgbClr val="E2D9CF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4" y="5062776"/>
            <a:ext cx="354330" cy="28348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601748" y="5051822"/>
            <a:ext cx="109607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Инструкция по технике безопасности при выполнении практического задания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01748" y="5632966"/>
            <a:ext cx="1200804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Внимание: в случае ухудшения самочувствия перед началом опытов или во время их выполнения обязательно сообщите об этом организатору в аудитории.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68542"/>
            <a:ext cx="1054584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Подготовка к практическому заданию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3094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185993"/>
            <a:ext cx="6407944" cy="3048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3360301"/>
            <a:ext cx="35961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Получение оборудования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850719"/>
            <a:ext cx="640794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Вы приступаете к выполнению практического задания. Для этого получите лоток с лабораторным оборудованием и реактивами у специалиста по обеспечению лабораторных работ в аудитории.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428548" y="2830949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8548" y="3185993"/>
            <a:ext cx="6408063" cy="3048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9" name="Text 7"/>
          <p:cNvSpPr/>
          <p:nvPr/>
        </p:nvSpPr>
        <p:spPr>
          <a:xfrm>
            <a:off x="7428548" y="3360301"/>
            <a:ext cx="28658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Проверка реактивов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428548" y="3850719"/>
            <a:ext cx="640806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Прочтите ещё раз перечень веществ, приведённый в тексте к заданию, и убедитесь (по формулам на этикетках) в том, что на выданном лотке находятся указанные в перечне вещества (или их растворы). При обнаружении несоответствия набора веществ на лотке перечню веществ в условии задания сообщите об этом организатору в аудитории.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119" y="938332"/>
            <a:ext cx="5276374" cy="442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Правила работы с реактивами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762119" y="1557218"/>
            <a:ext cx="13106162" cy="183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Перед началом выполнения эксперимента осмотрите ёмкости с реактивами и продумайте способ работы с ними. При этом обратите внимание на правила, которым Вы должны следовать.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762119" y="1915478"/>
            <a:ext cx="70723" cy="70723"/>
          </a:xfrm>
          <a:prstGeom prst="roundRect">
            <a:avLst>
              <a:gd name="adj" fmla="val 646466"/>
            </a:avLst>
          </a:prstGeom>
          <a:solidFill>
            <a:srgbClr val="D3C5B6"/>
          </a:solidFill>
          <a:ln/>
        </p:spPr>
      </p:sp>
      <p:sp>
        <p:nvSpPr>
          <p:cNvPr id="5" name="Text 3"/>
          <p:cNvSpPr/>
          <p:nvPr/>
        </p:nvSpPr>
        <p:spPr>
          <a:xfrm>
            <a:off x="921068" y="1840349"/>
            <a:ext cx="2404110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Отбор жидкости с пипеткой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921068" y="2114431"/>
            <a:ext cx="12947213" cy="367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 склянке находится пипетка. Это означает, что отбор жидкости и переливание её в пробирку для проведения реакции необходимо проводить только с помощью пипетки. Для проведения опытов отбирают 7–10 капель реактива.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762119" y="2733794"/>
            <a:ext cx="70723" cy="70723"/>
          </a:xfrm>
          <a:prstGeom prst="roundRect">
            <a:avLst>
              <a:gd name="adj" fmla="val 646466"/>
            </a:avLst>
          </a:prstGeom>
          <a:solidFill>
            <a:srgbClr val="D3C5B6"/>
          </a:solidFill>
          <a:ln/>
        </p:spPr>
      </p:sp>
      <p:sp>
        <p:nvSpPr>
          <p:cNvPr id="8" name="Text 6"/>
          <p:cNvSpPr/>
          <p:nvPr/>
        </p:nvSpPr>
        <p:spPr>
          <a:xfrm>
            <a:off x="921068" y="2658666"/>
            <a:ext cx="2502932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Отбор жидкости без пипетки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921068" y="2932748"/>
            <a:ext cx="12947213" cy="5514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Пипетка в склянке с жидкостью отсутствует. В этом случае переливание раствора осуществляют через край склянки, которую располагают так, чтобы при её наклоне этикетка оказалась сверху («этикетку – в ладонь!»). Склянку медленно наклоняют над пробиркой, пока нужный объём раствора не перельётся в неё. Объём Демонстрационный вариант ОГЭ 2025 г. ХИМИЯ, 9 класс. 15 / 23 © 2025 Федеральная служба по надзору в сфере образования и науки перелитого раствора должен составлять 1–2 мл (1–2 см по высоте пробирки).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762119" y="3735943"/>
            <a:ext cx="70723" cy="70723"/>
          </a:xfrm>
          <a:prstGeom prst="roundRect">
            <a:avLst>
              <a:gd name="adj" fmla="val 646466"/>
            </a:avLst>
          </a:prstGeom>
          <a:solidFill>
            <a:srgbClr val="D3C5B6"/>
          </a:solidFill>
          <a:ln/>
        </p:spPr>
      </p:sp>
      <p:sp>
        <p:nvSpPr>
          <p:cNvPr id="11" name="Text 9"/>
          <p:cNvSpPr/>
          <p:nvPr/>
        </p:nvSpPr>
        <p:spPr>
          <a:xfrm>
            <a:off x="921068" y="3660815"/>
            <a:ext cx="3145155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Отбор порошкообразного вещества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921068" y="3934897"/>
            <a:ext cx="12947213" cy="183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Для проведения опыта требуется порошкообразное (сыпучее) вещество. Отбор порошкообразного вещества из ёмкости осуществляют только с помощью ложечки или шпателя.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762119" y="4370427"/>
            <a:ext cx="70723" cy="70723"/>
          </a:xfrm>
          <a:prstGeom prst="roundRect">
            <a:avLst>
              <a:gd name="adj" fmla="val 646466"/>
            </a:avLst>
          </a:prstGeom>
          <a:solidFill>
            <a:srgbClr val="D3C5B6"/>
          </a:solidFill>
          <a:ln/>
        </p:spPr>
      </p:sp>
      <p:sp>
        <p:nvSpPr>
          <p:cNvPr id="14" name="Text 12"/>
          <p:cNvSpPr/>
          <p:nvPr/>
        </p:nvSpPr>
        <p:spPr>
          <a:xfrm>
            <a:off x="921068" y="4295299"/>
            <a:ext cx="1769150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Излишек реактива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921068" y="4569381"/>
            <a:ext cx="12947213" cy="183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 отборе исходного реактива взят его излишек. Возврат излишка реактива в исходную ёмкость категорически запрещён. Его помещают в отдельную, резервную пробирку.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762119" y="5004911"/>
            <a:ext cx="70723" cy="70723"/>
          </a:xfrm>
          <a:prstGeom prst="roundRect">
            <a:avLst>
              <a:gd name="adj" fmla="val 646466"/>
            </a:avLst>
          </a:prstGeom>
          <a:solidFill>
            <a:srgbClr val="D3C5B6"/>
          </a:solidFill>
          <a:ln/>
        </p:spPr>
      </p:sp>
      <p:sp>
        <p:nvSpPr>
          <p:cNvPr id="17" name="Text 15"/>
          <p:cNvSpPr/>
          <p:nvPr/>
        </p:nvSpPr>
        <p:spPr>
          <a:xfrm>
            <a:off x="921068" y="4929783"/>
            <a:ext cx="1769150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Закрытие ёмкостей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921068" y="5203865"/>
            <a:ext cx="12947213" cy="183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Сосуд с исходным реактивом (жидкостью или порошком) обязательно закрывают крышкой (пробкой) от этой же ёмкости.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762119" y="5639395"/>
            <a:ext cx="70723" cy="70723"/>
          </a:xfrm>
          <a:prstGeom prst="roundRect">
            <a:avLst>
              <a:gd name="adj" fmla="val 646466"/>
            </a:avLst>
          </a:prstGeom>
          <a:solidFill>
            <a:srgbClr val="D3C5B6"/>
          </a:solidFill>
          <a:ln/>
        </p:spPr>
      </p:sp>
      <p:sp>
        <p:nvSpPr>
          <p:cNvPr id="20" name="Text 18"/>
          <p:cNvSpPr/>
          <p:nvPr/>
        </p:nvSpPr>
        <p:spPr>
          <a:xfrm>
            <a:off x="921068" y="5564267"/>
            <a:ext cx="2403753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Перемешивание реактивов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921068" y="5838349"/>
            <a:ext cx="12947213" cy="183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При растворении в воде порошкообразного вещества или при перемешивании реактивов следует слегка ударять пальцем по дну пробирки.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762119" y="6273879"/>
            <a:ext cx="70723" cy="70723"/>
          </a:xfrm>
          <a:prstGeom prst="roundRect">
            <a:avLst>
              <a:gd name="adj" fmla="val 646466"/>
            </a:avLst>
          </a:prstGeom>
          <a:solidFill>
            <a:srgbClr val="D3C5B6"/>
          </a:solidFill>
          <a:ln/>
        </p:spPr>
      </p:sp>
      <p:sp>
        <p:nvSpPr>
          <p:cNvPr id="23" name="Text 21"/>
          <p:cNvSpPr/>
          <p:nvPr/>
        </p:nvSpPr>
        <p:spPr>
          <a:xfrm>
            <a:off x="921068" y="6198751"/>
            <a:ext cx="1806178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Определение запаха</a:t>
            </a:r>
            <a:endParaRPr lang="en-US" sz="1350" dirty="0"/>
          </a:p>
        </p:txBody>
      </p:sp>
      <p:sp>
        <p:nvSpPr>
          <p:cNvPr id="24" name="Text 22"/>
          <p:cNvSpPr/>
          <p:nvPr/>
        </p:nvSpPr>
        <p:spPr>
          <a:xfrm>
            <a:off x="921068" y="6472833"/>
            <a:ext cx="12947213" cy="183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Для определения запаха вещества следует взмахом руки над горлышком сосуда направлять на себя пары этого вещества.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762119" y="6908363"/>
            <a:ext cx="70723" cy="70723"/>
          </a:xfrm>
          <a:prstGeom prst="roundRect">
            <a:avLst>
              <a:gd name="adj" fmla="val 646466"/>
            </a:avLst>
          </a:prstGeom>
          <a:solidFill>
            <a:srgbClr val="D3C5B6"/>
          </a:solidFill>
          <a:ln/>
        </p:spPr>
      </p:sp>
      <p:sp>
        <p:nvSpPr>
          <p:cNvPr id="26" name="Text 24"/>
          <p:cNvSpPr/>
          <p:nvPr/>
        </p:nvSpPr>
        <p:spPr>
          <a:xfrm>
            <a:off x="921068" y="6833235"/>
            <a:ext cx="3028117" cy="2210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Действия при попадании реактива</a:t>
            </a:r>
            <a:endParaRPr lang="en-US" sz="1350" dirty="0"/>
          </a:p>
        </p:txBody>
      </p:sp>
      <p:sp>
        <p:nvSpPr>
          <p:cNvPr id="27" name="Text 25"/>
          <p:cNvSpPr/>
          <p:nvPr/>
        </p:nvSpPr>
        <p:spPr>
          <a:xfrm>
            <a:off x="921068" y="7107317"/>
            <a:ext cx="12947213" cy="1838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Если реактив попал на рабочий стол, кожу или одежду, необходимо незамедлительно обратиться за помощью к специалисту по обеспечению лабораторных работ в аудитории.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5569" y="674013"/>
            <a:ext cx="11485602" cy="532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Выполнение эксперимента и оформление результатов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745569" y="1462445"/>
            <a:ext cx="170378" cy="213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746558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01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745569" y="1729145"/>
            <a:ext cx="6505575" cy="2286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5" name="Text 3"/>
          <p:cNvSpPr/>
          <p:nvPr/>
        </p:nvSpPr>
        <p:spPr>
          <a:xfrm>
            <a:off x="745569" y="1859994"/>
            <a:ext cx="2130147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Выполнение опыта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45569" y="2203013"/>
            <a:ext cx="6505575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Начинайте выполнять опыт. После проведения каждой реакции записывайте в черновик свои наблюдения за изменениями (или их отсутствием), происходящими с веществами.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379137" y="1462445"/>
            <a:ext cx="170378" cy="213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746558"/>
                </a:solidFill>
                <a:latin typeface="Gelasio Light" pitchFamily="34" charset="0"/>
                <a:ea typeface="Gelasio Light" pitchFamily="34" charset="-122"/>
                <a:cs typeface="Gelasio Light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7379137" y="1729145"/>
            <a:ext cx="6505694" cy="22860"/>
          </a:xfrm>
          <a:prstGeom prst="rect">
            <a:avLst/>
          </a:prstGeom>
          <a:solidFill>
            <a:srgbClr val="D3C5B6"/>
          </a:solidFill>
          <a:ln/>
        </p:spPr>
      </p:sp>
      <p:sp>
        <p:nvSpPr>
          <p:cNvPr id="9" name="Text 7"/>
          <p:cNvSpPr/>
          <p:nvPr/>
        </p:nvSpPr>
        <p:spPr>
          <a:xfrm>
            <a:off x="7379137" y="1859994"/>
            <a:ext cx="2342555" cy="266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Проверка результатов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7379137" y="2203013"/>
            <a:ext cx="6505694" cy="9544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Вы завершили эксперимент. Проверьте, соответствуют ли результаты опытов теоретическим предсказаниям. При необходимости скорректируйте их, используя записи в черновике, которые сделаны при проведении эксперимента.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745569" y="3477220"/>
            <a:ext cx="5017532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Инструкция по выполнению задания 23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45569" y="3988713"/>
            <a:ext cx="13139261" cy="143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Из склянки 1 отберите в две чистые пробирки по 1–2 мл раствора; добавьте в каждую из пробирок 1–2 мл первого из двух реактивов, отобранных Вами на этапе планирования эксперимента; запишите наблюдаемые признаки протекания реакций (наличие/ отсутствие запаха у газа, цвет осадка или раствора) или укажите на их отсутствие в соответствующих ячейках таблицы; из склянки 2 отберите в две новые чистые пробирки по 1–2 мл раствора; добавьте в каждую из пробирок 1–2 мл второго реактива из отобранных Вами на этапе планирования эксперимента; запишите наблюдаемые признаки протекания реакций (наличие/ отсутствие запаха у газа, цвет осадка или раствора) или укажите на их отсутствие в соответствующих ячейках таблицы; в строке «вывод» запишите формулы или названия веществ, содержащихся в склянках № 1 и № 2.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745569" y="5612368"/>
            <a:ext cx="4406741" cy="319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Пример выполнения задания №23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745569" y="6123861"/>
            <a:ext cx="13139261" cy="143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3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Для проведения эксперимента выданы склянки № 1 и № 2 с растворами гидроксида натрия и хлорида магния, а также три реактива: соляная кислота, растворы сульфата меди(II) и карбоната калия. только из указанных в перечне трёх реактивов выберите два, которые необходимы для определения каждого вещества, находящегося в склянках № 1 и № 2; составьте молекулярное, полное и сокращённое ионные уравнения реакции, которую планируете провести для определения вещества из склянки № 1; составьте молекулярное, полное и сокращённое ионные уравнения реакции, которую планируете провести для определения вещества из склянки № 2; для оформления хода эксперимента используйте предложенную ниже таблицу [табл.1]; приступайте к выполнению эксперимента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03728"/>
            <a:ext cx="120405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Таблица 1. Результаты выполнения опытов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6613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(максимальный балл - 3)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984188"/>
            <a:ext cx="13042821" cy="2041684"/>
          </a:xfrm>
          <a:prstGeom prst="roundRect">
            <a:avLst>
              <a:gd name="adj" fmla="val 166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3991808"/>
            <a:ext cx="130275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8462" y="4135517"/>
            <a:ext cx="8452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1 (1балл)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2334935" y="4135517"/>
            <a:ext cx="279558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Сульфат меди (II) (CuSO4)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591770" y="4135517"/>
            <a:ext cx="34469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Голубой осадок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99997" y="4135517"/>
            <a:ext cx="41021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Изменений нет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801410" y="5005030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462" y="5148739"/>
            <a:ext cx="8452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 (1балл)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2334935" y="5148739"/>
            <a:ext cx="27955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Карбонат калия (K2CO3)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5591770" y="5148739"/>
            <a:ext cx="344697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Изменений нет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9499997" y="5148739"/>
            <a:ext cx="410217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Белый осадок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891790"/>
            <a:ext cx="84358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Вывод по результатам опытов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05419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(1балл)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672251"/>
            <a:ext cx="13042821" cy="665559"/>
          </a:xfrm>
          <a:prstGeom prst="roundRect">
            <a:avLst>
              <a:gd name="adj" fmla="val 511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01410" y="4679871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1028224" y="482357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Гидроксид натрия (NaOH)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45824" y="482357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Хлорид магния (MgCl2)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2099" y="1162169"/>
            <a:ext cx="5350073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Элементы ответа и начисление баллов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602099" y="1533644"/>
            <a:ext cx="8704778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Составлены молекулярное, полное и сокращённое ионные уравнения реакции (максимальный балл - 2):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02099" y="1825943"/>
            <a:ext cx="13426202" cy="1202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 опыту 1 (1балл):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 NaOH + CuSO4 = Cu(OH)2↓ + Na2SO4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 Na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+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+ 2OH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-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+ Cu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2+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+ SO4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2-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= Cu(OH)2 ↓+ 2Na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+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+ SO4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2-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Cu 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2+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+ 2OH 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-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= Cu(OH)2 ↓.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 опыту 2 (1балл):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K2CO3 + MgCl2 = 2KCl + MgCO3↓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2K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+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+ CO3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2-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+ Mg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2+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+ 2Cl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-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= 2K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+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+ 2Cl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-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+ MgCO3↓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Mg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2+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+ CO3</a:t>
            </a:r>
            <a:r>
              <a:rPr lang="en-US" sz="850" i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2-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= MgCO3↓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602099" y="3111341"/>
            <a:ext cx="5168622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Начисление баллов за оформление результатов эксперимента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602099" y="3403640"/>
            <a:ext cx="6685598" cy="1854279"/>
          </a:xfrm>
          <a:prstGeom prst="roundRect">
            <a:avLst>
              <a:gd name="adj" fmla="val 3945"/>
            </a:avLst>
          </a:prstGeom>
          <a:solidFill>
            <a:srgbClr val="F9F6F0"/>
          </a:solidFill>
          <a:ln w="15240">
            <a:solidFill>
              <a:srgbClr val="D4CEC3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6859" y="3403640"/>
            <a:ext cx="60960" cy="1854279"/>
          </a:xfrm>
          <a:prstGeom prst="roundRect">
            <a:avLst>
              <a:gd name="adj" fmla="val 27515"/>
            </a:avLst>
          </a:prstGeom>
          <a:solidFill>
            <a:srgbClr val="D3C5B6"/>
          </a:solidFill>
          <a:ln/>
        </p:spPr>
      </p:sp>
      <p:sp>
        <p:nvSpPr>
          <p:cNvPr id="8" name="Text 6"/>
          <p:cNvSpPr/>
          <p:nvPr/>
        </p:nvSpPr>
        <p:spPr>
          <a:xfrm>
            <a:off x="774859" y="3530679"/>
            <a:ext cx="2990255" cy="174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К1. Оформление результатов эксперимента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774859" y="3738324"/>
            <a:ext cx="6385798" cy="8393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D3C5B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Верно составлены молекулярное, полное и сокращённое ионные уравнения реакций, проводимых при определении веществ в опытах 1 и 2 (2балла).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Верно составлены молекулярное, полное и сокращённое ионные уравнения реакции, проводимых при определении вещества только в одном из опытов (1балл).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Допущены ошибки при составлении уравнений реакций, проводимых при определении веществ в обоих опытах (0 баллов).</a:t>
            </a:r>
            <a:endParaRPr lang="en-US" sz="850" dirty="0"/>
          </a:p>
        </p:txBody>
      </p:sp>
      <p:sp>
        <p:nvSpPr>
          <p:cNvPr id="10" name="Shape 8"/>
          <p:cNvSpPr/>
          <p:nvPr/>
        </p:nvSpPr>
        <p:spPr>
          <a:xfrm>
            <a:off x="7342703" y="3403640"/>
            <a:ext cx="6685598" cy="1854279"/>
          </a:xfrm>
          <a:prstGeom prst="roundRect">
            <a:avLst>
              <a:gd name="adj" fmla="val 3945"/>
            </a:avLst>
          </a:prstGeom>
          <a:solidFill>
            <a:srgbClr val="F9F6F0"/>
          </a:solidFill>
          <a:ln w="15240">
            <a:solidFill>
              <a:srgbClr val="D4CEC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7327463" y="3403640"/>
            <a:ext cx="60960" cy="1854279"/>
          </a:xfrm>
          <a:prstGeom prst="roundRect">
            <a:avLst>
              <a:gd name="adj" fmla="val 27515"/>
            </a:avLst>
          </a:prstGeom>
          <a:solidFill>
            <a:srgbClr val="D3C5B6"/>
          </a:solidFill>
          <a:ln/>
        </p:spPr>
      </p:sp>
      <p:sp>
        <p:nvSpPr>
          <p:cNvPr id="12" name="Text 10"/>
          <p:cNvSpPr/>
          <p:nvPr/>
        </p:nvSpPr>
        <p:spPr>
          <a:xfrm>
            <a:off x="7515463" y="3530679"/>
            <a:ext cx="3009067" cy="174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К2. Оформление результатов эксперимента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515463" y="3738324"/>
            <a:ext cx="6385798" cy="1392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D3C5B6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 таблице верно заполнена строка для опыта 1 (записан реактив, приведены наблюдаемые признаки реакции с веществами из склянок № 1 и № 2 (наличие/отсутствие запаха у газа, цвет осадка или раствора)); в таблице верно заполнена строка для опыта 2 (записан реактив, приведены наблюдаемые признаки реакции с веществами из склянок № 1 и № 2 (наличие/отсутствие запаха у газа, цвет осадка или раствора)); верно сделан вывод о нахождении веществ в склянках № 1 и № 2 (3 балла).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Правильно заполнены только две любые строки таблицы. ИЛИ Представлены верные результаты выполнения опытов и вывод, но ответ дан не в табличной форме (2 балла).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Правильно заполнена только одна любая строка таблицы. ИЛИ Представлены результаты выполнения опытов и вывод, содержащие одну ошибку, но ответ дан не в табличной форме (1 балл).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Все элементы ответа записаны неверно или отсутствуют (0 баллов).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602099" y="5340548"/>
            <a:ext cx="1835229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Максимальный балл 5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02099" y="5572244"/>
            <a:ext cx="6772037" cy="2096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Для подготовки к ОГЭ по химии можно использовать различные онлайн-ресурсы: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02099" y="5864543"/>
            <a:ext cx="13426202" cy="1202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Вебиум: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Открытый банк заданий ОГЭ по химии, курс «Химия. Фреш. Ускоренная подготовка к ОГЭ» (видеоуроки, домашние задания, пробники, наставник).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Фоксфорд: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Бесплатные пробники ОГЭ по химии с автопроверкой и разбором ошибок, курсы подготовки с опытными преподавателями.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Экзамер: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Тесты по заданиям ОГЭ по химии, аналогичные реальным, с официального сайта ФИПИ.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Stepenin.ru: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Задания и варианты ОГЭ по химии из базы ФИПИ и реального экзамена, подборки по темам.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Chem-med.ru: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Онлайн-курс подготовки к ОГЭ по химии (20 уроков с видеозанятиями, практикой, тестами, куратор в Telegram-чате).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Skysmart: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Курсы подготовки к ОГЭ по химии с индивидуальным подходом, повторение 8 класса, углублённое изучение неорганической химии, интерактивные уроки, пробники по рекомендациям ФИПИ.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Online Test Pad: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Онлайн-тесты по химии для подготовки к ОГЭ по темам «Степень окисления», «Кислород и его свойства».</a:t>
            </a:r>
            <a:endParaRPr lang="en-US" sz="850" dirty="0"/>
          </a:p>
          <a:p>
            <a:pPr marL="342900" indent="-342900" algn="l">
              <a:lnSpc>
                <a:spcPts val="1050"/>
              </a:lnSpc>
              <a:buSzPct val="100000"/>
              <a:buChar char="•"/>
            </a:pPr>
            <a:r>
              <a:rPr lang="en-US" sz="85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Видеоконтент от онлайн-школы «Умскул» на RUTUBE:</a:t>
            </a:r>
            <a:r>
              <a:rPr lang="en-US" sz="8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Разборы заданий, вебинары и уроки по подготовке к ОГЭ по химии.</a:t>
            </a:r>
            <a:endParaRPr lang="en-US" sz="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1444</Words>
  <Application>Microsoft Office PowerPoint</Application>
  <PresentationFormat>Произвольный</PresentationFormat>
  <Paragraphs>102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Gelasio</vt:lpstr>
      <vt:lpstr>Gelasio Semi Bold</vt:lpstr>
      <vt:lpstr>Gelasio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Попова</cp:lastModifiedBy>
  <cp:revision>2</cp:revision>
  <dcterms:created xsi:type="dcterms:W3CDTF">2026-02-19T05:36:23Z</dcterms:created>
  <dcterms:modified xsi:type="dcterms:W3CDTF">2026-02-19T05:40:17Z</dcterms:modified>
</cp:coreProperties>
</file>