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5143500" type="screen16x9"/>
  <p:notesSz cx="9942513" cy="67611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26" d="100"/>
          <a:sy n="126" d="100"/>
        </p:scale>
        <p:origin x="-354" y="1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216" y="1085850"/>
            <a:ext cx="6619244" cy="2497186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216" y="3583035"/>
            <a:ext cx="6619244" cy="646065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429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ru-RU" spc="-50" smtClean="0"/>
              <a:t>‹#›</a:t>
            </a:fld>
            <a:endParaRPr lang="ru-RU" spc="-50" dirty="0"/>
          </a:p>
        </p:txBody>
      </p:sp>
    </p:spTree>
    <p:extLst>
      <p:ext uri="{BB962C8B-B14F-4D97-AF65-F5344CB8AC3E}">
        <p14:creationId xmlns:p14="http://schemas.microsoft.com/office/powerpoint/2010/main" val="553003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3600440"/>
            <a:ext cx="6619243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216" y="514350"/>
            <a:ext cx="6619244" cy="27305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7" y="4025494"/>
            <a:ext cx="6619242" cy="370284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429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ru-RU" spc="-50" smtClean="0"/>
              <a:t>‹#›</a:t>
            </a:fld>
            <a:endParaRPr lang="ru-RU" spc="-50" dirty="0"/>
          </a:p>
        </p:txBody>
      </p:sp>
    </p:spTree>
    <p:extLst>
      <p:ext uri="{BB962C8B-B14F-4D97-AF65-F5344CB8AC3E}">
        <p14:creationId xmlns:p14="http://schemas.microsoft.com/office/powerpoint/2010/main" val="2707133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1085850"/>
            <a:ext cx="6619244" cy="1485900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2743200"/>
            <a:ext cx="6619244" cy="1771650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429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ru-RU" spc="-50" smtClean="0"/>
              <a:t>‹#›</a:t>
            </a:fld>
            <a:endParaRPr lang="ru-RU" spc="-50" dirty="0"/>
          </a:p>
        </p:txBody>
      </p:sp>
    </p:spTree>
    <p:extLst>
      <p:ext uri="{BB962C8B-B14F-4D97-AF65-F5344CB8AC3E}">
        <p14:creationId xmlns:p14="http://schemas.microsoft.com/office/powerpoint/2010/main" val="4606452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101" y="1085850"/>
            <a:ext cx="5999486" cy="1742531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7800" y="2828380"/>
            <a:ext cx="5459737" cy="256631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05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3262993"/>
            <a:ext cx="6619244" cy="1257300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429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ru-RU" spc="-50" smtClean="0"/>
              <a:t>‹#›</a:t>
            </a:fld>
            <a:endParaRPr lang="ru-RU" spc="-50" dirty="0"/>
          </a:p>
        </p:txBody>
      </p:sp>
      <p:sp>
        <p:nvSpPr>
          <p:cNvPr id="12" name="TextBox 11"/>
          <p:cNvSpPr txBox="1"/>
          <p:nvPr/>
        </p:nvSpPr>
        <p:spPr>
          <a:xfrm>
            <a:off x="673721" y="728440"/>
            <a:ext cx="601434" cy="150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915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7868" y="1960341"/>
            <a:ext cx="601434" cy="150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915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981159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2343151"/>
            <a:ext cx="6619245" cy="1239885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3583036"/>
            <a:ext cx="6619244" cy="645300"/>
          </a:xfrm>
        </p:spPr>
        <p:txBody>
          <a:bodyPr anchor="t"/>
          <a:lstStyle>
            <a:lvl1pPr marL="0" indent="0" algn="l">
              <a:buNone/>
              <a:defRPr sz="15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429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ru-RU" spc="-50" smtClean="0"/>
              <a:t>‹#›</a:t>
            </a:fld>
            <a:endParaRPr lang="ru-RU" spc="-50" dirty="0"/>
          </a:p>
        </p:txBody>
      </p:sp>
    </p:spTree>
    <p:extLst>
      <p:ext uri="{BB962C8B-B14F-4D97-AF65-F5344CB8AC3E}">
        <p14:creationId xmlns:p14="http://schemas.microsoft.com/office/powerpoint/2010/main" val="17211904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15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710" y="1485900"/>
            <a:ext cx="2210150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347" y="2000250"/>
            <a:ext cx="2195513" cy="269200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2745" y="1485900"/>
            <a:ext cx="2202181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4829" y="2000250"/>
            <a:ext cx="2210096" cy="269200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3525" y="1485900"/>
            <a:ext cx="2199085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3525" y="2000250"/>
            <a:ext cx="2199085" cy="269200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4607" y="1600200"/>
            <a:ext cx="0" cy="29718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1670" y="1600200"/>
            <a:ext cx="0" cy="297516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429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ru-RU" spc="-50" smtClean="0"/>
              <a:t>‹#›</a:t>
            </a:fld>
            <a:endParaRPr lang="ru-RU" spc="-50" dirty="0"/>
          </a:p>
        </p:txBody>
      </p:sp>
    </p:spTree>
    <p:extLst>
      <p:ext uri="{BB962C8B-B14F-4D97-AF65-F5344CB8AC3E}">
        <p14:creationId xmlns:p14="http://schemas.microsoft.com/office/powerpoint/2010/main" val="8299688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15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347" y="3188212"/>
            <a:ext cx="2205038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347" y="1657350"/>
            <a:ext cx="2205038" cy="1143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347" y="3620409"/>
            <a:ext cx="2205038" cy="49439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032" y="3188212"/>
            <a:ext cx="219789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031" y="1657350"/>
            <a:ext cx="2197894" cy="1143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016" y="3620408"/>
            <a:ext cx="2200805" cy="49439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3525" y="3188212"/>
            <a:ext cx="2199085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3525" y="1657350"/>
            <a:ext cx="2199085" cy="1143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3432" y="3620406"/>
            <a:ext cx="2201998" cy="49439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4607" y="1600200"/>
            <a:ext cx="0" cy="29718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1670" y="1600200"/>
            <a:ext cx="0" cy="297516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429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ru-RU" spc="-50" smtClean="0"/>
              <a:t>‹#›</a:t>
            </a:fld>
            <a:endParaRPr lang="ru-RU" spc="-50" dirty="0"/>
          </a:p>
        </p:txBody>
      </p:sp>
    </p:spTree>
    <p:extLst>
      <p:ext uri="{BB962C8B-B14F-4D97-AF65-F5344CB8AC3E}">
        <p14:creationId xmlns:p14="http://schemas.microsoft.com/office/powerpoint/2010/main" val="18922235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429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ru-RU" spc="-50" smtClean="0"/>
              <a:t>‹#›</a:t>
            </a:fld>
            <a:endParaRPr lang="ru-RU" spc="-50" dirty="0"/>
          </a:p>
        </p:txBody>
      </p:sp>
    </p:spTree>
    <p:extLst>
      <p:ext uri="{BB962C8B-B14F-4D97-AF65-F5344CB8AC3E}">
        <p14:creationId xmlns:p14="http://schemas.microsoft.com/office/powerpoint/2010/main" val="42270267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8159" y="322660"/>
            <a:ext cx="1314451" cy="4369594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348" y="665561"/>
            <a:ext cx="5567362" cy="402669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429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ru-RU" spc="-50" smtClean="0"/>
              <a:t>‹#›</a:t>
            </a:fld>
            <a:endParaRPr lang="ru-RU" spc="-50" dirty="0"/>
          </a:p>
        </p:txBody>
      </p:sp>
    </p:spTree>
    <p:extLst>
      <p:ext uri="{BB962C8B-B14F-4D97-AF65-F5344CB8AC3E}">
        <p14:creationId xmlns:p14="http://schemas.microsoft.com/office/powerpoint/2010/main" val="7514524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1/26/2026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pPr marL="3429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  <p:extLst>
      <p:ext uri="{BB962C8B-B14F-4D97-AF65-F5344CB8AC3E}">
        <p14:creationId xmlns:p14="http://schemas.microsoft.com/office/powerpoint/2010/main" val="8414040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1/26/2026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pPr marL="3429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  <p:extLst>
      <p:ext uri="{BB962C8B-B14F-4D97-AF65-F5344CB8AC3E}">
        <p14:creationId xmlns:p14="http://schemas.microsoft.com/office/powerpoint/2010/main" val="706200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429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ru-RU" spc="-50" smtClean="0"/>
              <a:t>‹#›</a:t>
            </a:fld>
            <a:endParaRPr lang="ru-RU" spc="-50" dirty="0"/>
          </a:p>
        </p:txBody>
      </p:sp>
    </p:spTree>
    <p:extLst>
      <p:ext uri="{BB962C8B-B14F-4D97-AF65-F5344CB8AC3E}">
        <p14:creationId xmlns:p14="http://schemas.microsoft.com/office/powerpoint/2010/main" val="1776364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2146300"/>
            <a:ext cx="6619243" cy="1436735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3583036"/>
            <a:ext cx="6619244" cy="645300"/>
          </a:xfrm>
        </p:spPr>
        <p:txBody>
          <a:bodyPr anchor="t"/>
          <a:lstStyle>
            <a:lvl1pPr marL="0" indent="0" algn="l">
              <a:buNone/>
              <a:defRPr sz="15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429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ru-RU" spc="-50" smtClean="0"/>
              <a:t>‹#›</a:t>
            </a:fld>
            <a:endParaRPr lang="ru-RU" spc="-50" dirty="0"/>
          </a:p>
        </p:txBody>
      </p:sp>
    </p:spTree>
    <p:extLst>
      <p:ext uri="{BB962C8B-B14F-4D97-AF65-F5344CB8AC3E}">
        <p14:creationId xmlns:p14="http://schemas.microsoft.com/office/powerpoint/2010/main" val="820807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485" y="1545432"/>
            <a:ext cx="3297254" cy="3146822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0870" y="1542069"/>
            <a:ext cx="3297256" cy="3150184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429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ru-RU" spc="-50" smtClean="0"/>
              <a:t>‹#›</a:t>
            </a:fld>
            <a:endParaRPr lang="ru-RU" spc="-50" dirty="0"/>
          </a:p>
        </p:txBody>
      </p:sp>
    </p:spTree>
    <p:extLst>
      <p:ext uri="{BB962C8B-B14F-4D97-AF65-F5344CB8AC3E}">
        <p14:creationId xmlns:p14="http://schemas.microsoft.com/office/powerpoint/2010/main" val="1929897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485" y="1428750"/>
            <a:ext cx="329725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485" y="1885950"/>
            <a:ext cx="3297254" cy="2806304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0872" y="1428750"/>
            <a:ext cx="329725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0872" y="1885950"/>
            <a:ext cx="3297254" cy="2806304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429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ru-RU" spc="-50" smtClean="0"/>
              <a:t>‹#›</a:t>
            </a:fld>
            <a:endParaRPr lang="ru-RU" spc="-50" dirty="0"/>
          </a:p>
        </p:txBody>
      </p:sp>
    </p:spTree>
    <p:extLst>
      <p:ext uri="{BB962C8B-B14F-4D97-AF65-F5344CB8AC3E}">
        <p14:creationId xmlns:p14="http://schemas.microsoft.com/office/powerpoint/2010/main" val="2257806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429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ru-RU" spc="-50" smtClean="0"/>
              <a:t>‹#›</a:t>
            </a:fld>
            <a:endParaRPr lang="ru-RU" spc="-50" dirty="0"/>
          </a:p>
        </p:txBody>
      </p:sp>
    </p:spTree>
    <p:extLst>
      <p:ext uri="{BB962C8B-B14F-4D97-AF65-F5344CB8AC3E}">
        <p14:creationId xmlns:p14="http://schemas.microsoft.com/office/powerpoint/2010/main" val="1754260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429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ru-RU" spc="-50" smtClean="0"/>
              <a:t>‹#›</a:t>
            </a:fld>
            <a:endParaRPr lang="ru-RU" spc="-50" dirty="0"/>
          </a:p>
        </p:txBody>
      </p:sp>
    </p:spTree>
    <p:extLst>
      <p:ext uri="{BB962C8B-B14F-4D97-AF65-F5344CB8AC3E}">
        <p14:creationId xmlns:p14="http://schemas.microsoft.com/office/powerpoint/2010/main" val="3868674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5" y="1085850"/>
            <a:ext cx="2550798" cy="1085850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8462" y="1085850"/>
            <a:ext cx="3896998" cy="3429000"/>
          </a:xfrm>
        </p:spPr>
        <p:txBody>
          <a:bodyPr anchor="ctr"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5" y="2346961"/>
            <a:ext cx="2550797" cy="2171699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429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ru-RU" spc="-50" smtClean="0"/>
              <a:t>‹#›</a:t>
            </a:fld>
            <a:endParaRPr lang="ru-RU" spc="-50" dirty="0"/>
          </a:p>
        </p:txBody>
      </p:sp>
    </p:spTree>
    <p:extLst>
      <p:ext uri="{BB962C8B-B14F-4D97-AF65-F5344CB8AC3E}">
        <p14:creationId xmlns:p14="http://schemas.microsoft.com/office/powerpoint/2010/main" val="225437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430" y="1390644"/>
            <a:ext cx="3819680" cy="1181106"/>
          </a:xfrm>
        </p:spPr>
        <p:txBody>
          <a:bodyPr anchor="b">
            <a:normAutofit/>
          </a:bodyPr>
          <a:lstStyle>
            <a:lvl1pPr algn="l">
              <a:defRPr sz="27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2160" y="857250"/>
            <a:ext cx="2400300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2743200"/>
            <a:ext cx="3813734" cy="1028700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429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ru-RU" spc="-50" smtClean="0"/>
              <a:t>‹#›</a:t>
            </a:fld>
            <a:endParaRPr lang="ru-RU" spc="-50" dirty="0"/>
          </a:p>
        </p:txBody>
      </p:sp>
    </p:spTree>
    <p:extLst>
      <p:ext uri="{BB962C8B-B14F-4D97-AF65-F5344CB8AC3E}">
        <p14:creationId xmlns:p14="http://schemas.microsoft.com/office/powerpoint/2010/main" val="1144766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002264"/>
            <a:ext cx="3027759" cy="31412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169261"/>
            <a:ext cx="1141809" cy="1774090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6456759" y="1257300"/>
            <a:ext cx="2114550" cy="211455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5999560" y="1"/>
            <a:ext cx="1202540" cy="85605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4408" y="4572000"/>
            <a:ext cx="745301" cy="5715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828359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584" y="339538"/>
            <a:ext cx="7053542" cy="10503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484" y="1539689"/>
            <a:ext cx="6709906" cy="31466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616730" y="1343026"/>
            <a:ext cx="742949" cy="2285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25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713680" y="2418973"/>
            <a:ext cx="2894846" cy="2286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25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4406" y="221797"/>
            <a:ext cx="628649" cy="5757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1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3429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lang="ru-RU" spc="-50" smtClean="0"/>
              <a:t>‹#›</a:t>
            </a:fld>
            <a:endParaRPr lang="ru-RU" spc="-50" dirty="0"/>
          </a:p>
        </p:txBody>
      </p:sp>
    </p:spTree>
    <p:extLst>
      <p:ext uri="{BB962C8B-B14F-4D97-AF65-F5344CB8AC3E}">
        <p14:creationId xmlns:p14="http://schemas.microsoft.com/office/powerpoint/2010/main" val="8467457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  <p:sldLayoutId id="2147483683" r:id="rId17"/>
    <p:sldLayoutId id="2147483684" r:id="rId18"/>
    <p:sldLayoutId id="2147483685" r:id="rId19"/>
  </p:sldLayoutIdLst>
  <p:txStyles>
    <p:titleStyle>
      <a:lvl1pPr algn="l" defTabSz="342900" rtl="0" eaLnBrk="1" latinLnBrk="0" hangingPunct="1">
        <a:spcBef>
          <a:spcPct val="0"/>
        </a:spcBef>
        <a:buNone/>
        <a:defRPr sz="315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5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35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187950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09600" y="1200150"/>
            <a:ext cx="8458200" cy="1953483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5080" algn="ctr">
              <a:lnSpc>
                <a:spcPct val="102200"/>
              </a:lnSpc>
              <a:spcBef>
                <a:spcPts val="55"/>
              </a:spcBef>
            </a:pPr>
            <a:r>
              <a:rPr spc="-85" dirty="0" err="1"/>
              <a:t>Картографическая</a:t>
            </a:r>
            <a:r>
              <a:rPr spc="-85" dirty="0"/>
              <a:t> </a:t>
            </a:r>
            <a:r>
              <a:rPr spc="-65" dirty="0" err="1" smtClean="0"/>
              <a:t>гра</a:t>
            </a:r>
            <a:r>
              <a:rPr lang="ru-RU" spc="-65" smtClean="0"/>
              <a:t>м</a:t>
            </a:r>
            <a:r>
              <a:rPr spc="-65" smtClean="0"/>
              <a:t>отность</a:t>
            </a:r>
            <a:r>
              <a:rPr spc="-65" dirty="0"/>
              <a:t>: </a:t>
            </a:r>
            <a:r>
              <a:rPr spc="-114" dirty="0"/>
              <a:t>ключ</a:t>
            </a:r>
            <a:r>
              <a:rPr spc="-110" dirty="0"/>
              <a:t> </a:t>
            </a:r>
            <a:r>
              <a:rPr dirty="0"/>
              <a:t>к</a:t>
            </a:r>
            <a:r>
              <a:rPr spc="-105" dirty="0"/>
              <a:t> </a:t>
            </a:r>
            <a:r>
              <a:rPr spc="-95" dirty="0"/>
              <a:t>успеху</a:t>
            </a:r>
            <a:r>
              <a:rPr spc="-105" dirty="0"/>
              <a:t> </a:t>
            </a:r>
            <a:r>
              <a:rPr spc="-110" dirty="0"/>
              <a:t>в</a:t>
            </a:r>
            <a:r>
              <a:rPr spc="-105" dirty="0"/>
              <a:t> </a:t>
            </a:r>
            <a:r>
              <a:rPr spc="-10" dirty="0" err="1" smtClean="0"/>
              <a:t>географии</a:t>
            </a:r>
            <a:r>
              <a:rPr lang="ru-RU" spc="-10" dirty="0"/>
              <a:t/>
            </a:r>
            <a:br>
              <a:rPr lang="ru-RU" spc="-10" dirty="0"/>
            </a:br>
            <a:r>
              <a:rPr lang="ru-RU" spc="-10" dirty="0" smtClean="0"/>
              <a:t/>
            </a:r>
            <a:br>
              <a:rPr lang="ru-RU" spc="-10" dirty="0" smtClean="0"/>
            </a:br>
            <a:r>
              <a:rPr lang="ru-RU" spc="-10" dirty="0"/>
              <a:t/>
            </a:r>
            <a:br>
              <a:rPr lang="ru-RU" spc="-10" dirty="0"/>
            </a:br>
            <a:r>
              <a:rPr lang="ru-RU" sz="1600" spc="-10" dirty="0" err="1" smtClean="0"/>
              <a:t>Тофан</a:t>
            </a:r>
            <a:r>
              <a:rPr lang="ru-RU" sz="1600" spc="-10" dirty="0" smtClean="0"/>
              <a:t> </a:t>
            </a:r>
            <a:r>
              <a:rPr lang="ru-RU" sz="1600" spc="-10" dirty="0" err="1" smtClean="0"/>
              <a:t>Д.Д.,учитель</a:t>
            </a:r>
            <a:r>
              <a:rPr lang="ru-RU" sz="1600" spc="-10" dirty="0" smtClean="0"/>
              <a:t> географии ГБОУ СОШ №11</a:t>
            </a:r>
            <a:br>
              <a:rPr lang="ru-RU" sz="1600" spc="-10" dirty="0" smtClean="0"/>
            </a:br>
            <a:r>
              <a:rPr lang="ru-RU" sz="1600" spc="-10" dirty="0" smtClean="0"/>
              <a:t>ОМО учителей географии </a:t>
            </a:r>
            <a:br>
              <a:rPr lang="ru-RU" sz="1600" spc="-10" dirty="0" smtClean="0"/>
            </a:br>
            <a:r>
              <a:rPr lang="ru-RU" sz="1600" spc="-10" dirty="0" smtClean="0"/>
              <a:t>23.01.2026 год</a:t>
            </a:r>
            <a:br>
              <a:rPr lang="ru-RU" sz="1600" spc="-10" dirty="0" smtClean="0"/>
            </a:br>
            <a:r>
              <a:rPr lang="ru-RU" sz="1600" spc="-10" dirty="0" smtClean="0"/>
              <a:t>РЦ </a:t>
            </a:r>
            <a:r>
              <a:rPr lang="ru-RU" sz="1600" spc="-10" dirty="0" err="1" smtClean="0"/>
              <a:t>Кинельский</a:t>
            </a:r>
            <a:endParaRPr sz="1600" spc="-10" dirty="0"/>
          </a:p>
        </p:txBody>
      </p:sp>
      <p:sp>
        <p:nvSpPr>
          <p:cNvPr id="5" name="object 5"/>
          <p:cNvSpPr txBox="1"/>
          <p:nvPr/>
        </p:nvSpPr>
        <p:spPr>
          <a:xfrm>
            <a:off x="248899" y="2838719"/>
            <a:ext cx="3994785" cy="16953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21200"/>
              </a:lnSpc>
              <a:spcBef>
                <a:spcPts val="90"/>
              </a:spcBef>
            </a:pPr>
            <a:endParaRPr sz="950" dirty="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85750"/>
            <a:ext cx="8839200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70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0"/>
            <a:ext cx="6781800" cy="508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938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636" y="209550"/>
            <a:ext cx="7940728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039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490757" y="75"/>
            <a:ext cx="3650009" cy="5143424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48899" y="237211"/>
            <a:ext cx="2882900" cy="1047750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5080">
              <a:lnSpc>
                <a:spcPct val="102099"/>
              </a:lnSpc>
              <a:spcBef>
                <a:spcPts val="55"/>
              </a:spcBef>
            </a:pPr>
            <a:r>
              <a:rPr sz="2200" spc="-70" dirty="0"/>
              <a:t>Почему</a:t>
            </a:r>
            <a:r>
              <a:rPr sz="2200" spc="-95" dirty="0"/>
              <a:t> </a:t>
            </a:r>
            <a:r>
              <a:rPr sz="2200" spc="-10" dirty="0"/>
              <a:t>важна </a:t>
            </a:r>
            <a:r>
              <a:rPr sz="2200" spc="-90" dirty="0"/>
              <a:t>картографическая </a:t>
            </a:r>
            <a:r>
              <a:rPr sz="2200" spc="-10" dirty="0"/>
              <a:t>компетентность</a:t>
            </a:r>
            <a:endParaRPr sz="220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29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pc="-50" dirty="0"/>
              <a:t>2</a:t>
            </a:fld>
            <a:endParaRPr spc="-50" dirty="0"/>
          </a:p>
        </p:txBody>
      </p:sp>
      <p:sp>
        <p:nvSpPr>
          <p:cNvPr id="5" name="object 5"/>
          <p:cNvSpPr txBox="1"/>
          <p:nvPr/>
        </p:nvSpPr>
        <p:spPr>
          <a:xfrm>
            <a:off x="248899" y="2337003"/>
            <a:ext cx="3204210" cy="90296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21200"/>
              </a:lnSpc>
              <a:spcBef>
                <a:spcPts val="90"/>
              </a:spcBef>
            </a:pPr>
            <a:r>
              <a:rPr sz="950" spc="10" dirty="0">
                <a:solidFill>
                  <a:srgbClr val="FFFFFF"/>
                </a:solidFill>
                <a:latin typeface="Verdana"/>
                <a:cs typeface="Verdana"/>
              </a:rPr>
              <a:t>Картографическая</a:t>
            </a:r>
            <a:r>
              <a:rPr sz="950" spc="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950" spc="20" dirty="0">
                <a:solidFill>
                  <a:srgbClr val="FFFFFF"/>
                </a:solidFill>
                <a:latin typeface="Verdana"/>
                <a:cs typeface="Verdana"/>
              </a:rPr>
              <a:t>грамотность</a:t>
            </a:r>
            <a:r>
              <a:rPr sz="950" spc="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950" spc="20" dirty="0">
                <a:solidFill>
                  <a:srgbClr val="FFFFFF"/>
                </a:solidFill>
                <a:latin typeface="Verdana"/>
                <a:cs typeface="Verdana"/>
              </a:rPr>
              <a:t>необходима</a:t>
            </a:r>
            <a:r>
              <a:rPr sz="950" spc="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950" spc="-25" dirty="0">
                <a:solidFill>
                  <a:srgbClr val="FFFFFF"/>
                </a:solidFill>
                <a:latin typeface="Verdana"/>
                <a:cs typeface="Verdana"/>
              </a:rPr>
              <a:t>для </a:t>
            </a:r>
            <a:r>
              <a:rPr sz="950" spc="50" dirty="0">
                <a:solidFill>
                  <a:srgbClr val="FFFFFF"/>
                </a:solidFill>
                <a:latin typeface="Verdana"/>
                <a:cs typeface="Verdana"/>
              </a:rPr>
              <a:t>понимания</a:t>
            </a:r>
            <a:r>
              <a:rPr sz="950" spc="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950" spc="20" dirty="0">
                <a:solidFill>
                  <a:srgbClr val="FFFFFF"/>
                </a:solidFill>
                <a:latin typeface="Verdana"/>
                <a:cs typeface="Verdana"/>
              </a:rPr>
              <a:t>расположения объектов</a:t>
            </a:r>
            <a:r>
              <a:rPr sz="950" spc="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950" spc="10" dirty="0">
                <a:solidFill>
                  <a:srgbClr val="FFFFFF"/>
                </a:solidFill>
                <a:latin typeface="Verdana"/>
                <a:cs typeface="Verdana"/>
              </a:rPr>
              <a:t>и </a:t>
            </a:r>
            <a:r>
              <a:rPr sz="950" spc="20" dirty="0">
                <a:solidFill>
                  <a:srgbClr val="FFFFFF"/>
                </a:solidFill>
                <a:latin typeface="Verdana"/>
                <a:cs typeface="Verdana"/>
              </a:rPr>
              <a:t>пространственных</a:t>
            </a:r>
            <a:r>
              <a:rPr sz="950" spc="-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950" spc="10" dirty="0">
                <a:solidFill>
                  <a:srgbClr val="FFFFFF"/>
                </a:solidFill>
                <a:latin typeface="Verdana"/>
                <a:cs typeface="Verdana"/>
              </a:rPr>
              <a:t>связей,</a:t>
            </a:r>
            <a:r>
              <a:rPr sz="950" spc="-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950" spc="10" dirty="0">
                <a:solidFill>
                  <a:srgbClr val="FFFFFF"/>
                </a:solidFill>
                <a:latin typeface="Verdana"/>
                <a:cs typeface="Verdana"/>
              </a:rPr>
              <a:t>что</a:t>
            </a:r>
            <a:r>
              <a:rPr sz="950" spc="-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950" spc="-10" dirty="0">
                <a:solidFill>
                  <a:srgbClr val="FFFFFF"/>
                </a:solidFill>
                <a:latin typeface="Verdana"/>
                <a:cs typeface="Verdana"/>
              </a:rPr>
              <a:t>обеспечивает </a:t>
            </a:r>
            <a:r>
              <a:rPr sz="950" spc="20" dirty="0">
                <a:solidFill>
                  <a:srgbClr val="FFFFFF"/>
                </a:solidFill>
                <a:latin typeface="Verdana"/>
                <a:cs typeface="Verdana"/>
              </a:rPr>
              <a:t>глубокое</a:t>
            </a:r>
            <a:r>
              <a:rPr sz="9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950" spc="20" dirty="0">
                <a:solidFill>
                  <a:srgbClr val="FFFFFF"/>
                </a:solidFill>
                <a:latin typeface="Verdana"/>
                <a:cs typeface="Verdana"/>
              </a:rPr>
              <a:t>освоение</a:t>
            </a:r>
            <a:r>
              <a:rPr sz="950" spc="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950" spc="20" dirty="0">
                <a:solidFill>
                  <a:srgbClr val="FFFFFF"/>
                </a:solidFill>
                <a:latin typeface="Verdana"/>
                <a:cs typeface="Verdana"/>
              </a:rPr>
              <a:t>географии</a:t>
            </a:r>
            <a:r>
              <a:rPr sz="9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950" spc="60" dirty="0">
                <a:solidFill>
                  <a:srgbClr val="FFFFFF"/>
                </a:solidFill>
                <a:latin typeface="Verdana"/>
                <a:cs typeface="Verdana"/>
              </a:rPr>
              <a:t>и</a:t>
            </a:r>
            <a:r>
              <a:rPr sz="950" spc="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950" spc="-10" dirty="0">
                <a:solidFill>
                  <a:srgbClr val="FFFFFF"/>
                </a:solidFill>
                <a:latin typeface="Verdana"/>
                <a:cs typeface="Verdana"/>
              </a:rPr>
              <a:t>принятие </a:t>
            </a:r>
            <a:r>
              <a:rPr sz="950" spc="20" dirty="0">
                <a:solidFill>
                  <a:srgbClr val="FFFFFF"/>
                </a:solidFill>
                <a:latin typeface="Verdana"/>
                <a:cs typeface="Verdana"/>
              </a:rPr>
              <a:t>обоснованных</a:t>
            </a:r>
            <a:r>
              <a:rPr sz="950" spc="1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950" spc="-10" dirty="0">
                <a:solidFill>
                  <a:srgbClr val="FFFFFF"/>
                </a:solidFill>
                <a:latin typeface="Verdana"/>
                <a:cs typeface="Verdana"/>
              </a:rPr>
              <a:t>решений.</a:t>
            </a:r>
            <a:endParaRPr sz="95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01159" y="1097436"/>
            <a:ext cx="4981199" cy="118692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901197" y="2396600"/>
            <a:ext cx="4981199" cy="1186926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901172" y="3695751"/>
            <a:ext cx="4981199" cy="1186926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48899" y="238024"/>
            <a:ext cx="6572250" cy="3321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60" dirty="0"/>
              <a:t>Основные</a:t>
            </a:r>
            <a:r>
              <a:rPr spc="-70" dirty="0"/>
              <a:t> </a:t>
            </a:r>
            <a:r>
              <a:rPr spc="-65" dirty="0"/>
              <a:t>компоненты</a:t>
            </a:r>
            <a:r>
              <a:rPr spc="-70" dirty="0"/>
              <a:t> </a:t>
            </a:r>
            <a:r>
              <a:rPr spc="-75" dirty="0"/>
              <a:t>географической</a:t>
            </a:r>
            <a:r>
              <a:rPr spc="-70" dirty="0"/>
              <a:t> </a:t>
            </a:r>
            <a:r>
              <a:rPr spc="-30" dirty="0"/>
              <a:t>карты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4294967295"/>
          </p:nvPr>
        </p:nvSpPr>
        <p:spPr>
          <a:xfrm>
            <a:off x="9007475" y="4941888"/>
            <a:ext cx="136525" cy="12223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29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pc="-50" dirty="0"/>
              <a:t>3</a:t>
            </a:fld>
            <a:endParaRPr spc="-50" dirty="0"/>
          </a:p>
        </p:txBody>
      </p:sp>
      <p:sp>
        <p:nvSpPr>
          <p:cNvPr id="7" name="object 7"/>
          <p:cNvSpPr txBox="1"/>
          <p:nvPr/>
        </p:nvSpPr>
        <p:spPr>
          <a:xfrm>
            <a:off x="248899" y="1186275"/>
            <a:ext cx="3475990" cy="10001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30" dirty="0">
                <a:solidFill>
                  <a:srgbClr val="FFFFFF"/>
                </a:solidFill>
                <a:latin typeface="Verdana"/>
                <a:cs typeface="Verdana"/>
              </a:rPr>
              <a:t>Масштаб</a:t>
            </a:r>
            <a:r>
              <a:rPr sz="1200" b="1" spc="-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b="1" dirty="0">
                <a:solidFill>
                  <a:srgbClr val="FFFFFF"/>
                </a:solidFill>
                <a:latin typeface="Verdana"/>
                <a:cs typeface="Verdana"/>
              </a:rPr>
              <a:t>—</a:t>
            </a:r>
            <a:r>
              <a:rPr sz="1200" b="1" spc="-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b="1" spc="-30" dirty="0">
                <a:solidFill>
                  <a:srgbClr val="FFFFFF"/>
                </a:solidFill>
                <a:latin typeface="Verdana"/>
                <a:cs typeface="Verdana"/>
              </a:rPr>
              <a:t>измерение</a:t>
            </a:r>
            <a:r>
              <a:rPr sz="1200" b="1" spc="-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b="1" spc="-20" dirty="0">
                <a:solidFill>
                  <a:srgbClr val="FFFFFF"/>
                </a:solidFill>
                <a:latin typeface="Verdana"/>
                <a:cs typeface="Verdana"/>
              </a:rPr>
              <a:t>мира</a:t>
            </a:r>
            <a:endParaRPr sz="1200">
              <a:latin typeface="Verdana"/>
              <a:cs typeface="Verdana"/>
            </a:endParaRPr>
          </a:p>
          <a:p>
            <a:pPr marL="12700" marR="5080">
              <a:lnSpc>
                <a:spcPct val="116599"/>
              </a:lnSpc>
              <a:spcBef>
                <a:spcPts val="915"/>
              </a:spcBef>
            </a:pPr>
            <a:r>
              <a:rPr sz="950" dirty="0">
                <a:solidFill>
                  <a:srgbClr val="FFFFFF"/>
                </a:solidFill>
                <a:latin typeface="Verdana"/>
                <a:cs typeface="Verdana"/>
              </a:rPr>
              <a:t>Масштаб</a:t>
            </a:r>
            <a:r>
              <a:rPr sz="950" spc="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950" spc="-10" dirty="0">
                <a:solidFill>
                  <a:srgbClr val="FFFFFF"/>
                </a:solidFill>
                <a:latin typeface="Verdana"/>
                <a:cs typeface="Verdana"/>
              </a:rPr>
              <a:t>отражает</a:t>
            </a:r>
            <a:r>
              <a:rPr sz="950" spc="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950" dirty="0">
                <a:solidFill>
                  <a:srgbClr val="FFFFFF"/>
                </a:solidFill>
                <a:latin typeface="Verdana"/>
                <a:cs typeface="Verdana"/>
              </a:rPr>
              <a:t>соотношение</a:t>
            </a:r>
            <a:r>
              <a:rPr sz="950" spc="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950" dirty="0">
                <a:solidFill>
                  <a:srgbClr val="FFFFFF"/>
                </a:solidFill>
                <a:latin typeface="Verdana"/>
                <a:cs typeface="Verdana"/>
              </a:rPr>
              <a:t>между</a:t>
            </a:r>
            <a:r>
              <a:rPr sz="950" spc="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950" spc="-10" dirty="0">
                <a:solidFill>
                  <a:srgbClr val="FFFFFF"/>
                </a:solidFill>
                <a:latin typeface="Verdana"/>
                <a:cs typeface="Verdana"/>
              </a:rPr>
              <a:t>расстояниями </a:t>
            </a:r>
            <a:r>
              <a:rPr sz="950" dirty="0">
                <a:solidFill>
                  <a:srgbClr val="FFFFFF"/>
                </a:solidFill>
                <a:latin typeface="Verdana"/>
                <a:cs typeface="Verdana"/>
              </a:rPr>
              <a:t>на</a:t>
            </a:r>
            <a:r>
              <a:rPr sz="950" spc="-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950" spc="-10" dirty="0">
                <a:solidFill>
                  <a:srgbClr val="FFFFFF"/>
                </a:solidFill>
                <a:latin typeface="Verdana"/>
                <a:cs typeface="Verdana"/>
              </a:rPr>
              <a:t>карте</a:t>
            </a:r>
            <a:r>
              <a:rPr sz="950" spc="-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950" dirty="0">
                <a:solidFill>
                  <a:srgbClr val="FFFFFF"/>
                </a:solidFill>
                <a:latin typeface="Verdana"/>
                <a:cs typeface="Verdana"/>
              </a:rPr>
              <a:t>и</a:t>
            </a:r>
            <a:r>
              <a:rPr sz="950" spc="-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950" dirty="0">
                <a:solidFill>
                  <a:srgbClr val="FFFFFF"/>
                </a:solidFill>
                <a:latin typeface="Verdana"/>
                <a:cs typeface="Verdana"/>
              </a:rPr>
              <a:t>реальной</a:t>
            </a:r>
            <a:r>
              <a:rPr sz="950" spc="-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950" spc="-10" dirty="0">
                <a:solidFill>
                  <a:srgbClr val="FFFFFF"/>
                </a:solidFill>
                <a:latin typeface="Verdana"/>
                <a:cs typeface="Verdana"/>
              </a:rPr>
              <a:t>местностью,</a:t>
            </a:r>
            <a:r>
              <a:rPr sz="950" spc="-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950" dirty="0">
                <a:solidFill>
                  <a:srgbClr val="FFFFFF"/>
                </a:solidFill>
                <a:latin typeface="Verdana"/>
                <a:cs typeface="Verdana"/>
              </a:rPr>
              <a:t>позволяя</a:t>
            </a:r>
            <a:r>
              <a:rPr sz="950" spc="-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950" spc="-10" dirty="0">
                <a:solidFill>
                  <a:srgbClr val="FFFFFF"/>
                </a:solidFill>
                <a:latin typeface="Verdana"/>
                <a:cs typeface="Verdana"/>
              </a:rPr>
              <a:t>точно </a:t>
            </a:r>
            <a:r>
              <a:rPr sz="950" dirty="0">
                <a:solidFill>
                  <a:srgbClr val="FFFFFF"/>
                </a:solidFill>
                <a:latin typeface="Verdana"/>
                <a:cs typeface="Verdana"/>
              </a:rPr>
              <a:t>оценить</a:t>
            </a:r>
            <a:r>
              <a:rPr sz="950" spc="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950" dirty="0">
                <a:solidFill>
                  <a:srgbClr val="FFFFFF"/>
                </a:solidFill>
                <a:latin typeface="Verdana"/>
                <a:cs typeface="Verdana"/>
              </a:rPr>
              <a:t>параметры</a:t>
            </a:r>
            <a:r>
              <a:rPr sz="950" spc="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950" dirty="0">
                <a:solidFill>
                  <a:srgbClr val="FFFFFF"/>
                </a:solidFill>
                <a:latin typeface="Verdana"/>
                <a:cs typeface="Verdana"/>
              </a:rPr>
              <a:t>территории</a:t>
            </a:r>
            <a:r>
              <a:rPr sz="950" spc="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950" dirty="0">
                <a:solidFill>
                  <a:srgbClr val="FFFFFF"/>
                </a:solidFill>
                <a:latin typeface="Verdana"/>
                <a:cs typeface="Verdana"/>
              </a:rPr>
              <a:t>и</a:t>
            </a:r>
            <a:r>
              <a:rPr sz="950" spc="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950" dirty="0">
                <a:solidFill>
                  <a:srgbClr val="FFFFFF"/>
                </a:solidFill>
                <a:latin typeface="Verdana"/>
                <a:cs typeface="Verdana"/>
              </a:rPr>
              <a:t>расстояния</a:t>
            </a:r>
            <a:r>
              <a:rPr sz="950" spc="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950" spc="-10" dirty="0">
                <a:solidFill>
                  <a:srgbClr val="FFFFFF"/>
                </a:solidFill>
                <a:latin typeface="Verdana"/>
                <a:cs typeface="Verdana"/>
              </a:rPr>
              <a:t>между объектами.</a:t>
            </a:r>
            <a:endParaRPr sz="95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48937" y="2567840"/>
            <a:ext cx="3368040" cy="8312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5" dirty="0">
                <a:solidFill>
                  <a:srgbClr val="FFFFFF"/>
                </a:solidFill>
                <a:latin typeface="Verdana"/>
                <a:cs typeface="Verdana"/>
              </a:rPr>
              <a:t>Условные </a:t>
            </a:r>
            <a:r>
              <a:rPr sz="1200" b="1" spc="-50" dirty="0">
                <a:solidFill>
                  <a:srgbClr val="FFFFFF"/>
                </a:solidFill>
                <a:latin typeface="Verdana"/>
                <a:cs typeface="Verdana"/>
              </a:rPr>
              <a:t>знаки</a:t>
            </a:r>
            <a:r>
              <a:rPr sz="1200" b="1" spc="-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b="1" dirty="0">
                <a:solidFill>
                  <a:srgbClr val="FFFFFF"/>
                </a:solidFill>
                <a:latin typeface="Verdana"/>
                <a:cs typeface="Verdana"/>
              </a:rPr>
              <a:t>и</a:t>
            </a:r>
            <a:r>
              <a:rPr sz="1200" b="1" spc="-55" dirty="0">
                <a:solidFill>
                  <a:srgbClr val="FFFFFF"/>
                </a:solidFill>
                <a:latin typeface="Verdana"/>
                <a:cs typeface="Verdana"/>
              </a:rPr>
              <a:t> их </a:t>
            </a:r>
            <a:r>
              <a:rPr sz="1200" b="1" spc="-20" dirty="0">
                <a:solidFill>
                  <a:srgbClr val="FFFFFF"/>
                </a:solidFill>
                <a:latin typeface="Verdana"/>
                <a:cs typeface="Verdana"/>
              </a:rPr>
              <a:t>роль</a:t>
            </a:r>
            <a:endParaRPr sz="1200">
              <a:latin typeface="Verdana"/>
              <a:cs typeface="Verdana"/>
            </a:endParaRPr>
          </a:p>
          <a:p>
            <a:pPr marL="12700" marR="5080">
              <a:lnSpc>
                <a:spcPct val="116599"/>
              </a:lnSpc>
              <a:spcBef>
                <a:spcPts val="915"/>
              </a:spcBef>
            </a:pPr>
            <a:r>
              <a:rPr sz="950" dirty="0">
                <a:solidFill>
                  <a:srgbClr val="FFFFFF"/>
                </a:solidFill>
                <a:latin typeface="Verdana"/>
                <a:cs typeface="Verdana"/>
              </a:rPr>
              <a:t>Символы</a:t>
            </a:r>
            <a:r>
              <a:rPr sz="950" spc="-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950" dirty="0">
                <a:solidFill>
                  <a:srgbClr val="FFFFFF"/>
                </a:solidFill>
                <a:latin typeface="Verdana"/>
                <a:cs typeface="Verdana"/>
              </a:rPr>
              <a:t>на</a:t>
            </a:r>
            <a:r>
              <a:rPr sz="950" spc="-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950" spc="-10" dirty="0">
                <a:solidFill>
                  <a:srgbClr val="FFFFFF"/>
                </a:solidFill>
                <a:latin typeface="Verdana"/>
                <a:cs typeface="Verdana"/>
              </a:rPr>
              <a:t>карте</a:t>
            </a:r>
            <a:r>
              <a:rPr sz="950" spc="-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950" dirty="0">
                <a:solidFill>
                  <a:srgbClr val="FFFFFF"/>
                </a:solidFill>
                <a:latin typeface="Verdana"/>
                <a:cs typeface="Verdana"/>
              </a:rPr>
              <a:t>помогают</a:t>
            </a:r>
            <a:r>
              <a:rPr sz="950" spc="-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950" spc="-10" dirty="0">
                <a:solidFill>
                  <a:srgbClr val="FFFFFF"/>
                </a:solidFill>
                <a:latin typeface="Verdana"/>
                <a:cs typeface="Verdana"/>
              </a:rPr>
              <a:t>однозначно </a:t>
            </a:r>
            <a:r>
              <a:rPr sz="950" dirty="0">
                <a:solidFill>
                  <a:srgbClr val="FFFFFF"/>
                </a:solidFill>
                <a:latin typeface="Verdana"/>
                <a:cs typeface="Verdana"/>
              </a:rPr>
              <a:t>идентифицировать</a:t>
            </a:r>
            <a:r>
              <a:rPr sz="950" spc="-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950" spc="-10" dirty="0">
                <a:solidFill>
                  <a:srgbClr val="FFFFFF"/>
                </a:solidFill>
                <a:latin typeface="Verdana"/>
                <a:cs typeface="Verdana"/>
              </a:rPr>
              <a:t>объекты</a:t>
            </a:r>
            <a:r>
              <a:rPr sz="950" spc="-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950" dirty="0">
                <a:solidFill>
                  <a:srgbClr val="FFFFFF"/>
                </a:solidFill>
                <a:latin typeface="Verdana"/>
                <a:cs typeface="Verdana"/>
              </a:rPr>
              <a:t>и</a:t>
            </a:r>
            <a:r>
              <a:rPr sz="950" spc="-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950" spc="-10" dirty="0">
                <a:solidFill>
                  <a:srgbClr val="FFFFFF"/>
                </a:solidFill>
                <a:latin typeface="Verdana"/>
                <a:cs typeface="Verdana"/>
              </a:rPr>
              <a:t>явления,</a:t>
            </a:r>
            <a:r>
              <a:rPr sz="950" spc="-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950" spc="-10" dirty="0">
                <a:solidFill>
                  <a:srgbClr val="FFFFFF"/>
                </a:solidFill>
                <a:latin typeface="Verdana"/>
                <a:cs typeface="Verdana"/>
              </a:rPr>
              <a:t>обеспечивая </a:t>
            </a:r>
            <a:r>
              <a:rPr sz="950" dirty="0">
                <a:solidFill>
                  <a:srgbClr val="FFFFFF"/>
                </a:solidFill>
                <a:latin typeface="Verdana"/>
                <a:cs typeface="Verdana"/>
              </a:rPr>
              <a:t>удобное</a:t>
            </a:r>
            <a:r>
              <a:rPr sz="950" spc="-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950" dirty="0">
                <a:solidFill>
                  <a:srgbClr val="FFFFFF"/>
                </a:solidFill>
                <a:latin typeface="Verdana"/>
                <a:cs typeface="Verdana"/>
              </a:rPr>
              <a:t>и</a:t>
            </a:r>
            <a:r>
              <a:rPr sz="950" spc="-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950" dirty="0">
                <a:solidFill>
                  <a:srgbClr val="FFFFFF"/>
                </a:solidFill>
                <a:latin typeface="Verdana"/>
                <a:cs typeface="Verdana"/>
              </a:rPr>
              <a:t>быстрое</a:t>
            </a:r>
            <a:r>
              <a:rPr sz="950" spc="-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950" dirty="0">
                <a:solidFill>
                  <a:srgbClr val="FFFFFF"/>
                </a:solidFill>
                <a:latin typeface="Verdana"/>
                <a:cs typeface="Verdana"/>
              </a:rPr>
              <a:t>считывание</a:t>
            </a:r>
            <a:r>
              <a:rPr sz="950" spc="-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950" spc="-10" dirty="0">
                <a:solidFill>
                  <a:srgbClr val="FFFFFF"/>
                </a:solidFill>
                <a:latin typeface="Verdana"/>
                <a:cs typeface="Verdana"/>
              </a:rPr>
              <a:t>информации.</a:t>
            </a:r>
            <a:endParaRPr sz="95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48912" y="3866991"/>
            <a:ext cx="3362325" cy="8312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45" dirty="0">
                <a:solidFill>
                  <a:srgbClr val="FFFFFF"/>
                </a:solidFill>
                <a:latin typeface="Verdana"/>
                <a:cs typeface="Verdana"/>
              </a:rPr>
              <a:t>Легенда</a:t>
            </a:r>
            <a:r>
              <a:rPr sz="1200" b="1" spc="-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b="1" dirty="0">
                <a:solidFill>
                  <a:srgbClr val="FFFFFF"/>
                </a:solidFill>
                <a:latin typeface="Verdana"/>
                <a:cs typeface="Verdana"/>
              </a:rPr>
              <a:t>и</a:t>
            </a:r>
            <a:r>
              <a:rPr sz="1200" b="1" spc="-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b="1" spc="-40" dirty="0">
                <a:solidFill>
                  <a:srgbClr val="FFFFFF"/>
                </a:solidFill>
                <a:latin typeface="Verdana"/>
                <a:cs typeface="Verdana"/>
              </a:rPr>
              <a:t>координатная</a:t>
            </a:r>
            <a:r>
              <a:rPr sz="1200" b="1" spc="-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b="1" spc="-20" dirty="0">
                <a:solidFill>
                  <a:srgbClr val="FFFFFF"/>
                </a:solidFill>
                <a:latin typeface="Verdana"/>
                <a:cs typeface="Verdana"/>
              </a:rPr>
              <a:t>сетка</a:t>
            </a:r>
            <a:endParaRPr sz="1200">
              <a:latin typeface="Verdana"/>
              <a:cs typeface="Verdana"/>
            </a:endParaRPr>
          </a:p>
          <a:p>
            <a:pPr marL="12700" marR="5080">
              <a:lnSpc>
                <a:spcPct val="116599"/>
              </a:lnSpc>
              <a:spcBef>
                <a:spcPts val="915"/>
              </a:spcBef>
            </a:pPr>
            <a:r>
              <a:rPr sz="950" dirty="0">
                <a:solidFill>
                  <a:srgbClr val="FFFFFF"/>
                </a:solidFill>
                <a:latin typeface="Verdana"/>
                <a:cs typeface="Verdana"/>
              </a:rPr>
              <a:t>Легенда</a:t>
            </a:r>
            <a:r>
              <a:rPr sz="950" spc="-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950" spc="-10" dirty="0">
                <a:solidFill>
                  <a:srgbClr val="FFFFFF"/>
                </a:solidFill>
                <a:latin typeface="Verdana"/>
                <a:cs typeface="Verdana"/>
              </a:rPr>
              <a:t>объясняет</a:t>
            </a:r>
            <a:r>
              <a:rPr sz="950" spc="-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950" dirty="0">
                <a:solidFill>
                  <a:srgbClr val="FFFFFF"/>
                </a:solidFill>
                <a:latin typeface="Verdana"/>
                <a:cs typeface="Verdana"/>
              </a:rPr>
              <a:t>значения</a:t>
            </a:r>
            <a:r>
              <a:rPr sz="950" spc="-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950" spc="-10" dirty="0">
                <a:solidFill>
                  <a:srgbClr val="FFFFFF"/>
                </a:solidFill>
                <a:latin typeface="Verdana"/>
                <a:cs typeface="Verdana"/>
              </a:rPr>
              <a:t>условных</a:t>
            </a:r>
            <a:r>
              <a:rPr sz="950" spc="-25" dirty="0">
                <a:solidFill>
                  <a:srgbClr val="FFFFFF"/>
                </a:solidFill>
                <a:latin typeface="Verdana"/>
                <a:cs typeface="Verdana"/>
              </a:rPr>
              <a:t> знаков, </a:t>
            </a:r>
            <a:r>
              <a:rPr sz="950" spc="-50" dirty="0">
                <a:solidFill>
                  <a:srgbClr val="FFFFFF"/>
                </a:solidFill>
                <a:latin typeface="Verdana"/>
                <a:cs typeface="Verdana"/>
              </a:rPr>
              <a:t>а </a:t>
            </a:r>
            <a:r>
              <a:rPr sz="950" dirty="0">
                <a:solidFill>
                  <a:srgbClr val="FFFFFF"/>
                </a:solidFill>
                <a:latin typeface="Verdana"/>
                <a:cs typeface="Verdana"/>
              </a:rPr>
              <a:t>координатная</a:t>
            </a:r>
            <a:r>
              <a:rPr sz="950" spc="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950" spc="-20" dirty="0">
                <a:solidFill>
                  <a:srgbClr val="FFFFFF"/>
                </a:solidFill>
                <a:latin typeface="Verdana"/>
                <a:cs typeface="Verdana"/>
              </a:rPr>
              <a:t>сетка</a:t>
            </a:r>
            <a:r>
              <a:rPr sz="950" spc="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950" spc="-10" dirty="0">
                <a:solidFill>
                  <a:srgbClr val="FFFFFF"/>
                </a:solidFill>
                <a:latin typeface="Verdana"/>
                <a:cs typeface="Verdana"/>
              </a:rPr>
              <a:t>облегчает</a:t>
            </a:r>
            <a:r>
              <a:rPr sz="950" spc="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950" dirty="0">
                <a:solidFill>
                  <a:srgbClr val="FFFFFF"/>
                </a:solidFill>
                <a:latin typeface="Verdana"/>
                <a:cs typeface="Verdana"/>
              </a:rPr>
              <a:t>определение</a:t>
            </a:r>
            <a:r>
              <a:rPr sz="950" spc="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950" spc="-10" dirty="0">
                <a:solidFill>
                  <a:srgbClr val="FFFFFF"/>
                </a:solidFill>
                <a:latin typeface="Verdana"/>
                <a:cs typeface="Verdana"/>
              </a:rPr>
              <a:t>точного </a:t>
            </a:r>
            <a:r>
              <a:rPr sz="950" dirty="0">
                <a:solidFill>
                  <a:srgbClr val="FFFFFF"/>
                </a:solidFill>
                <a:latin typeface="Verdana"/>
                <a:cs typeface="Verdana"/>
              </a:rPr>
              <a:t>положения</a:t>
            </a:r>
            <a:r>
              <a:rPr sz="950" spc="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950" spc="-10" dirty="0">
                <a:solidFill>
                  <a:srgbClr val="FFFFFF"/>
                </a:solidFill>
                <a:latin typeface="Verdana"/>
                <a:cs typeface="Verdana"/>
              </a:rPr>
              <a:t>объектов.</a:t>
            </a:r>
            <a:endParaRPr sz="95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008875" y="1835277"/>
            <a:ext cx="4865099" cy="1795794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48899" y="507261"/>
            <a:ext cx="6380480" cy="3625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200" spc="-105" dirty="0"/>
              <a:t>Типы</a:t>
            </a:r>
            <a:r>
              <a:rPr sz="2200" spc="-114" dirty="0"/>
              <a:t> </a:t>
            </a:r>
            <a:r>
              <a:rPr sz="2200" spc="-85" dirty="0"/>
              <a:t>географических</a:t>
            </a:r>
            <a:r>
              <a:rPr sz="2200" spc="-110" dirty="0"/>
              <a:t> </a:t>
            </a:r>
            <a:r>
              <a:rPr sz="2200" spc="-75" dirty="0"/>
              <a:t>карт</a:t>
            </a:r>
            <a:r>
              <a:rPr sz="2200" spc="-114" dirty="0"/>
              <a:t> </a:t>
            </a:r>
            <a:r>
              <a:rPr sz="2200" dirty="0"/>
              <a:t>и</a:t>
            </a:r>
            <a:r>
              <a:rPr sz="2200" spc="-110" dirty="0"/>
              <a:t> </a:t>
            </a:r>
            <a:r>
              <a:rPr sz="2200" spc="-100" dirty="0"/>
              <a:t>их</a:t>
            </a:r>
            <a:r>
              <a:rPr sz="2200" spc="-110" dirty="0"/>
              <a:t> </a:t>
            </a:r>
            <a:r>
              <a:rPr sz="2200" spc="-50" dirty="0"/>
              <a:t>функции</a:t>
            </a:r>
            <a:endParaRPr sz="2200"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4294967295"/>
          </p:nvPr>
        </p:nvSpPr>
        <p:spPr>
          <a:xfrm>
            <a:off x="9007475" y="4941888"/>
            <a:ext cx="136525" cy="12223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29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pc="-50" dirty="0"/>
              <a:t>4</a:t>
            </a:fld>
            <a:endParaRPr spc="-50" dirty="0"/>
          </a:p>
        </p:txBody>
      </p:sp>
      <p:sp>
        <p:nvSpPr>
          <p:cNvPr id="5" name="object 5"/>
          <p:cNvSpPr txBox="1"/>
          <p:nvPr/>
        </p:nvSpPr>
        <p:spPr>
          <a:xfrm>
            <a:off x="248899" y="2083668"/>
            <a:ext cx="3362325" cy="12515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9525">
              <a:lnSpc>
                <a:spcPct val="119400"/>
              </a:lnSpc>
              <a:spcBef>
                <a:spcPts val="95"/>
              </a:spcBef>
            </a:pPr>
            <a:r>
              <a:rPr sz="1000" spc="10" dirty="0">
                <a:solidFill>
                  <a:srgbClr val="FFFFFF"/>
                </a:solidFill>
                <a:latin typeface="Verdana"/>
                <a:cs typeface="Verdana"/>
              </a:rPr>
              <a:t>Сравнение</a:t>
            </a:r>
            <a:r>
              <a:rPr sz="1000" spc="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spc="10" dirty="0">
                <a:solidFill>
                  <a:srgbClr val="FFFFFF"/>
                </a:solidFill>
                <a:latin typeface="Verdana"/>
                <a:cs typeface="Verdana"/>
              </a:rPr>
              <a:t>основных</a:t>
            </a:r>
            <a:r>
              <a:rPr sz="1000" spc="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spc="10" dirty="0">
                <a:solidFill>
                  <a:srgbClr val="FFFFFF"/>
                </a:solidFill>
                <a:latin typeface="Verdana"/>
                <a:cs typeface="Verdana"/>
              </a:rPr>
              <a:t>характеристик</a:t>
            </a:r>
            <a:r>
              <a:rPr sz="1000" spc="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Verdana"/>
                <a:cs typeface="Verdana"/>
              </a:rPr>
              <a:t>физико- </a:t>
            </a:r>
            <a:r>
              <a:rPr sz="1000" dirty="0">
                <a:solidFill>
                  <a:srgbClr val="FFFFFF"/>
                </a:solidFill>
                <a:latin typeface="Verdana"/>
                <a:cs typeface="Verdana"/>
              </a:rPr>
              <a:t>географических, </a:t>
            </a:r>
            <a:r>
              <a:rPr sz="1000" spc="10" dirty="0">
                <a:solidFill>
                  <a:srgbClr val="FFFFFF"/>
                </a:solidFill>
                <a:latin typeface="Verdana"/>
                <a:cs typeface="Verdana"/>
              </a:rPr>
              <a:t>политических</a:t>
            </a:r>
            <a:r>
              <a:rPr sz="1000" spc="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spc="60" dirty="0">
                <a:solidFill>
                  <a:srgbClr val="FFFFFF"/>
                </a:solidFill>
                <a:latin typeface="Verdana"/>
                <a:cs typeface="Verdana"/>
              </a:rPr>
              <a:t>и</a:t>
            </a:r>
            <a:r>
              <a:rPr sz="10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Verdana"/>
                <a:cs typeface="Verdana"/>
              </a:rPr>
              <a:t>экономических </a:t>
            </a:r>
            <a:r>
              <a:rPr sz="1000" dirty="0">
                <a:solidFill>
                  <a:srgbClr val="FFFFFF"/>
                </a:solidFill>
                <a:latin typeface="Verdana"/>
                <a:cs typeface="Verdana"/>
              </a:rPr>
              <a:t>карт</a:t>
            </a:r>
            <a:r>
              <a:rPr sz="1000" spc="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dirty="0">
                <a:solidFill>
                  <a:srgbClr val="FFFFFF"/>
                </a:solidFill>
                <a:latin typeface="Verdana"/>
                <a:cs typeface="Verdana"/>
              </a:rPr>
              <a:t>для</a:t>
            </a:r>
            <a:r>
              <a:rPr sz="1000" spc="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dirty="0">
                <a:solidFill>
                  <a:srgbClr val="FFFFFF"/>
                </a:solidFill>
                <a:latin typeface="Verdana"/>
                <a:cs typeface="Verdana"/>
              </a:rPr>
              <a:t>понимания</a:t>
            </a:r>
            <a:r>
              <a:rPr sz="1000" spc="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dirty="0">
                <a:solidFill>
                  <a:srgbClr val="FFFFFF"/>
                </a:solidFill>
                <a:latin typeface="Verdana"/>
                <a:cs typeface="Verdana"/>
              </a:rPr>
              <a:t>их</a:t>
            </a:r>
            <a:r>
              <a:rPr sz="1000" spc="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Verdana"/>
                <a:cs typeface="Verdana"/>
              </a:rPr>
              <a:t>назначения.</a:t>
            </a:r>
            <a:endParaRPr sz="1000">
              <a:latin typeface="Verdana"/>
              <a:cs typeface="Verdana"/>
            </a:endParaRPr>
          </a:p>
          <a:p>
            <a:pPr marL="12700" marR="5080">
              <a:lnSpc>
                <a:spcPct val="119400"/>
              </a:lnSpc>
              <a:spcBef>
                <a:spcPts val="1055"/>
              </a:spcBef>
            </a:pPr>
            <a:r>
              <a:rPr sz="1000" dirty="0">
                <a:solidFill>
                  <a:srgbClr val="FFFFFF"/>
                </a:solidFill>
                <a:latin typeface="Verdana"/>
                <a:cs typeface="Verdana"/>
              </a:rPr>
              <a:t>Каждый</a:t>
            </a:r>
            <a:r>
              <a:rPr sz="1000" spc="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dirty="0">
                <a:solidFill>
                  <a:srgbClr val="FFFFFF"/>
                </a:solidFill>
                <a:latin typeface="Verdana"/>
                <a:cs typeface="Verdana"/>
              </a:rPr>
              <a:t>тип</a:t>
            </a:r>
            <a:r>
              <a:rPr sz="1000" spc="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dirty="0">
                <a:solidFill>
                  <a:srgbClr val="FFFFFF"/>
                </a:solidFill>
                <a:latin typeface="Verdana"/>
                <a:cs typeface="Verdana"/>
              </a:rPr>
              <a:t>карты</a:t>
            </a:r>
            <a:r>
              <a:rPr sz="1000" spc="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dirty="0">
                <a:solidFill>
                  <a:srgbClr val="FFFFFF"/>
                </a:solidFill>
                <a:latin typeface="Verdana"/>
                <a:cs typeface="Verdana"/>
              </a:rPr>
              <a:t>служит</a:t>
            </a:r>
            <a:r>
              <a:rPr sz="1000" spc="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dirty="0">
                <a:solidFill>
                  <a:srgbClr val="FFFFFF"/>
                </a:solidFill>
                <a:latin typeface="Verdana"/>
                <a:cs typeface="Verdana"/>
              </a:rPr>
              <a:t>специфической</a:t>
            </a:r>
            <a:r>
              <a:rPr sz="1000" spc="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Verdana"/>
                <a:cs typeface="Verdana"/>
              </a:rPr>
              <a:t>цели, </a:t>
            </a:r>
            <a:r>
              <a:rPr sz="1000" spc="10" dirty="0">
                <a:solidFill>
                  <a:srgbClr val="FFFFFF"/>
                </a:solidFill>
                <a:latin typeface="Verdana"/>
                <a:cs typeface="Verdana"/>
              </a:rPr>
              <a:t>помогая</a:t>
            </a:r>
            <a:r>
              <a:rPr sz="1000" spc="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spc="10" dirty="0">
                <a:solidFill>
                  <a:srgbClr val="FFFFFF"/>
                </a:solidFill>
                <a:latin typeface="Verdana"/>
                <a:cs typeface="Verdana"/>
              </a:rPr>
              <a:t>анализировать</a:t>
            </a:r>
            <a:r>
              <a:rPr sz="1000" spc="1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Verdana"/>
                <a:cs typeface="Verdana"/>
              </a:rPr>
              <a:t>природные, </a:t>
            </a:r>
            <a:r>
              <a:rPr sz="1000" spc="20" dirty="0">
                <a:solidFill>
                  <a:srgbClr val="FFFFFF"/>
                </a:solidFill>
                <a:latin typeface="Verdana"/>
                <a:cs typeface="Verdana"/>
              </a:rPr>
              <a:t>административные</a:t>
            </a:r>
            <a:r>
              <a:rPr sz="1000" spc="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spc="20" dirty="0">
                <a:solidFill>
                  <a:srgbClr val="FFFFFF"/>
                </a:solidFill>
                <a:latin typeface="Verdana"/>
                <a:cs typeface="Verdana"/>
              </a:rPr>
              <a:t>или</a:t>
            </a:r>
            <a:r>
              <a:rPr sz="1000" spc="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spc="20" dirty="0">
                <a:solidFill>
                  <a:srgbClr val="FFFFFF"/>
                </a:solidFill>
                <a:latin typeface="Verdana"/>
                <a:cs typeface="Verdana"/>
              </a:rPr>
              <a:t>экономические</a:t>
            </a:r>
            <a:r>
              <a:rPr sz="1000" spc="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Verdana"/>
                <a:cs typeface="Verdana"/>
              </a:rPr>
              <a:t>аспекты.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996175" y="4380760"/>
            <a:ext cx="2385695" cy="1511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800" spc="10" dirty="0">
                <a:solidFill>
                  <a:srgbClr val="FFFFFF"/>
                </a:solidFill>
                <a:latin typeface="Verdana"/>
                <a:cs typeface="Verdana"/>
              </a:rPr>
              <a:t>Образовательные</a:t>
            </a:r>
            <a:r>
              <a:rPr sz="8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800" spc="10" dirty="0">
                <a:solidFill>
                  <a:srgbClr val="FFFFFF"/>
                </a:solidFill>
                <a:latin typeface="Verdana"/>
                <a:cs typeface="Verdana"/>
              </a:rPr>
              <a:t>стандарты</a:t>
            </a:r>
            <a:r>
              <a:rPr sz="800" spc="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800" spc="10" dirty="0">
                <a:solidFill>
                  <a:srgbClr val="FFFFFF"/>
                </a:solidFill>
                <a:latin typeface="Verdana"/>
                <a:cs typeface="Verdana"/>
              </a:rPr>
              <a:t>по</a:t>
            </a:r>
            <a:r>
              <a:rPr sz="800" spc="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800" spc="-10" dirty="0">
                <a:solidFill>
                  <a:srgbClr val="FFFFFF"/>
                </a:solidFill>
                <a:latin typeface="Verdana"/>
                <a:cs typeface="Verdana"/>
              </a:rPr>
              <a:t>географии</a:t>
            </a:r>
            <a:endParaRPr sz="80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77035" rIns="0" bIns="0" rtlCol="0">
            <a:spAutoFit/>
          </a:bodyPr>
          <a:lstStyle/>
          <a:p>
            <a:pPr marL="12700" marR="5080">
              <a:lnSpc>
                <a:spcPct val="102099"/>
              </a:lnSpc>
              <a:spcBef>
                <a:spcPts val="55"/>
              </a:spcBef>
            </a:pPr>
            <a:r>
              <a:rPr sz="2200" spc="-65" dirty="0"/>
              <a:t>Практическое</a:t>
            </a:r>
            <a:r>
              <a:rPr sz="2200" spc="-85" dirty="0"/>
              <a:t> </a:t>
            </a:r>
            <a:r>
              <a:rPr sz="2200" spc="-50" dirty="0"/>
              <a:t>применение</a:t>
            </a:r>
            <a:r>
              <a:rPr sz="2200" spc="-85" dirty="0"/>
              <a:t> </a:t>
            </a:r>
            <a:r>
              <a:rPr sz="2200" spc="-70" dirty="0"/>
              <a:t>картографических </a:t>
            </a:r>
            <a:r>
              <a:rPr sz="2200" spc="-10" dirty="0"/>
              <a:t>навыков</a:t>
            </a:r>
            <a:endParaRPr sz="2200"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4294967295"/>
          </p:nvPr>
        </p:nvSpPr>
        <p:spPr>
          <a:xfrm>
            <a:off x="9007475" y="4941888"/>
            <a:ext cx="136525" cy="12223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29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pc="-50" dirty="0"/>
              <a:t>5</a:t>
            </a:fld>
            <a:endParaRPr spc="-50" dirty="0"/>
          </a:p>
        </p:txBody>
      </p:sp>
      <p:sp>
        <p:nvSpPr>
          <p:cNvPr id="4" name="object 4"/>
          <p:cNvSpPr txBox="1"/>
          <p:nvPr/>
        </p:nvSpPr>
        <p:spPr>
          <a:xfrm>
            <a:off x="248899" y="2288457"/>
            <a:ext cx="2726055" cy="10052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6799"/>
              </a:lnSpc>
              <a:spcBef>
                <a:spcPts val="100"/>
              </a:spcBef>
            </a:pPr>
            <a:r>
              <a:rPr sz="1100" spc="10" dirty="0">
                <a:solidFill>
                  <a:srgbClr val="FFFFFF"/>
                </a:solidFill>
                <a:latin typeface="Verdana"/>
                <a:cs typeface="Verdana"/>
              </a:rPr>
              <a:t>Определение</a:t>
            </a:r>
            <a:r>
              <a:rPr sz="1100" spc="1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Verdana"/>
                <a:cs typeface="Verdana"/>
              </a:rPr>
              <a:t>местонахождения </a:t>
            </a:r>
            <a:r>
              <a:rPr sz="1100" spc="-20" dirty="0">
                <a:solidFill>
                  <a:srgbClr val="FFFFFF"/>
                </a:solidFill>
                <a:latin typeface="Verdana"/>
                <a:cs typeface="Verdana"/>
              </a:rPr>
              <a:t>отдельных</a:t>
            </a:r>
            <a:r>
              <a:rPr sz="1100" spc="-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FFFFFF"/>
                </a:solidFill>
                <a:latin typeface="Verdana"/>
                <a:cs typeface="Verdana"/>
              </a:rPr>
              <a:t>объектов</a:t>
            </a:r>
            <a:r>
              <a:rPr sz="1100" spc="-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FFFFFF"/>
                </a:solidFill>
                <a:latin typeface="Verdana"/>
                <a:cs typeface="Verdana"/>
              </a:rPr>
              <a:t>по</a:t>
            </a:r>
            <a:r>
              <a:rPr sz="1100" spc="-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Verdana"/>
                <a:cs typeface="Verdana"/>
              </a:rPr>
              <a:t>координатам </a:t>
            </a:r>
            <a:r>
              <a:rPr sz="1100" dirty="0">
                <a:solidFill>
                  <a:srgbClr val="FFFFFF"/>
                </a:solidFill>
                <a:latin typeface="Verdana"/>
                <a:cs typeface="Verdana"/>
              </a:rPr>
              <a:t>развивает</a:t>
            </a:r>
            <a:r>
              <a:rPr sz="1100" spc="-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Verdana"/>
                <a:cs typeface="Verdana"/>
              </a:rPr>
              <a:t>точность</a:t>
            </a:r>
            <a:r>
              <a:rPr sz="1100" spc="5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00" spc="10" dirty="0">
                <a:solidFill>
                  <a:srgbClr val="FFFFFF"/>
                </a:solidFill>
                <a:latin typeface="Verdana"/>
                <a:cs typeface="Verdana"/>
              </a:rPr>
              <a:t>ориентирования</a:t>
            </a:r>
            <a:r>
              <a:rPr sz="1100" spc="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00" spc="5" dirty="0">
                <a:solidFill>
                  <a:srgbClr val="FFFFFF"/>
                </a:solidFill>
                <a:latin typeface="Verdana"/>
                <a:cs typeface="Verdana"/>
              </a:rPr>
              <a:t>и </a:t>
            </a:r>
            <a:r>
              <a:rPr sz="1100" spc="10" dirty="0">
                <a:solidFill>
                  <a:srgbClr val="FFFFFF"/>
                </a:solidFill>
                <a:latin typeface="Verdana"/>
                <a:cs typeface="Verdana"/>
              </a:rPr>
              <a:t>пространственное</a:t>
            </a:r>
            <a:r>
              <a:rPr sz="1100" spc="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Verdana"/>
                <a:cs typeface="Verdana"/>
              </a:rPr>
              <a:t>мышление.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212887" y="2384082"/>
            <a:ext cx="2534920" cy="8089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6799"/>
              </a:lnSpc>
              <a:spcBef>
                <a:spcPts val="100"/>
              </a:spcBef>
            </a:pPr>
            <a:r>
              <a:rPr sz="1100" dirty="0">
                <a:solidFill>
                  <a:srgbClr val="FFFFFF"/>
                </a:solidFill>
                <a:latin typeface="Verdana"/>
                <a:cs typeface="Verdana"/>
              </a:rPr>
              <a:t>Анализ</a:t>
            </a:r>
            <a:r>
              <a:rPr sz="1100" spc="-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Verdana"/>
                <a:cs typeface="Verdana"/>
              </a:rPr>
              <a:t>рельефа</a:t>
            </a:r>
            <a:r>
              <a:rPr sz="1100" spc="-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00" spc="55" dirty="0">
                <a:solidFill>
                  <a:srgbClr val="FFFFFF"/>
                </a:solidFill>
                <a:latin typeface="Verdana"/>
                <a:cs typeface="Verdana"/>
              </a:rPr>
              <a:t>и</a:t>
            </a:r>
            <a:r>
              <a:rPr sz="1100" spc="-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Verdana"/>
                <a:cs typeface="Verdana"/>
              </a:rPr>
              <a:t>высот</a:t>
            </a:r>
            <a:r>
              <a:rPr sz="1100" spc="-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Verdana"/>
                <a:cs typeface="Verdana"/>
              </a:rPr>
              <a:t>помогает </a:t>
            </a:r>
            <a:r>
              <a:rPr sz="1100" spc="10" dirty="0">
                <a:solidFill>
                  <a:srgbClr val="FFFFFF"/>
                </a:solidFill>
                <a:latin typeface="Verdana"/>
                <a:cs typeface="Verdana"/>
              </a:rPr>
              <a:t>понять</a:t>
            </a:r>
            <a:r>
              <a:rPr sz="1100" spc="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00" spc="10" dirty="0">
                <a:solidFill>
                  <a:srgbClr val="FFFFFF"/>
                </a:solidFill>
                <a:latin typeface="Verdana"/>
                <a:cs typeface="Verdana"/>
              </a:rPr>
              <a:t>природные</a:t>
            </a:r>
            <a:r>
              <a:rPr sz="1100" spc="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Verdana"/>
                <a:cs typeface="Verdana"/>
              </a:rPr>
              <a:t>условия </a:t>
            </a:r>
            <a:r>
              <a:rPr sz="1100" dirty="0">
                <a:solidFill>
                  <a:srgbClr val="FFFFFF"/>
                </a:solidFill>
                <a:latin typeface="Verdana"/>
                <a:cs typeface="Verdana"/>
              </a:rPr>
              <a:t>территорий</a:t>
            </a:r>
            <a:r>
              <a:rPr sz="1100" spc="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00" spc="55" dirty="0">
                <a:solidFill>
                  <a:srgbClr val="FFFFFF"/>
                </a:solidFill>
                <a:latin typeface="Verdana"/>
                <a:cs typeface="Verdana"/>
              </a:rPr>
              <a:t>и</a:t>
            </a:r>
            <a:r>
              <a:rPr sz="1100" spc="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00" spc="-20" dirty="0">
                <a:solidFill>
                  <a:srgbClr val="FFFFFF"/>
                </a:solidFill>
                <a:latin typeface="Verdana"/>
                <a:cs typeface="Verdana"/>
              </a:rPr>
              <a:t>их</a:t>
            </a:r>
            <a:r>
              <a:rPr sz="1100" spc="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FFFFFF"/>
                </a:solidFill>
                <a:latin typeface="Verdana"/>
                <a:cs typeface="Verdana"/>
              </a:rPr>
              <a:t>влияние</a:t>
            </a:r>
            <a:r>
              <a:rPr sz="1100" spc="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00" spc="-25" dirty="0">
                <a:solidFill>
                  <a:srgbClr val="FFFFFF"/>
                </a:solidFill>
                <a:latin typeface="Verdana"/>
                <a:cs typeface="Verdana"/>
              </a:rPr>
              <a:t>на </a:t>
            </a:r>
            <a:r>
              <a:rPr sz="1100" dirty="0">
                <a:solidFill>
                  <a:srgbClr val="FFFFFF"/>
                </a:solidFill>
                <a:latin typeface="Verdana"/>
                <a:cs typeface="Verdana"/>
              </a:rPr>
              <a:t>население</a:t>
            </a:r>
            <a:r>
              <a:rPr sz="1100" spc="-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00" spc="55" dirty="0">
                <a:solidFill>
                  <a:srgbClr val="FFFFFF"/>
                </a:solidFill>
                <a:latin typeface="Verdana"/>
                <a:cs typeface="Verdana"/>
              </a:rPr>
              <a:t>и</a:t>
            </a:r>
            <a:r>
              <a:rPr sz="1100" spc="-10" dirty="0">
                <a:solidFill>
                  <a:srgbClr val="FFFFFF"/>
                </a:solidFill>
                <a:latin typeface="Verdana"/>
                <a:cs typeface="Verdana"/>
              </a:rPr>
              <a:t> хозяйство.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176900" y="2288457"/>
            <a:ext cx="2695575" cy="10052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6799"/>
              </a:lnSpc>
              <a:spcBef>
                <a:spcPts val="100"/>
              </a:spcBef>
            </a:pPr>
            <a:r>
              <a:rPr sz="1100" spc="10" dirty="0">
                <a:solidFill>
                  <a:srgbClr val="FFFFFF"/>
                </a:solidFill>
                <a:latin typeface="Verdana"/>
                <a:cs typeface="Verdana"/>
              </a:rPr>
              <a:t>Планирование</a:t>
            </a:r>
            <a:r>
              <a:rPr sz="1100" spc="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00" spc="10" dirty="0">
                <a:solidFill>
                  <a:srgbClr val="FFFFFF"/>
                </a:solidFill>
                <a:latin typeface="Verdana"/>
                <a:cs typeface="Verdana"/>
              </a:rPr>
              <a:t>маршрутов</a:t>
            </a:r>
            <a:r>
              <a:rPr sz="1100" spc="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00" spc="5" dirty="0">
                <a:solidFill>
                  <a:srgbClr val="FFFFFF"/>
                </a:solidFill>
                <a:latin typeface="Verdana"/>
                <a:cs typeface="Verdana"/>
              </a:rPr>
              <a:t>и </a:t>
            </a:r>
            <a:r>
              <a:rPr sz="1100" dirty="0">
                <a:solidFill>
                  <a:srgbClr val="FFFFFF"/>
                </a:solidFill>
                <a:latin typeface="Verdana"/>
                <a:cs typeface="Verdana"/>
              </a:rPr>
              <a:t>сравнение</a:t>
            </a:r>
            <a:r>
              <a:rPr sz="1100" spc="1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Verdana"/>
                <a:cs typeface="Verdana"/>
              </a:rPr>
              <a:t>территорий</a:t>
            </a:r>
            <a:r>
              <a:rPr sz="1100" spc="5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FFFFFF"/>
                </a:solidFill>
                <a:latin typeface="Verdana"/>
                <a:cs typeface="Verdana"/>
              </a:rPr>
              <a:t>способствует</a:t>
            </a:r>
            <a:r>
              <a:rPr sz="1100" spc="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FFFFFF"/>
                </a:solidFill>
                <a:latin typeface="Verdana"/>
                <a:cs typeface="Verdana"/>
              </a:rPr>
              <a:t>развитию</a:t>
            </a:r>
            <a:r>
              <a:rPr sz="1100" spc="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Verdana"/>
                <a:cs typeface="Verdana"/>
              </a:rPr>
              <a:t>логического </a:t>
            </a:r>
            <a:r>
              <a:rPr sz="1100" dirty="0">
                <a:solidFill>
                  <a:srgbClr val="FFFFFF"/>
                </a:solidFill>
                <a:latin typeface="Verdana"/>
                <a:cs typeface="Verdana"/>
              </a:rPr>
              <a:t>мышления</a:t>
            </a:r>
            <a:r>
              <a:rPr sz="1100" spc="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00" spc="55" dirty="0">
                <a:solidFill>
                  <a:srgbClr val="FFFFFF"/>
                </a:solidFill>
                <a:latin typeface="Verdana"/>
                <a:cs typeface="Verdana"/>
              </a:rPr>
              <a:t>и</a:t>
            </a:r>
            <a:r>
              <a:rPr sz="1100" spc="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FFFFFF"/>
                </a:solidFill>
                <a:latin typeface="Verdana"/>
                <a:cs typeface="Verdana"/>
              </a:rPr>
              <a:t>внимательности</a:t>
            </a:r>
            <a:r>
              <a:rPr sz="1100" spc="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00" spc="-50" dirty="0">
                <a:solidFill>
                  <a:srgbClr val="FFFFFF"/>
                </a:solidFill>
                <a:latin typeface="Verdana"/>
                <a:cs typeface="Verdana"/>
              </a:rPr>
              <a:t>к </a:t>
            </a:r>
            <a:r>
              <a:rPr sz="1100" spc="-10" dirty="0">
                <a:solidFill>
                  <a:srgbClr val="FFFFFF"/>
                </a:solidFill>
                <a:latin typeface="Verdana"/>
                <a:cs typeface="Verdana"/>
              </a:rPr>
              <a:t>деталям.</a:t>
            </a:r>
            <a:endParaRPr sz="110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1599" y="2634646"/>
            <a:ext cx="4264500" cy="2248857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617899" y="2634646"/>
            <a:ext cx="4264500" cy="2248857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48899" y="238024"/>
            <a:ext cx="7472045" cy="3321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85" dirty="0"/>
              <a:t>Роль</a:t>
            </a:r>
            <a:r>
              <a:rPr spc="-95" dirty="0"/>
              <a:t> </a:t>
            </a:r>
            <a:r>
              <a:rPr spc="-114" dirty="0"/>
              <a:t>цифровых</a:t>
            </a:r>
            <a:r>
              <a:rPr spc="-95" dirty="0"/>
              <a:t> </a:t>
            </a:r>
            <a:r>
              <a:rPr spc="-60" dirty="0"/>
              <a:t>технологий</a:t>
            </a:r>
            <a:r>
              <a:rPr spc="-95" dirty="0"/>
              <a:t> </a:t>
            </a:r>
            <a:r>
              <a:rPr spc="-110" dirty="0"/>
              <a:t>в</a:t>
            </a:r>
            <a:r>
              <a:rPr spc="-95" dirty="0"/>
              <a:t> </a:t>
            </a:r>
            <a:r>
              <a:rPr spc="-50" dirty="0"/>
              <a:t>обучении</a:t>
            </a:r>
            <a:r>
              <a:rPr spc="-90" dirty="0"/>
              <a:t> </a:t>
            </a:r>
            <a:r>
              <a:rPr spc="-50" dirty="0"/>
              <a:t>картографии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4294967295"/>
          </p:nvPr>
        </p:nvSpPr>
        <p:spPr>
          <a:xfrm>
            <a:off x="9007475" y="4941888"/>
            <a:ext cx="136525" cy="12223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29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pc="-50" dirty="0"/>
              <a:t>6</a:t>
            </a:fld>
            <a:endParaRPr spc="-50" dirty="0"/>
          </a:p>
        </p:txBody>
      </p:sp>
      <p:sp>
        <p:nvSpPr>
          <p:cNvPr id="6" name="object 6"/>
          <p:cNvSpPr txBox="1"/>
          <p:nvPr/>
        </p:nvSpPr>
        <p:spPr>
          <a:xfrm>
            <a:off x="248899" y="1077407"/>
            <a:ext cx="3322954" cy="1290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spc="-50" dirty="0">
                <a:solidFill>
                  <a:srgbClr val="FFFFFF"/>
                </a:solidFill>
                <a:latin typeface="Verdana"/>
                <a:cs typeface="Verdana"/>
              </a:rPr>
              <a:t>Интерактивные</a:t>
            </a:r>
            <a:r>
              <a:rPr sz="1300" b="1" spc="-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00" b="1" spc="-70" dirty="0">
                <a:solidFill>
                  <a:srgbClr val="FFFFFF"/>
                </a:solidFill>
                <a:latin typeface="Verdana"/>
                <a:cs typeface="Verdana"/>
              </a:rPr>
              <a:t>атласы</a:t>
            </a:r>
            <a:r>
              <a:rPr sz="1300" b="1" spc="-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00" b="1" spc="-70" dirty="0">
                <a:solidFill>
                  <a:srgbClr val="FFFFFF"/>
                </a:solidFill>
                <a:latin typeface="Verdana"/>
                <a:cs typeface="Verdana"/>
              </a:rPr>
              <a:t>как</a:t>
            </a:r>
            <a:r>
              <a:rPr sz="1300" b="1" spc="-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00" b="1" spc="-10" dirty="0">
                <a:solidFill>
                  <a:srgbClr val="FFFFFF"/>
                </a:solidFill>
                <a:latin typeface="Verdana"/>
                <a:cs typeface="Verdana"/>
              </a:rPr>
              <a:t>ресурс</a:t>
            </a:r>
            <a:endParaRPr sz="1300">
              <a:latin typeface="Verdana"/>
              <a:cs typeface="Verdana"/>
            </a:endParaRPr>
          </a:p>
          <a:p>
            <a:pPr marL="12700" marR="5080">
              <a:lnSpc>
                <a:spcPct val="116599"/>
              </a:lnSpc>
              <a:spcBef>
                <a:spcPts val="1055"/>
              </a:spcBef>
            </a:pPr>
            <a:r>
              <a:rPr sz="1050" dirty="0">
                <a:solidFill>
                  <a:srgbClr val="FFFFFF"/>
                </a:solidFill>
                <a:latin typeface="Verdana"/>
                <a:cs typeface="Verdana"/>
              </a:rPr>
              <a:t>Цифровые</a:t>
            </a:r>
            <a:r>
              <a:rPr sz="1050" spc="-20" dirty="0">
                <a:solidFill>
                  <a:srgbClr val="FFFFFF"/>
                </a:solidFill>
                <a:latin typeface="Verdana"/>
                <a:cs typeface="Verdana"/>
              </a:rPr>
              <a:t> атласы </a:t>
            </a:r>
            <a:r>
              <a:rPr sz="1050" dirty="0">
                <a:solidFill>
                  <a:srgbClr val="FFFFFF"/>
                </a:solidFill>
                <a:latin typeface="Verdana"/>
                <a:cs typeface="Verdana"/>
              </a:rPr>
              <a:t>позволяют</a:t>
            </a:r>
            <a:r>
              <a:rPr sz="1050" spc="-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50" spc="-10" dirty="0">
                <a:solidFill>
                  <a:srgbClr val="FFFFFF"/>
                </a:solidFill>
                <a:latin typeface="Verdana"/>
                <a:cs typeface="Verdana"/>
              </a:rPr>
              <a:t>учащимся </a:t>
            </a:r>
            <a:r>
              <a:rPr sz="1050" dirty="0">
                <a:solidFill>
                  <a:srgbClr val="FFFFFF"/>
                </a:solidFill>
                <a:latin typeface="Verdana"/>
                <a:cs typeface="Verdana"/>
              </a:rPr>
              <a:t>самостоятельно</a:t>
            </a:r>
            <a:r>
              <a:rPr sz="1050" spc="-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50" dirty="0">
                <a:solidFill>
                  <a:srgbClr val="FFFFFF"/>
                </a:solidFill>
                <a:latin typeface="Verdana"/>
                <a:cs typeface="Verdana"/>
              </a:rPr>
              <a:t>исследовать</a:t>
            </a:r>
            <a:r>
              <a:rPr sz="1050" spc="-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50" spc="-10" dirty="0">
                <a:solidFill>
                  <a:srgbClr val="FFFFFF"/>
                </a:solidFill>
                <a:latin typeface="Verdana"/>
                <a:cs typeface="Verdana"/>
              </a:rPr>
              <a:t>географические </a:t>
            </a:r>
            <a:r>
              <a:rPr sz="1050" spc="-35" dirty="0">
                <a:solidFill>
                  <a:srgbClr val="FFFFFF"/>
                </a:solidFill>
                <a:latin typeface="Verdana"/>
                <a:cs typeface="Verdana"/>
              </a:rPr>
              <a:t>объекты,</a:t>
            </a:r>
            <a:r>
              <a:rPr sz="1050" spc="-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50" spc="-25" dirty="0">
                <a:solidFill>
                  <a:srgbClr val="FFFFFF"/>
                </a:solidFill>
                <a:latin typeface="Verdana"/>
                <a:cs typeface="Verdana"/>
              </a:rPr>
              <a:t>что</a:t>
            </a:r>
            <a:r>
              <a:rPr sz="1050" spc="-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50" dirty="0">
                <a:solidFill>
                  <a:srgbClr val="FFFFFF"/>
                </a:solidFill>
                <a:latin typeface="Verdana"/>
                <a:cs typeface="Verdana"/>
              </a:rPr>
              <a:t>способствует</a:t>
            </a:r>
            <a:r>
              <a:rPr sz="1050" spc="-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50" spc="-10" dirty="0">
                <a:solidFill>
                  <a:srgbClr val="FFFFFF"/>
                </a:solidFill>
                <a:latin typeface="Verdana"/>
                <a:cs typeface="Verdana"/>
              </a:rPr>
              <a:t>развитию </a:t>
            </a:r>
            <a:r>
              <a:rPr sz="1050" dirty="0">
                <a:solidFill>
                  <a:srgbClr val="FFFFFF"/>
                </a:solidFill>
                <a:latin typeface="Verdana"/>
                <a:cs typeface="Verdana"/>
              </a:rPr>
              <a:t>аналитических</a:t>
            </a:r>
            <a:r>
              <a:rPr sz="1050" spc="-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50" spc="-10" dirty="0">
                <a:solidFill>
                  <a:srgbClr val="FFFFFF"/>
                </a:solidFill>
                <a:latin typeface="Verdana"/>
                <a:cs typeface="Verdana"/>
              </a:rPr>
              <a:t>навыков</a:t>
            </a:r>
            <a:r>
              <a:rPr sz="1050" spc="-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50" dirty="0">
                <a:solidFill>
                  <a:srgbClr val="FFFFFF"/>
                </a:solidFill>
                <a:latin typeface="Verdana"/>
                <a:cs typeface="Verdana"/>
              </a:rPr>
              <a:t>и</a:t>
            </a:r>
            <a:r>
              <a:rPr sz="1050" spc="-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50" dirty="0">
                <a:solidFill>
                  <a:srgbClr val="FFFFFF"/>
                </a:solidFill>
                <a:latin typeface="Verdana"/>
                <a:cs typeface="Verdana"/>
              </a:rPr>
              <a:t>самостоятельности</a:t>
            </a:r>
            <a:r>
              <a:rPr sz="1050" spc="-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50" spc="-60" dirty="0">
                <a:solidFill>
                  <a:srgbClr val="FFFFFF"/>
                </a:solidFill>
                <a:latin typeface="Verdana"/>
                <a:cs typeface="Verdana"/>
              </a:rPr>
              <a:t>в </a:t>
            </a:r>
            <a:r>
              <a:rPr sz="1050" spc="-10" dirty="0">
                <a:solidFill>
                  <a:srgbClr val="FFFFFF"/>
                </a:solidFill>
                <a:latin typeface="Verdana"/>
                <a:cs typeface="Verdana"/>
              </a:rPr>
              <a:t>обучении.</a:t>
            </a:r>
            <a:endParaRPr sz="105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605199" y="1044024"/>
            <a:ext cx="3308350" cy="13696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884555">
              <a:lnSpc>
                <a:spcPct val="117000"/>
              </a:lnSpc>
              <a:spcBef>
                <a:spcPts val="100"/>
              </a:spcBef>
            </a:pPr>
            <a:r>
              <a:rPr sz="1300" b="1" spc="-65" dirty="0">
                <a:solidFill>
                  <a:srgbClr val="FFFFFF"/>
                </a:solidFill>
                <a:latin typeface="Verdana"/>
                <a:cs typeface="Verdana"/>
              </a:rPr>
              <a:t>Платформы</a:t>
            </a:r>
            <a:r>
              <a:rPr sz="1300" b="1" spc="-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00" b="1" spc="-45" dirty="0">
                <a:solidFill>
                  <a:srgbClr val="FFFFFF"/>
                </a:solidFill>
                <a:latin typeface="Verdana"/>
                <a:cs typeface="Verdana"/>
              </a:rPr>
              <a:t>Google Maps </a:t>
            </a:r>
            <a:r>
              <a:rPr sz="1300" b="1" spc="-50" dirty="0">
                <a:solidFill>
                  <a:srgbClr val="FFFFFF"/>
                </a:solidFill>
                <a:latin typeface="Verdana"/>
                <a:cs typeface="Verdana"/>
              </a:rPr>
              <a:t>и </a:t>
            </a:r>
            <a:r>
              <a:rPr sz="1300" b="1" spc="-10" dirty="0">
                <a:solidFill>
                  <a:srgbClr val="FFFFFF"/>
                </a:solidFill>
                <a:latin typeface="Verdana"/>
                <a:cs typeface="Verdana"/>
              </a:rPr>
              <a:t>Яндекс.Карты</a:t>
            </a:r>
            <a:endParaRPr sz="1300">
              <a:latin typeface="Verdana"/>
              <a:cs typeface="Verdana"/>
            </a:endParaRPr>
          </a:p>
          <a:p>
            <a:pPr marL="12700" marR="5080">
              <a:lnSpc>
                <a:spcPct val="116599"/>
              </a:lnSpc>
              <a:spcBef>
                <a:spcPts val="1050"/>
              </a:spcBef>
            </a:pPr>
            <a:r>
              <a:rPr sz="1050" dirty="0">
                <a:solidFill>
                  <a:srgbClr val="FFFFFF"/>
                </a:solidFill>
                <a:latin typeface="Verdana"/>
                <a:cs typeface="Verdana"/>
              </a:rPr>
              <a:t>Использование</a:t>
            </a:r>
            <a:r>
              <a:rPr sz="1050" spc="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50" spc="-25" dirty="0">
                <a:solidFill>
                  <a:srgbClr val="FFFFFF"/>
                </a:solidFill>
                <a:latin typeface="Verdana"/>
                <a:cs typeface="Verdana"/>
              </a:rPr>
              <a:t>этих</a:t>
            </a:r>
            <a:r>
              <a:rPr sz="1050" spc="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50" dirty="0">
                <a:solidFill>
                  <a:srgbClr val="FFFFFF"/>
                </a:solidFill>
                <a:latin typeface="Verdana"/>
                <a:cs typeface="Verdana"/>
              </a:rPr>
              <a:t>сервисов</a:t>
            </a:r>
            <a:r>
              <a:rPr sz="1050" spc="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50" spc="-10" dirty="0">
                <a:solidFill>
                  <a:srgbClr val="FFFFFF"/>
                </a:solidFill>
                <a:latin typeface="Verdana"/>
                <a:cs typeface="Verdana"/>
              </a:rPr>
              <a:t>расширяет </a:t>
            </a:r>
            <a:r>
              <a:rPr sz="1050" dirty="0">
                <a:solidFill>
                  <a:srgbClr val="FFFFFF"/>
                </a:solidFill>
                <a:latin typeface="Verdana"/>
                <a:cs typeface="Verdana"/>
              </a:rPr>
              <a:t>возможности</a:t>
            </a:r>
            <a:r>
              <a:rPr sz="1050" spc="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50" dirty="0">
                <a:solidFill>
                  <a:srgbClr val="FFFFFF"/>
                </a:solidFill>
                <a:latin typeface="Verdana"/>
                <a:cs typeface="Verdana"/>
              </a:rPr>
              <a:t>изучения</a:t>
            </a:r>
            <a:r>
              <a:rPr sz="1050" spc="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50" dirty="0">
                <a:solidFill>
                  <a:srgbClr val="FFFFFF"/>
                </a:solidFill>
                <a:latin typeface="Verdana"/>
                <a:cs typeface="Verdana"/>
              </a:rPr>
              <a:t>территорий,</a:t>
            </a:r>
            <a:r>
              <a:rPr sz="1050" spc="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50" spc="-10" dirty="0">
                <a:solidFill>
                  <a:srgbClr val="FFFFFF"/>
                </a:solidFill>
                <a:latin typeface="Verdana"/>
                <a:cs typeface="Verdana"/>
              </a:rPr>
              <a:t>позволяет </a:t>
            </a:r>
            <a:r>
              <a:rPr sz="1050" dirty="0">
                <a:solidFill>
                  <a:srgbClr val="FFFFFF"/>
                </a:solidFill>
                <a:latin typeface="Verdana"/>
                <a:cs typeface="Verdana"/>
              </a:rPr>
              <a:t>сравнивать</a:t>
            </a:r>
            <a:r>
              <a:rPr sz="1050" spc="-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50" dirty="0">
                <a:solidFill>
                  <a:srgbClr val="FFFFFF"/>
                </a:solidFill>
                <a:latin typeface="Verdana"/>
                <a:cs typeface="Verdana"/>
              </a:rPr>
              <a:t>регионы</a:t>
            </a:r>
            <a:r>
              <a:rPr sz="1050" spc="-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50" dirty="0">
                <a:solidFill>
                  <a:srgbClr val="FFFFFF"/>
                </a:solidFill>
                <a:latin typeface="Verdana"/>
                <a:cs typeface="Verdana"/>
              </a:rPr>
              <a:t>и</a:t>
            </a:r>
            <a:r>
              <a:rPr sz="1050" spc="-10" dirty="0">
                <a:solidFill>
                  <a:srgbClr val="FFFFFF"/>
                </a:solidFill>
                <a:latin typeface="Verdana"/>
                <a:cs typeface="Verdana"/>
              </a:rPr>
              <a:t> проверять </a:t>
            </a:r>
            <a:r>
              <a:rPr sz="1050" dirty="0">
                <a:solidFill>
                  <a:srgbClr val="FFFFFF"/>
                </a:solidFill>
                <a:latin typeface="Verdana"/>
                <a:cs typeface="Verdana"/>
              </a:rPr>
              <a:t>теоретические</a:t>
            </a:r>
            <a:r>
              <a:rPr sz="1050" spc="-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50" dirty="0">
                <a:solidFill>
                  <a:srgbClr val="FFFFFF"/>
                </a:solidFill>
                <a:latin typeface="Verdana"/>
                <a:cs typeface="Verdana"/>
              </a:rPr>
              <a:t>знания</a:t>
            </a:r>
            <a:r>
              <a:rPr sz="1050" spc="-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50" dirty="0">
                <a:solidFill>
                  <a:srgbClr val="FFFFFF"/>
                </a:solidFill>
                <a:latin typeface="Verdana"/>
                <a:cs typeface="Verdana"/>
              </a:rPr>
              <a:t>на</a:t>
            </a:r>
            <a:r>
              <a:rPr sz="1050" spc="-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50" spc="-10" dirty="0">
                <a:solidFill>
                  <a:srgbClr val="FFFFFF"/>
                </a:solidFill>
                <a:latin typeface="Verdana"/>
                <a:cs typeface="Verdana"/>
              </a:rPr>
              <a:t>практике.</a:t>
            </a:r>
            <a:endParaRPr sz="105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1599" y="1253095"/>
            <a:ext cx="311100" cy="276533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319339" y="1242412"/>
            <a:ext cx="297900" cy="29790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61599" y="2978847"/>
            <a:ext cx="311100" cy="24887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337957" y="2954337"/>
            <a:ext cx="260662" cy="29790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370489" y="1242412"/>
            <a:ext cx="297900" cy="297900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77847" rIns="0" bIns="0" rtlCol="0">
            <a:spAutoFit/>
          </a:bodyPr>
          <a:lstStyle/>
          <a:p>
            <a:pPr marL="12700" marR="5080">
              <a:lnSpc>
                <a:spcPct val="102200"/>
              </a:lnSpc>
              <a:spcBef>
                <a:spcPts val="55"/>
              </a:spcBef>
            </a:pPr>
            <a:r>
              <a:rPr spc="-95" dirty="0"/>
              <a:t>Эффективные</a:t>
            </a:r>
            <a:r>
              <a:rPr spc="-60" dirty="0"/>
              <a:t> </a:t>
            </a:r>
            <a:r>
              <a:rPr spc="-70" dirty="0"/>
              <a:t>методы</a:t>
            </a:r>
            <a:r>
              <a:rPr spc="-60" dirty="0"/>
              <a:t> </a:t>
            </a:r>
            <a:r>
              <a:rPr spc="-70" dirty="0"/>
              <a:t>развития</a:t>
            </a:r>
            <a:r>
              <a:rPr spc="-55" dirty="0"/>
              <a:t> </a:t>
            </a:r>
            <a:r>
              <a:rPr spc="-60" dirty="0"/>
              <a:t>картографической </a:t>
            </a:r>
            <a:r>
              <a:rPr spc="-10" dirty="0"/>
              <a:t>грамотности</a:t>
            </a:r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4294967295"/>
          </p:nvPr>
        </p:nvSpPr>
        <p:spPr>
          <a:xfrm>
            <a:off x="9007475" y="4941888"/>
            <a:ext cx="136525" cy="12223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29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pc="-50" dirty="0"/>
              <a:t>7</a:t>
            </a:fld>
            <a:endParaRPr spc="-50" dirty="0"/>
          </a:p>
        </p:txBody>
      </p:sp>
      <p:sp>
        <p:nvSpPr>
          <p:cNvPr id="9" name="object 9"/>
          <p:cNvSpPr txBox="1"/>
          <p:nvPr/>
        </p:nvSpPr>
        <p:spPr>
          <a:xfrm>
            <a:off x="248899" y="1639723"/>
            <a:ext cx="2025650" cy="9474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45" dirty="0">
                <a:solidFill>
                  <a:srgbClr val="FFFFFF"/>
                </a:solidFill>
                <a:latin typeface="Verdana"/>
                <a:cs typeface="Verdana"/>
              </a:rPr>
              <a:t>Интерактивные</a:t>
            </a:r>
            <a:r>
              <a:rPr sz="1200" b="1" spc="-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b="1" spc="-10" dirty="0">
                <a:solidFill>
                  <a:srgbClr val="FFFFFF"/>
                </a:solidFill>
                <a:latin typeface="Verdana"/>
                <a:cs typeface="Verdana"/>
              </a:rPr>
              <a:t>квесты</a:t>
            </a:r>
            <a:endParaRPr sz="1200">
              <a:latin typeface="Verdana"/>
              <a:cs typeface="Verdana"/>
            </a:endParaRPr>
          </a:p>
          <a:p>
            <a:pPr marL="12700" marR="5080">
              <a:lnSpc>
                <a:spcPct val="116799"/>
              </a:lnSpc>
              <a:spcBef>
                <a:spcPts val="770"/>
              </a:spcBef>
            </a:pPr>
            <a:r>
              <a:rPr sz="900" spc="10" dirty="0">
                <a:solidFill>
                  <a:srgbClr val="FFFFFF"/>
                </a:solidFill>
                <a:latin typeface="Verdana"/>
                <a:cs typeface="Verdana"/>
              </a:rPr>
              <a:t>Задания</a:t>
            </a:r>
            <a:r>
              <a:rPr sz="900" spc="-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900" spc="10" dirty="0">
                <a:solidFill>
                  <a:srgbClr val="FFFFFF"/>
                </a:solidFill>
                <a:latin typeface="Verdana"/>
                <a:cs typeface="Verdana"/>
              </a:rPr>
              <a:t>с</a:t>
            </a:r>
            <a:r>
              <a:rPr sz="900" spc="-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900" spc="10" dirty="0">
                <a:solidFill>
                  <a:srgbClr val="FFFFFF"/>
                </a:solidFill>
                <a:latin typeface="Verdana"/>
                <a:cs typeface="Verdana"/>
              </a:rPr>
              <a:t>использованием</a:t>
            </a:r>
            <a:r>
              <a:rPr sz="900" spc="-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900" spc="-20" dirty="0">
                <a:solidFill>
                  <a:srgbClr val="FFFFFF"/>
                </a:solidFill>
                <a:latin typeface="Verdana"/>
                <a:cs typeface="Verdana"/>
              </a:rPr>
              <a:t>карт </a:t>
            </a:r>
            <a:r>
              <a:rPr sz="900" dirty="0">
                <a:solidFill>
                  <a:srgbClr val="FFFFFF"/>
                </a:solidFill>
                <a:latin typeface="Verdana"/>
                <a:cs typeface="Verdana"/>
              </a:rPr>
              <a:t>поэтапно</a:t>
            </a:r>
            <a:r>
              <a:rPr sz="900" spc="-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900" spc="-10" dirty="0">
                <a:solidFill>
                  <a:srgbClr val="FFFFFF"/>
                </a:solidFill>
                <a:latin typeface="Verdana"/>
                <a:cs typeface="Verdana"/>
              </a:rPr>
              <a:t>вовлекают</a:t>
            </a:r>
            <a:r>
              <a:rPr sz="900" spc="-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900" dirty="0">
                <a:solidFill>
                  <a:srgbClr val="FFFFFF"/>
                </a:solidFill>
                <a:latin typeface="Verdana"/>
                <a:cs typeface="Verdana"/>
              </a:rPr>
              <a:t>учеников</a:t>
            </a:r>
            <a:r>
              <a:rPr sz="900" spc="-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900" spc="-50" dirty="0">
                <a:solidFill>
                  <a:srgbClr val="FFFFFF"/>
                </a:solidFill>
                <a:latin typeface="Verdana"/>
                <a:cs typeface="Verdana"/>
              </a:rPr>
              <a:t>в </a:t>
            </a:r>
            <a:r>
              <a:rPr sz="900" dirty="0">
                <a:solidFill>
                  <a:srgbClr val="FFFFFF"/>
                </a:solidFill>
                <a:latin typeface="Verdana"/>
                <a:cs typeface="Verdana"/>
              </a:rPr>
              <a:t>изучение</a:t>
            </a:r>
            <a:r>
              <a:rPr sz="900" spc="-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900" spc="-10" dirty="0">
                <a:solidFill>
                  <a:srgbClr val="FFFFFF"/>
                </a:solidFill>
                <a:latin typeface="Verdana"/>
                <a:cs typeface="Verdana"/>
              </a:rPr>
              <a:t>географии,</a:t>
            </a:r>
            <a:r>
              <a:rPr sz="900" spc="-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900" spc="-10" dirty="0">
                <a:solidFill>
                  <a:srgbClr val="FFFFFF"/>
                </a:solidFill>
                <a:latin typeface="Verdana"/>
                <a:cs typeface="Verdana"/>
              </a:rPr>
              <a:t>стимулируя </a:t>
            </a:r>
            <a:r>
              <a:rPr sz="900" dirty="0">
                <a:solidFill>
                  <a:srgbClr val="FFFFFF"/>
                </a:solidFill>
                <a:latin typeface="Verdana"/>
                <a:cs typeface="Verdana"/>
              </a:rPr>
              <a:t>интерес</a:t>
            </a:r>
            <a:r>
              <a:rPr sz="900" spc="-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900" dirty="0">
                <a:solidFill>
                  <a:srgbClr val="FFFFFF"/>
                </a:solidFill>
                <a:latin typeface="Verdana"/>
                <a:cs typeface="Verdana"/>
              </a:rPr>
              <a:t>и </a:t>
            </a:r>
            <a:r>
              <a:rPr sz="900" spc="-10" dirty="0">
                <a:solidFill>
                  <a:srgbClr val="FFFFFF"/>
                </a:solidFill>
                <a:latin typeface="Verdana"/>
                <a:cs typeface="Verdana"/>
              </a:rPr>
              <a:t>мотивацию.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300050" y="1639723"/>
            <a:ext cx="2456815" cy="1107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0" dirty="0">
                <a:solidFill>
                  <a:srgbClr val="FFFFFF"/>
                </a:solidFill>
                <a:latin typeface="Verdana"/>
                <a:cs typeface="Verdana"/>
              </a:rPr>
              <a:t>Виртуальные</a:t>
            </a:r>
            <a:r>
              <a:rPr sz="1200" b="1" spc="-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b="1" spc="-10" dirty="0">
                <a:solidFill>
                  <a:srgbClr val="FFFFFF"/>
                </a:solidFill>
                <a:latin typeface="Verdana"/>
                <a:cs typeface="Verdana"/>
              </a:rPr>
              <a:t>путешествия</a:t>
            </a:r>
            <a:endParaRPr sz="1200">
              <a:latin typeface="Verdana"/>
              <a:cs typeface="Verdana"/>
            </a:endParaRPr>
          </a:p>
          <a:p>
            <a:pPr marL="12700" marR="5080">
              <a:lnSpc>
                <a:spcPct val="116799"/>
              </a:lnSpc>
              <a:spcBef>
                <a:spcPts val="770"/>
              </a:spcBef>
            </a:pPr>
            <a:r>
              <a:rPr sz="900" dirty="0">
                <a:solidFill>
                  <a:srgbClr val="FFFFFF"/>
                </a:solidFill>
                <a:latin typeface="Verdana"/>
                <a:cs typeface="Verdana"/>
              </a:rPr>
              <a:t>Погружение</a:t>
            </a:r>
            <a:r>
              <a:rPr sz="900" spc="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900" dirty="0">
                <a:solidFill>
                  <a:srgbClr val="FFFFFF"/>
                </a:solidFill>
                <a:latin typeface="Verdana"/>
                <a:cs typeface="Verdana"/>
              </a:rPr>
              <a:t>в</a:t>
            </a:r>
            <a:r>
              <a:rPr sz="900" spc="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900" spc="-10" dirty="0">
                <a:solidFill>
                  <a:srgbClr val="FFFFFF"/>
                </a:solidFill>
                <a:latin typeface="Verdana"/>
                <a:cs typeface="Verdana"/>
              </a:rPr>
              <a:t>географические </a:t>
            </a:r>
            <a:r>
              <a:rPr sz="900" dirty="0">
                <a:solidFill>
                  <a:srgbClr val="FFFFFF"/>
                </a:solidFill>
                <a:latin typeface="Verdana"/>
                <a:cs typeface="Verdana"/>
              </a:rPr>
              <a:t>пространства</a:t>
            </a:r>
            <a:r>
              <a:rPr sz="900" spc="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900" dirty="0">
                <a:solidFill>
                  <a:srgbClr val="FFFFFF"/>
                </a:solidFill>
                <a:latin typeface="Verdana"/>
                <a:cs typeface="Verdana"/>
              </a:rPr>
              <a:t>через</a:t>
            </a:r>
            <a:r>
              <a:rPr sz="900" spc="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900" spc="-10" dirty="0">
                <a:solidFill>
                  <a:srgbClr val="FFFFFF"/>
                </a:solidFill>
                <a:latin typeface="Verdana"/>
                <a:cs typeface="Verdana"/>
              </a:rPr>
              <a:t>цифровые </a:t>
            </a:r>
            <a:r>
              <a:rPr sz="900" dirty="0">
                <a:solidFill>
                  <a:srgbClr val="FFFFFF"/>
                </a:solidFill>
                <a:latin typeface="Verdana"/>
                <a:cs typeface="Verdana"/>
              </a:rPr>
              <a:t>технологии</a:t>
            </a:r>
            <a:r>
              <a:rPr sz="900" spc="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900" dirty="0">
                <a:solidFill>
                  <a:srgbClr val="FFFFFF"/>
                </a:solidFill>
                <a:latin typeface="Verdana"/>
                <a:cs typeface="Verdana"/>
              </a:rPr>
              <a:t>расширяет</a:t>
            </a:r>
            <a:r>
              <a:rPr sz="900" spc="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900" dirty="0">
                <a:solidFill>
                  <a:srgbClr val="FFFFFF"/>
                </a:solidFill>
                <a:latin typeface="Verdana"/>
                <a:cs typeface="Verdana"/>
              </a:rPr>
              <a:t>представления</a:t>
            </a:r>
            <a:r>
              <a:rPr sz="900" spc="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900" spc="-50" dirty="0">
                <a:solidFill>
                  <a:srgbClr val="FFFFFF"/>
                </a:solidFill>
                <a:latin typeface="Verdana"/>
                <a:cs typeface="Verdana"/>
              </a:rPr>
              <a:t>о </a:t>
            </a:r>
            <a:r>
              <a:rPr sz="900" dirty="0">
                <a:solidFill>
                  <a:srgbClr val="FFFFFF"/>
                </a:solidFill>
                <a:latin typeface="Verdana"/>
                <a:cs typeface="Verdana"/>
              </a:rPr>
              <a:t>мире</a:t>
            </a:r>
            <a:r>
              <a:rPr sz="900" spc="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900" dirty="0">
                <a:solidFill>
                  <a:srgbClr val="FFFFFF"/>
                </a:solidFill>
                <a:latin typeface="Verdana"/>
                <a:cs typeface="Verdana"/>
              </a:rPr>
              <a:t>и</a:t>
            </a:r>
            <a:r>
              <a:rPr sz="900" spc="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900" dirty="0">
                <a:solidFill>
                  <a:srgbClr val="FFFFFF"/>
                </a:solidFill>
                <a:latin typeface="Verdana"/>
                <a:cs typeface="Verdana"/>
              </a:rPr>
              <a:t>способствует</a:t>
            </a:r>
            <a:r>
              <a:rPr sz="900" spc="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900" spc="-10" dirty="0">
                <a:solidFill>
                  <a:srgbClr val="FFFFFF"/>
                </a:solidFill>
                <a:latin typeface="Verdana"/>
                <a:cs typeface="Verdana"/>
              </a:rPr>
              <a:t>усвоению материала.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48899" y="3351648"/>
            <a:ext cx="2540635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65" dirty="0">
                <a:solidFill>
                  <a:srgbClr val="FFFFFF"/>
                </a:solidFill>
                <a:latin typeface="Verdana"/>
                <a:cs typeface="Verdana"/>
              </a:rPr>
              <a:t>Групповая</a:t>
            </a:r>
            <a:r>
              <a:rPr sz="1200" b="1" spc="-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b="1" spc="-50" dirty="0">
                <a:solidFill>
                  <a:srgbClr val="FFFFFF"/>
                </a:solidFill>
                <a:latin typeface="Verdana"/>
                <a:cs typeface="Verdana"/>
              </a:rPr>
              <a:t>работа</a:t>
            </a:r>
            <a:r>
              <a:rPr sz="1200" b="1" spc="-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b="1" dirty="0">
                <a:solidFill>
                  <a:srgbClr val="FFFFFF"/>
                </a:solidFill>
                <a:latin typeface="Verdana"/>
                <a:cs typeface="Verdana"/>
              </a:rPr>
              <a:t>с</a:t>
            </a:r>
            <a:r>
              <a:rPr sz="1200" b="1" spc="-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b="1" spc="-10" dirty="0">
                <a:solidFill>
                  <a:srgbClr val="FFFFFF"/>
                </a:solidFill>
                <a:latin typeface="Verdana"/>
                <a:cs typeface="Verdana"/>
              </a:rPr>
              <a:t>картами</a:t>
            </a:r>
            <a:endParaRPr sz="1200">
              <a:latin typeface="Verdana"/>
              <a:cs typeface="Verdana"/>
            </a:endParaRPr>
          </a:p>
          <a:p>
            <a:pPr marL="12700" marR="5080">
              <a:lnSpc>
                <a:spcPct val="116799"/>
              </a:lnSpc>
              <a:spcBef>
                <a:spcPts val="770"/>
              </a:spcBef>
            </a:pPr>
            <a:r>
              <a:rPr sz="900" dirty="0">
                <a:solidFill>
                  <a:srgbClr val="FFFFFF"/>
                </a:solidFill>
                <a:latin typeface="Verdana"/>
                <a:cs typeface="Verdana"/>
              </a:rPr>
              <a:t>Совместное</a:t>
            </a:r>
            <a:r>
              <a:rPr sz="900" spc="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900" dirty="0">
                <a:solidFill>
                  <a:srgbClr val="FFFFFF"/>
                </a:solidFill>
                <a:latin typeface="Verdana"/>
                <a:cs typeface="Verdana"/>
              </a:rPr>
              <a:t>решение</a:t>
            </a:r>
            <a:r>
              <a:rPr sz="900" spc="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900" spc="-10" dirty="0">
                <a:solidFill>
                  <a:srgbClr val="FFFFFF"/>
                </a:solidFill>
                <a:latin typeface="Verdana"/>
                <a:cs typeface="Verdana"/>
              </a:rPr>
              <a:t>задач</a:t>
            </a:r>
            <a:r>
              <a:rPr sz="900" spc="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900" spc="-10" dirty="0">
                <a:solidFill>
                  <a:srgbClr val="FFFFFF"/>
                </a:solidFill>
                <a:latin typeface="Verdana"/>
                <a:cs typeface="Verdana"/>
              </a:rPr>
              <a:t>улучшает </a:t>
            </a:r>
            <a:r>
              <a:rPr sz="900" spc="10" dirty="0">
                <a:solidFill>
                  <a:srgbClr val="FFFFFF"/>
                </a:solidFill>
                <a:latin typeface="Verdana"/>
                <a:cs typeface="Verdana"/>
              </a:rPr>
              <a:t>коммуникацию</a:t>
            </a:r>
            <a:r>
              <a:rPr sz="900" spc="-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900" spc="10" dirty="0">
                <a:solidFill>
                  <a:srgbClr val="FFFFFF"/>
                </a:solidFill>
                <a:latin typeface="Verdana"/>
                <a:cs typeface="Verdana"/>
              </a:rPr>
              <a:t>и</a:t>
            </a:r>
            <a:r>
              <a:rPr sz="900" spc="-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900" dirty="0">
                <a:solidFill>
                  <a:srgbClr val="FFFFFF"/>
                </a:solidFill>
                <a:latin typeface="Verdana"/>
                <a:cs typeface="Verdana"/>
              </a:rPr>
              <a:t>способствует</a:t>
            </a:r>
            <a:r>
              <a:rPr sz="900" spc="-10" dirty="0">
                <a:solidFill>
                  <a:srgbClr val="FFFFFF"/>
                </a:solidFill>
                <a:latin typeface="Verdana"/>
                <a:cs typeface="Verdana"/>
              </a:rPr>
              <a:t> глубокому </a:t>
            </a:r>
            <a:r>
              <a:rPr sz="900" spc="10" dirty="0">
                <a:solidFill>
                  <a:srgbClr val="FFFFFF"/>
                </a:solidFill>
                <a:latin typeface="Verdana"/>
                <a:cs typeface="Verdana"/>
              </a:rPr>
              <a:t>пониманию</a:t>
            </a:r>
            <a:r>
              <a:rPr sz="900" spc="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900" dirty="0">
                <a:solidFill>
                  <a:srgbClr val="FFFFFF"/>
                </a:solidFill>
                <a:latin typeface="Verdana"/>
                <a:cs typeface="Verdana"/>
              </a:rPr>
              <a:t>региональных</a:t>
            </a:r>
            <a:r>
              <a:rPr sz="900" spc="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900" spc="-10" dirty="0">
                <a:solidFill>
                  <a:srgbClr val="FFFFFF"/>
                </a:solidFill>
                <a:latin typeface="Verdana"/>
                <a:cs typeface="Verdana"/>
              </a:rPr>
              <a:t>особенностей.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300050" y="3351648"/>
            <a:ext cx="2512695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35" dirty="0">
                <a:solidFill>
                  <a:srgbClr val="FFFFFF"/>
                </a:solidFill>
                <a:latin typeface="Verdana"/>
                <a:cs typeface="Verdana"/>
              </a:rPr>
              <a:t>Анализ</a:t>
            </a:r>
            <a:r>
              <a:rPr sz="1200" b="1" spc="-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b="1" spc="-65" dirty="0">
                <a:solidFill>
                  <a:srgbClr val="FFFFFF"/>
                </a:solidFill>
                <a:latin typeface="Verdana"/>
                <a:cs typeface="Verdana"/>
              </a:rPr>
              <a:t>локальных</a:t>
            </a:r>
            <a:r>
              <a:rPr sz="1200" b="1" spc="-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b="1" spc="-10" dirty="0">
                <a:solidFill>
                  <a:srgbClr val="FFFFFF"/>
                </a:solidFill>
                <a:latin typeface="Verdana"/>
                <a:cs typeface="Verdana"/>
              </a:rPr>
              <a:t>кейсов</a:t>
            </a:r>
            <a:endParaRPr sz="1200">
              <a:latin typeface="Verdana"/>
              <a:cs typeface="Verdana"/>
            </a:endParaRPr>
          </a:p>
          <a:p>
            <a:pPr marL="12700" marR="5080">
              <a:lnSpc>
                <a:spcPct val="116799"/>
              </a:lnSpc>
              <a:spcBef>
                <a:spcPts val="770"/>
              </a:spcBef>
            </a:pPr>
            <a:r>
              <a:rPr sz="900" dirty="0">
                <a:solidFill>
                  <a:srgbClr val="FFFFFF"/>
                </a:solidFill>
                <a:latin typeface="Verdana"/>
                <a:cs typeface="Verdana"/>
              </a:rPr>
              <a:t>Изучение</a:t>
            </a:r>
            <a:r>
              <a:rPr sz="900" spc="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900" spc="-20" dirty="0">
                <a:solidFill>
                  <a:srgbClr val="FFFFFF"/>
                </a:solidFill>
                <a:latin typeface="Verdana"/>
                <a:cs typeface="Verdana"/>
              </a:rPr>
              <a:t>карт</a:t>
            </a:r>
            <a:r>
              <a:rPr sz="900" spc="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900" dirty="0">
                <a:solidFill>
                  <a:srgbClr val="FFFFFF"/>
                </a:solidFill>
                <a:latin typeface="Verdana"/>
                <a:cs typeface="Verdana"/>
              </a:rPr>
              <a:t>региона</a:t>
            </a:r>
            <a:r>
              <a:rPr sz="900" spc="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900" spc="-10" dirty="0">
                <a:solidFill>
                  <a:srgbClr val="FFFFFF"/>
                </a:solidFill>
                <a:latin typeface="Verdana"/>
                <a:cs typeface="Verdana"/>
              </a:rPr>
              <a:t>позволяет увидеть</a:t>
            </a:r>
            <a:r>
              <a:rPr sz="900" spc="-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900" dirty="0">
                <a:solidFill>
                  <a:srgbClr val="FFFFFF"/>
                </a:solidFill>
                <a:latin typeface="Verdana"/>
                <a:cs typeface="Verdana"/>
              </a:rPr>
              <a:t>практическое</a:t>
            </a:r>
            <a:r>
              <a:rPr sz="900" spc="-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900" spc="-10" dirty="0">
                <a:solidFill>
                  <a:srgbClr val="FFFFFF"/>
                </a:solidFill>
                <a:latin typeface="Verdana"/>
                <a:cs typeface="Verdana"/>
              </a:rPr>
              <a:t>применение </a:t>
            </a:r>
            <a:r>
              <a:rPr sz="900" dirty="0">
                <a:solidFill>
                  <a:srgbClr val="FFFFFF"/>
                </a:solidFill>
                <a:latin typeface="Verdana"/>
                <a:cs typeface="Verdana"/>
              </a:rPr>
              <a:t>знаний</a:t>
            </a:r>
            <a:r>
              <a:rPr sz="900" spc="-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900" dirty="0">
                <a:solidFill>
                  <a:srgbClr val="FFFFFF"/>
                </a:solidFill>
                <a:latin typeface="Verdana"/>
                <a:cs typeface="Verdana"/>
              </a:rPr>
              <a:t>и</a:t>
            </a:r>
            <a:r>
              <a:rPr sz="900" spc="-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900" dirty="0">
                <a:solidFill>
                  <a:srgbClr val="FFFFFF"/>
                </a:solidFill>
                <a:latin typeface="Verdana"/>
                <a:cs typeface="Verdana"/>
              </a:rPr>
              <a:t>формирует</a:t>
            </a:r>
            <a:r>
              <a:rPr sz="900" spc="-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900" dirty="0">
                <a:solidFill>
                  <a:srgbClr val="FFFFFF"/>
                </a:solidFill>
                <a:latin typeface="Verdana"/>
                <a:cs typeface="Verdana"/>
              </a:rPr>
              <a:t>устойчивые</a:t>
            </a:r>
            <a:r>
              <a:rPr sz="900" spc="-10" dirty="0">
                <a:solidFill>
                  <a:srgbClr val="FFFFFF"/>
                </a:solidFill>
                <a:latin typeface="Verdana"/>
                <a:cs typeface="Verdana"/>
              </a:rPr>
              <a:t> умения.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351199" y="1639723"/>
            <a:ext cx="2533650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60" dirty="0">
                <a:solidFill>
                  <a:srgbClr val="FFFFFF"/>
                </a:solidFill>
                <a:latin typeface="Verdana"/>
                <a:cs typeface="Verdana"/>
              </a:rPr>
              <a:t>Географические</a:t>
            </a:r>
            <a:r>
              <a:rPr sz="1200" b="1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b="1" spc="-10" dirty="0">
                <a:solidFill>
                  <a:srgbClr val="FFFFFF"/>
                </a:solidFill>
                <a:latin typeface="Verdana"/>
                <a:cs typeface="Verdana"/>
              </a:rPr>
              <a:t>викторины</a:t>
            </a:r>
            <a:endParaRPr sz="1200">
              <a:latin typeface="Verdana"/>
              <a:cs typeface="Verdana"/>
            </a:endParaRPr>
          </a:p>
          <a:p>
            <a:pPr marL="12700" marR="5080">
              <a:lnSpc>
                <a:spcPct val="116799"/>
              </a:lnSpc>
              <a:spcBef>
                <a:spcPts val="770"/>
              </a:spcBef>
            </a:pPr>
            <a:r>
              <a:rPr sz="900" dirty="0">
                <a:solidFill>
                  <a:srgbClr val="FFFFFF"/>
                </a:solidFill>
                <a:latin typeface="Verdana"/>
                <a:cs typeface="Verdana"/>
              </a:rPr>
              <a:t>Игривый</a:t>
            </a:r>
            <a:r>
              <a:rPr sz="900" spc="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900" dirty="0">
                <a:solidFill>
                  <a:srgbClr val="FFFFFF"/>
                </a:solidFill>
                <a:latin typeface="Verdana"/>
                <a:cs typeface="Verdana"/>
              </a:rPr>
              <a:t>формат</a:t>
            </a:r>
            <a:r>
              <a:rPr sz="900" spc="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900" dirty="0">
                <a:solidFill>
                  <a:srgbClr val="FFFFFF"/>
                </a:solidFill>
                <a:latin typeface="Verdana"/>
                <a:cs typeface="Verdana"/>
              </a:rPr>
              <a:t>проверки</a:t>
            </a:r>
            <a:r>
              <a:rPr sz="900" spc="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900" spc="-10" dirty="0">
                <a:solidFill>
                  <a:srgbClr val="FFFFFF"/>
                </a:solidFill>
                <a:latin typeface="Verdana"/>
                <a:cs typeface="Verdana"/>
              </a:rPr>
              <a:t>знаний </a:t>
            </a:r>
            <a:r>
              <a:rPr sz="900" dirty="0">
                <a:solidFill>
                  <a:srgbClr val="FFFFFF"/>
                </a:solidFill>
                <a:latin typeface="Verdana"/>
                <a:cs typeface="Verdana"/>
              </a:rPr>
              <a:t>помогает</a:t>
            </a:r>
            <a:r>
              <a:rPr sz="900" spc="-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900" dirty="0">
                <a:solidFill>
                  <a:srgbClr val="FFFFFF"/>
                </a:solidFill>
                <a:latin typeface="Verdana"/>
                <a:cs typeface="Verdana"/>
              </a:rPr>
              <a:t>закрепить</a:t>
            </a:r>
            <a:r>
              <a:rPr sz="900" spc="-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900" dirty="0">
                <a:solidFill>
                  <a:srgbClr val="FFFFFF"/>
                </a:solidFill>
                <a:latin typeface="Verdana"/>
                <a:cs typeface="Verdana"/>
              </a:rPr>
              <a:t>навыки</a:t>
            </a:r>
            <a:r>
              <a:rPr sz="900" spc="-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900" dirty="0">
                <a:solidFill>
                  <a:srgbClr val="FFFFFF"/>
                </a:solidFill>
                <a:latin typeface="Verdana"/>
                <a:cs typeface="Verdana"/>
              </a:rPr>
              <a:t>чтения</a:t>
            </a:r>
            <a:r>
              <a:rPr sz="900" spc="-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900" spc="-20" dirty="0">
                <a:solidFill>
                  <a:srgbClr val="FFFFFF"/>
                </a:solidFill>
                <a:latin typeface="Verdana"/>
                <a:cs typeface="Verdana"/>
              </a:rPr>
              <a:t>карты </a:t>
            </a:r>
            <a:r>
              <a:rPr sz="900" dirty="0">
                <a:solidFill>
                  <a:srgbClr val="FFFFFF"/>
                </a:solidFill>
                <a:latin typeface="Verdana"/>
                <a:cs typeface="Verdana"/>
              </a:rPr>
              <a:t>в</a:t>
            </a:r>
            <a:r>
              <a:rPr sz="900" spc="-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900" dirty="0">
                <a:solidFill>
                  <a:srgbClr val="FFFFFF"/>
                </a:solidFill>
                <a:latin typeface="Verdana"/>
                <a:cs typeface="Verdana"/>
              </a:rPr>
              <a:t>доступной</a:t>
            </a:r>
            <a:r>
              <a:rPr sz="900" spc="-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900" dirty="0">
                <a:solidFill>
                  <a:srgbClr val="FFFFFF"/>
                </a:solidFill>
                <a:latin typeface="Verdana"/>
                <a:cs typeface="Verdana"/>
              </a:rPr>
              <a:t>и</a:t>
            </a:r>
            <a:r>
              <a:rPr sz="900" spc="-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900" spc="-10" dirty="0">
                <a:solidFill>
                  <a:srgbClr val="FFFFFF"/>
                </a:solidFill>
                <a:latin typeface="Verdana"/>
                <a:cs typeface="Verdana"/>
              </a:rPr>
              <a:t>увлекательной</a:t>
            </a:r>
            <a:r>
              <a:rPr sz="900" spc="-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900" spc="-10" dirty="0">
                <a:solidFill>
                  <a:srgbClr val="FFFFFF"/>
                </a:solidFill>
                <a:latin typeface="Verdana"/>
                <a:cs typeface="Verdana"/>
              </a:rPr>
              <a:t>форме.</a:t>
            </a:r>
            <a:endParaRPr sz="90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1103" y="1782170"/>
            <a:ext cx="4405200" cy="1768558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53112" y="237211"/>
            <a:ext cx="6989445" cy="3625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200" spc="-50" dirty="0"/>
              <a:t>Примеры</a:t>
            </a:r>
            <a:r>
              <a:rPr sz="2200" spc="-85" dirty="0"/>
              <a:t> </a:t>
            </a:r>
            <a:r>
              <a:rPr sz="2200" spc="-70" dirty="0"/>
              <a:t>заданий</a:t>
            </a:r>
            <a:r>
              <a:rPr sz="2200" spc="-85" dirty="0"/>
              <a:t> </a:t>
            </a:r>
            <a:r>
              <a:rPr sz="2200" spc="-65" dirty="0"/>
              <a:t>для</a:t>
            </a:r>
            <a:r>
              <a:rPr sz="2200" spc="-85" dirty="0"/>
              <a:t> закрепления </a:t>
            </a:r>
            <a:r>
              <a:rPr sz="2200" spc="-60" dirty="0"/>
              <a:t>навыков</a:t>
            </a:r>
            <a:endParaRPr sz="2200"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4294967295"/>
          </p:nvPr>
        </p:nvSpPr>
        <p:spPr>
          <a:xfrm>
            <a:off x="9007475" y="4941888"/>
            <a:ext cx="136525" cy="12223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29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pc="-50" dirty="0"/>
              <a:t>8</a:t>
            </a:fld>
            <a:endParaRPr spc="-50" dirty="0"/>
          </a:p>
        </p:txBody>
      </p:sp>
      <p:sp>
        <p:nvSpPr>
          <p:cNvPr id="5" name="object 5"/>
          <p:cNvSpPr txBox="1"/>
          <p:nvPr/>
        </p:nvSpPr>
        <p:spPr>
          <a:xfrm>
            <a:off x="5302825" y="2155294"/>
            <a:ext cx="3131185" cy="12515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3335">
              <a:lnSpc>
                <a:spcPct val="119400"/>
              </a:lnSpc>
              <a:spcBef>
                <a:spcPts val="95"/>
              </a:spcBef>
            </a:pPr>
            <a:r>
              <a:rPr sz="1000" dirty="0">
                <a:solidFill>
                  <a:srgbClr val="FFFFFF"/>
                </a:solidFill>
                <a:latin typeface="Verdana"/>
                <a:cs typeface="Verdana"/>
              </a:rPr>
              <a:t>Описание</a:t>
            </a:r>
            <a:r>
              <a:rPr sz="1000" spc="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dirty="0">
                <a:solidFill>
                  <a:srgbClr val="FFFFFF"/>
                </a:solidFill>
                <a:latin typeface="Verdana"/>
                <a:cs typeface="Verdana"/>
              </a:rPr>
              <a:t>заданий</a:t>
            </a:r>
            <a:r>
              <a:rPr sz="1000" spc="60" dirty="0">
                <a:solidFill>
                  <a:srgbClr val="FFFFFF"/>
                </a:solidFill>
                <a:latin typeface="Verdana"/>
                <a:cs typeface="Verdana"/>
              </a:rPr>
              <a:t> и</a:t>
            </a:r>
            <a:r>
              <a:rPr sz="1000" spc="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dirty="0">
                <a:solidFill>
                  <a:srgbClr val="FFFFFF"/>
                </a:solidFill>
                <a:latin typeface="Verdana"/>
                <a:cs typeface="Verdana"/>
              </a:rPr>
              <a:t>их</a:t>
            </a:r>
            <a:r>
              <a:rPr sz="1000" spc="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dirty="0">
                <a:solidFill>
                  <a:srgbClr val="FFFFFF"/>
                </a:solidFill>
                <a:latin typeface="Verdana"/>
                <a:cs typeface="Verdana"/>
              </a:rPr>
              <a:t>влияние</a:t>
            </a:r>
            <a:r>
              <a:rPr sz="1000" spc="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dirty="0">
                <a:solidFill>
                  <a:srgbClr val="FFFFFF"/>
                </a:solidFill>
                <a:latin typeface="Verdana"/>
                <a:cs typeface="Verdana"/>
              </a:rPr>
              <a:t>на</a:t>
            </a:r>
            <a:r>
              <a:rPr sz="1000" spc="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Verdana"/>
                <a:cs typeface="Verdana"/>
              </a:rPr>
              <a:t>развитие </a:t>
            </a:r>
            <a:r>
              <a:rPr sz="1000" dirty="0">
                <a:solidFill>
                  <a:srgbClr val="FFFFFF"/>
                </a:solidFill>
                <a:latin typeface="Verdana"/>
                <a:cs typeface="Verdana"/>
              </a:rPr>
              <a:t>различных</a:t>
            </a:r>
            <a:r>
              <a:rPr sz="1000" spc="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dirty="0">
                <a:solidFill>
                  <a:srgbClr val="FFFFFF"/>
                </a:solidFill>
                <a:latin typeface="Verdana"/>
                <a:cs typeface="Verdana"/>
              </a:rPr>
              <a:t>аспектов</a:t>
            </a:r>
            <a:r>
              <a:rPr sz="1000" spc="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Verdana"/>
                <a:cs typeface="Verdana"/>
              </a:rPr>
              <a:t>картографической грамотности.</a:t>
            </a:r>
            <a:endParaRPr sz="1000">
              <a:latin typeface="Verdana"/>
              <a:cs typeface="Verdana"/>
            </a:endParaRPr>
          </a:p>
          <a:p>
            <a:pPr marL="12700" marR="5080">
              <a:lnSpc>
                <a:spcPct val="119400"/>
              </a:lnSpc>
              <a:spcBef>
                <a:spcPts val="1055"/>
              </a:spcBef>
            </a:pPr>
            <a:r>
              <a:rPr sz="1000" spc="10" dirty="0">
                <a:solidFill>
                  <a:srgbClr val="FFFFFF"/>
                </a:solidFill>
                <a:latin typeface="Verdana"/>
                <a:cs typeface="Verdana"/>
              </a:rPr>
              <a:t>Практические</a:t>
            </a:r>
            <a:r>
              <a:rPr sz="1000" spc="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spc="10" dirty="0">
                <a:solidFill>
                  <a:srgbClr val="FFFFFF"/>
                </a:solidFill>
                <a:latin typeface="Verdana"/>
                <a:cs typeface="Verdana"/>
              </a:rPr>
              <a:t>задания</a:t>
            </a:r>
            <a:r>
              <a:rPr sz="1000" spc="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Verdana"/>
                <a:cs typeface="Verdana"/>
              </a:rPr>
              <a:t>способствуют </a:t>
            </a:r>
            <a:r>
              <a:rPr sz="1000" spc="20" dirty="0">
                <a:solidFill>
                  <a:srgbClr val="FFFFFF"/>
                </a:solidFill>
                <a:latin typeface="Verdana"/>
                <a:cs typeface="Verdana"/>
              </a:rPr>
              <a:t>комплексному</a:t>
            </a:r>
            <a:r>
              <a:rPr sz="1000" spc="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spc="20" dirty="0">
                <a:solidFill>
                  <a:srgbClr val="FFFFFF"/>
                </a:solidFill>
                <a:latin typeface="Verdana"/>
                <a:cs typeface="Verdana"/>
              </a:rPr>
              <a:t>развитию</a:t>
            </a:r>
            <a:r>
              <a:rPr sz="1000" spc="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spc="10" dirty="0">
                <a:solidFill>
                  <a:srgbClr val="FFFFFF"/>
                </a:solidFill>
                <a:latin typeface="Verdana"/>
                <a:cs typeface="Verdana"/>
              </a:rPr>
              <a:t>умений,</a:t>
            </a:r>
            <a:r>
              <a:rPr sz="1000" spc="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Verdana"/>
                <a:cs typeface="Verdana"/>
              </a:rPr>
              <a:t>интегрируя </a:t>
            </a:r>
            <a:r>
              <a:rPr sz="1000" dirty="0">
                <a:solidFill>
                  <a:srgbClr val="FFFFFF"/>
                </a:solidFill>
                <a:latin typeface="Verdana"/>
                <a:cs typeface="Verdana"/>
              </a:rPr>
              <a:t>теорию</a:t>
            </a:r>
            <a:r>
              <a:rPr sz="1000" spc="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spc="60" dirty="0">
                <a:solidFill>
                  <a:srgbClr val="FFFFFF"/>
                </a:solidFill>
                <a:latin typeface="Verdana"/>
                <a:cs typeface="Verdana"/>
              </a:rPr>
              <a:t>и</a:t>
            </a:r>
            <a:r>
              <a:rPr sz="1000" spc="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dirty="0">
                <a:solidFill>
                  <a:srgbClr val="FFFFFF"/>
                </a:solidFill>
                <a:latin typeface="Verdana"/>
                <a:cs typeface="Verdana"/>
              </a:rPr>
              <a:t>навыки</a:t>
            </a:r>
            <a:r>
              <a:rPr sz="1000" spc="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dirty="0">
                <a:solidFill>
                  <a:srgbClr val="FFFFFF"/>
                </a:solidFill>
                <a:latin typeface="Verdana"/>
                <a:cs typeface="Verdana"/>
              </a:rPr>
              <a:t>работы</a:t>
            </a:r>
            <a:r>
              <a:rPr sz="1000" spc="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dirty="0">
                <a:solidFill>
                  <a:srgbClr val="FFFFFF"/>
                </a:solidFill>
                <a:latin typeface="Verdana"/>
                <a:cs typeface="Verdana"/>
              </a:rPr>
              <a:t>с</a:t>
            </a:r>
            <a:r>
              <a:rPr sz="1000" spc="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Verdana"/>
                <a:cs typeface="Verdana"/>
              </a:rPr>
              <a:t>картой.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48415" y="4143008"/>
            <a:ext cx="2450465" cy="1511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800" spc="20" dirty="0">
                <a:solidFill>
                  <a:srgbClr val="FFFFFF"/>
                </a:solidFill>
                <a:latin typeface="Verdana"/>
                <a:cs typeface="Verdana"/>
              </a:rPr>
              <a:t>Методические</a:t>
            </a:r>
            <a:r>
              <a:rPr sz="800" spc="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800" spc="20" dirty="0">
                <a:solidFill>
                  <a:srgbClr val="FFFFFF"/>
                </a:solidFill>
                <a:latin typeface="Verdana"/>
                <a:cs typeface="Verdana"/>
              </a:rPr>
              <a:t>рекомендации</a:t>
            </a:r>
            <a:r>
              <a:rPr sz="800" spc="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800" spc="20" dirty="0">
                <a:solidFill>
                  <a:srgbClr val="FFFFFF"/>
                </a:solidFill>
                <a:latin typeface="Verdana"/>
                <a:cs typeface="Verdana"/>
              </a:rPr>
              <a:t>по</a:t>
            </a:r>
            <a:r>
              <a:rPr sz="800" spc="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800" spc="-10" dirty="0">
                <a:solidFill>
                  <a:srgbClr val="FFFFFF"/>
                </a:solidFill>
                <a:latin typeface="Verdana"/>
                <a:cs typeface="Verdana"/>
              </a:rPr>
              <a:t>географии</a:t>
            </a:r>
            <a:endParaRPr sz="80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8899" y="1629508"/>
            <a:ext cx="4882515" cy="766445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>
              <a:lnSpc>
                <a:spcPct val="102099"/>
              </a:lnSpc>
              <a:spcBef>
                <a:spcPts val="50"/>
              </a:spcBef>
            </a:pPr>
            <a:r>
              <a:rPr sz="2400" spc="-90" dirty="0"/>
              <a:t>Значение </a:t>
            </a:r>
            <a:r>
              <a:rPr sz="2400" spc="-85" dirty="0"/>
              <a:t>картографической </a:t>
            </a:r>
            <a:r>
              <a:rPr sz="2400" spc="-55" dirty="0"/>
              <a:t>грамотности</a:t>
            </a:r>
            <a:r>
              <a:rPr sz="2400" spc="-150" dirty="0"/>
              <a:t> </a:t>
            </a:r>
            <a:r>
              <a:rPr sz="2400" spc="-130" dirty="0"/>
              <a:t>в</a:t>
            </a:r>
            <a:r>
              <a:rPr sz="2400" spc="-140" dirty="0"/>
              <a:t> </a:t>
            </a:r>
            <a:r>
              <a:rPr sz="2400" spc="-10" dirty="0"/>
              <a:t>образовании</a:t>
            </a:r>
            <a:endParaRPr sz="2400"/>
          </a:p>
        </p:txBody>
      </p:sp>
      <p:sp>
        <p:nvSpPr>
          <p:cNvPr id="4" name="object 4"/>
          <p:cNvSpPr txBox="1"/>
          <p:nvPr/>
        </p:nvSpPr>
        <p:spPr>
          <a:xfrm>
            <a:off x="248899" y="2573955"/>
            <a:ext cx="4348480" cy="55181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21200"/>
              </a:lnSpc>
              <a:spcBef>
                <a:spcPts val="90"/>
              </a:spcBef>
            </a:pPr>
            <a:r>
              <a:rPr sz="950" spc="50" dirty="0">
                <a:solidFill>
                  <a:srgbClr val="FFFFFF"/>
                </a:solidFill>
                <a:latin typeface="Verdana"/>
                <a:cs typeface="Verdana"/>
              </a:rPr>
              <a:t>Освоение</a:t>
            </a:r>
            <a:r>
              <a:rPr sz="950" spc="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950" spc="10" dirty="0">
                <a:solidFill>
                  <a:srgbClr val="FFFFFF"/>
                </a:solidFill>
                <a:latin typeface="Verdana"/>
                <a:cs typeface="Verdana"/>
              </a:rPr>
              <a:t>картографических</a:t>
            </a:r>
            <a:r>
              <a:rPr sz="950" spc="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950" spc="10" dirty="0">
                <a:solidFill>
                  <a:srgbClr val="FFFFFF"/>
                </a:solidFill>
                <a:latin typeface="Verdana"/>
                <a:cs typeface="Verdana"/>
              </a:rPr>
              <a:t>навыков</a:t>
            </a:r>
            <a:r>
              <a:rPr sz="950" spc="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950" spc="10" dirty="0">
                <a:solidFill>
                  <a:srgbClr val="FFFFFF"/>
                </a:solidFill>
                <a:latin typeface="Verdana"/>
                <a:cs typeface="Verdana"/>
              </a:rPr>
              <a:t>повышает</a:t>
            </a:r>
            <a:r>
              <a:rPr sz="950" spc="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950" spc="10" dirty="0">
                <a:solidFill>
                  <a:srgbClr val="FFFFFF"/>
                </a:solidFill>
                <a:latin typeface="Verdana"/>
                <a:cs typeface="Verdana"/>
              </a:rPr>
              <a:t>успеваемость</a:t>
            </a:r>
            <a:r>
              <a:rPr sz="950" spc="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950" spc="10" dirty="0">
                <a:solidFill>
                  <a:srgbClr val="FFFFFF"/>
                </a:solidFill>
                <a:latin typeface="Verdana"/>
                <a:cs typeface="Verdana"/>
              </a:rPr>
              <a:t>и </a:t>
            </a:r>
            <a:r>
              <a:rPr sz="950" spc="20" dirty="0">
                <a:solidFill>
                  <a:srgbClr val="FFFFFF"/>
                </a:solidFill>
                <a:latin typeface="Verdana"/>
                <a:cs typeface="Verdana"/>
              </a:rPr>
              <a:t>интерес,</a:t>
            </a:r>
            <a:r>
              <a:rPr sz="950" spc="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950" spc="20" dirty="0">
                <a:solidFill>
                  <a:srgbClr val="FFFFFF"/>
                </a:solidFill>
                <a:latin typeface="Verdana"/>
                <a:cs typeface="Verdana"/>
              </a:rPr>
              <a:t>формируя</a:t>
            </a:r>
            <a:r>
              <a:rPr sz="950" spc="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950" spc="20" dirty="0">
                <a:solidFill>
                  <a:srgbClr val="FFFFFF"/>
                </a:solidFill>
                <a:latin typeface="Verdana"/>
                <a:cs typeface="Verdana"/>
              </a:rPr>
              <a:t>основу</a:t>
            </a:r>
            <a:r>
              <a:rPr sz="950" spc="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950" spc="20" dirty="0">
                <a:solidFill>
                  <a:srgbClr val="FFFFFF"/>
                </a:solidFill>
                <a:latin typeface="Verdana"/>
                <a:cs typeface="Verdana"/>
              </a:rPr>
              <a:t>для</a:t>
            </a:r>
            <a:r>
              <a:rPr sz="950" spc="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950" spc="20" dirty="0">
                <a:solidFill>
                  <a:srgbClr val="FFFFFF"/>
                </a:solidFill>
                <a:latin typeface="Verdana"/>
                <a:cs typeface="Verdana"/>
              </a:rPr>
              <a:t>дальнейшего</a:t>
            </a:r>
            <a:r>
              <a:rPr sz="950" spc="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950" spc="-10" dirty="0">
                <a:solidFill>
                  <a:srgbClr val="FFFFFF"/>
                </a:solidFill>
                <a:latin typeface="Verdana"/>
                <a:cs typeface="Verdana"/>
              </a:rPr>
              <a:t>профессионального </a:t>
            </a:r>
            <a:r>
              <a:rPr sz="950" spc="10" dirty="0">
                <a:solidFill>
                  <a:srgbClr val="FFFFFF"/>
                </a:solidFill>
                <a:latin typeface="Verdana"/>
                <a:cs typeface="Verdana"/>
              </a:rPr>
              <a:t>развития</a:t>
            </a:r>
            <a:r>
              <a:rPr sz="950" spc="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950" spc="60" dirty="0">
                <a:solidFill>
                  <a:srgbClr val="FFFFFF"/>
                </a:solidFill>
                <a:latin typeface="Verdana"/>
                <a:cs typeface="Verdana"/>
              </a:rPr>
              <a:t>и</a:t>
            </a:r>
            <a:r>
              <a:rPr sz="950" spc="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950" spc="10" dirty="0">
                <a:solidFill>
                  <a:srgbClr val="FFFFFF"/>
                </a:solidFill>
                <a:latin typeface="Verdana"/>
                <a:cs typeface="Verdana"/>
              </a:rPr>
              <a:t>научного</a:t>
            </a:r>
            <a:r>
              <a:rPr sz="950" spc="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950" spc="-10" dirty="0">
                <a:solidFill>
                  <a:srgbClr val="FFFFFF"/>
                </a:solidFill>
                <a:latin typeface="Verdana"/>
                <a:cs typeface="Verdana"/>
              </a:rPr>
              <a:t>мышления.</a:t>
            </a:r>
            <a:endParaRPr sz="95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27</TotalTime>
  <Words>402</Words>
  <Application>Microsoft Office PowerPoint</Application>
  <PresentationFormat>Экран (16:9)</PresentationFormat>
  <Paragraphs>47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Ион</vt:lpstr>
      <vt:lpstr>Картографическая грамотность: ключ к успеху в географии   Тофан Д.Д.,учитель географии ГБОУ СОШ №11 ОМО учителей географии  23.01.2026 год РЦ Кинельский</vt:lpstr>
      <vt:lpstr>Почему важна картографическая компетентность</vt:lpstr>
      <vt:lpstr>Основные компоненты географической карты</vt:lpstr>
      <vt:lpstr>Типы географических карт и их функции</vt:lpstr>
      <vt:lpstr>Практическое применение картографических навыков</vt:lpstr>
      <vt:lpstr>Роль цифровых технологий в обучении картографии</vt:lpstr>
      <vt:lpstr>Эффективные методы развития картографической грамотности</vt:lpstr>
      <vt:lpstr>Примеры заданий для закрепления навыков</vt:lpstr>
      <vt:lpstr>Значение картографической грамотности в образовании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Картографическая грамотность: ключ к успеху в географии</dc:title>
  <dc:creator>Руководитель отдела</dc:creator>
  <cp:lastModifiedBy>Артемова</cp:lastModifiedBy>
  <cp:revision>6</cp:revision>
  <cp:lastPrinted>2026-01-26T10:47:10Z</cp:lastPrinted>
  <dcterms:created xsi:type="dcterms:W3CDTF">2026-01-22T09:22:35Z</dcterms:created>
  <dcterms:modified xsi:type="dcterms:W3CDTF">2026-01-26T10:48:49Z</dcterms:modified>
</cp:coreProperties>
</file>