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6" r:id="rId10"/>
  </p:sldIdLst>
  <p:sldSz cx="14630400" cy="8229600"/>
  <p:notesSz cx="8229600" cy="14630400"/>
  <p:embeddedFontLst>
    <p:embeddedFont>
      <p:font typeface="Roboto Slab" charset="0"/>
      <p:regular r:id="rId12"/>
    </p:embeddedFon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Roboto" charset="0"/>
      <p:regular r:id="rId1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>
        <p:scale>
          <a:sx n="50" d="100"/>
          <a:sy n="50" d="100"/>
        </p:scale>
        <p:origin x="-787" y="-178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660900" y="0"/>
            <a:ext cx="3567113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8A59ED-C3C6-4E0C-BA98-1E26F39DFABC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3565525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3520EC-BAB1-40EB-8E46-6DA81778F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491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://www.kremlin.ru/acts/bank/3249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kremlin.ru/acts/bank/48170/page/1" TargetMode="External"/><Relationship Id="rId5" Type="http://schemas.openxmlformats.org/officeDocument/2006/relationships/hyperlink" Target="http://www.kremlin.ru/acts/bank/18939/page/1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hyperlink" Target="https://biblmk.ru/doc/&#1056;&#1077;&#1082;&#1086;&#1084;&#1077;&#1085;&#1076;&#1072;&#1094;&#1080;&#1080;%20&#1087;&#1086;%20&#1088;&#1072;&#1073;&#1086;&#1090;&#1077;%20&#1073;&#1080;&#1073;&#1083;&#1080;&#1086;&#1090;&#1077;&#1082;%20&#1089;%20&#1076;&#1086;&#1082;&#1091;&#1084;&#1077;&#1085;&#1090;&#1072;&#1084;&#1080;%20&#1069;&#1051;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hyperlink" Target="https://www.garant.ru/products/ipo/prime/doc/74330876/" TargetMode="External"/><Relationship Id="rId4" Type="http://schemas.openxmlformats.org/officeDocument/2006/relationships/hyperlink" Target="https://base.garant.ru/405762057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minjust.gov.ru/ru/pages/reestr-inostryannykh-agentov/" TargetMode="External"/><Relationship Id="rId4" Type="http://schemas.openxmlformats.org/officeDocument/2006/relationships/hyperlink" Target="https://minjust.gov.ru/ru/extremist-material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va-center.ru/directory/2009/12/d17666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275070" y="542211"/>
            <a:ext cx="7566660" cy="36976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ru-RU" sz="3850" dirty="0" smtClean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Деятельность</a:t>
            </a:r>
            <a:r>
              <a:rPr lang="en-US" sz="3850" dirty="0" smtClean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</a:t>
            </a:r>
            <a:r>
              <a:rPr lang="ru-RU" sz="3850" dirty="0" smtClean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школьных</a:t>
            </a:r>
            <a:r>
              <a:rPr lang="en-US" sz="3850" dirty="0" smtClean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</a:t>
            </a:r>
            <a:r>
              <a:rPr lang="ru-RU" sz="3850" dirty="0" smtClean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библиотек и библиотек СПО</a:t>
            </a:r>
            <a:r>
              <a:rPr lang="en-US" sz="3850" dirty="0" smtClean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: </a:t>
            </a:r>
            <a:r>
              <a:rPr lang="en-US" sz="38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соблюдение законодательства и безопасность информационного пространства</a:t>
            </a:r>
            <a:endParaRPr lang="en-US" sz="3850" dirty="0"/>
          </a:p>
        </p:txBody>
      </p:sp>
      <p:sp>
        <p:nvSpPr>
          <p:cNvPr id="4" name="Text 1"/>
          <p:cNvSpPr/>
          <p:nvPr/>
        </p:nvSpPr>
        <p:spPr>
          <a:xfrm>
            <a:off x="6275070" y="5075634"/>
            <a:ext cx="7566660" cy="20944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50000"/>
              </a:lnSpc>
              <a:buNone/>
            </a:pPr>
            <a:r>
              <a:rPr lang="ru-RU" sz="2800" dirty="0">
                <a:latin typeface="Times New Roman" pitchFamily="18" charset="0"/>
                <a:ea typeface="Roboto Slab" pitchFamily="34" charset="-122"/>
                <a:cs typeface="Times New Roman" pitchFamily="18" charset="0"/>
              </a:rPr>
              <a:t>Работа </a:t>
            </a:r>
            <a:r>
              <a:rPr lang="en-US" sz="2800" dirty="0">
                <a:latin typeface="Times New Roman" pitchFamily="18" charset="0"/>
                <a:ea typeface="Roboto Slab" pitchFamily="34" charset="-122"/>
                <a:cs typeface="Times New Roman" pitchFamily="18" charset="0"/>
              </a:rPr>
              <a:t>с изданиями авторов, признанных иностранными агентами, и </a:t>
            </a:r>
            <a:r>
              <a:rPr lang="ru-RU" sz="2800" dirty="0" smtClean="0">
                <a:latin typeface="Times New Roman" pitchFamily="18" charset="0"/>
                <a:ea typeface="Roboto Slab" pitchFamily="34" charset="-122"/>
                <a:cs typeface="Times New Roman" pitchFamily="18" charset="0"/>
              </a:rPr>
              <a:t>материалами </a:t>
            </a:r>
            <a:r>
              <a:rPr lang="en-US" sz="2800" dirty="0" smtClean="0">
                <a:latin typeface="Times New Roman" pitchFamily="18" charset="0"/>
                <a:ea typeface="Roboto Slab" pitchFamily="34" charset="-122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ea typeface="Roboto Slab" pitchFamily="34" charset="-122"/>
                <a:cs typeface="Times New Roman" pitchFamily="18" charset="0"/>
              </a:rPr>
              <a:t>экстремистской направленности</a:t>
            </a:r>
            <a:endParaRPr lang="en-US" sz="2800" dirty="0">
              <a:latin typeface="Times New Roman" pitchFamily="18" charset="0"/>
              <a:ea typeface="Roboto Slab" pitchFamily="34" charset="-122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16114" y="7518400"/>
            <a:ext cx="1814286" cy="711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C:\Users\Анна\Desktop\Ильянова\a536aeae515ee7713bfabd5e156a3c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86400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32974"/>
            <a:ext cx="9676805" cy="496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ru-RU" sz="3100" dirty="0" smtClean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Нормативно-правовая база</a:t>
            </a:r>
            <a:endParaRPr lang="en-US" sz="3100" dirty="0"/>
          </a:p>
        </p:txBody>
      </p:sp>
      <p:sp>
        <p:nvSpPr>
          <p:cNvPr id="3" name="Text 1"/>
          <p:cNvSpPr/>
          <p:nvPr/>
        </p:nvSpPr>
        <p:spPr>
          <a:xfrm>
            <a:off x="793790" y="1825943"/>
            <a:ext cx="13042821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15213F"/>
                </a:solidFill>
                <a:latin typeface="Times New Roman" pitchFamily="18" charset="0"/>
                <a:ea typeface="Roboto" pitchFamily="34" charset="-122"/>
                <a:cs typeface="Times New Roman" pitchFamily="18" charset="0"/>
              </a:rPr>
              <a:t>Вся наша деятельность регулируется комплексом законодательных актов, формирующих правовую основу для работы школьных библиотек. Понимание и строгое соблюдение этих документов является залогом успешной и безопасной работы. Ниже представлены ключевые нормативно-правовые акты, которыми мы руководствуемся: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hape 2"/>
          <p:cNvSpPr/>
          <p:nvPr/>
        </p:nvSpPr>
        <p:spPr>
          <a:xfrm>
            <a:off x="793790" y="3368040"/>
            <a:ext cx="4215289" cy="3997047"/>
          </a:xfrm>
          <a:prstGeom prst="roundRect">
            <a:avLst>
              <a:gd name="adj" fmla="val 2745"/>
            </a:avLst>
          </a:prstGeom>
          <a:solidFill>
            <a:srgbClr val="FBFCFE"/>
          </a:solidFill>
          <a:ln/>
        </p:spPr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3276600"/>
            <a:ext cx="4215289" cy="91440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3778" y="3001804"/>
            <a:ext cx="595313" cy="59531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782372" y="3150632"/>
            <a:ext cx="238125" cy="2976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FFF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1</a:t>
            </a:r>
            <a:endParaRPr lang="en-US" sz="1850" dirty="0"/>
          </a:p>
        </p:txBody>
      </p:sp>
      <p:sp>
        <p:nvSpPr>
          <p:cNvPr id="8" name="Text 4"/>
          <p:cNvSpPr/>
          <p:nvPr/>
        </p:nvSpPr>
        <p:spPr>
          <a:xfrm>
            <a:off x="1015008" y="3795593"/>
            <a:ext cx="3722132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000" dirty="0">
                <a:solidFill>
                  <a:srgbClr val="15213F"/>
                </a:solidFill>
                <a:latin typeface="Times New Roman" pitchFamily="18" charset="0"/>
                <a:ea typeface="Roboto Slab" pitchFamily="34" charset="-122"/>
                <a:cs typeface="Times New Roman" pitchFamily="18" charset="0"/>
              </a:rPr>
              <a:t>Федеральный закон № </a:t>
            </a:r>
            <a:r>
              <a:rPr lang="en-US" sz="2000" dirty="0" smtClean="0">
                <a:solidFill>
                  <a:srgbClr val="15213F"/>
                </a:solidFill>
                <a:latin typeface="Times New Roman" pitchFamily="18" charset="0"/>
                <a:ea typeface="Roboto Slab" pitchFamily="34" charset="-122"/>
                <a:cs typeface="Times New Roman" pitchFamily="18" charset="0"/>
              </a:rPr>
              <a:t>114-ФЗ</a:t>
            </a:r>
            <a:endParaRPr lang="ru-RU" sz="2000" dirty="0" smtClean="0">
              <a:solidFill>
                <a:srgbClr val="15213F"/>
              </a:solidFill>
              <a:latin typeface="Times New Roman" pitchFamily="18" charset="0"/>
              <a:ea typeface="Roboto Slab" pitchFamily="34" charset="-122"/>
              <a:cs typeface="Times New Roman" pitchFamily="18" charset="0"/>
            </a:endParaRPr>
          </a:p>
          <a:p>
            <a:pPr algn="ctr">
              <a:lnSpc>
                <a:spcPts val="2400"/>
              </a:lnSpc>
            </a:pP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http://www.kremlin.ru/acts/bank/18939/page/1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400"/>
              </a:lnSpc>
            </a:pPr>
            <a:endParaRPr lang="en-US" sz="1950" dirty="0"/>
          </a:p>
        </p:txBody>
      </p:sp>
      <p:sp>
        <p:nvSpPr>
          <p:cNvPr id="9" name="Text 5"/>
          <p:cNvSpPr/>
          <p:nvPr/>
        </p:nvSpPr>
        <p:spPr>
          <a:xfrm>
            <a:off x="1015008" y="4616700"/>
            <a:ext cx="3772853" cy="2540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15213F"/>
                </a:solidFill>
                <a:latin typeface="Times New Roman" pitchFamily="18" charset="0"/>
                <a:ea typeface="Roboto" pitchFamily="34" charset="-122"/>
                <a:cs typeface="Times New Roman" pitchFamily="18" charset="0"/>
              </a:rPr>
              <a:t>«О противодействии экстремистской деятельности» от 25.07.2002. Этот закон определяет понятие экстремизма, устанавливает порядок признания материалов экстремистскими и предписывает меры по их изъятию из гражданского оборота.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Shape 6"/>
          <p:cNvSpPr/>
          <p:nvPr/>
        </p:nvSpPr>
        <p:spPr>
          <a:xfrm>
            <a:off x="5207437" y="3299460"/>
            <a:ext cx="4215408" cy="3997047"/>
          </a:xfrm>
          <a:prstGeom prst="roundRect">
            <a:avLst>
              <a:gd name="adj" fmla="val 2745"/>
            </a:avLst>
          </a:prstGeom>
          <a:solidFill>
            <a:srgbClr val="FBFCFE"/>
          </a:solidFill>
          <a:ln/>
        </p:spPr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437" y="3276600"/>
            <a:ext cx="4215408" cy="91440"/>
          </a:xfrm>
          <a:prstGeom prst="rect">
            <a:avLst/>
          </a:prstGeom>
        </p:spPr>
      </p:pic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7425" y="3001804"/>
            <a:ext cx="595313" cy="595313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7196018" y="3150632"/>
            <a:ext cx="238125" cy="2976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FFF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2</a:t>
            </a:r>
            <a:endParaRPr lang="en-US" sz="1850" dirty="0"/>
          </a:p>
        </p:txBody>
      </p:sp>
      <p:sp>
        <p:nvSpPr>
          <p:cNvPr id="14" name="Text 8"/>
          <p:cNvSpPr/>
          <p:nvPr/>
        </p:nvSpPr>
        <p:spPr>
          <a:xfrm>
            <a:off x="5428655" y="3795593"/>
            <a:ext cx="3772733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000" dirty="0">
                <a:solidFill>
                  <a:srgbClr val="15213F"/>
                </a:solidFill>
                <a:latin typeface="Times New Roman" pitchFamily="18" charset="0"/>
                <a:ea typeface="Roboto Slab" pitchFamily="34" charset="-122"/>
                <a:cs typeface="Times New Roman" pitchFamily="18" charset="0"/>
              </a:rPr>
              <a:t>Федеральный закон № 255-ФЗ</a:t>
            </a:r>
            <a:endParaRPr lang="ru-RU" sz="2000" dirty="0">
              <a:solidFill>
                <a:srgbClr val="15213F"/>
              </a:solidFill>
              <a:latin typeface="Times New Roman" pitchFamily="18" charset="0"/>
              <a:ea typeface="Roboto Slab" pitchFamily="34" charset="-122"/>
              <a:cs typeface="Times New Roman" pitchFamily="18" charset="0"/>
            </a:endParaRPr>
          </a:p>
          <a:p>
            <a:pPr>
              <a:lnSpc>
                <a:spcPts val="2400"/>
              </a:lnSpc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www.kremlin.ru/acts/bank/48170/page/1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</a:pP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9"/>
          <p:cNvSpPr/>
          <p:nvPr/>
        </p:nvSpPr>
        <p:spPr>
          <a:xfrm>
            <a:off x="5428655" y="4616700"/>
            <a:ext cx="3772972" cy="22227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15213F"/>
                </a:solidFill>
                <a:latin typeface="Times New Roman" pitchFamily="18" charset="0"/>
                <a:ea typeface="Roboto" pitchFamily="34" charset="-122"/>
                <a:cs typeface="Times New Roman" pitchFamily="18" charset="0"/>
              </a:rPr>
              <a:t>«О контроле за деятельностью лиц, находящихся под иностранным влиянием» от 14.07.2022. Данный закон регулирует правовой статус и деятельность иностранных агентов, а также устанавливает порядок работы с их информационными материалами.</a:t>
            </a:r>
          </a:p>
        </p:txBody>
      </p:sp>
      <p:sp>
        <p:nvSpPr>
          <p:cNvPr id="16" name="Shape 10"/>
          <p:cNvSpPr/>
          <p:nvPr/>
        </p:nvSpPr>
        <p:spPr>
          <a:xfrm>
            <a:off x="9621203" y="3299460"/>
            <a:ext cx="4215289" cy="3997047"/>
          </a:xfrm>
          <a:prstGeom prst="roundRect">
            <a:avLst>
              <a:gd name="adj" fmla="val 2745"/>
            </a:avLst>
          </a:prstGeom>
          <a:solidFill>
            <a:srgbClr val="FBFCFE"/>
          </a:solidFill>
          <a:ln/>
        </p:spPr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1203" y="3276600"/>
            <a:ext cx="4215289" cy="91440"/>
          </a:xfrm>
          <a:prstGeom prst="rect">
            <a:avLst/>
          </a:prstGeom>
        </p:spPr>
      </p:pic>
      <p:pic>
        <p:nvPicPr>
          <p:cNvPr id="18" name="Image 5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1191" y="3001804"/>
            <a:ext cx="595313" cy="595313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11609784" y="3150632"/>
            <a:ext cx="238125" cy="2976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FFF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3</a:t>
            </a:r>
            <a:endParaRPr lang="en-US" sz="1850" dirty="0"/>
          </a:p>
        </p:txBody>
      </p:sp>
      <p:sp>
        <p:nvSpPr>
          <p:cNvPr id="20" name="Text 12"/>
          <p:cNvSpPr/>
          <p:nvPr/>
        </p:nvSpPr>
        <p:spPr>
          <a:xfrm>
            <a:off x="9842421" y="3795593"/>
            <a:ext cx="3772853" cy="429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400"/>
              </a:lnSpc>
            </a:pPr>
            <a:r>
              <a:rPr lang="en-US" sz="2000" dirty="0">
                <a:solidFill>
                  <a:srgbClr val="15213F"/>
                </a:solidFill>
                <a:latin typeface="Times New Roman" pitchFamily="18" charset="0"/>
                <a:ea typeface="Roboto Slab" pitchFamily="34" charset="-122"/>
                <a:cs typeface="Times New Roman" pitchFamily="18" charset="0"/>
              </a:rPr>
              <a:t>Федеральный закон № 436-ФЗ</a:t>
            </a:r>
            <a:endParaRPr lang="ru-RU" sz="2000" dirty="0">
              <a:solidFill>
                <a:srgbClr val="15213F"/>
              </a:solidFill>
              <a:latin typeface="Times New Roman" pitchFamily="18" charset="0"/>
              <a:ea typeface="Roboto Slab" pitchFamily="34" charset="-122"/>
              <a:cs typeface="Times New Roman" pitchFamily="18" charset="0"/>
            </a:endParaRPr>
          </a:p>
          <a:p>
            <a:pPr>
              <a:lnSpc>
                <a:spcPts val="2400"/>
              </a:lnSpc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http://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www.kremlin.ru/acts/bank/32492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</a:pP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13"/>
          <p:cNvSpPr/>
          <p:nvPr/>
        </p:nvSpPr>
        <p:spPr>
          <a:xfrm>
            <a:off x="9842421" y="4616700"/>
            <a:ext cx="3772853" cy="2540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500"/>
              </a:lnSpc>
            </a:pPr>
            <a:r>
              <a:rPr lang="en-US" dirty="0">
                <a:solidFill>
                  <a:srgbClr val="15213F"/>
                </a:solidFill>
                <a:latin typeface="Times New Roman" pitchFamily="18" charset="0"/>
                <a:ea typeface="Roboto" pitchFamily="34" charset="-122"/>
                <a:cs typeface="Times New Roman" pitchFamily="18" charset="0"/>
              </a:rPr>
              <a:t>«О защите детей от информации, причиняющей вред их здоровью и развитию» от 29.12.2010. Закон определяет возрастную маркировку информационной продукции и устанавливает ограничения на её распространение среди несовершеннолетних.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2670972" y="7445830"/>
            <a:ext cx="1930400" cy="711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038850" y="1652707"/>
            <a:ext cx="6225778" cy="345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ru-RU" sz="2150" dirty="0" smtClean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Дополнительные</a:t>
            </a:r>
            <a:r>
              <a:rPr lang="en-US" sz="2150" dirty="0" smtClean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</a:t>
            </a:r>
            <a:r>
              <a:rPr lang="ru-RU" sz="2150" dirty="0" smtClean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документы</a:t>
            </a:r>
            <a:endParaRPr lang="en-US" sz="2150" dirty="0"/>
          </a:p>
        </p:txBody>
      </p:sp>
      <p:sp>
        <p:nvSpPr>
          <p:cNvPr id="4" name="Text 1"/>
          <p:cNvSpPr/>
          <p:nvPr/>
        </p:nvSpPr>
        <p:spPr>
          <a:xfrm>
            <a:off x="6038850" y="2205157"/>
            <a:ext cx="8039100" cy="6629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400" dirty="0">
                <a:solidFill>
                  <a:srgbClr val="15213F"/>
                </a:solidFill>
                <a:latin typeface="Times New Roman" pitchFamily="18" charset="0"/>
                <a:ea typeface="Roboto" pitchFamily="34" charset="-122"/>
                <a:cs typeface="Times New Roman" pitchFamily="18" charset="0"/>
              </a:rPr>
              <a:t>Помимо федеральных законов, существуют подзаконные акты и методические рекомендации, детализирующие наши действия в рамках правового поля. Эти документы конкретизируют требования и предоставляют практические указания для библиотечных работников.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6038850" y="3023473"/>
            <a:ext cx="3950494" cy="1925955"/>
          </a:xfrm>
          <a:prstGeom prst="roundRect">
            <a:avLst>
              <a:gd name="adj" fmla="val 3798"/>
            </a:avLst>
          </a:prstGeom>
          <a:solidFill>
            <a:srgbClr val="FBFCFE"/>
          </a:solidFill>
          <a:ln w="15240">
            <a:solidFill>
              <a:srgbClr val="CFD2D8"/>
            </a:solidFill>
            <a:prstDash val="solid"/>
          </a:ln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3610" y="3023473"/>
            <a:ext cx="60960" cy="192595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237923" y="3176826"/>
            <a:ext cx="3598069" cy="4314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50"/>
              </a:lnSpc>
            </a:pPr>
            <a:r>
              <a:rPr lang="en-US" sz="1400" dirty="0">
                <a:solidFill>
                  <a:srgbClr val="15213F"/>
                </a:solidFill>
                <a:latin typeface="Times New Roman" pitchFamily="18" charset="0"/>
                <a:ea typeface="Roboto" pitchFamily="34" charset="-122"/>
                <a:cs typeface="Times New Roman" pitchFamily="18" charset="0"/>
              </a:rPr>
              <a:t>Постановление Правительства РФ № 2108</a:t>
            </a:r>
            <a:r>
              <a:rPr lang="ru-RU" sz="1400" dirty="0">
                <a:solidFill>
                  <a:srgbClr val="15213F"/>
                </a:solidFill>
                <a:latin typeface="Times New Roman" pitchFamily="18" charset="0"/>
                <a:ea typeface="Roboto" pitchFamily="34" charset="-122"/>
                <a:cs typeface="Times New Roman" pitchFamily="18" charset="0"/>
              </a:rPr>
              <a:t> </a:t>
            </a:r>
            <a:r>
              <a:rPr lang="en-US" sz="1400" dirty="0">
                <a:solidFill>
                  <a:srgbClr val="15213F"/>
                </a:solidFill>
                <a:latin typeface="Times New Roman" pitchFamily="18" charset="0"/>
                <a:ea typeface="Roboto" pitchFamily="34" charset="-122"/>
                <a:cs typeface="Times New Roman" pitchFamily="18" charset="0"/>
                <a:hlinkClick r:id="rId4"/>
              </a:rPr>
              <a:t>https://base.garant.ru/405762057</a:t>
            </a:r>
            <a:r>
              <a:rPr lang="en-US" sz="1050" dirty="0" smtClean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  <a:hlinkClick r:id="rId4"/>
              </a:rPr>
              <a:t>/</a:t>
            </a:r>
            <a:endParaRPr lang="en-US" sz="1350" dirty="0"/>
          </a:p>
        </p:txBody>
      </p:sp>
      <p:sp>
        <p:nvSpPr>
          <p:cNvPr id="8" name="Text 4"/>
          <p:cNvSpPr/>
          <p:nvPr/>
        </p:nvSpPr>
        <p:spPr>
          <a:xfrm>
            <a:off x="6237923" y="3691176"/>
            <a:ext cx="3598069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200" dirty="0">
                <a:solidFill>
                  <a:srgbClr val="15213F"/>
                </a:solidFill>
                <a:latin typeface="Times New Roman" pitchFamily="18" charset="0"/>
                <a:ea typeface="Roboto" pitchFamily="34" charset="-122"/>
                <a:cs typeface="Times New Roman" pitchFamily="18" charset="0"/>
              </a:rPr>
              <a:t>Утверждено 22.11.2022, регламентирует правила размещения указаний в отношении материалов, созданных или распространённых иностранными агентами, обеспечивая прозрачность и информирование пользователей.</a:t>
            </a:r>
          </a:p>
        </p:txBody>
      </p:sp>
      <p:sp>
        <p:nvSpPr>
          <p:cNvPr id="9" name="Shape 5"/>
          <p:cNvSpPr/>
          <p:nvPr/>
        </p:nvSpPr>
        <p:spPr>
          <a:xfrm>
            <a:off x="10127455" y="3023473"/>
            <a:ext cx="4328773" cy="1925955"/>
          </a:xfrm>
          <a:prstGeom prst="roundRect">
            <a:avLst>
              <a:gd name="adj" fmla="val 3798"/>
            </a:avLst>
          </a:prstGeom>
          <a:solidFill>
            <a:srgbClr val="FBFCFE"/>
          </a:solidFill>
          <a:ln w="15240">
            <a:solidFill>
              <a:srgbClr val="CFD2D8"/>
            </a:solidFill>
            <a:prstDash val="solid"/>
          </a:ln>
        </p:spPr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2216" y="3023473"/>
            <a:ext cx="60960" cy="1925955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10326529" y="3176826"/>
            <a:ext cx="2879288" cy="2157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400" dirty="0">
                <a:solidFill>
                  <a:srgbClr val="15213F"/>
                </a:solidFill>
                <a:latin typeface="Times New Roman" pitchFamily="18" charset="0"/>
                <a:ea typeface="Roboto" pitchFamily="34" charset="-122"/>
                <a:cs typeface="Times New Roman" pitchFamily="18" charset="0"/>
              </a:rPr>
              <a:t>Приказ Минкультуры РФ № 1905</a:t>
            </a:r>
            <a:endParaRPr lang="ru-RU" sz="1400" dirty="0">
              <a:solidFill>
                <a:srgbClr val="15213F"/>
              </a:solidFill>
              <a:latin typeface="Times New Roman" pitchFamily="18" charset="0"/>
              <a:ea typeface="Roboto" pitchFamily="34" charset="-122"/>
              <a:cs typeface="Times New Roman" pitchFamily="18" charset="0"/>
            </a:endParaRPr>
          </a:p>
          <a:p>
            <a:pPr>
              <a:lnSpc>
                <a:spcPts val="1650"/>
              </a:lnSpc>
            </a:pPr>
            <a:r>
              <a:rPr lang="en-US" sz="1400" dirty="0">
                <a:solidFill>
                  <a:srgbClr val="15213F"/>
                </a:solidFill>
                <a:latin typeface="Times New Roman" pitchFamily="18" charset="0"/>
                <a:ea typeface="Roboto" pitchFamily="34" charset="-122"/>
                <a:cs typeface="Times New Roman" pitchFamily="18" charset="0"/>
                <a:hlinkClick r:id="rId5"/>
              </a:rPr>
              <a:t>https://www.garant.ru/products/ipo/prime/doc/74330876/</a:t>
            </a:r>
            <a:endParaRPr lang="ru-RU" sz="1400" dirty="0">
              <a:solidFill>
                <a:srgbClr val="15213F"/>
              </a:solidFill>
              <a:latin typeface="Times New Roman" pitchFamily="18" charset="0"/>
              <a:ea typeface="Roboto" pitchFamily="34" charset="-122"/>
              <a:cs typeface="Times New Roman" pitchFamily="18" charset="0"/>
            </a:endParaRPr>
          </a:p>
          <a:p>
            <a:pPr>
              <a:lnSpc>
                <a:spcPts val="1650"/>
              </a:lnSpc>
            </a:pPr>
            <a:endParaRPr lang="en-US" sz="1400" dirty="0">
              <a:solidFill>
                <a:srgbClr val="15213F"/>
              </a:solidFill>
              <a:latin typeface="Times New Roman" pitchFamily="18" charset="0"/>
              <a:ea typeface="Roboto" pitchFamily="34" charset="-122"/>
              <a:cs typeface="Times New Roman" pitchFamily="18" charset="0"/>
            </a:endParaRPr>
          </a:p>
        </p:txBody>
      </p:sp>
      <p:sp>
        <p:nvSpPr>
          <p:cNvPr id="12" name="Text 7"/>
          <p:cNvSpPr/>
          <p:nvPr/>
        </p:nvSpPr>
        <p:spPr>
          <a:xfrm>
            <a:off x="10326529" y="3691176"/>
            <a:ext cx="3598069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200" dirty="0">
                <a:solidFill>
                  <a:srgbClr val="15213F"/>
                </a:solidFill>
                <a:latin typeface="Times New Roman" pitchFamily="18" charset="0"/>
                <a:ea typeface="Roboto" pitchFamily="34" charset="-122"/>
                <a:cs typeface="Times New Roman" pitchFamily="18" charset="0"/>
              </a:rPr>
              <a:t>Издан 06.12.2019, устанавливает порядок комплектования, учёта и хранения библиотечных фондов, а также правила предоставления и размещения информационной продукции в библиотеках.</a:t>
            </a:r>
          </a:p>
        </p:txBody>
      </p:sp>
      <p:sp>
        <p:nvSpPr>
          <p:cNvPr id="13" name="Shape 8"/>
          <p:cNvSpPr/>
          <p:nvPr/>
        </p:nvSpPr>
        <p:spPr>
          <a:xfrm>
            <a:off x="6038850" y="5211126"/>
            <a:ext cx="8417378" cy="1345441"/>
          </a:xfrm>
          <a:prstGeom prst="roundRect">
            <a:avLst>
              <a:gd name="adj" fmla="val 4912"/>
            </a:avLst>
          </a:prstGeom>
          <a:solidFill>
            <a:srgbClr val="FBFCFE"/>
          </a:solidFill>
          <a:ln w="15240">
            <a:solidFill>
              <a:srgbClr val="CFD2D8"/>
            </a:solidFill>
            <a:prstDash val="solid"/>
          </a:ln>
        </p:spPr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3610" y="5211865"/>
            <a:ext cx="55074" cy="1345441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6237923" y="5348763"/>
            <a:ext cx="2898100" cy="2157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650"/>
              </a:lnSpc>
            </a:pPr>
            <a:r>
              <a:rPr lang="ru-RU" sz="1400" dirty="0">
                <a:solidFill>
                  <a:srgbClr val="15213F"/>
                </a:solidFill>
                <a:latin typeface="Times New Roman" pitchFamily="18" charset="0"/>
                <a:ea typeface="Roboto" pitchFamily="34" charset="-122"/>
                <a:cs typeface="Times New Roman" pitchFamily="18" charset="0"/>
              </a:rPr>
              <a:t>Рекомендации</a:t>
            </a:r>
            <a:r>
              <a:rPr lang="en-US" sz="1400" dirty="0">
                <a:solidFill>
                  <a:srgbClr val="15213F"/>
                </a:solidFill>
                <a:latin typeface="Times New Roman" pitchFamily="18" charset="0"/>
                <a:ea typeface="Roboto" pitchFamily="34" charset="-122"/>
                <a:cs typeface="Times New Roman" pitchFamily="18" charset="0"/>
              </a:rPr>
              <a:t> Минкультуры РФ</a:t>
            </a:r>
            <a:endParaRPr lang="ru-RU" sz="1400" dirty="0">
              <a:solidFill>
                <a:srgbClr val="15213F"/>
              </a:solidFill>
              <a:latin typeface="Times New Roman" pitchFamily="18" charset="0"/>
              <a:ea typeface="Roboto" pitchFamily="34" charset="-122"/>
              <a:cs typeface="Times New Roman" pitchFamily="18" charset="0"/>
            </a:endParaRPr>
          </a:p>
          <a:p>
            <a:pPr>
              <a:lnSpc>
                <a:spcPts val="1650"/>
              </a:lnSpc>
            </a:pPr>
            <a:r>
              <a:rPr lang="en-US" sz="1400" dirty="0">
                <a:solidFill>
                  <a:srgbClr val="15213F"/>
                </a:solidFill>
                <a:latin typeface="Times New Roman" pitchFamily="18" charset="0"/>
                <a:ea typeface="Roboto" pitchFamily="34" charset="-122"/>
                <a:cs typeface="Times New Roman" pitchFamily="18" charset="0"/>
                <a:hlinkClick r:id="rId7"/>
              </a:rPr>
              <a:t>https://biblmk.ru/doc/</a:t>
            </a:r>
            <a:r>
              <a:rPr lang="ru-RU" sz="1400" dirty="0">
                <a:solidFill>
                  <a:srgbClr val="15213F"/>
                </a:solidFill>
                <a:latin typeface="Times New Roman" pitchFamily="18" charset="0"/>
                <a:ea typeface="Roboto" pitchFamily="34" charset="-122"/>
                <a:cs typeface="Times New Roman" pitchFamily="18" charset="0"/>
                <a:hlinkClick r:id="rId7"/>
              </a:rPr>
              <a:t>Рекомендации%20по%20работе%20библиотек%20с%20документами%20ЭЛ.</a:t>
            </a:r>
            <a:r>
              <a:rPr lang="en-US" sz="1400" dirty="0" err="1">
                <a:solidFill>
                  <a:srgbClr val="15213F"/>
                </a:solidFill>
                <a:latin typeface="Times New Roman" pitchFamily="18" charset="0"/>
                <a:ea typeface="Roboto" pitchFamily="34" charset="-122"/>
                <a:cs typeface="Times New Roman" pitchFamily="18" charset="0"/>
                <a:hlinkClick r:id="rId7"/>
              </a:rPr>
              <a:t>pdf</a:t>
            </a:r>
            <a:r>
              <a:rPr lang="ru-RU" sz="1400" dirty="0">
                <a:solidFill>
                  <a:srgbClr val="15213F"/>
                </a:solidFill>
                <a:latin typeface="Times New Roman" pitchFamily="18" charset="0"/>
                <a:ea typeface="Roboto" pitchFamily="34" charset="-122"/>
                <a:cs typeface="Times New Roman" pitchFamily="18" charset="0"/>
              </a:rPr>
              <a:t> </a:t>
            </a:r>
          </a:p>
          <a:p>
            <a:pPr marL="0" indent="0" algn="l">
              <a:lnSpc>
                <a:spcPts val="1650"/>
              </a:lnSpc>
              <a:buNone/>
            </a:pPr>
            <a:r>
              <a:rPr lang="ru-RU" sz="1050" dirty="0" smtClean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)</a:t>
            </a:r>
            <a:endParaRPr lang="en-US" sz="1050" dirty="0">
              <a:solidFill>
                <a:srgbClr val="15213F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</p:txBody>
      </p:sp>
      <p:sp>
        <p:nvSpPr>
          <p:cNvPr id="16" name="Text 10"/>
          <p:cNvSpPr/>
          <p:nvPr/>
        </p:nvSpPr>
        <p:spPr>
          <a:xfrm>
            <a:off x="6215062" y="5913613"/>
            <a:ext cx="6267224" cy="883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ru-RU" sz="1200" dirty="0">
                <a:solidFill>
                  <a:srgbClr val="15213F"/>
                </a:solidFill>
                <a:latin typeface="Times New Roman" pitchFamily="18" charset="0"/>
                <a:ea typeface="Roboto" pitchFamily="34" charset="-122"/>
                <a:cs typeface="Times New Roman" pitchFamily="18" charset="0"/>
              </a:rPr>
              <a:t>От</a:t>
            </a:r>
            <a:r>
              <a:rPr lang="en-US" sz="1200" dirty="0">
                <a:solidFill>
                  <a:srgbClr val="15213F"/>
                </a:solidFill>
                <a:latin typeface="Times New Roman" pitchFamily="18" charset="0"/>
                <a:ea typeface="Roboto" pitchFamily="34" charset="-122"/>
                <a:cs typeface="Times New Roman" pitchFamily="18" charset="0"/>
              </a:rPr>
              <a:t> 12.09.2017 </a:t>
            </a:r>
            <a:r>
              <a:rPr lang="ru-RU" sz="1200" dirty="0">
                <a:solidFill>
                  <a:srgbClr val="15213F"/>
                </a:solidFill>
                <a:latin typeface="Times New Roman" pitchFamily="18" charset="0"/>
                <a:ea typeface="Roboto" pitchFamily="34" charset="-122"/>
                <a:cs typeface="Times New Roman" pitchFamily="18" charset="0"/>
              </a:rPr>
              <a:t>содержат подробные практические указания для библиотек по выявлению, изъятию и учёту экстремистских материалов, а также по организации работы с ними.</a:t>
            </a:r>
            <a:endParaRPr lang="en-US" sz="1200" dirty="0">
              <a:solidFill>
                <a:srgbClr val="15213F"/>
              </a:solidFill>
              <a:latin typeface="Times New Roman" pitchFamily="18" charset="0"/>
              <a:ea typeface="Roboto" pitchFamily="34" charset="-122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467772" y="7344229"/>
            <a:ext cx="2148114" cy="870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54" t="22386" r="38197" b="22000"/>
          <a:stretch/>
        </p:blipFill>
        <p:spPr bwMode="auto">
          <a:xfrm>
            <a:off x="0" y="0"/>
            <a:ext cx="5747842" cy="822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539835" y="439936"/>
            <a:ext cx="8108156" cy="3994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5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Обязательные для исполнения списки и реестры</a:t>
            </a:r>
            <a:endParaRPr lang="en-US" sz="2500" dirty="0"/>
          </a:p>
        </p:txBody>
      </p:sp>
      <p:sp>
        <p:nvSpPr>
          <p:cNvPr id="3" name="Text 1"/>
          <p:cNvSpPr/>
          <p:nvPr/>
        </p:nvSpPr>
        <p:spPr>
          <a:xfrm>
            <a:off x="1539835" y="1158954"/>
            <a:ext cx="11550729" cy="5112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400" dirty="0">
                <a:solidFill>
                  <a:srgbClr val="15213F"/>
                </a:solidFill>
                <a:latin typeface="Times New Roman" pitchFamily="18" charset="0"/>
                <a:ea typeface="Roboto" pitchFamily="34" charset="-122"/>
                <a:cs typeface="Times New Roman" pitchFamily="18" charset="0"/>
              </a:rPr>
              <a:t>Для эффективной работы по предотвращению распространения запрещённой информации крайне важно регулярно сверяться с официальными государственными списками и реестрами. Эти ресурсы являются динамичными и постоянно обновляются, требуя от нас постоянного мониторинга.</a:t>
            </a:r>
          </a:p>
        </p:txBody>
      </p:sp>
      <p:sp>
        <p:nvSpPr>
          <p:cNvPr id="4" name="Text 2"/>
          <p:cNvSpPr/>
          <p:nvPr/>
        </p:nvSpPr>
        <p:spPr>
          <a:xfrm>
            <a:off x="1539835" y="1993583"/>
            <a:ext cx="5580459" cy="10225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400" b="1" dirty="0">
                <a:solidFill>
                  <a:srgbClr val="15213F"/>
                </a:solidFill>
                <a:latin typeface="Times New Roman" pitchFamily="18" charset="0"/>
                <a:ea typeface="Roboto" pitchFamily="34" charset="-122"/>
                <a:cs typeface="Times New Roman" pitchFamily="18" charset="0"/>
              </a:rPr>
              <a:t>Перечень экстремистских материалов</a:t>
            </a:r>
            <a:r>
              <a:rPr lang="en-US" sz="1400" dirty="0">
                <a:solidFill>
                  <a:srgbClr val="15213F"/>
                </a:solidFill>
                <a:latin typeface="Times New Roman" pitchFamily="18" charset="0"/>
                <a:ea typeface="Roboto" pitchFamily="34" charset="-122"/>
                <a:cs typeface="Times New Roman" pitchFamily="18" charset="0"/>
              </a:rPr>
              <a:t>: Ведётся Министерством юстиции Российской Федерации. Содержит наименования материалов, признанных судом экстремистскими и подлежащих запрету к распространению.</a:t>
            </a:r>
          </a:p>
        </p:txBody>
      </p:sp>
      <p:sp>
        <p:nvSpPr>
          <p:cNvPr id="5" name="Text 3"/>
          <p:cNvSpPr/>
          <p:nvPr/>
        </p:nvSpPr>
        <p:spPr>
          <a:xfrm>
            <a:off x="1539835" y="3071932"/>
            <a:ext cx="5580459" cy="10225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000"/>
              </a:lnSpc>
              <a:buSzPct val="100000"/>
              <a:buChar char="•"/>
            </a:pPr>
            <a:r>
              <a:rPr lang="en-US" sz="1400" b="1" dirty="0">
                <a:solidFill>
                  <a:srgbClr val="15213F"/>
                </a:solidFill>
                <a:latin typeface="Times New Roman" pitchFamily="18" charset="0"/>
                <a:ea typeface="Roboto" pitchFamily="34" charset="-122"/>
                <a:cs typeface="Times New Roman" pitchFamily="18" charset="0"/>
              </a:rPr>
              <a:t>Реестр иностранных агентов: </a:t>
            </a:r>
            <a:r>
              <a:rPr lang="en-US" sz="1400" dirty="0">
                <a:solidFill>
                  <a:srgbClr val="15213F"/>
                </a:solidFill>
                <a:latin typeface="Times New Roman" pitchFamily="18" charset="0"/>
                <a:ea typeface="Roboto" pitchFamily="34" charset="-122"/>
                <a:cs typeface="Times New Roman" pitchFamily="18" charset="0"/>
              </a:rPr>
              <a:t>Также публикуется Министерством юстиции. Включает сведения о физических и юридических лицах, признанных иностранными агентами, что влечёт за собой особые требования к маркировке их материалов.</a:t>
            </a:r>
          </a:p>
        </p:txBody>
      </p:sp>
      <p:sp>
        <p:nvSpPr>
          <p:cNvPr id="6" name="Text 4"/>
          <p:cNvSpPr/>
          <p:nvPr/>
        </p:nvSpPr>
        <p:spPr>
          <a:xfrm>
            <a:off x="1539835" y="4150281"/>
            <a:ext cx="5580459" cy="10225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000"/>
              </a:lnSpc>
              <a:buSzPct val="100000"/>
              <a:buChar char="•"/>
            </a:pPr>
            <a:r>
              <a:rPr lang="en-US" sz="1400" b="1" dirty="0">
                <a:solidFill>
                  <a:srgbClr val="15213F"/>
                </a:solidFill>
                <a:latin typeface="Times New Roman" pitchFamily="18" charset="0"/>
                <a:ea typeface="Roboto" pitchFamily="34" charset="-122"/>
                <a:cs typeface="Times New Roman" pitchFamily="18" charset="0"/>
              </a:rPr>
              <a:t>Перечень нежелательных организаций: </a:t>
            </a:r>
            <a:r>
              <a:rPr lang="en-US" sz="1400" dirty="0">
                <a:solidFill>
                  <a:srgbClr val="15213F"/>
                </a:solidFill>
                <a:latin typeface="Times New Roman" pitchFamily="18" charset="0"/>
                <a:ea typeface="Roboto" pitchFamily="34" charset="-122"/>
                <a:cs typeface="Times New Roman" pitchFamily="18" charset="0"/>
              </a:rPr>
              <a:t>Формируется Генеральной прокуратурой Российской Федерации. Деятельность этих организаций на территории РФ запрещена, а их материалы не подлежат распространению.</a:t>
            </a:r>
          </a:p>
        </p:txBody>
      </p:sp>
      <p:sp>
        <p:nvSpPr>
          <p:cNvPr id="7" name="Text 5"/>
          <p:cNvSpPr/>
          <p:nvPr/>
        </p:nvSpPr>
        <p:spPr>
          <a:xfrm>
            <a:off x="1539835" y="5316498"/>
            <a:ext cx="5580459" cy="7668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400" b="1" dirty="0">
                <a:solidFill>
                  <a:srgbClr val="15213F"/>
                </a:solidFill>
                <a:latin typeface="Times New Roman" pitchFamily="18" charset="0"/>
                <a:ea typeface="Roboto" pitchFamily="34" charset="-122"/>
                <a:cs typeface="Times New Roman" pitchFamily="18" charset="0"/>
              </a:rPr>
              <a:t>Важно: </a:t>
            </a:r>
            <a:r>
              <a:rPr lang="en-US" sz="1400" dirty="0">
                <a:solidFill>
                  <a:srgbClr val="15213F"/>
                </a:solidFill>
                <a:latin typeface="Times New Roman" pitchFamily="18" charset="0"/>
                <a:ea typeface="Roboto" pitchFamily="34" charset="-122"/>
                <a:cs typeface="Times New Roman" pitchFamily="18" charset="0"/>
              </a:rPr>
              <a:t>Все вышеперечисленные документы и списки обязательны для исполнения. Их актуальные тексты и обновления доступны на официальных сайтах соответствующих ведомств.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913" y="1981319"/>
            <a:ext cx="6267450" cy="218122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532913" y="4205559"/>
            <a:ext cx="62674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Список экстремистских материалов </a:t>
            </a:r>
          </a:p>
          <a:p>
            <a:pPr algn="ctr"/>
            <a:r>
              <a:rPr lang="en-US" altLang="ru-RU" sz="1400" dirty="0" smtClean="0">
                <a:solidFill>
                  <a:srgbClr val="1B328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https://minjust.gov.ru/ru/extremist-materials/</a:t>
            </a:r>
            <a:endParaRPr lang="ru-RU" altLang="ru-RU" sz="1400" dirty="0" smtClean="0">
              <a:solidFill>
                <a:srgbClr val="1B328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32913" y="5206557"/>
            <a:ext cx="62674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Реестр </a:t>
            </a:r>
            <a:r>
              <a:rPr lang="ru-RU" alt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иноагентов</a:t>
            </a:r>
            <a:r>
              <a:rPr lang="ru-RU" alt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altLang="ru-RU" sz="1400" dirty="0" smtClean="0">
                <a:solidFill>
                  <a:srgbClr val="1B328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https://minjust.gov.ru/ru/pages/reestr-inostryannykh-agentov/</a:t>
            </a:r>
            <a:endParaRPr lang="ru-RU" altLang="ru-RU" sz="1400" dirty="0" smtClean="0">
              <a:solidFill>
                <a:srgbClr val="1B328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467772" y="7344229"/>
            <a:ext cx="2148114" cy="870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796177" y="420410"/>
            <a:ext cx="8501539" cy="3817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Организация работы школьной библиотеки на местах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1796177" y="1107519"/>
            <a:ext cx="11037927" cy="7329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400" dirty="0">
                <a:solidFill>
                  <a:srgbClr val="15213F"/>
                </a:solidFill>
                <a:latin typeface="Times New Roman" pitchFamily="18" charset="0"/>
                <a:ea typeface="Roboto" pitchFamily="34" charset="-122"/>
                <a:cs typeface="Times New Roman" pitchFamily="18" charset="0"/>
              </a:rPr>
              <a:t>На уровне каждого образовательного учреждения необходимо разработать и утвердить комплекс внутренних локальных актов, которые детализируют и регламентируют деятельность библиотеки в части работы с запрещёнными материалами. Это обеспечивает системность и правовую чистоту нашей работы.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hape 2"/>
          <p:cNvSpPr/>
          <p:nvPr/>
        </p:nvSpPr>
        <p:spPr>
          <a:xfrm>
            <a:off x="1796177" y="2012156"/>
            <a:ext cx="11037927" cy="1169670"/>
          </a:xfrm>
          <a:prstGeom prst="roundRect">
            <a:avLst>
              <a:gd name="adj" fmla="val 1958"/>
            </a:avLst>
          </a:prstGeom>
          <a:solidFill>
            <a:srgbClr val="FBFCFE"/>
          </a:solidFill>
          <a:ln w="22860">
            <a:solidFill>
              <a:srgbClr val="CFD2D8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1819037" y="2035016"/>
            <a:ext cx="610791" cy="1123950"/>
          </a:xfrm>
          <a:prstGeom prst="rect">
            <a:avLst/>
          </a:prstGeom>
          <a:solidFill>
            <a:srgbClr val="E9ECF2"/>
          </a:solidFill>
          <a:ln/>
        </p:spPr>
      </p:sp>
      <p:sp>
        <p:nvSpPr>
          <p:cNvPr id="6" name="Text 4"/>
          <p:cNvSpPr/>
          <p:nvPr/>
        </p:nvSpPr>
        <p:spPr>
          <a:xfrm>
            <a:off x="2009894" y="2453878"/>
            <a:ext cx="228957" cy="2862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8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1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2582466" y="2187654"/>
            <a:ext cx="3080861" cy="2384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2000" dirty="0">
                <a:solidFill>
                  <a:srgbClr val="15213F"/>
                </a:solidFill>
                <a:latin typeface="Times New Roman" pitchFamily="18" charset="0"/>
                <a:ea typeface="Roboto" pitchFamily="34" charset="-122"/>
                <a:cs typeface="Times New Roman" pitchFamily="18" charset="0"/>
              </a:rPr>
              <a:t>Приказ о работе с материалами</a:t>
            </a:r>
          </a:p>
        </p:txBody>
      </p:sp>
      <p:sp>
        <p:nvSpPr>
          <p:cNvPr id="8" name="Text 6"/>
          <p:cNvSpPr/>
          <p:nvPr/>
        </p:nvSpPr>
        <p:spPr>
          <a:xfrm>
            <a:off x="2582466" y="2517696"/>
            <a:ext cx="10076140" cy="4886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400" dirty="0">
                <a:solidFill>
                  <a:srgbClr val="15213F"/>
                </a:solidFill>
                <a:latin typeface="Times New Roman" pitchFamily="18" charset="0"/>
                <a:ea typeface="Roboto" pitchFamily="34" charset="-122"/>
                <a:cs typeface="Times New Roman" pitchFamily="18" charset="0"/>
              </a:rPr>
              <a:t>Документ, утверждающий ответственных лиц и общий порядок работы с экстремистскими материалами и изданиями иностранных агентов в библиотечном фонде.</a:t>
            </a:r>
          </a:p>
        </p:txBody>
      </p:sp>
      <p:sp>
        <p:nvSpPr>
          <p:cNvPr id="9" name="Shape 7"/>
          <p:cNvSpPr/>
          <p:nvPr/>
        </p:nvSpPr>
        <p:spPr>
          <a:xfrm>
            <a:off x="1796177" y="3334464"/>
            <a:ext cx="11037927" cy="1169670"/>
          </a:xfrm>
          <a:prstGeom prst="roundRect">
            <a:avLst>
              <a:gd name="adj" fmla="val 1958"/>
            </a:avLst>
          </a:prstGeom>
          <a:solidFill>
            <a:srgbClr val="FBFCFE"/>
          </a:solidFill>
          <a:ln w="22860">
            <a:solidFill>
              <a:srgbClr val="CFD2D8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1819037" y="3357324"/>
            <a:ext cx="610791" cy="1123950"/>
          </a:xfrm>
          <a:prstGeom prst="rect">
            <a:avLst/>
          </a:prstGeom>
          <a:solidFill>
            <a:srgbClr val="E9ECF2"/>
          </a:solidFill>
          <a:ln/>
        </p:spPr>
      </p:sp>
      <p:sp>
        <p:nvSpPr>
          <p:cNvPr id="11" name="Text 9"/>
          <p:cNvSpPr/>
          <p:nvPr/>
        </p:nvSpPr>
        <p:spPr>
          <a:xfrm>
            <a:off x="2009894" y="3776186"/>
            <a:ext cx="228957" cy="2862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8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2</a:t>
            </a:r>
            <a:endParaRPr lang="en-US" sz="1800" dirty="0"/>
          </a:p>
        </p:txBody>
      </p:sp>
      <p:sp>
        <p:nvSpPr>
          <p:cNvPr id="12" name="Text 10"/>
          <p:cNvSpPr/>
          <p:nvPr/>
        </p:nvSpPr>
        <p:spPr>
          <a:xfrm>
            <a:off x="2582466" y="3509962"/>
            <a:ext cx="2473047" cy="2384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2000" dirty="0">
                <a:solidFill>
                  <a:srgbClr val="15213F"/>
                </a:solidFill>
                <a:latin typeface="Times New Roman" pitchFamily="18" charset="0"/>
                <a:ea typeface="Roboto" pitchFamily="34" charset="-122"/>
                <a:cs typeface="Times New Roman" pitchFamily="18" charset="0"/>
              </a:rPr>
              <a:t>Инструкция (Положение</a:t>
            </a:r>
            <a:r>
              <a:rPr lang="en-US" sz="15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)</a:t>
            </a:r>
            <a:endParaRPr lang="en-US" sz="1500" dirty="0"/>
          </a:p>
        </p:txBody>
      </p:sp>
      <p:sp>
        <p:nvSpPr>
          <p:cNvPr id="13" name="Text 11"/>
          <p:cNvSpPr/>
          <p:nvPr/>
        </p:nvSpPr>
        <p:spPr>
          <a:xfrm>
            <a:off x="2582466" y="3840004"/>
            <a:ext cx="10076140" cy="4886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400" dirty="0">
                <a:solidFill>
                  <a:srgbClr val="15213F"/>
                </a:solidFill>
                <a:latin typeface="Times New Roman" pitchFamily="18" charset="0"/>
                <a:ea typeface="Roboto" pitchFamily="34" charset="-122"/>
                <a:cs typeface="Times New Roman" pitchFamily="18" charset="0"/>
              </a:rPr>
              <a:t>Подробный регламент, описывающий порядок выявления, изъятия, учёта и хранения (при необходимости) запрещённых материалов, а также процедуру их списания и уничтожения</a:t>
            </a:r>
            <a:r>
              <a:rPr lang="en-US" sz="12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  <a:endParaRPr lang="en-US" sz="1200" dirty="0"/>
          </a:p>
        </p:txBody>
      </p:sp>
      <p:sp>
        <p:nvSpPr>
          <p:cNvPr id="14" name="Shape 12"/>
          <p:cNvSpPr/>
          <p:nvPr/>
        </p:nvSpPr>
        <p:spPr>
          <a:xfrm>
            <a:off x="1796177" y="4656773"/>
            <a:ext cx="11037927" cy="1169670"/>
          </a:xfrm>
          <a:prstGeom prst="roundRect">
            <a:avLst>
              <a:gd name="adj" fmla="val 1958"/>
            </a:avLst>
          </a:prstGeom>
          <a:solidFill>
            <a:srgbClr val="FBFCFE"/>
          </a:solidFill>
          <a:ln w="22860">
            <a:solidFill>
              <a:srgbClr val="CFD2D8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1819037" y="4679633"/>
            <a:ext cx="610791" cy="1123950"/>
          </a:xfrm>
          <a:prstGeom prst="rect">
            <a:avLst/>
          </a:prstGeom>
          <a:solidFill>
            <a:srgbClr val="E9ECF2"/>
          </a:solidFill>
          <a:ln/>
        </p:spPr>
      </p:sp>
      <p:sp>
        <p:nvSpPr>
          <p:cNvPr id="16" name="Text 14"/>
          <p:cNvSpPr/>
          <p:nvPr/>
        </p:nvSpPr>
        <p:spPr>
          <a:xfrm>
            <a:off x="2009894" y="5098494"/>
            <a:ext cx="228957" cy="2862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8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3</a:t>
            </a:r>
            <a:endParaRPr lang="en-US" sz="1800" dirty="0"/>
          </a:p>
        </p:txBody>
      </p:sp>
      <p:sp>
        <p:nvSpPr>
          <p:cNvPr id="17" name="Text 15"/>
          <p:cNvSpPr/>
          <p:nvPr/>
        </p:nvSpPr>
        <p:spPr>
          <a:xfrm>
            <a:off x="2582466" y="4832271"/>
            <a:ext cx="1908691" cy="2384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2000" dirty="0">
                <a:solidFill>
                  <a:srgbClr val="15213F"/>
                </a:solidFill>
                <a:latin typeface="Times New Roman" pitchFamily="18" charset="0"/>
                <a:ea typeface="Roboto" pitchFamily="34" charset="-122"/>
                <a:cs typeface="Times New Roman" pitchFamily="18" charset="0"/>
              </a:rPr>
              <a:t>Журналы сверок</a:t>
            </a:r>
          </a:p>
        </p:txBody>
      </p:sp>
      <p:sp>
        <p:nvSpPr>
          <p:cNvPr id="18" name="Text 16"/>
          <p:cNvSpPr/>
          <p:nvPr/>
        </p:nvSpPr>
        <p:spPr>
          <a:xfrm>
            <a:off x="2582466" y="5162312"/>
            <a:ext cx="10076140" cy="4886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400" dirty="0">
                <a:solidFill>
                  <a:srgbClr val="15213F"/>
                </a:solidFill>
                <a:latin typeface="Times New Roman" pitchFamily="18" charset="0"/>
                <a:ea typeface="Roboto" pitchFamily="34" charset="-122"/>
                <a:cs typeface="Times New Roman" pitchFamily="18" charset="0"/>
              </a:rPr>
              <a:t>Ведение специальных журналов для фиксации результатов регулярных сверок с Федеральным списком экстремистских материалов и Реестром иностранных агентов.</a:t>
            </a:r>
          </a:p>
        </p:txBody>
      </p:sp>
      <p:sp>
        <p:nvSpPr>
          <p:cNvPr id="19" name="Shape 17"/>
          <p:cNvSpPr/>
          <p:nvPr/>
        </p:nvSpPr>
        <p:spPr>
          <a:xfrm>
            <a:off x="1796177" y="5979081"/>
            <a:ext cx="11037927" cy="1169670"/>
          </a:xfrm>
          <a:prstGeom prst="roundRect">
            <a:avLst>
              <a:gd name="adj" fmla="val 1958"/>
            </a:avLst>
          </a:prstGeom>
          <a:solidFill>
            <a:srgbClr val="FBFCFE"/>
          </a:solidFill>
          <a:ln w="22860">
            <a:solidFill>
              <a:srgbClr val="CFD2D8"/>
            </a:solidFill>
            <a:prstDash val="solid"/>
          </a:ln>
        </p:spPr>
      </p:sp>
      <p:sp>
        <p:nvSpPr>
          <p:cNvPr id="20" name="Shape 18"/>
          <p:cNvSpPr/>
          <p:nvPr/>
        </p:nvSpPr>
        <p:spPr>
          <a:xfrm>
            <a:off x="1819037" y="6001941"/>
            <a:ext cx="610791" cy="1123950"/>
          </a:xfrm>
          <a:prstGeom prst="rect">
            <a:avLst/>
          </a:prstGeom>
          <a:solidFill>
            <a:srgbClr val="E9ECF2"/>
          </a:solidFill>
          <a:ln/>
        </p:spPr>
      </p:sp>
      <p:sp>
        <p:nvSpPr>
          <p:cNvPr id="21" name="Text 19"/>
          <p:cNvSpPr/>
          <p:nvPr/>
        </p:nvSpPr>
        <p:spPr>
          <a:xfrm>
            <a:off x="2009894" y="6420803"/>
            <a:ext cx="228957" cy="2862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8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4</a:t>
            </a:r>
            <a:endParaRPr lang="en-US" sz="1800" dirty="0"/>
          </a:p>
        </p:txBody>
      </p:sp>
      <p:sp>
        <p:nvSpPr>
          <p:cNvPr id="22" name="Text 20"/>
          <p:cNvSpPr/>
          <p:nvPr/>
        </p:nvSpPr>
        <p:spPr>
          <a:xfrm>
            <a:off x="2582466" y="6154579"/>
            <a:ext cx="1908691" cy="2384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2000" dirty="0">
                <a:solidFill>
                  <a:srgbClr val="15213F"/>
                </a:solidFill>
                <a:latin typeface="Times New Roman" pitchFamily="18" charset="0"/>
                <a:ea typeface="Roboto" pitchFamily="34" charset="-122"/>
                <a:cs typeface="Times New Roman" pitchFamily="18" charset="0"/>
              </a:rPr>
              <a:t>Акты сверки</a:t>
            </a:r>
          </a:p>
        </p:txBody>
      </p:sp>
      <p:sp>
        <p:nvSpPr>
          <p:cNvPr id="23" name="Text 21"/>
          <p:cNvSpPr/>
          <p:nvPr/>
        </p:nvSpPr>
        <p:spPr>
          <a:xfrm>
            <a:off x="2582466" y="6484620"/>
            <a:ext cx="10076140" cy="4886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400" dirty="0">
                <a:solidFill>
                  <a:srgbClr val="15213F"/>
                </a:solidFill>
                <a:latin typeface="Times New Roman" pitchFamily="18" charset="0"/>
                <a:ea typeface="Roboto" pitchFamily="34" charset="-122"/>
                <a:cs typeface="Times New Roman" pitchFamily="18" charset="0"/>
              </a:rPr>
              <a:t>Документальное оформление результатов каждой плановой сверки, подтверждающее отсутствие или выявление запрещённых материалов</a:t>
            </a:r>
            <a:r>
              <a:rPr lang="en-US" sz="12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  <a:endParaRPr lang="en-US" sz="1200" dirty="0"/>
          </a:p>
        </p:txBody>
      </p:sp>
      <p:sp>
        <p:nvSpPr>
          <p:cNvPr id="24" name="Text 22"/>
          <p:cNvSpPr/>
          <p:nvPr/>
        </p:nvSpPr>
        <p:spPr>
          <a:xfrm>
            <a:off x="1796177" y="7320439"/>
            <a:ext cx="11037927" cy="4886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900"/>
              </a:lnSpc>
            </a:pPr>
            <a:r>
              <a:rPr lang="en-US" sz="1400" dirty="0">
                <a:solidFill>
                  <a:srgbClr val="15213F"/>
                </a:solidFill>
                <a:latin typeface="Times New Roman" pitchFamily="18" charset="0"/>
                <a:ea typeface="Roboto" pitchFamily="34" charset="-122"/>
                <a:cs typeface="Times New Roman" pitchFamily="18" charset="0"/>
              </a:rPr>
              <a:t>Рекомендуемая периодичность сверок — </a:t>
            </a:r>
            <a:r>
              <a:rPr lang="en-US" sz="1400" b="1" dirty="0">
                <a:solidFill>
                  <a:srgbClr val="15213F"/>
                </a:solidFill>
                <a:latin typeface="Times New Roman" pitchFamily="18" charset="0"/>
                <a:ea typeface="Roboto" pitchFamily="34" charset="-122"/>
                <a:cs typeface="Times New Roman" pitchFamily="18" charset="0"/>
              </a:rPr>
              <a:t>не реже 1 раза в квартал</a:t>
            </a:r>
            <a:r>
              <a:rPr lang="en-US" sz="1400" dirty="0">
                <a:solidFill>
                  <a:srgbClr val="15213F"/>
                </a:solidFill>
                <a:latin typeface="Times New Roman" pitchFamily="18" charset="0"/>
                <a:ea typeface="Roboto" pitchFamily="34" charset="-122"/>
                <a:cs typeface="Times New Roman" pitchFamily="18" charset="0"/>
              </a:rPr>
              <a:t>. Для более точного отслеживания обновлений списков рекомендуется использовать хронологию на сайте Информационно-аналитического центра «</a:t>
            </a:r>
            <a:r>
              <a:rPr lang="en-US" sz="1400" dirty="0" err="1">
                <a:solidFill>
                  <a:srgbClr val="15213F"/>
                </a:solidFill>
                <a:latin typeface="Times New Roman" pitchFamily="18" charset="0"/>
                <a:ea typeface="Roboto" pitchFamily="34" charset="-122"/>
                <a:cs typeface="Times New Roman" pitchFamily="18" charset="0"/>
              </a:rPr>
              <a:t>Сова</a:t>
            </a:r>
            <a:r>
              <a:rPr lang="en-US" sz="1400" dirty="0" smtClean="0">
                <a:solidFill>
                  <a:srgbClr val="15213F"/>
                </a:solidFill>
                <a:latin typeface="Times New Roman" pitchFamily="18" charset="0"/>
                <a:ea typeface="Roboto" pitchFamily="34" charset="-122"/>
                <a:cs typeface="Times New Roman" pitchFamily="18" charset="0"/>
              </a:rPr>
              <a:t>»</a:t>
            </a:r>
            <a:r>
              <a:rPr lang="ru-RU" sz="1400" dirty="0" smtClean="0">
                <a:solidFill>
                  <a:srgbClr val="15213F"/>
                </a:solidFill>
                <a:latin typeface="Times New Roman" pitchFamily="18" charset="0"/>
                <a:ea typeface="Roboto" pitchFamily="34" charset="-122"/>
                <a:cs typeface="Times New Roman" pitchFamily="18" charset="0"/>
              </a:rPr>
              <a:t> </a:t>
            </a:r>
            <a:r>
              <a:rPr lang="en-US" sz="1400" dirty="0" smtClean="0">
                <a:solidFill>
                  <a:srgbClr val="15213F"/>
                </a:solidFill>
                <a:latin typeface="Times New Roman" pitchFamily="18" charset="0"/>
                <a:ea typeface="Roboto" pitchFamily="34" charset="-122"/>
                <a:cs typeface="Times New Roman" pitchFamily="18" charset="0"/>
                <a:hlinkClick r:id="rId3"/>
              </a:rPr>
              <a:t>https://www.sova-center.ru/directory/2009/12/d17666/</a:t>
            </a:r>
            <a:endParaRPr lang="ru-RU" sz="1400" dirty="0" smtClean="0">
              <a:solidFill>
                <a:srgbClr val="15213F"/>
              </a:solidFill>
              <a:latin typeface="Times New Roman" pitchFamily="18" charset="0"/>
              <a:ea typeface="Roboto" pitchFamily="34" charset="-122"/>
              <a:cs typeface="Times New Roman" pitchFamily="18" charset="0"/>
            </a:endParaRPr>
          </a:p>
          <a:p>
            <a:pPr>
              <a:lnSpc>
                <a:spcPts val="1900"/>
              </a:lnSpc>
            </a:pPr>
            <a:endParaRPr lang="en-US" sz="1400" dirty="0">
              <a:solidFill>
                <a:srgbClr val="15213F"/>
              </a:solidFill>
              <a:latin typeface="Times New Roman" pitchFamily="18" charset="0"/>
              <a:ea typeface="Roboto" pitchFamily="34" charset="-122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2467772" y="7564755"/>
            <a:ext cx="2148114" cy="650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793200" y="837605"/>
            <a:ext cx="10223659" cy="3818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Алгоритм действий при обнаружении запрещённых материалов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1793200" y="1524953"/>
            <a:ext cx="11043880" cy="4886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400" dirty="0">
                <a:solidFill>
                  <a:srgbClr val="15213F"/>
                </a:solidFill>
                <a:latin typeface="Times New Roman" pitchFamily="18" charset="0"/>
                <a:ea typeface="Roboto" pitchFamily="34" charset="-122"/>
                <a:cs typeface="Times New Roman" pitchFamily="18" charset="0"/>
              </a:rPr>
              <a:t>В случае выявления материалов, подпадающих под определение экстремистских или созданных иностранными агентами с нарушением установленных правил, необходимо строго следовать утверждённому алгоритму действий. Это обеспечит законность и оперативность реагирования.</a:t>
            </a:r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200" y="2185392"/>
            <a:ext cx="763905" cy="1124426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709863" y="2338149"/>
            <a:ext cx="2190631" cy="2387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b="1" dirty="0">
                <a:solidFill>
                  <a:srgbClr val="15213F"/>
                </a:solidFill>
                <a:latin typeface="Times New Roman" pitchFamily="18" charset="0"/>
                <a:ea typeface="Roboto" pitchFamily="34" charset="-122"/>
                <a:cs typeface="Times New Roman" pitchFamily="18" charset="0"/>
              </a:rPr>
              <a:t>Назначение комиссии</a:t>
            </a:r>
          </a:p>
        </p:txBody>
      </p:sp>
      <p:sp>
        <p:nvSpPr>
          <p:cNvPr id="6" name="Text 3"/>
          <p:cNvSpPr/>
          <p:nvPr/>
        </p:nvSpPr>
        <p:spPr>
          <a:xfrm>
            <a:off x="2709863" y="2668429"/>
            <a:ext cx="10127218" cy="4886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400" dirty="0">
                <a:solidFill>
                  <a:srgbClr val="15213F"/>
                </a:solidFill>
                <a:latin typeface="Times New Roman" pitchFamily="18" charset="0"/>
                <a:ea typeface="Roboto" pitchFamily="34" charset="-122"/>
                <a:cs typeface="Times New Roman" pitchFamily="18" charset="0"/>
              </a:rPr>
              <a:t>Формирование комиссии из числа сотрудников образовательного учреждения для проведения плановых и внеплановых сверок библиотечного фонда.</a:t>
            </a:r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3200" y="3309818"/>
            <a:ext cx="763905" cy="1124426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2709863" y="3462576"/>
            <a:ext cx="1909762" cy="2387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b="1" dirty="0">
                <a:solidFill>
                  <a:srgbClr val="15213F"/>
                </a:solidFill>
                <a:latin typeface="Times New Roman" pitchFamily="18" charset="0"/>
                <a:ea typeface="Roboto" pitchFamily="34" charset="-122"/>
                <a:cs typeface="Times New Roman" pitchFamily="18" charset="0"/>
              </a:rPr>
              <a:t>Проверка фонда</a:t>
            </a:r>
          </a:p>
        </p:txBody>
      </p:sp>
      <p:sp>
        <p:nvSpPr>
          <p:cNvPr id="9" name="Text 5"/>
          <p:cNvSpPr/>
          <p:nvPr/>
        </p:nvSpPr>
        <p:spPr>
          <a:xfrm>
            <a:off x="2709863" y="3792855"/>
            <a:ext cx="10127218" cy="4886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900"/>
              </a:lnSpc>
            </a:pPr>
            <a:r>
              <a:rPr lang="en-US" sz="1400" dirty="0">
                <a:solidFill>
                  <a:srgbClr val="15213F"/>
                </a:solidFill>
                <a:latin typeface="Times New Roman" pitchFamily="18" charset="0"/>
                <a:ea typeface="Roboto" pitchFamily="34" charset="-122"/>
                <a:cs typeface="Times New Roman" pitchFamily="18" charset="0"/>
              </a:rPr>
              <a:t>Систематическая проверка фонда на соответствие актуальным спискам при комплектовании новых поступлений и в рамках плановых сверок.</a:t>
            </a:r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3200" y="4434245"/>
            <a:ext cx="763905" cy="916662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2709863" y="4587002"/>
            <a:ext cx="1909762" cy="2387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b="1" dirty="0">
                <a:solidFill>
                  <a:srgbClr val="15213F"/>
                </a:solidFill>
                <a:latin typeface="Times New Roman" pitchFamily="18" charset="0"/>
                <a:ea typeface="Roboto" pitchFamily="34" charset="-122"/>
                <a:cs typeface="Times New Roman" pitchFamily="18" charset="0"/>
              </a:rPr>
              <a:t>Оформление акта</a:t>
            </a:r>
          </a:p>
        </p:txBody>
      </p:sp>
      <p:sp>
        <p:nvSpPr>
          <p:cNvPr id="12" name="Text 7"/>
          <p:cNvSpPr/>
          <p:nvPr/>
        </p:nvSpPr>
        <p:spPr>
          <a:xfrm>
            <a:off x="2709863" y="4917281"/>
            <a:ext cx="10127218" cy="2443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400" dirty="0">
                <a:solidFill>
                  <a:srgbClr val="15213F"/>
                </a:solidFill>
                <a:latin typeface="Times New Roman" pitchFamily="18" charset="0"/>
                <a:ea typeface="Roboto" pitchFamily="34" charset="-122"/>
                <a:cs typeface="Times New Roman" pitchFamily="18" charset="0"/>
              </a:rPr>
              <a:t>Документальное оформление акта об обнаружении запрещённых материалов с указанием всех идентифицирующих признаков.</a:t>
            </a:r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3200" y="5350907"/>
            <a:ext cx="763905" cy="916662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2709863" y="5503664"/>
            <a:ext cx="1987510" cy="2387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b="1" dirty="0">
                <a:solidFill>
                  <a:srgbClr val="15213F"/>
                </a:solidFill>
                <a:latin typeface="Times New Roman" pitchFamily="18" charset="0"/>
                <a:ea typeface="Roboto" pitchFamily="34" charset="-122"/>
                <a:cs typeface="Times New Roman" pitchFamily="18" charset="0"/>
              </a:rPr>
              <a:t>Изъятие и списание</a:t>
            </a:r>
          </a:p>
        </p:txBody>
      </p:sp>
      <p:sp>
        <p:nvSpPr>
          <p:cNvPr id="15" name="Text 9"/>
          <p:cNvSpPr/>
          <p:nvPr/>
        </p:nvSpPr>
        <p:spPr>
          <a:xfrm>
            <a:off x="2709863" y="5833943"/>
            <a:ext cx="10127218" cy="2443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400" dirty="0">
                <a:solidFill>
                  <a:srgbClr val="15213F"/>
                </a:solidFill>
                <a:latin typeface="Times New Roman" pitchFamily="18" charset="0"/>
                <a:ea typeface="Roboto" pitchFamily="34" charset="-122"/>
                <a:cs typeface="Times New Roman" pitchFamily="18" charset="0"/>
              </a:rPr>
              <a:t>Немедленное изъятие и списание таких изданий с последующим актом об уничтожении в установленном порядке.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3200" y="6267569"/>
            <a:ext cx="763905" cy="1124426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2709863" y="6750606"/>
            <a:ext cx="10127218" cy="4886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400" dirty="0">
                <a:solidFill>
                  <a:srgbClr val="15213F"/>
                </a:solidFill>
                <a:latin typeface="Times New Roman" pitchFamily="18" charset="0"/>
                <a:ea typeface="Roboto" pitchFamily="34" charset="-122"/>
                <a:cs typeface="Times New Roman" pitchFamily="18" charset="0"/>
              </a:rPr>
              <a:t>Маркировка и ограничение доступа к изданиям иностранных агентов в случаях, когда их хранение в фонде допускается с соблюдением всех требований законодательства</a:t>
            </a:r>
            <a:r>
              <a:rPr lang="en-US" sz="12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  <a:endParaRPr lang="en-US" sz="1200" dirty="0"/>
          </a:p>
        </p:txBody>
      </p:sp>
      <p:sp>
        <p:nvSpPr>
          <p:cNvPr id="17" name="Text 10"/>
          <p:cNvSpPr/>
          <p:nvPr/>
        </p:nvSpPr>
        <p:spPr>
          <a:xfrm>
            <a:off x="2709863" y="6420326"/>
            <a:ext cx="2718911" cy="2387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850"/>
              </a:lnSpc>
            </a:pPr>
            <a:r>
              <a:rPr lang="en-US" b="1" dirty="0">
                <a:solidFill>
                  <a:srgbClr val="15213F"/>
                </a:solidFill>
                <a:latin typeface="Times New Roman" pitchFamily="18" charset="0"/>
                <a:ea typeface="Roboto" pitchFamily="34" charset="-122"/>
                <a:cs typeface="Times New Roman" pitchFamily="18" charset="0"/>
              </a:rPr>
              <a:t>Маркировка и ограничение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2467772" y="7344229"/>
            <a:ext cx="2148114" cy="870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539835" y="439936"/>
            <a:ext cx="9246156" cy="3994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5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Воспитательная и просветительская работа библиотеки</a:t>
            </a:r>
            <a:endParaRPr lang="en-US" sz="2500" dirty="0"/>
          </a:p>
        </p:txBody>
      </p:sp>
      <p:sp>
        <p:nvSpPr>
          <p:cNvPr id="3" name="Text 1"/>
          <p:cNvSpPr/>
          <p:nvPr/>
        </p:nvSpPr>
        <p:spPr>
          <a:xfrm>
            <a:off x="1539835" y="1158954"/>
            <a:ext cx="11550729" cy="5112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dirty="0">
                <a:solidFill>
                  <a:srgbClr val="15213F"/>
                </a:solidFill>
                <a:latin typeface="Times New Roman" pitchFamily="18" charset="0"/>
                <a:ea typeface="Roboto" pitchFamily="34" charset="-122"/>
                <a:cs typeface="Times New Roman" pitchFamily="18" charset="0"/>
              </a:rPr>
              <a:t>Школьная библиотека — это не просто хранилище книг, но и важнейший центр формирования культуры чтения, медиаграмотности и критического мышления у подрастающего поколения. Активная воспитательная и просветительская работа является неотъемлемой частью нашей миссии</a:t>
            </a:r>
            <a:r>
              <a:rPr lang="en-US" sz="16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539832" y="2333745"/>
            <a:ext cx="5580459" cy="7668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b="1" dirty="0">
                <a:solidFill>
                  <a:srgbClr val="15213F"/>
                </a:solidFill>
                <a:latin typeface="Times New Roman" pitchFamily="18" charset="0"/>
                <a:ea typeface="Roboto" pitchFamily="34" charset="-122"/>
                <a:cs typeface="Times New Roman" pitchFamily="18" charset="0"/>
              </a:rPr>
              <a:t>Медиаграмотность:</a:t>
            </a:r>
            <a:r>
              <a:rPr lang="en-US" sz="1600" dirty="0">
                <a:solidFill>
                  <a:srgbClr val="15213F"/>
                </a:solidFill>
                <a:latin typeface="Times New Roman" pitchFamily="18" charset="0"/>
                <a:ea typeface="Roboto" pitchFamily="34" charset="-122"/>
                <a:cs typeface="Times New Roman" pitchFamily="18" charset="0"/>
              </a:rPr>
              <a:t> Включение в учебные программы тем, посвящённых критическому восприятию информации, анализу источников и распознаванию фейков.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539835" y="3253027"/>
            <a:ext cx="5580459" cy="7668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b="1" dirty="0">
                <a:solidFill>
                  <a:srgbClr val="15213F"/>
                </a:solidFill>
                <a:latin typeface="Times New Roman" pitchFamily="18" charset="0"/>
                <a:ea typeface="Roboto" pitchFamily="34" charset="-122"/>
                <a:cs typeface="Times New Roman" pitchFamily="18" charset="0"/>
              </a:rPr>
              <a:t>Противодействие экстремизму:</a:t>
            </a:r>
            <a:r>
              <a:rPr lang="en-US" sz="1600" dirty="0">
                <a:solidFill>
                  <a:srgbClr val="15213F"/>
                </a:solidFill>
                <a:latin typeface="Times New Roman" pitchFamily="18" charset="0"/>
                <a:ea typeface="Roboto" pitchFamily="34" charset="-122"/>
                <a:cs typeface="Times New Roman" pitchFamily="18" charset="0"/>
              </a:rPr>
              <a:t> Проведение тематических мероприятий, лекций и дискуссий, направленных на формирование у учащихся негативного отношения к экстремистским идеологиям</a:t>
            </a:r>
            <a:r>
              <a:rPr lang="en-US" sz="16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539835" y="4423706"/>
            <a:ext cx="5580459" cy="10225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b="1" dirty="0">
                <a:solidFill>
                  <a:srgbClr val="15213F"/>
                </a:solidFill>
                <a:latin typeface="Times New Roman" pitchFamily="18" charset="0"/>
                <a:ea typeface="Roboto" pitchFamily="34" charset="-122"/>
                <a:cs typeface="Times New Roman" pitchFamily="18" charset="0"/>
              </a:rPr>
              <a:t>Информирование:</a:t>
            </a:r>
            <a:r>
              <a:rPr lang="en-US" sz="1600" dirty="0">
                <a:solidFill>
                  <a:srgbClr val="15213F"/>
                </a:solidFill>
                <a:latin typeface="Times New Roman" pitchFamily="18" charset="0"/>
                <a:ea typeface="Roboto" pitchFamily="34" charset="-122"/>
                <a:cs typeface="Times New Roman" pitchFamily="18" charset="0"/>
              </a:rPr>
              <a:t> Активное информирование учащихся и их родителей о вреде запрещённой литературы, об ответственности за её распространение и о рисках, связанных с деструктивным контентом.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1539835" y="5636657"/>
            <a:ext cx="5580459" cy="7668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b="1" dirty="0">
                <a:solidFill>
                  <a:srgbClr val="15213F"/>
                </a:solidFill>
                <a:latin typeface="Times New Roman" pitchFamily="18" charset="0"/>
                <a:ea typeface="Roboto" pitchFamily="34" charset="-122"/>
                <a:cs typeface="Times New Roman" pitchFamily="18" charset="0"/>
              </a:rPr>
              <a:t>Развитие интересов:</a:t>
            </a:r>
            <a:r>
              <a:rPr lang="en-US" sz="1600" dirty="0">
                <a:solidFill>
                  <a:srgbClr val="15213F"/>
                </a:solidFill>
                <a:latin typeface="Times New Roman" pitchFamily="18" charset="0"/>
                <a:ea typeface="Roboto" pitchFamily="34" charset="-122"/>
                <a:cs typeface="Times New Roman" pitchFamily="18" charset="0"/>
              </a:rPr>
              <a:t> Поддержка и развитие клубов чтения, чтецких программ, творческих кружков и секций, способствующих формированию позитивного и безопасного досуга.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7725" y="2029539"/>
            <a:ext cx="5580459" cy="558045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2467772" y="7721600"/>
            <a:ext cx="2148114" cy="4934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7833" y="661154"/>
            <a:ext cx="9085778" cy="4736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700"/>
              </a:lnSpc>
              <a:buNone/>
            </a:pPr>
            <a:r>
              <a:rPr lang="en-US" sz="25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Меры контроля и поддержки на уровне округа</a:t>
            </a:r>
          </a:p>
        </p:txBody>
      </p:sp>
      <p:sp>
        <p:nvSpPr>
          <p:cNvPr id="3" name="Text 1"/>
          <p:cNvSpPr/>
          <p:nvPr/>
        </p:nvSpPr>
        <p:spPr>
          <a:xfrm>
            <a:off x="757833" y="1513642"/>
            <a:ext cx="13114734" cy="9090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ru-RU" dirty="0" smtClean="0">
                <a:solidFill>
                  <a:srgbClr val="15213F"/>
                </a:solidFill>
                <a:latin typeface="Times New Roman" pitchFamily="18" charset="0"/>
                <a:ea typeface="Roboto" pitchFamily="34" charset="-122"/>
                <a:cs typeface="Times New Roman" pitchFamily="18" charset="0"/>
              </a:rPr>
              <a:t>ГБУ ДПО «Кинельский РЦ» осуществляет координацию и поддержку</a:t>
            </a:r>
            <a:r>
              <a:rPr lang="en-US" dirty="0" smtClean="0">
                <a:solidFill>
                  <a:srgbClr val="15213F"/>
                </a:solidFill>
                <a:latin typeface="Times New Roman" pitchFamily="18" charset="0"/>
                <a:ea typeface="Roboto" pitchFamily="34" charset="-122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15213F"/>
                </a:solidFill>
                <a:latin typeface="Times New Roman" pitchFamily="18" charset="0"/>
                <a:ea typeface="Roboto" pitchFamily="34" charset="-122"/>
                <a:cs typeface="Times New Roman" pitchFamily="18" charset="0"/>
              </a:rPr>
              <a:t>работы школьных библиотек. На уровне округа реализуется комплекс мероприятий, направленных на повышение квалификации, мониторинг и методическое сопровождение</a:t>
            </a:r>
            <a:r>
              <a:rPr lang="en-US" sz="16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962024" y="2913634"/>
            <a:ext cx="3100983" cy="10521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800" dirty="0">
                <a:solidFill>
                  <a:srgbClr val="15213F"/>
                </a:solidFill>
                <a:latin typeface="Times New Roman" pitchFamily="18" charset="0"/>
                <a:ea typeface="Roboto Slab" pitchFamily="34" charset="-122"/>
                <a:cs typeface="Times New Roman" pitchFamily="18" charset="0"/>
              </a:rPr>
              <a:t>Проведение семинаров и вебинаров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757833" y="4112716"/>
            <a:ext cx="3509367" cy="34158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dirty="0">
                <a:solidFill>
                  <a:srgbClr val="15213F"/>
                </a:solidFill>
                <a:latin typeface="Times New Roman" pitchFamily="18" charset="0"/>
                <a:ea typeface="Roboto" pitchFamily="34" charset="-122"/>
                <a:cs typeface="Times New Roman" pitchFamily="18" charset="0"/>
              </a:rPr>
              <a:t>Организация обучающих мероприятий для библиотекарей и ответственных лиц, направленных на повышение правовой грамотности и освоение практических навыков работы с нормативно-правовой базой.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5644455" y="3110864"/>
            <a:ext cx="3280529" cy="5919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800" dirty="0">
                <a:solidFill>
                  <a:srgbClr val="15213F"/>
                </a:solidFill>
                <a:latin typeface="Times New Roman" pitchFamily="18" charset="0"/>
                <a:ea typeface="Roboto Slab" pitchFamily="34" charset="-122"/>
                <a:cs typeface="Times New Roman" pitchFamily="18" charset="0"/>
              </a:rPr>
              <a:t>Мониторинг локальных актов</a:t>
            </a:r>
          </a:p>
        </p:txBody>
      </p:sp>
      <p:sp>
        <p:nvSpPr>
          <p:cNvPr id="9" name="Text 5"/>
          <p:cNvSpPr/>
          <p:nvPr/>
        </p:nvSpPr>
        <p:spPr>
          <a:xfrm>
            <a:off x="5135880" y="4132542"/>
            <a:ext cx="4297680" cy="26949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dirty="0">
                <a:solidFill>
                  <a:srgbClr val="15213F"/>
                </a:solidFill>
                <a:latin typeface="Times New Roman" pitchFamily="18" charset="0"/>
                <a:ea typeface="Roboto" pitchFamily="34" charset="-122"/>
                <a:cs typeface="Times New Roman" pitchFamily="18" charset="0"/>
              </a:rPr>
              <a:t>Регулярный анализ внутренних локальных актов образовательных учреждений и содержания раздела «Библиотека» на их официальных сайтах на предмет соответствия законодательству.</a:t>
            </a:r>
          </a:p>
        </p:txBody>
      </p:sp>
      <p:sp>
        <p:nvSpPr>
          <p:cNvPr id="14" name="Text 8"/>
          <p:cNvSpPr/>
          <p:nvPr/>
        </p:nvSpPr>
        <p:spPr>
          <a:xfrm>
            <a:off x="10260925" y="3201291"/>
            <a:ext cx="3432572" cy="4111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ru-RU" sz="2800" dirty="0" smtClean="0">
                <a:solidFill>
                  <a:srgbClr val="15213F"/>
                </a:solidFill>
                <a:latin typeface="Times New Roman" pitchFamily="18" charset="0"/>
                <a:ea typeface="Roboto Slab" pitchFamily="34" charset="-122"/>
                <a:cs typeface="Times New Roman" pitchFamily="18" charset="0"/>
              </a:rPr>
              <a:t>Контроль</a:t>
            </a:r>
            <a:endParaRPr lang="en-US" sz="2800" dirty="0">
              <a:solidFill>
                <a:srgbClr val="15213F"/>
              </a:solidFill>
              <a:latin typeface="Times New Roman" pitchFamily="18" charset="0"/>
              <a:ea typeface="Roboto Slab" pitchFamily="34" charset="-122"/>
              <a:cs typeface="Times New Roman" pitchFamily="18" charset="0"/>
            </a:endParaRPr>
          </a:p>
        </p:txBody>
      </p:sp>
      <p:sp>
        <p:nvSpPr>
          <p:cNvPr id="15" name="Text 9"/>
          <p:cNvSpPr/>
          <p:nvPr/>
        </p:nvSpPr>
        <p:spPr>
          <a:xfrm>
            <a:off x="10104120" y="4112716"/>
            <a:ext cx="3589377" cy="26642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ru-RU" dirty="0" smtClean="0">
                <a:solidFill>
                  <a:srgbClr val="15213F"/>
                </a:solidFill>
                <a:latin typeface="Times New Roman" pitchFamily="18" charset="0"/>
                <a:ea typeface="Roboto" pitchFamily="34" charset="-122"/>
                <a:cs typeface="Times New Roman" pitchFamily="18" charset="0"/>
              </a:rPr>
              <a:t>Осуществление непрерывного контроля</a:t>
            </a:r>
            <a:r>
              <a:rPr lang="en-US" dirty="0" smtClean="0">
                <a:solidFill>
                  <a:srgbClr val="15213F"/>
                </a:solidFill>
                <a:latin typeface="Times New Roman" pitchFamily="18" charset="0"/>
                <a:ea typeface="Roboto" pitchFamily="34" charset="-122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15213F"/>
                </a:solidFill>
                <a:latin typeface="Times New Roman" pitchFamily="18" charset="0"/>
                <a:ea typeface="Roboto" pitchFamily="34" charset="-122"/>
                <a:cs typeface="Times New Roman" pitchFamily="18" charset="0"/>
              </a:rPr>
              <a:t>со стороны</a:t>
            </a:r>
            <a:r>
              <a:rPr lang="en-US" dirty="0" smtClean="0">
                <a:solidFill>
                  <a:srgbClr val="15213F"/>
                </a:solidFill>
                <a:latin typeface="Times New Roman" pitchFamily="18" charset="0"/>
                <a:ea typeface="Roboto" pitchFamily="34" charset="-122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15213F"/>
                </a:solidFill>
                <a:latin typeface="Times New Roman" pitchFamily="18" charset="0"/>
                <a:ea typeface="Roboto" pitchFamily="34" charset="-122"/>
                <a:cs typeface="Times New Roman" pitchFamily="18" charset="0"/>
              </a:rPr>
              <a:t>ГБУ ДПО «Кинельский РЦ»</a:t>
            </a:r>
            <a:r>
              <a:rPr lang="en-US" dirty="0" smtClean="0">
                <a:solidFill>
                  <a:srgbClr val="15213F"/>
                </a:solidFill>
                <a:latin typeface="Times New Roman" pitchFamily="18" charset="0"/>
                <a:ea typeface="Roboto" pitchFamily="34" charset="-122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15213F"/>
                </a:solidFill>
                <a:latin typeface="Times New Roman" pitchFamily="18" charset="0"/>
                <a:ea typeface="Roboto" pitchFamily="34" charset="-122"/>
                <a:cs typeface="Times New Roman" pitchFamily="18" charset="0"/>
              </a:rPr>
              <a:t>за соблюдением законодательства и выполнением всех предписаний в деятельности школьных библиотек.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2467772" y="7344229"/>
            <a:ext cx="2148114" cy="870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562094"/>
            <a:ext cx="9120545" cy="496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31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Задачи на ближайший период и заключение</a:t>
            </a:r>
            <a:endParaRPr lang="en-US" sz="3100" dirty="0"/>
          </a:p>
        </p:txBody>
      </p:sp>
      <p:sp>
        <p:nvSpPr>
          <p:cNvPr id="3" name="Text 1"/>
          <p:cNvSpPr/>
          <p:nvPr/>
        </p:nvSpPr>
        <p:spPr>
          <a:xfrm>
            <a:off x="793790" y="1455063"/>
            <a:ext cx="1304282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Для поддержания достигнутых результатов и дальнейшего совершенствования нашей работы необходимо сосредоточиться на следующих приоритетных задачах:</a:t>
            </a:r>
            <a:endParaRPr lang="en-US" sz="1550" dirty="0"/>
          </a:p>
        </p:txBody>
      </p:sp>
      <p:sp>
        <p:nvSpPr>
          <p:cNvPr id="4" name="Text 2"/>
          <p:cNvSpPr/>
          <p:nvPr/>
        </p:nvSpPr>
        <p:spPr>
          <a:xfrm>
            <a:off x="793790" y="2313384"/>
            <a:ext cx="198358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5213F"/>
                </a:solidFill>
                <a:latin typeface="Roboto Slab Light" pitchFamily="34" charset="0"/>
                <a:ea typeface="Roboto Slab Light" pitchFamily="34" charset="-122"/>
                <a:cs typeface="Roboto Slab Light" pitchFamily="34" charset="-120"/>
              </a:rPr>
              <a:t>01</a:t>
            </a:r>
            <a:endParaRPr lang="en-US" sz="15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627709"/>
            <a:ext cx="6422231" cy="2286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793790" y="2772608"/>
            <a:ext cx="4043363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Ежеквартальная сверка фондов</a:t>
            </a:r>
            <a:endParaRPr lang="en-US" sz="1950" dirty="0"/>
          </a:p>
        </p:txBody>
      </p:sp>
      <p:sp>
        <p:nvSpPr>
          <p:cNvPr id="7" name="Text 4"/>
          <p:cNvSpPr/>
          <p:nvPr/>
        </p:nvSpPr>
        <p:spPr>
          <a:xfrm>
            <a:off x="793790" y="3201829"/>
            <a:ext cx="6422231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Продолжение систематической сверки библиотечных фондов с актуальными списками экстремистских материалов и реестрами иностранных агентов.</a:t>
            </a:r>
            <a:endParaRPr lang="en-US" sz="1550" dirty="0"/>
          </a:p>
        </p:txBody>
      </p:sp>
      <p:sp>
        <p:nvSpPr>
          <p:cNvPr id="8" name="Text 5"/>
          <p:cNvSpPr/>
          <p:nvPr/>
        </p:nvSpPr>
        <p:spPr>
          <a:xfrm>
            <a:off x="7414379" y="2313384"/>
            <a:ext cx="198358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5213F"/>
                </a:solidFill>
                <a:latin typeface="Roboto Slab Light" pitchFamily="34" charset="0"/>
                <a:ea typeface="Roboto Slab Light" pitchFamily="34" charset="-122"/>
                <a:cs typeface="Roboto Slab Light" pitchFamily="34" charset="-120"/>
              </a:rPr>
              <a:t>02</a:t>
            </a:r>
            <a:endParaRPr lang="en-US" sz="1550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4379" y="2647593"/>
            <a:ext cx="6422231" cy="22860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7414379" y="2772608"/>
            <a:ext cx="348936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Повышение квалификации</a:t>
            </a:r>
            <a:endParaRPr lang="en-US" sz="1950" dirty="0"/>
          </a:p>
        </p:txBody>
      </p:sp>
      <p:sp>
        <p:nvSpPr>
          <p:cNvPr id="11" name="Text 7"/>
          <p:cNvSpPr/>
          <p:nvPr/>
        </p:nvSpPr>
        <p:spPr>
          <a:xfrm>
            <a:off x="7414379" y="3201829"/>
            <a:ext cx="642223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Непрерывное повышение квалификации библиотекарей через участие в семинарах, мастер-классах, вебинарах и </a:t>
            </a:r>
            <a:r>
              <a:rPr lang="ru-RU" sz="1550" dirty="0" err="1" smtClean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пр</a:t>
            </a:r>
            <a:r>
              <a:rPr lang="en-US" sz="1550" dirty="0" smtClean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  <a:endParaRPr lang="en-US" sz="1550" dirty="0"/>
          </a:p>
        </p:txBody>
      </p:sp>
      <p:sp>
        <p:nvSpPr>
          <p:cNvPr id="12" name="Text 8"/>
          <p:cNvSpPr/>
          <p:nvPr/>
        </p:nvSpPr>
        <p:spPr>
          <a:xfrm>
            <a:off x="793790" y="4501634"/>
            <a:ext cx="198358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5213F"/>
                </a:solidFill>
                <a:latin typeface="Roboto Slab Light" pitchFamily="34" charset="0"/>
                <a:ea typeface="Roboto Slab Light" pitchFamily="34" charset="-122"/>
                <a:cs typeface="Roboto Slab Light" pitchFamily="34" charset="-120"/>
              </a:rPr>
              <a:t>03</a:t>
            </a:r>
            <a:endParaRPr lang="en-US" sz="1550" dirty="0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4796195"/>
            <a:ext cx="6422231" cy="22860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793790" y="4960858"/>
            <a:ext cx="344102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Актуализация документов</a:t>
            </a:r>
            <a:endParaRPr lang="en-US" sz="1950" dirty="0"/>
          </a:p>
        </p:txBody>
      </p:sp>
      <p:sp>
        <p:nvSpPr>
          <p:cNvPr id="15" name="Text 10"/>
          <p:cNvSpPr/>
          <p:nvPr/>
        </p:nvSpPr>
        <p:spPr>
          <a:xfrm>
            <a:off x="793790" y="5390078"/>
            <a:ext cx="6422231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Регулярная актуализация локальных нормативных документов в соответствии с изменениями в законодательстве Российской Федерации.</a:t>
            </a:r>
            <a:endParaRPr lang="en-US" sz="1550" dirty="0"/>
          </a:p>
        </p:txBody>
      </p:sp>
      <p:sp>
        <p:nvSpPr>
          <p:cNvPr id="16" name="Text 11"/>
          <p:cNvSpPr/>
          <p:nvPr/>
        </p:nvSpPr>
        <p:spPr>
          <a:xfrm>
            <a:off x="7414379" y="4501634"/>
            <a:ext cx="198358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5213F"/>
                </a:solidFill>
                <a:latin typeface="Roboto Slab Light" pitchFamily="34" charset="0"/>
                <a:ea typeface="Roboto Slab Light" pitchFamily="34" charset="-122"/>
                <a:cs typeface="Roboto Slab Light" pitchFamily="34" charset="-120"/>
              </a:rPr>
              <a:t>04</a:t>
            </a:r>
            <a:endParaRPr lang="en-US" sz="1550" dirty="0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4379" y="4796195"/>
            <a:ext cx="6422231" cy="22860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7414379" y="4960858"/>
            <a:ext cx="4337209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Усиление воспитательной работы</a:t>
            </a:r>
            <a:endParaRPr lang="en-US" sz="1950" dirty="0"/>
          </a:p>
        </p:txBody>
      </p:sp>
      <p:sp>
        <p:nvSpPr>
          <p:cNvPr id="19" name="Text 13"/>
          <p:cNvSpPr/>
          <p:nvPr/>
        </p:nvSpPr>
        <p:spPr>
          <a:xfrm>
            <a:off x="7414379" y="5390078"/>
            <a:ext cx="6422231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Развитие и углубление воспитательной работы по медиабезопасности, правовому просвещению и формированию критического мышления у </a:t>
            </a:r>
            <a:r>
              <a:rPr lang="ru-RU" sz="1550" dirty="0" smtClean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обучающихся</a:t>
            </a:r>
            <a:r>
              <a:rPr lang="en-US" sz="1550" dirty="0" smtClean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  <a:endParaRPr lang="en-US" sz="1550" dirty="0"/>
          </a:p>
        </p:txBody>
      </p:sp>
      <p:sp>
        <p:nvSpPr>
          <p:cNvPr id="20" name="Text 14"/>
          <p:cNvSpPr/>
          <p:nvPr/>
        </p:nvSpPr>
        <p:spPr>
          <a:xfrm>
            <a:off x="793790" y="6714768"/>
            <a:ext cx="13042821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Коллеги, наша работа — это не просто соблюдение формальностей, а важный вклад в формирование безопасной и развивающей среды для детей и подростков. Соблюдение законодательства является гарантией защиты прав и интересов учащихся. </a:t>
            </a:r>
            <a:endParaRPr lang="en-US" sz="155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2467772" y="7721600"/>
            <a:ext cx="2148114" cy="4934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53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1166</Words>
  <Application>Microsoft Office PowerPoint</Application>
  <PresentationFormat>Произвольный</PresentationFormat>
  <Paragraphs>102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Roboto Slab</vt:lpstr>
      <vt:lpstr>Calibri</vt:lpstr>
      <vt:lpstr>Times New Roman</vt:lpstr>
      <vt:lpstr>Roboto</vt:lpstr>
      <vt:lpstr>Roboto Slab Light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Пользователь Windows</cp:lastModifiedBy>
  <cp:revision>25</cp:revision>
  <dcterms:created xsi:type="dcterms:W3CDTF">2026-01-12T07:02:47Z</dcterms:created>
  <dcterms:modified xsi:type="dcterms:W3CDTF">2026-01-26T12:11:28Z</dcterms:modified>
</cp:coreProperties>
</file>