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3" r:id="rId5"/>
    <p:sldId id="260" r:id="rId6"/>
    <p:sldId id="261" r:id="rId7"/>
    <p:sldId id="257" r:id="rId8"/>
    <p:sldId id="259" r:id="rId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D117-864E-4E56-8448-EBDA715073E3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9C11-1633-494C-A2FE-E836F5BA4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D117-864E-4E56-8448-EBDA715073E3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9C11-1633-494C-A2FE-E836F5BA4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D117-864E-4E56-8448-EBDA715073E3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9C11-1633-494C-A2FE-E836F5BA4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D117-864E-4E56-8448-EBDA715073E3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9C11-1633-494C-A2FE-E836F5BA4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D117-864E-4E56-8448-EBDA715073E3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9C11-1633-494C-A2FE-E836F5BA4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D117-864E-4E56-8448-EBDA715073E3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9C11-1633-494C-A2FE-E836F5BA4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D117-864E-4E56-8448-EBDA715073E3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9C11-1633-494C-A2FE-E836F5BA4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D117-864E-4E56-8448-EBDA715073E3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9C11-1633-494C-A2FE-E836F5BA4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D117-864E-4E56-8448-EBDA715073E3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9C11-1633-494C-A2FE-E836F5BA4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D117-864E-4E56-8448-EBDA715073E3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9C11-1633-494C-A2FE-E836F5BA4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D117-864E-4E56-8448-EBDA715073E3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9C11-1633-494C-A2FE-E836F5BA4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2D117-864E-4E56-8448-EBDA715073E3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9C11-1633-494C-A2FE-E836F5BA48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erussia.ru/cinema/collections/geografiy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znanierussia.ru/cinema/collections/geografiya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gau_dpo_so_iro?z=video-211853778_456239584/pl_-211853778_-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ртемова\Pictures\ДЕНЬ ГЕОГРАФИИ)\0ae3e60f-ed93-4ecb-a960-54d409e225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311" y="188640"/>
            <a:ext cx="4876177" cy="660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76673"/>
            <a:ext cx="3980807" cy="312377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Формирование умений и навыков  в интерпретации картографической информации у обучающихся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886200"/>
            <a:ext cx="7664896" cy="271115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ОМО учителей географии </a:t>
            </a:r>
          </a:p>
          <a:p>
            <a:pPr algn="l"/>
            <a:r>
              <a:rPr lang="ru-RU" sz="2000" dirty="0" smtClean="0"/>
              <a:t>23 января 2026 год</a:t>
            </a:r>
          </a:p>
          <a:p>
            <a:pPr algn="l"/>
            <a:r>
              <a:rPr lang="ru-RU" sz="2000" dirty="0" smtClean="0"/>
              <a:t>РЦ </a:t>
            </a:r>
            <a:r>
              <a:rPr lang="ru-RU" sz="2000" dirty="0" err="1" smtClean="0"/>
              <a:t>Кинельский</a:t>
            </a:r>
            <a:endParaRPr lang="ru-RU" sz="2000" dirty="0" smtClean="0"/>
          </a:p>
          <a:p>
            <a:pPr algn="l"/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znanierussia.ru/cinema/collections/geografiya</a:t>
            </a:r>
            <a:r>
              <a:rPr lang="ru-RU" sz="2800" dirty="0" smtClean="0"/>
              <a:t> </a:t>
            </a:r>
            <a:r>
              <a:rPr lang="en-US" sz="2800" dirty="0" smtClean="0"/>
              <a:t> </a:t>
            </a:r>
            <a:r>
              <a:rPr lang="ru-RU" sz="2800" dirty="0" smtClean="0"/>
              <a:t> </a:t>
            </a:r>
            <a:endParaRPr lang="en-US" sz="2800" dirty="0"/>
          </a:p>
          <a:p>
            <a:pPr algn="l"/>
            <a:endParaRPr lang="ru-RU" sz="2800" dirty="0"/>
          </a:p>
          <a:p>
            <a:pPr algn="l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РЕСУРС РО ЗНАНИЕ 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464496" cy="48531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 smtClean="0">
              <a:hlinkClick r:id="rId2"/>
            </a:endParaRPr>
          </a:p>
          <a:p>
            <a:pPr marL="0" indent="0">
              <a:buNone/>
            </a:pPr>
            <a:endParaRPr lang="ru-RU" sz="6400" dirty="0">
              <a:hlinkClick r:id="rId2"/>
            </a:endParaRPr>
          </a:p>
          <a:p>
            <a:pPr marL="0" indent="0">
              <a:buNone/>
            </a:pPr>
            <a:endParaRPr lang="ru-RU" sz="6400" dirty="0" smtClean="0">
              <a:hlinkClick r:id="rId2"/>
            </a:endParaRPr>
          </a:p>
          <a:p>
            <a:pPr marL="0" indent="0">
              <a:buNone/>
            </a:pPr>
            <a:endParaRPr lang="ru-RU" sz="6400" dirty="0">
              <a:hlinkClick r:id="rId2"/>
            </a:endParaRPr>
          </a:p>
          <a:p>
            <a:pPr marL="0" indent="0">
              <a:buNone/>
            </a:pPr>
            <a:r>
              <a:rPr lang="ru-RU" sz="6400" dirty="0">
                <a:hlinkClick r:id="rId2"/>
              </a:rPr>
              <a:t>Наиболее интересные и актуальные выступления спикеров «Знания» и небольшие документальные фильмы о географии вы найдёте на данной странице. Посмотреть их можно совершенно бесплатно, поэтому не откладывайте на потом – включайте видео и узнавайте новое вместе с нами!</a:t>
            </a:r>
          </a:p>
          <a:p>
            <a:pPr marL="0" indent="0">
              <a:buNone/>
            </a:pPr>
            <a:endParaRPr lang="ru-RU" sz="6400" dirty="0" smtClean="0">
              <a:hlinkClick r:id="rId2"/>
            </a:endParaRPr>
          </a:p>
          <a:p>
            <a:pPr marL="0" indent="0">
              <a:buNone/>
            </a:pPr>
            <a:endParaRPr lang="ru-RU" sz="6400" dirty="0">
              <a:hlinkClick r:id="rId2"/>
            </a:endParaRPr>
          </a:p>
          <a:p>
            <a:pPr marL="0" indent="0">
              <a:buNone/>
            </a:pPr>
            <a:endParaRPr lang="ru-RU" sz="6400" dirty="0" smtClean="0">
              <a:hlinkClick r:id="rId2"/>
            </a:endParaRPr>
          </a:p>
          <a:p>
            <a:pPr marL="0" indent="0">
              <a:buNone/>
            </a:pPr>
            <a:r>
              <a:rPr lang="en-US" sz="6400" dirty="0" smtClean="0">
                <a:hlinkClick r:id="rId2"/>
              </a:rPr>
              <a:t>https</a:t>
            </a:r>
            <a:r>
              <a:rPr lang="en-US" sz="6400" dirty="0">
                <a:hlinkClick r:id="rId2"/>
              </a:rPr>
              <a:t>://</a:t>
            </a:r>
            <a:r>
              <a:rPr lang="en-US" sz="6400" dirty="0" smtClean="0">
                <a:hlinkClick r:id="rId2"/>
              </a:rPr>
              <a:t>znanierussia.ru/cinema/collections/geografiya</a:t>
            </a:r>
            <a:r>
              <a:rPr lang="ru-RU" sz="6400" dirty="0" smtClean="0"/>
              <a:t> </a:t>
            </a:r>
            <a:endParaRPr lang="ru-RU" sz="6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400600"/>
          </a:xfrm>
        </p:spPr>
        <p:txBody>
          <a:bodyPr>
            <a:normAutofit fontScale="25000" lnSpcReduction="20000"/>
          </a:bodyPr>
          <a:lstStyle/>
          <a:p>
            <a:endParaRPr lang="ru-RU" sz="6400" dirty="0" smtClean="0"/>
          </a:p>
          <a:p>
            <a:endParaRPr lang="ru-RU" sz="6400" dirty="0"/>
          </a:p>
          <a:p>
            <a:r>
              <a:rPr lang="ru-RU" sz="6400" dirty="0" smtClean="0"/>
              <a:t>География </a:t>
            </a:r>
            <a:r>
              <a:rPr lang="ru-RU" sz="6400" dirty="0"/>
              <a:t>– широкий комплекс наук, включающий в себя как направления о Земле и её строении, так и о климате, территориях, мировом хозяйстве и населении. </a:t>
            </a:r>
            <a:endParaRPr lang="ru-RU" sz="6400" dirty="0" smtClean="0"/>
          </a:p>
          <a:p>
            <a:endParaRPr lang="ru-RU" sz="6400" dirty="0"/>
          </a:p>
          <a:p>
            <a:r>
              <a:rPr lang="ru-RU" sz="6400" dirty="0"/>
              <a:t>История географии наполнена удивительными открытиями, которые были бы невозможны без смелых, мужественных исследователей. </a:t>
            </a:r>
            <a:endParaRPr lang="ru-RU" sz="6400" dirty="0" smtClean="0"/>
          </a:p>
          <a:p>
            <a:r>
              <a:rPr lang="ru-RU" sz="6400" dirty="0" err="1" smtClean="0"/>
              <a:t>Васко</a:t>
            </a:r>
            <a:r>
              <a:rPr lang="ru-RU" sz="6400" dirty="0" smtClean="0"/>
              <a:t> </a:t>
            </a:r>
            <a:r>
              <a:rPr lang="ru-RU" sz="6400" dirty="0"/>
              <a:t>да Гама, </a:t>
            </a:r>
            <a:r>
              <a:rPr lang="ru-RU" sz="6400" dirty="0" err="1"/>
              <a:t>Америго</a:t>
            </a:r>
            <a:r>
              <a:rPr lang="ru-RU" sz="6400" dirty="0"/>
              <a:t> </a:t>
            </a:r>
            <a:r>
              <a:rPr lang="ru-RU" sz="6400" dirty="0" err="1"/>
              <a:t>Веспуччи</a:t>
            </a:r>
            <a:r>
              <a:rPr lang="ru-RU" sz="6400" dirty="0"/>
              <a:t>, Христофор Колумб, Джеймс </a:t>
            </a:r>
            <a:r>
              <a:rPr lang="ru-RU" sz="6400" dirty="0" smtClean="0"/>
              <a:t>Кук</a:t>
            </a:r>
            <a:endParaRPr lang="ru-RU" sz="6400" dirty="0"/>
          </a:p>
          <a:p>
            <a:r>
              <a:rPr lang="ru-RU" sz="6400" dirty="0" smtClean="0"/>
              <a:t> </a:t>
            </a:r>
            <a:r>
              <a:rPr lang="ru-RU" sz="6400" dirty="0"/>
              <a:t>наши </a:t>
            </a:r>
            <a:r>
              <a:rPr lang="ru-RU" sz="6400" dirty="0" smtClean="0"/>
              <a:t>соотечественники6</a:t>
            </a:r>
          </a:p>
          <a:p>
            <a:r>
              <a:rPr lang="ru-RU" sz="6400" dirty="0" smtClean="0"/>
              <a:t>Иван </a:t>
            </a:r>
            <a:r>
              <a:rPr lang="ru-RU" sz="6400" dirty="0"/>
              <a:t>Крузенштерн, Михаил Лазарев, Николай Пржевальский </a:t>
            </a:r>
          </a:p>
          <a:p>
            <a:endParaRPr lang="ru-RU" sz="4900" dirty="0"/>
          </a:p>
          <a:p>
            <a:endParaRPr lang="ru-RU" sz="4900" dirty="0"/>
          </a:p>
        </p:txBody>
      </p:sp>
      <p:pic>
        <p:nvPicPr>
          <p:cNvPr id="5122" name="Picture 2" descr="C:\Users\Артемова\Pictures\загруженно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0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ТРЕБОВАНИЯ ФГОС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157592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Работа с картографической информацией по ФГОС — это формирование картографической грамотности как базового умения, включающее чтение, анализ и использование различных карт, цифровых источников.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Ключевые </a:t>
            </a:r>
            <a:r>
              <a:rPr lang="ru-RU" dirty="0"/>
              <a:t>требования включают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умение определять местоположение, работать с условными знаками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использовать масштаб и компас, </a:t>
            </a:r>
            <a:endParaRPr lang="ru-RU" dirty="0" smtClean="0"/>
          </a:p>
          <a:p>
            <a:r>
              <a:rPr lang="ru-RU" dirty="0" smtClean="0"/>
              <a:t>анализировать взаимосвязи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применять карты для решения познавательных задач</a:t>
            </a:r>
          </a:p>
        </p:txBody>
      </p:sp>
    </p:spTree>
    <p:extLst>
      <p:ext uri="{BB962C8B-B14F-4D97-AF65-F5344CB8AC3E}">
        <p14:creationId xmlns:p14="http://schemas.microsoft.com/office/powerpoint/2010/main" val="7974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4101852" cy="1872208"/>
          </a:xfrm>
        </p:spPr>
        <p:txBody>
          <a:bodyPr>
            <a:normAutofit fontScale="70000" lnSpcReduction="20000"/>
          </a:bodyPr>
          <a:lstStyle/>
          <a:p>
            <a:endParaRPr lang="ru-RU" b="0" dirty="0" smtClean="0"/>
          </a:p>
          <a:p>
            <a:r>
              <a:rPr lang="ru-RU" b="0" dirty="0" smtClean="0"/>
              <a:t>Год </a:t>
            </a:r>
            <a:r>
              <a:rPr lang="ru-RU" b="0" dirty="0"/>
              <a:t>издания: </a:t>
            </a:r>
            <a:endParaRPr lang="ru-RU" b="0" dirty="0" smtClean="0"/>
          </a:p>
          <a:p>
            <a:r>
              <a:rPr lang="ru-RU" b="0" dirty="0" smtClean="0"/>
              <a:t>Рекомендуется </a:t>
            </a:r>
            <a:r>
              <a:rPr lang="ru-RU" b="0" dirty="0"/>
              <a:t>использовать издания не старше 2023–2024 годов, так как именно в этот период картографические материалы были массово обновлены под новые границы. </a:t>
            </a:r>
          </a:p>
          <a:p>
            <a:endParaRPr lang="ru-RU" b="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679584"/>
            <a:ext cx="4608512" cy="2055395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788024" y="980728"/>
            <a:ext cx="4032448" cy="56166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Актуальность границ (Ключевое требование)</a:t>
            </a:r>
          </a:p>
          <a:p>
            <a:r>
              <a:rPr lang="ru-RU" dirty="0"/>
              <a:t>Новые территории: Все карты России (административные, физические, экономические) должны отображать актуальный состав субъектов РФ, включая Донецкую и Луганскую Народные Республики, Запорожскую и Херсонскую области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Соответствие </a:t>
            </a:r>
            <a:r>
              <a:rPr lang="ru-RU" dirty="0"/>
              <a:t>ФГОС и ФОП</a:t>
            </a:r>
          </a:p>
          <a:p>
            <a:r>
              <a:rPr lang="ru-RU" dirty="0"/>
              <a:t>Атласы должны соответствовать обновленным Федеральным государственным образовательным стандартам (ФГОС 2021/2022) и Федеральным основным общеобразовательным программам (ФОП).</a:t>
            </a:r>
          </a:p>
          <a:p>
            <a:r>
              <a:rPr lang="ru-RU" dirty="0"/>
              <a:t>Для подготовки к экзаменам (ОГЭ/ЕГЭ 2026) предпочтительны пособия из утвержденного перечня, такие как серия «Полярная звезда» (издательство «Просвещение»).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0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Рекомендации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500" dirty="0" smtClean="0"/>
              <a:t>Использование </a:t>
            </a:r>
            <a:r>
              <a:rPr lang="ru-RU" sz="5500" dirty="0"/>
              <a:t>на экзаменах (ОГЭ 2026)</a:t>
            </a:r>
          </a:p>
          <a:p>
            <a:pPr marL="0" indent="0">
              <a:buNone/>
            </a:pPr>
            <a:r>
              <a:rPr lang="ru-RU" sz="5500" dirty="0"/>
              <a:t>На ОГЭ по географии в 2026 году разрешено использовать три атласа (за 7, 8 и 9 классы) любого издательства.</a:t>
            </a:r>
          </a:p>
          <a:p>
            <a:r>
              <a:rPr lang="ru-RU" sz="5500" dirty="0"/>
              <a:t>Важно, чтобы атласы были привычны ученику, так как до 80% правильных ответов можно найти в картах.</a:t>
            </a:r>
          </a:p>
          <a:p>
            <a:r>
              <a:rPr lang="ru-RU" sz="5500" dirty="0"/>
              <a:t>На ЕГЭ атласы приносить нельзя — все необходимые карты выдаются вместе с КИМ. </a:t>
            </a:r>
          </a:p>
          <a:p>
            <a:pPr marL="0" indent="0">
              <a:buNone/>
            </a:pPr>
            <a:r>
              <a:rPr lang="ru-RU" sz="5500" dirty="0" smtClean="0"/>
              <a:t>Комплектность </a:t>
            </a:r>
            <a:r>
              <a:rPr lang="ru-RU" sz="5500" dirty="0"/>
              <a:t>и содержание</a:t>
            </a:r>
          </a:p>
          <a:p>
            <a:r>
              <a:rPr lang="ru-RU" sz="5500" dirty="0"/>
              <a:t>7 класс: Карты материков, океанов и мира.</a:t>
            </a:r>
          </a:p>
          <a:p>
            <a:r>
              <a:rPr lang="ru-RU" sz="5500" dirty="0"/>
              <a:t>8 класс: Природа России.</a:t>
            </a:r>
          </a:p>
          <a:p>
            <a:r>
              <a:rPr lang="ru-RU" sz="5500" dirty="0"/>
              <a:t>9 класс: Экономика России и обновленное административно-территориальное устройство.</a:t>
            </a:r>
          </a:p>
          <a:p>
            <a:r>
              <a:rPr lang="ru-RU" sz="5500" dirty="0"/>
              <a:t>Контурные карты: Должны строго соответствовать содержанию атласа того же года выпуска. </a:t>
            </a:r>
          </a:p>
          <a:p>
            <a:pPr marL="0" indent="0">
              <a:buNone/>
            </a:pPr>
            <a:r>
              <a:rPr lang="ru-RU" sz="5500" b="1" dirty="0">
                <a:solidFill>
                  <a:schemeClr val="tx2"/>
                </a:solidFill>
              </a:rPr>
              <a:t>Важно</a:t>
            </a:r>
            <a:r>
              <a:rPr lang="ru-RU" sz="5500" dirty="0"/>
              <a:t>: Для повседневной работы в классе допускается использование старых атласов (для тем, не касающихся политико-административного устройства РФ), но для подготовки к итоговой аттестации и изучения географии России наличие актуальных карт (издания 2024–2026 гг.) является обязательным. </a:t>
            </a:r>
          </a:p>
          <a:p>
            <a:endParaRPr lang="ru-RU" sz="5500" dirty="0"/>
          </a:p>
          <a:p>
            <a:endParaRPr lang="ru-RU" sz="5500" dirty="0"/>
          </a:p>
          <a:p>
            <a:endParaRPr lang="ru-RU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4035902" cy="30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Артемова\Pictures\bear-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63" y="1772817"/>
            <a:ext cx="476809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1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accent1"/>
                </a:solidFill>
              </a:rPr>
              <a:t>           День географии в школе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160240" cy="165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7550"/>
            <a:ext cx="388302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431" y="2003425"/>
            <a:ext cx="3840163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5064"/>
            <a:ext cx="264636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0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>
                <a:solidFill>
                  <a:schemeClr val="tx2"/>
                </a:solidFill>
              </a:rPr>
              <a:t>ИРО  Самарской области</a:t>
            </a:r>
            <a:br>
              <a:rPr lang="ru-RU" altLang="ru-RU" dirty="0" smtClean="0">
                <a:solidFill>
                  <a:schemeClr val="tx2"/>
                </a:solidFill>
              </a:rPr>
            </a:br>
            <a:r>
              <a:rPr lang="ru-RU" altLang="ru-RU" dirty="0" smtClean="0">
                <a:solidFill>
                  <a:schemeClr val="tx2"/>
                </a:solidFill>
              </a:rPr>
              <a:t>РУМО</a:t>
            </a:r>
            <a:br>
              <a:rPr lang="ru-RU" altLang="ru-RU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>
                <a:hlinkClick r:id="rId2"/>
              </a:rPr>
              <a:t>«Совершенствование  методики преподавания учебного предмета Географии</a:t>
            </a:r>
          </a:p>
          <a:p>
            <a:endParaRPr lang="ru-RU" altLang="ru-RU" dirty="0">
              <a:hlinkClick r:id="rId2"/>
            </a:endParaRPr>
          </a:p>
          <a:p>
            <a:r>
              <a:rPr lang="en-US" altLang="ru-RU" dirty="0" smtClean="0">
                <a:hlinkClick r:id="rId2"/>
              </a:rPr>
              <a:t>https://vk.com/gau_dpo_so_iro?z=video-211853778_456239584%2Fpl_-211853778_-2</a:t>
            </a:r>
            <a:r>
              <a:rPr lang="ru-RU" alt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Март</a:t>
            </a:r>
          </a:p>
          <a:p>
            <a:r>
              <a:rPr lang="ru-RU" dirty="0" smtClean="0"/>
              <a:t>«Применение  современных цифровых технологий, искусственного интеллекта при обучении предметов естественно-научного цикла для повышения качества подготовки </a:t>
            </a:r>
            <a:r>
              <a:rPr lang="ru-RU" dirty="0" err="1" smtClean="0"/>
              <a:t>обучаюшихся</a:t>
            </a:r>
            <a:r>
              <a:rPr lang="ru-RU" dirty="0" smtClean="0"/>
              <a:t> и   достижения  успешного результата при  государственно </a:t>
            </a:r>
            <a:r>
              <a:rPr lang="ru-RU" b="1" dirty="0" smtClean="0">
                <a:solidFill>
                  <a:schemeClr val="tx2"/>
                </a:solidFill>
              </a:rPr>
              <a:t>итоговой </a:t>
            </a:r>
            <a:r>
              <a:rPr lang="ru-RU" b="1" dirty="0" smtClean="0">
                <a:solidFill>
                  <a:schemeClr val="tx2"/>
                </a:solidFill>
              </a:rPr>
              <a:t>аттестации»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509</Words>
  <Application>Microsoft Office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Формирование умений и навыков  в интерпретации картографической информации у обучающихся</vt:lpstr>
      <vt:lpstr>РЕСУРС РО ЗНАНИЕ </vt:lpstr>
      <vt:lpstr>ТРЕБОВАНИЯ ФГОС</vt:lpstr>
      <vt:lpstr>Презентация PowerPoint</vt:lpstr>
      <vt:lpstr>Рекомендации</vt:lpstr>
      <vt:lpstr>           День географии в школе</vt:lpstr>
      <vt:lpstr>ИРО  Самарской области РУМО 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Артемова</cp:lastModifiedBy>
  <cp:revision>10</cp:revision>
  <cp:lastPrinted>2026-01-26T07:31:09Z</cp:lastPrinted>
  <dcterms:created xsi:type="dcterms:W3CDTF">2026-01-21T13:33:47Z</dcterms:created>
  <dcterms:modified xsi:type="dcterms:W3CDTF">2026-01-26T08:31:14Z</dcterms:modified>
</cp:coreProperties>
</file>