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DE69C-240B-4613-B4A9-1768763EF007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EBAAA-FF21-47D1-BEA7-9255E7D3304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8429684" cy="3786214"/>
          </a:xfrm>
        </p:spPr>
        <p:txBody>
          <a:bodyPr>
            <a:normAutofit/>
          </a:bodyPr>
          <a:lstStyle/>
          <a:p>
            <a:r>
              <a:rPr lang="ru-RU" dirty="0" smtClean="0"/>
              <a:t>Обучение фонетике английского языка в рамках современного урока с использованием активных и интерактивных методов обучения.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5357826"/>
            <a:ext cx="6557986" cy="107157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Полякова Юлия Владимировна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ГБОУ СОШ пос. Октябрьский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5. </a:t>
            </a:r>
            <a:r>
              <a:rPr lang="ru-RU" b="1" dirty="0" smtClean="0"/>
              <a:t>Фонетический словарь. </a:t>
            </a:r>
          </a:p>
          <a:p>
            <a:pPr>
              <a:buNone/>
            </a:pPr>
            <a:r>
              <a:rPr lang="ru-RU" sz="4800" dirty="0" smtClean="0">
                <a:solidFill>
                  <a:srgbClr val="C00000"/>
                </a:solidFill>
              </a:rPr>
              <a:t> </a:t>
            </a:r>
            <a:r>
              <a:rPr lang="en-US" sz="4800" dirty="0" smtClean="0">
                <a:solidFill>
                  <a:srgbClr val="C00000"/>
                </a:solidFill>
              </a:rPr>
              <a:t>a [</a:t>
            </a:r>
            <a:r>
              <a:rPr lang="en-US" sz="4800" dirty="0" smtClean="0">
                <a:solidFill>
                  <a:srgbClr val="C00000"/>
                </a:solidFill>
              </a:rPr>
              <a:t>æ</a:t>
            </a:r>
            <a:r>
              <a:rPr lang="en-US" sz="4800" dirty="0" smtClean="0">
                <a:solidFill>
                  <a:srgbClr val="C00000"/>
                </a:solidFill>
              </a:rPr>
              <a:t>] </a:t>
            </a:r>
            <a:r>
              <a:rPr lang="ru-RU" sz="4800" dirty="0" smtClean="0">
                <a:solidFill>
                  <a:srgbClr val="C00000"/>
                </a:solidFill>
              </a:rPr>
              <a:t>э</a:t>
            </a:r>
            <a:endParaRPr lang="en-US" sz="48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/>
              <a:t>c</a:t>
            </a:r>
            <a:r>
              <a:rPr lang="en-US" dirty="0" smtClean="0"/>
              <a:t>at  [</a:t>
            </a:r>
            <a:r>
              <a:rPr lang="en-US" dirty="0" err="1" smtClean="0"/>
              <a:t>kæt</a:t>
            </a:r>
            <a:r>
              <a:rPr lang="en-US" dirty="0" smtClean="0"/>
              <a:t>] </a:t>
            </a:r>
            <a:r>
              <a:rPr lang="ru-RU" dirty="0" smtClean="0"/>
              <a:t>кошка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4400" dirty="0">
                <a:solidFill>
                  <a:srgbClr val="C00000"/>
                </a:solidFill>
              </a:rPr>
              <a:t>e</a:t>
            </a:r>
            <a:r>
              <a:rPr lang="en-US" sz="4400" dirty="0" smtClean="0">
                <a:solidFill>
                  <a:srgbClr val="C00000"/>
                </a:solidFill>
              </a:rPr>
              <a:t>a [</a:t>
            </a:r>
            <a:r>
              <a:rPr lang="en-US" sz="4400" dirty="0" err="1" smtClean="0">
                <a:solidFill>
                  <a:srgbClr val="C00000"/>
                </a:solidFill>
              </a:rPr>
              <a:t>i</a:t>
            </a:r>
            <a:r>
              <a:rPr lang="en-US" sz="4400" dirty="0" smtClean="0">
                <a:solidFill>
                  <a:srgbClr val="C00000"/>
                </a:solidFill>
              </a:rPr>
              <a:t>:] </a:t>
            </a:r>
            <a:r>
              <a:rPr lang="ru-RU" sz="4400" dirty="0" smtClean="0">
                <a:solidFill>
                  <a:srgbClr val="C00000"/>
                </a:solidFill>
              </a:rPr>
              <a:t>и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/>
              <a:t>m</a:t>
            </a:r>
            <a:r>
              <a:rPr lang="en-US" dirty="0" smtClean="0"/>
              <a:t>eat [</a:t>
            </a:r>
            <a:r>
              <a:rPr lang="en-US" dirty="0" err="1" smtClean="0"/>
              <a:t>mi:t</a:t>
            </a:r>
            <a:r>
              <a:rPr lang="en-US" dirty="0" smtClean="0"/>
              <a:t>] </a:t>
            </a:r>
            <a:r>
              <a:rPr lang="ru-RU" dirty="0" smtClean="0"/>
              <a:t>мясо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Оценка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фонетических навыков.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Чтение слов. 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Аудирование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dirty="0" smtClean="0"/>
              <a:t>Распознавание звука.</a:t>
            </a:r>
          </a:p>
          <a:p>
            <a:pPr marL="514350" indent="-514350">
              <a:buAutoNum type="arabicPeriod"/>
            </a:pPr>
            <a:r>
              <a:rPr lang="ru-RU" dirty="0" smtClean="0"/>
              <a:t>Конкурс чтения скороговорок. 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Прослушивание чтения учеников.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5400" dirty="0" smtClean="0"/>
          </a:p>
          <a:p>
            <a:pPr algn="ctr">
              <a:buNone/>
            </a:pPr>
            <a:r>
              <a:rPr lang="ru-RU" sz="5400" dirty="0" smtClean="0"/>
              <a:t>СПАСИБО ЗА ВНИМАНИЕ! </a:t>
            </a:r>
            <a:endParaRPr lang="ru-RU" sz="5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71612"/>
            <a:ext cx="8229600" cy="314327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Фонетическая подготовка на уроках английского языка направлена на формирование фонетических навыков – умения произносить звуки, ставить ударение, произносить предложения интонационно правильно. Эта работа начинается на первых уроках и распространяется на весь период обучения. </a:t>
            </a:r>
            <a:endParaRPr lang="ru-RU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Заложить основу хорошего произношения.</a:t>
            </a:r>
          </a:p>
          <a:p>
            <a:endParaRPr lang="ru-RU" sz="3200" dirty="0" smtClean="0"/>
          </a:p>
          <a:p>
            <a:r>
              <a:rPr lang="ru-RU" sz="3200" dirty="0" smtClean="0"/>
              <a:t>Усвоить фонетическую базу.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Помочь усвоить ритмику английской фразы.</a:t>
            </a:r>
          </a:p>
          <a:p>
            <a:pPr>
              <a:buNone/>
            </a:pPr>
            <a:endParaRPr lang="ru-RU" sz="3200" dirty="0" smtClean="0"/>
          </a:p>
          <a:p>
            <a:r>
              <a:rPr lang="ru-RU" sz="3200" dirty="0" smtClean="0"/>
              <a:t>Развивать фонематический слух.</a:t>
            </a:r>
            <a:endParaRPr lang="ru-RU" sz="32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Spotlight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00174"/>
            <a:ext cx="8622782" cy="475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N</a:t>
            </a:r>
            <a:r>
              <a:rPr lang="en-US" sz="4800" dirty="0" smtClean="0">
                <a:solidFill>
                  <a:srgbClr val="00B0F0"/>
                </a:solidFill>
              </a:rPr>
              <a:t>ew</a:t>
            </a:r>
            <a:r>
              <a:rPr lang="en-US" sz="4800" dirty="0" smtClean="0"/>
              <a:t> – </a:t>
            </a:r>
            <a:r>
              <a:rPr lang="en-US" sz="4800" dirty="0" smtClean="0">
                <a:solidFill>
                  <a:srgbClr val="FF0000"/>
                </a:solidFill>
              </a:rPr>
              <a:t>d</a:t>
            </a:r>
            <a:r>
              <a:rPr lang="en-US" sz="4800" dirty="0" smtClean="0">
                <a:solidFill>
                  <a:srgbClr val="00B0F0"/>
                </a:solidFill>
              </a:rPr>
              <a:t>ew</a:t>
            </a:r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M</a:t>
            </a:r>
            <a:r>
              <a:rPr lang="en-US" sz="4800" dirty="0" smtClean="0">
                <a:solidFill>
                  <a:srgbClr val="00B0F0"/>
                </a:solidFill>
              </a:rPr>
              <a:t>ea</a:t>
            </a:r>
            <a:r>
              <a:rPr lang="en-US" sz="4800" dirty="0" smtClean="0">
                <a:solidFill>
                  <a:srgbClr val="FF0000"/>
                </a:solidFill>
              </a:rPr>
              <a:t>t</a:t>
            </a:r>
            <a:r>
              <a:rPr lang="en-US" sz="4800" dirty="0" smtClean="0"/>
              <a:t> – </a:t>
            </a:r>
            <a:r>
              <a:rPr lang="en-US" sz="4800" dirty="0" smtClean="0">
                <a:solidFill>
                  <a:srgbClr val="FF0000"/>
                </a:solidFill>
              </a:rPr>
              <a:t>l</a:t>
            </a:r>
            <a:r>
              <a:rPr lang="en-US" sz="4800" dirty="0" smtClean="0">
                <a:solidFill>
                  <a:srgbClr val="00B0F0"/>
                </a:solidFill>
              </a:rPr>
              <a:t>ea</a:t>
            </a:r>
            <a:r>
              <a:rPr lang="en-US" sz="4800" dirty="0" smtClean="0">
                <a:solidFill>
                  <a:srgbClr val="FF0000"/>
                </a:solidFill>
              </a:rPr>
              <a:t>f</a:t>
            </a:r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F</a:t>
            </a:r>
            <a:r>
              <a:rPr lang="en-US" sz="4800" dirty="0" smtClean="0">
                <a:solidFill>
                  <a:srgbClr val="00B0F0"/>
                </a:solidFill>
              </a:rPr>
              <a:t>i</a:t>
            </a:r>
            <a:r>
              <a:rPr lang="en-US" sz="4800" dirty="0" smtClean="0">
                <a:solidFill>
                  <a:srgbClr val="FF0000"/>
                </a:solidFill>
              </a:rPr>
              <a:t>v</a:t>
            </a:r>
            <a:r>
              <a:rPr lang="en-US" sz="4800" dirty="0" smtClean="0">
                <a:solidFill>
                  <a:srgbClr val="00B0F0"/>
                </a:solidFill>
              </a:rPr>
              <a:t>e </a:t>
            </a:r>
            <a:r>
              <a:rPr lang="en-US" sz="4800" dirty="0" smtClean="0"/>
              <a:t>– </a:t>
            </a:r>
            <a:r>
              <a:rPr lang="en-US" sz="4800" dirty="0" smtClean="0">
                <a:solidFill>
                  <a:srgbClr val="FF0000"/>
                </a:solidFill>
              </a:rPr>
              <a:t>l</a:t>
            </a:r>
            <a:r>
              <a:rPr lang="en-US" sz="4800" dirty="0" smtClean="0">
                <a:solidFill>
                  <a:srgbClr val="00B0F0"/>
                </a:solidFill>
              </a:rPr>
              <a:t>i</a:t>
            </a:r>
            <a:r>
              <a:rPr lang="en-US" sz="4800" dirty="0" smtClean="0">
                <a:solidFill>
                  <a:srgbClr val="FF0000"/>
                </a:solidFill>
              </a:rPr>
              <a:t>n</a:t>
            </a:r>
            <a:r>
              <a:rPr lang="en-US" sz="4800" dirty="0" smtClean="0">
                <a:solidFill>
                  <a:srgbClr val="00B0F0"/>
                </a:solidFill>
              </a:rPr>
              <a:t>e</a:t>
            </a:r>
          </a:p>
          <a:p>
            <a:pPr algn="ctr">
              <a:buNone/>
            </a:pPr>
            <a:endParaRPr lang="ru-RU" sz="4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Методы формирования фонетических навыков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1. </a:t>
            </a:r>
            <a:r>
              <a:rPr lang="ru-RU" b="1" dirty="0" smtClean="0"/>
              <a:t>Фонетическая зарядка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Упражнения для тренировки правильного произношения.</a:t>
            </a:r>
          </a:p>
          <a:p>
            <a:pPr>
              <a:buNone/>
            </a:pP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sh</a:t>
            </a:r>
            <a:r>
              <a:rPr lang="en-US" sz="3600" dirty="0" smtClean="0">
                <a:solidFill>
                  <a:srgbClr val="FF0000"/>
                </a:solidFill>
              </a:rPr>
              <a:t> – </a:t>
            </a:r>
            <a:r>
              <a:rPr lang="ru-RU" sz="3600" dirty="0" err="1" smtClean="0">
                <a:solidFill>
                  <a:srgbClr val="FF0000"/>
                </a:solidFill>
              </a:rPr>
              <a:t>ш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(</a:t>
            </a:r>
            <a:r>
              <a:rPr lang="ru-RU" sz="3600" dirty="0" smtClean="0"/>
              <a:t>змея шипит)</a:t>
            </a:r>
          </a:p>
          <a:p>
            <a:pPr>
              <a:buNone/>
            </a:pP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p-b</a:t>
            </a:r>
            <a:r>
              <a:rPr lang="ru-RU" sz="3600" dirty="0" smtClean="0">
                <a:solidFill>
                  <a:srgbClr val="FF0000"/>
                </a:solidFill>
              </a:rPr>
              <a:t>,</a:t>
            </a:r>
            <a:r>
              <a:rPr lang="en-US" sz="3600" dirty="0" smtClean="0">
                <a:solidFill>
                  <a:srgbClr val="FF0000"/>
                </a:solidFill>
              </a:rPr>
              <a:t> t-d </a:t>
            </a:r>
            <a:r>
              <a:rPr lang="en-US" sz="3600" dirty="0" smtClean="0"/>
              <a:t>(</a:t>
            </a:r>
            <a:r>
              <a:rPr lang="ru-RU" sz="3600" dirty="0" smtClean="0"/>
              <a:t>отработка произношения парных согласных)</a:t>
            </a:r>
            <a:endParaRPr lang="ru-RU" sz="36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2. </a:t>
            </a:r>
            <a:r>
              <a:rPr lang="ru-RU" b="1" dirty="0" smtClean="0"/>
              <a:t>Упражнения на активное слушание и распознавание звуков. 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dirty="0" smtClean="0"/>
              <a:t> </a:t>
            </a:r>
            <a:r>
              <a:rPr lang="en-US" sz="4400" dirty="0" smtClean="0">
                <a:solidFill>
                  <a:srgbClr val="FF0000"/>
                </a:solidFill>
              </a:rPr>
              <a:t>p              r               t              b</a:t>
            </a:r>
          </a:p>
          <a:p>
            <a:pPr>
              <a:buNone/>
            </a:pP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</a:t>
            </a:r>
            <a:r>
              <a:rPr lang="en-US" sz="4400" dirty="0" smtClean="0">
                <a:solidFill>
                  <a:srgbClr val="FF0000"/>
                </a:solidFill>
              </a:rPr>
              <a:t>en            </a:t>
            </a:r>
            <a:r>
              <a:rPr lang="en-US" sz="4400" dirty="0" err="1" smtClean="0">
                <a:solidFill>
                  <a:srgbClr val="FF0000"/>
                </a:solidFill>
              </a:rPr>
              <a:t>ed</a:t>
            </a:r>
            <a:r>
              <a:rPr lang="en-US" sz="4400" dirty="0" smtClean="0">
                <a:solidFill>
                  <a:srgbClr val="FF0000"/>
                </a:solidFill>
              </a:rPr>
              <a:t>            en           </a:t>
            </a:r>
            <a:r>
              <a:rPr lang="en-US" sz="4400" dirty="0" err="1" smtClean="0">
                <a:solidFill>
                  <a:srgbClr val="FF0000"/>
                </a:solidFill>
              </a:rPr>
              <a:t>ed</a:t>
            </a:r>
            <a:endParaRPr lang="en-US" sz="4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>
                <a:solidFill>
                  <a:srgbClr val="FF0000"/>
                </a:solidFill>
              </a:rPr>
              <a:t>h             b               h             r</a:t>
            </a: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</a:t>
            </a:r>
            <a:r>
              <a:rPr lang="ru-RU" dirty="0" smtClean="0"/>
              <a:t>. </a:t>
            </a:r>
            <a:r>
              <a:rPr lang="ru-RU" b="1" dirty="0" smtClean="0"/>
              <a:t>Упражнение на активное воспроизведение слов и предложений. </a:t>
            </a:r>
          </a:p>
          <a:p>
            <a:pPr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  </a:t>
            </a:r>
            <a:r>
              <a:rPr lang="en-US" sz="4800" dirty="0" smtClean="0">
                <a:solidFill>
                  <a:srgbClr val="FF0000"/>
                </a:solidFill>
              </a:rPr>
              <a:t>The red pen is on the bed</a:t>
            </a:r>
            <a:r>
              <a:rPr lang="ru-RU" sz="4800" dirty="0" smtClean="0">
                <a:solidFill>
                  <a:srgbClr val="FF0000"/>
                </a:solidFill>
              </a:rPr>
              <a:t>.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 I have a key</a:t>
            </a:r>
            <a:r>
              <a:rPr lang="ru-RU" sz="4800" dirty="0" smtClean="0">
                <a:solidFill>
                  <a:srgbClr val="FF0000"/>
                </a:solidFill>
              </a:rPr>
              <a:t>,</a:t>
            </a:r>
            <a:r>
              <a:rPr lang="en-US" sz="4800" dirty="0" smtClean="0">
                <a:solidFill>
                  <a:srgbClr val="FF0000"/>
                </a:solidFill>
              </a:rPr>
              <a:t> candy and money</a:t>
            </a:r>
            <a:r>
              <a:rPr lang="ru-RU" sz="4800" dirty="0" smtClean="0">
                <a:solidFill>
                  <a:srgbClr val="FF0000"/>
                </a:solidFill>
              </a:rPr>
              <a:t>.</a:t>
            </a:r>
            <a:endParaRPr lang="en-US" sz="4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40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285776"/>
            <a:ext cx="8229600" cy="5604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b="1" dirty="0" smtClean="0"/>
              <a:t>Использование аудио для прослушивания и записи диалогов, песен и стихов. </a:t>
            </a:r>
            <a:endParaRPr lang="ru-R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1714488"/>
            <a:ext cx="3696917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246</Words>
  <Application>Microsoft Office PowerPoint</Application>
  <PresentationFormat>Экран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Обучение фонетике английского языка в рамках современного урока с использованием активных и интерактивных методов обучения. </vt:lpstr>
      <vt:lpstr>Фонетическая подготовка на уроках английского языка направлена на формирование фонетических навыков – умения произносить звуки, ставить ударение, произносить предложения интонационно правильно. Эта работа начинается на первых уроках и распространяется на весь период обучения. </vt:lpstr>
      <vt:lpstr>Цели</vt:lpstr>
      <vt:lpstr>Spotlight</vt:lpstr>
      <vt:lpstr>Слайд 5</vt:lpstr>
      <vt:lpstr>Методы формирования фонетических навыков </vt:lpstr>
      <vt:lpstr>Слайд 7</vt:lpstr>
      <vt:lpstr>Слайд 8</vt:lpstr>
      <vt:lpstr>Слайд 9</vt:lpstr>
      <vt:lpstr>Слайд 10</vt:lpstr>
      <vt:lpstr>Оценка сформированности фонетических навыков.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фонетике английского языка в рамках современного урока с использованием активных и интерактивных методов обучения.</dc:title>
  <dc:creator>Пользователь</dc:creator>
  <cp:lastModifiedBy>Пользователь</cp:lastModifiedBy>
  <cp:revision>6</cp:revision>
  <dcterms:created xsi:type="dcterms:W3CDTF">2026-01-20T09:27:42Z</dcterms:created>
  <dcterms:modified xsi:type="dcterms:W3CDTF">2026-01-20T10:26:17Z</dcterms:modified>
</cp:coreProperties>
</file>