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7" r:id="rId2"/>
    <p:sldId id="291" r:id="rId3"/>
    <p:sldId id="292" r:id="rId4"/>
    <p:sldId id="293" r:id="rId5"/>
    <p:sldId id="294" r:id="rId6"/>
    <p:sldId id="297" r:id="rId7"/>
    <p:sldId id="301" r:id="rId8"/>
    <p:sldId id="302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372"/>
    <a:srgbClr val="FFFFFF"/>
    <a:srgbClr val="285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5214" autoAdjust="0"/>
  </p:normalViewPr>
  <p:slideViewPr>
    <p:cSldViewPr snapToGrid="0" showGuides="1">
      <p:cViewPr varScale="1">
        <p:scale>
          <a:sx n="79" d="100"/>
          <a:sy n="79" d="100"/>
        </p:scale>
        <p:origin x="840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8BC7C-C552-4C24-9044-9614F2CC3D8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C934F-A0E5-43C8-AF82-115145300E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8411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5C934F-A0E5-43C8-AF82-115145300E7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22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5164F-5ECB-4E81-9D1F-B543C9B828BC}" type="datetimeFigureOut">
              <a:rPr lang="zh-CN" altLang="en-US" smtClean="0"/>
              <a:t>2026/1/26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86C89-4691-42B9-AB14-47B5F176D1C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1831213" y="5739288"/>
            <a:ext cx="5715904" cy="646986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90000"/>
            </a:pPr>
            <a:r>
              <a:rPr lang="ru-RU" altLang="zh-CN" sz="3200" b="1" dirty="0" err="1">
                <a:solidFill>
                  <a:srgbClr val="1C4372"/>
                </a:solidFill>
                <a:latin typeface="Franklin Gothic Demi Cond" panose="020B0706030402020204" pitchFamily="34" charset="0"/>
                <a:ea typeface="庞门正道标题体" panose="02010600030101010101"/>
              </a:rPr>
              <a:t>Тулигенова</a:t>
            </a:r>
            <a:r>
              <a:rPr lang="ru-RU" altLang="zh-CN" sz="3200" b="1" dirty="0">
                <a:solidFill>
                  <a:srgbClr val="1C4372"/>
                </a:solidFill>
                <a:latin typeface="Franklin Gothic Demi Cond" panose="020B0706030402020204" pitchFamily="34" charset="0"/>
                <a:ea typeface="庞门正道标题体" panose="02010600030101010101"/>
              </a:rPr>
              <a:t> Асель Яковлевна</a:t>
            </a:r>
            <a:endParaRPr lang="zh-CN" altLang="en-US" sz="3200" b="1" dirty="0">
              <a:solidFill>
                <a:srgbClr val="1C4372"/>
              </a:solidFill>
              <a:latin typeface="Franklin Gothic Demi Cond" panose="020B0706030402020204" pitchFamily="34" charset="0"/>
              <a:ea typeface="庞门正道标题体" panose="02010600030101010101"/>
            </a:endParaRPr>
          </a:p>
        </p:txBody>
      </p:sp>
      <p:sp>
        <p:nvSpPr>
          <p:cNvPr id="9" name="矩形 6">
            <a:extLst>
              <a:ext uri="{FF2B5EF4-FFF2-40B4-BE49-F238E27FC236}">
                <a16:creationId xmlns:a16="http://schemas.microsoft.com/office/drawing/2014/main" id="{9883EF6F-CC35-4ACC-EA94-56165A5E0860}"/>
              </a:ext>
            </a:extLst>
          </p:cNvPr>
          <p:cNvSpPr/>
          <p:nvPr/>
        </p:nvSpPr>
        <p:spPr>
          <a:xfrm>
            <a:off x="652481" y="5303119"/>
            <a:ext cx="2224593" cy="479073"/>
          </a:xfrm>
          <a:prstGeom prst="rect">
            <a:avLst/>
          </a:prstGeom>
          <a:solidFill>
            <a:srgbClr val="1C4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24">
            <a:extLst>
              <a:ext uri="{FF2B5EF4-FFF2-40B4-BE49-F238E27FC236}">
                <a16:creationId xmlns:a16="http://schemas.microsoft.com/office/drawing/2014/main" id="{8CC52845-F620-2745-9F59-3CFF0269D281}"/>
              </a:ext>
            </a:extLst>
          </p:cNvPr>
          <p:cNvSpPr txBox="1"/>
          <p:nvPr/>
        </p:nvSpPr>
        <p:spPr>
          <a:xfrm>
            <a:off x="704137" y="5296614"/>
            <a:ext cx="2121280" cy="442674"/>
          </a:xfrm>
          <a:prstGeom prst="round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90000"/>
            </a:pPr>
            <a:r>
              <a:rPr lang="ru-RU" altLang="zh-CN" sz="2000" b="1" dirty="0">
                <a:solidFill>
                  <a:schemeClr val="bg1"/>
                </a:solidFill>
                <a:latin typeface="Franklin Gothic Demi Cond" panose="020B0706030402020204" pitchFamily="34" charset="0"/>
                <a:ea typeface="庞门正道标题体" panose="02010600030101010101"/>
              </a:rPr>
              <a:t>Учитель биологии:</a:t>
            </a:r>
            <a:endParaRPr lang="zh-CN" altLang="en-US" sz="2000" b="1" dirty="0">
              <a:solidFill>
                <a:schemeClr val="bg1"/>
              </a:solidFill>
              <a:latin typeface="Franklin Gothic Demi Cond" panose="020B0706030402020204" pitchFamily="34" charset="0"/>
              <a:ea typeface="庞门正道标题体" panose="02010600030101010101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101379" y="444866"/>
            <a:ext cx="6123189" cy="953396"/>
          </a:xfrm>
          <a:prstGeom prst="rect">
            <a:avLst/>
          </a:prstGeom>
          <a:solidFill>
            <a:srgbClr val="1C4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3098467" y="471726"/>
            <a:ext cx="5995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zh-CN" sz="1600" dirty="0">
                <a:solidFill>
                  <a:schemeClr val="bg1"/>
                </a:solidFill>
                <a:latin typeface="Franklin Gothic Demi Cond" panose="020B0706030402020204" pitchFamily="34" charset="0"/>
                <a:ea typeface="锐字真言体免费商用" panose="02010600030101010101" pitchFamily="2" charset="-122"/>
              </a:rPr>
              <a:t>государственное бюджетное общеобразовательное учреждение Самарской области средняя общеобразовательная школа </a:t>
            </a:r>
          </a:p>
          <a:p>
            <a:pPr algn="ctr"/>
            <a:r>
              <a:rPr lang="ru-RU" altLang="zh-CN" sz="1600" dirty="0">
                <a:solidFill>
                  <a:schemeClr val="bg1"/>
                </a:solidFill>
                <a:latin typeface="Franklin Gothic Demi Cond" panose="020B0706030402020204" pitchFamily="34" charset="0"/>
                <a:ea typeface="锐字真言体免费商用" panose="02010600030101010101" pitchFamily="2" charset="-122"/>
              </a:rPr>
              <a:t>с. Богдановка муниципального района Кинельский Самарской области</a:t>
            </a:r>
            <a:endParaRPr lang="zh-CN" altLang="en-US" sz="1600" dirty="0">
              <a:solidFill>
                <a:schemeClr val="bg1"/>
              </a:solidFill>
              <a:latin typeface="Franklin Gothic Demi Cond" panose="020B0706030402020204" pitchFamily="34" charset="0"/>
              <a:ea typeface="锐字真言体免费商用" panose="02010600030101010101" pitchFamily="2" charset="-122"/>
            </a:endParaRPr>
          </a:p>
        </p:txBody>
      </p:sp>
      <p:sp>
        <p:nvSpPr>
          <p:cNvPr id="2" name="文本框 15">
            <a:extLst>
              <a:ext uri="{FF2B5EF4-FFF2-40B4-BE49-F238E27FC236}">
                <a16:creationId xmlns:a16="http://schemas.microsoft.com/office/drawing/2014/main" id="{8766A18C-7F0E-EB11-4489-0C2AA517DA67}"/>
              </a:ext>
            </a:extLst>
          </p:cNvPr>
          <p:cNvSpPr txBox="1"/>
          <p:nvPr/>
        </p:nvSpPr>
        <p:spPr>
          <a:xfrm>
            <a:off x="575935" y="2479644"/>
            <a:ext cx="104163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же такое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-ориентированные задания и как они могут помочь при подготовке к ОГЭ?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0536C5-27A7-C2F1-8D10-4568FD9EE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ОТЛИЧИЯ ТРАДИЦИОННОГО И КОМПЕТЕНТНОСТНОГО ПОДХОДА В ОБУЧЕНИИ: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0727DF4-8C60-420F-FD52-E15CFAF387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868354"/>
              </p:ext>
            </p:extLst>
          </p:nvPr>
        </p:nvGraphicFramePr>
        <p:xfrm>
          <a:off x="838199" y="1468878"/>
          <a:ext cx="10679350" cy="4766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9675">
                  <a:extLst>
                    <a:ext uri="{9D8B030D-6E8A-4147-A177-3AD203B41FA5}">
                      <a16:colId xmlns:a16="http://schemas.microsoft.com/office/drawing/2014/main" val="2030766624"/>
                    </a:ext>
                  </a:extLst>
                </a:gridCol>
                <a:gridCol w="5339675">
                  <a:extLst>
                    <a:ext uri="{9D8B030D-6E8A-4147-A177-3AD203B41FA5}">
                      <a16:colId xmlns:a16="http://schemas.microsoft.com/office/drawing/2014/main" val="2303587964"/>
                    </a:ext>
                  </a:extLst>
                </a:gridCol>
              </a:tblGrid>
              <a:tr h="622465">
                <a:tc>
                  <a:txBody>
                    <a:bodyPr/>
                    <a:lstStyle/>
                    <a:p>
                      <a:r>
                        <a:rPr lang="ru-RU" dirty="0"/>
                        <a:t>Традиционный подход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Компетентностный подход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309513"/>
                  </a:ext>
                </a:extLst>
              </a:tr>
              <a:tr h="1074393">
                <a:tc>
                  <a:txBody>
                    <a:bodyPr/>
                    <a:lstStyle/>
                    <a:p>
                      <a:r>
                        <a:rPr lang="ru-RU" dirty="0"/>
                        <a:t>Главная идея: знания приводят к личностному успеху.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Главная идея: к личностному успеху приводит опыт самостоятельного решения проблемы.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939332"/>
                  </a:ext>
                </a:extLst>
              </a:tr>
              <a:tr h="1074393">
                <a:tc>
                  <a:txBody>
                    <a:bodyPr/>
                    <a:lstStyle/>
                    <a:p>
                      <a:r>
                        <a:rPr lang="ru-RU" dirty="0"/>
                        <a:t>Решение проблемы рассматривается как способ закрепления знаний.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Решение проблемы – смысл образовательной деятельности.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668683"/>
                  </a:ext>
                </a:extLst>
              </a:tr>
              <a:tr h="1995301">
                <a:tc>
                  <a:txBody>
                    <a:bodyPr/>
                    <a:lstStyle/>
                    <a:p>
                      <a:r>
                        <a:rPr lang="ru-RU" dirty="0"/>
                        <a:t>Признак высокого уровня образования – способность воспроизвести большой объем сложного по своему содержанию материала.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Уровень образованности человека тем выше, сем выше сфера деятельности и выше степень неопределенности ситуаций, в которых он способен действовать.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606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46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D67C8-31E8-A925-FAFD-9A772D7A6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ru-RU" sz="2800" b="1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ru-RU" sz="2800" b="1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Китайская мудрость гласит: </a:t>
            </a:r>
            <a:br>
              <a:rPr lang="ru-RU" sz="2800" b="1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ru-RU" sz="3600" b="1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«Я слышу - я забываю, я вижу - я запоминаю, я делаю - я усваиваю».</a:t>
            </a:r>
            <a:br>
              <a:rPr lang="ru-RU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696815-1DE1-E4F8-10E1-362BCDB1C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19817" cy="4667250"/>
          </a:xfrm>
        </p:spPr>
        <p:txBody>
          <a:bodyPr>
            <a:normAutofit fontScale="92500" lnSpcReduction="20000"/>
          </a:bodyPr>
          <a:lstStyle/>
          <a:p>
            <a:endParaRPr lang="ru-RU" b="1" dirty="0"/>
          </a:p>
          <a:p>
            <a:pPr marL="0" indent="0">
              <a:buNone/>
            </a:pPr>
            <a:r>
              <a:rPr lang="ru-RU" b="1" dirty="0" err="1"/>
              <a:t>Компетентностно</a:t>
            </a:r>
            <a:r>
              <a:rPr lang="ru-RU" b="1" dirty="0"/>
              <a:t> - ориентированное задание — это практическая учебная задача, направленная на формирование у учеников умений и навыков, необходимых им в реальной жизни. Такие задания помогают школьникам научиться критически мыслить, принимать обоснованные решения, работать в команде и эффективно общаться.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На уроках биологии применение подобных заданий позволяет ученикам глубже понять материал, увидеть значимость изучаемого предмета и развить ключевые компетенции, востребованные сегодня обществом.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Использование таких заданий развивает у обучающихся исследовательские умения, умение анализировать информацию, делать выводы и аргументировано отстаивать собственную точку зрения.</a:t>
            </a:r>
            <a:endParaRPr lang="ru-RU" dirty="0"/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60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B71D8E-8B8D-CAAC-DFA6-75C8FA3B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0288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КОЗ: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8EA2BF-1FC2-873A-6A34-14C0D79AA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5414"/>
            <a:ext cx="10515600" cy="4941549"/>
          </a:xfrm>
        </p:spPr>
        <p:txBody>
          <a:bodyPr/>
          <a:lstStyle/>
          <a:p>
            <a:pPr lvl="0"/>
            <a:endParaRPr lang="ru-RU" dirty="0"/>
          </a:p>
          <a:p>
            <a:pPr lvl="0"/>
            <a:r>
              <a:rPr lang="ru-RU" dirty="0"/>
              <a:t>имитация жизненной ситуации;</a:t>
            </a:r>
          </a:p>
          <a:p>
            <a:pPr lvl="0"/>
            <a:r>
              <a:rPr lang="ru-RU" dirty="0"/>
              <a:t>обучающий характер, адаптация к возрастному уровню учащихся;</a:t>
            </a:r>
          </a:p>
          <a:p>
            <a:pPr lvl="0"/>
            <a:r>
              <a:rPr lang="ru-RU" dirty="0"/>
              <a:t>выход за рамки одной образовательной области;</a:t>
            </a:r>
          </a:p>
          <a:p>
            <a:pPr lvl="0"/>
            <a:r>
              <a:rPr lang="ru-RU" dirty="0"/>
              <a:t>наличие большего, по сравнению с обычными учебными задачами, набора данных, среди которых могут быть и лишние; </a:t>
            </a:r>
          </a:p>
          <a:p>
            <a:pPr lvl="0"/>
            <a:r>
              <a:rPr lang="ru-RU" dirty="0"/>
              <a:t>часть необходимых данных отсутствует, учащиеся должны самостоятельно найти их в справочной литературе.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2720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9A088-51A9-DE3A-B990-EC29BB68C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задач КОЗ по биологии для подготовки к ОГЭ: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FB5952-C609-39FE-36BE-A026355B8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883630" cy="496303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3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1. Предметные</a:t>
            </a:r>
            <a:r>
              <a:rPr lang="ru-RU" sz="3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В условии описана предметная ситуация, для решения которой требуется установление и использование широкого спектра связей предметного содержания, изучаемого в разных разделах предмета.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3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2. Межпредметные</a:t>
            </a:r>
            <a:r>
              <a:rPr lang="ru-RU" sz="3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В условии описана ситуация на языке одной из предметных областей с явным или неявным использованием языка другой предметной области. Для решения нужно применять знания из соответствующих областей, требуется исследование условия с точки зрения выделенных предметных областей, а также поиск недостающих данных.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602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5EB7BF-4540-A11B-9F14-D84039D35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8219A5-AB61-4544-E24D-072B2D3FE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96110"/>
            <a:ext cx="5181600" cy="6070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Предметные:</a:t>
            </a: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«Все живые организмы на Земле: бактерии, грибы, растения и животные — дышат. Дыхание обеспечивает организм кислородом, необходимым для окисления сложных органических соединений. Как доказать, что растения тоже дышат?».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установление соответствия между организмами и царствами живой природы.  </a:t>
            </a: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Организмы:                           Царства: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А)сине-зеленая                     1)Бактерии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водоросль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мукор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2)Грибы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В)мятлик луговой                3)Растения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Г)аскарида                            4)Животные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лошадиная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7379EDDB-E885-318C-881F-335BE8944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72375"/>
            <a:ext cx="5627451" cy="64980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Межпредметные: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Вопрос, для ответа на который нужно использовать знания из курса физики о диффузии в жидкостях и газах. Например, вопрос: «Почему кислород поступает в цитоплазму клетки водоросли, если его давление постоянно уменьшается по сравнению с окружающей водой, а давление углекислого газа постоянно увеличивается, так как он образуется в процессе дыхания?». В таком вопросе учитель подсказывает учащимся опорное понятие из курса физики — «диффузия».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Задание, в котором нужно объяснить роль соляной кислоты в пищеварении или роль солей в обеспечении нормальной жизнедеятельности клетки. 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Задание, в котором нужно использовать формулы из математики для расчёта рациона питания. Например, итогом урока может стать инфографика правильного питания, созданная на основе расчётов и математических вычетов.</a:t>
            </a:r>
          </a:p>
        </p:txBody>
      </p:sp>
    </p:spTree>
    <p:extLst>
      <p:ext uri="{BB962C8B-B14F-4D97-AF65-F5344CB8AC3E}">
        <p14:creationId xmlns:p14="http://schemas.microsoft.com/office/powerpoint/2010/main" val="1906574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C4B08-1B69-1D15-4E6E-24708E0D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30740"/>
            <a:ext cx="10515600" cy="71984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КОЗ можно разделить на 3 уровня: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E393A9-92C0-2740-46CC-BF64A611F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209" y="1342416"/>
            <a:ext cx="10875523" cy="518484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Первый уровень (уровень воспроизведения) — воспроизведение биологических фактов, применение базовых знаний в стандартных, чётко сформулированных ситуациях. Например, решение одношаговых текстовых задач, чтение и интерпретация данных, представленных в таблицах, на графиках, картах.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Второй уровень (уровень установления связей) — установление связей и интеграция материала из разных тем, необходимых для решения поставленной задачи. Учащиеся могут применять свои знания в разнообразных, достаточно сложных ситуациях.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Третий уровень (уровень рассуждения) — размышления, требующие обобщения и интуиции. Учащиеся могут организовывать информацию, делать обобщения, решать нестандартные проблемы, делать выводы на основе исходных данных и обосновывать их.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373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996B7-D1E0-3846-3B5F-82F9936FF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91831"/>
            <a:ext cx="10515600" cy="612842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Заключение: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446B2E-BD02-BD53-B707-8CEDEF152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904673"/>
            <a:ext cx="10515600" cy="5661496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школьным порогом не встретишь чисто биологическое, или чисто химическое, математическое явление, поэтому чрезвычайно важно формирование на уроках целостного мировосприятия и умения применять естественнонаучные знания для решения жизненных проблем.</a:t>
            </a:r>
          </a:p>
          <a:p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ориентированные задания можно использовать как один из видов контрольно-измерительных материалов регулятивных, познавательных исследовательских и коммуникативных универсальных учебных действий.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Закончить мне хочется фразой: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«Для успешной учебной деятельности, помимо «Знаю» необходимы такие компоненты, как «Умею», «Могу», «Хочу», «Верю в свои возможности». </a:t>
            </a:r>
          </a:p>
          <a:p>
            <a:endParaRPr lang="ru-RU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этому мы пытаемся научить своих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46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深蓝色简约毕业答辩PPT模板"/>
</p:tagLst>
</file>

<file path=ppt/theme/theme1.xml><?xml version="1.0" encoding="utf-8"?>
<a:theme xmlns:a="http://schemas.openxmlformats.org/drawingml/2006/main" name="Office 主题​​">
  <a:themeElements>
    <a:clrScheme name="自定义 7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C4372"/>
      </a:accent1>
      <a:accent2>
        <a:srgbClr val="285EA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2092</TotalTime>
  <Words>834</Words>
  <Application>Microsoft Office PowerPoint</Application>
  <PresentationFormat>Широкоэкранный</PresentationFormat>
  <Paragraphs>57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等线</vt:lpstr>
      <vt:lpstr>等线 Light</vt:lpstr>
      <vt:lpstr>Aptos</vt:lpstr>
      <vt:lpstr>Arial</vt:lpstr>
      <vt:lpstr>Franklin Gothic Demi Cond</vt:lpstr>
      <vt:lpstr>Times New Roman</vt:lpstr>
      <vt:lpstr>Office 主题​​</vt:lpstr>
      <vt:lpstr>Презентация PowerPoint</vt:lpstr>
      <vt:lpstr>ОТЛИЧИЯ ТРАДИЦИОННОГО И КОМПЕТЕНТНОСТНОГО ПОДХОДА В ОБУЧЕНИИ:</vt:lpstr>
      <vt:lpstr> Китайская мудрость гласит:  «Я слышу - я забываю, я вижу - я запоминаю, я делаю - я усваиваю». </vt:lpstr>
      <vt:lpstr>                       Признаки КОЗ:</vt:lpstr>
      <vt:lpstr>   Виды задач КОЗ по биологии для подготовки к ОГЭ:</vt:lpstr>
      <vt:lpstr>               </vt:lpstr>
      <vt:lpstr>          КОЗ можно разделить на 3 уровня:</vt:lpstr>
      <vt:lpstr>                             Заключение: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深蓝色简约毕业答辩PPT模板</dc:title>
  <dc:creator>袁家立</dc:creator>
  <cp:lastModifiedBy>OGE</cp:lastModifiedBy>
  <cp:revision>146</cp:revision>
  <dcterms:created xsi:type="dcterms:W3CDTF">2019-05-28T13:30:00Z</dcterms:created>
  <dcterms:modified xsi:type="dcterms:W3CDTF">2026-01-26T10:53:35Z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2052-11.3.0.8586</vt:lpwstr>
  </property>
</Properties>
</file>