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2E38-3D37-42D6-84BD-D348C3DFF868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53CA-B5CE-4885-BB41-442D6F4C4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9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2E38-3D37-42D6-84BD-D348C3DFF868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53CA-B5CE-4885-BB41-442D6F4C4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4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2E38-3D37-42D6-84BD-D348C3DFF868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53CA-B5CE-4885-BB41-442D6F4C4A7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7040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2E38-3D37-42D6-84BD-D348C3DFF868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53CA-B5CE-4885-BB41-442D6F4C4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655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2E38-3D37-42D6-84BD-D348C3DFF868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53CA-B5CE-4885-BB41-442D6F4C4A7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7383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2E38-3D37-42D6-84BD-D348C3DFF868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53CA-B5CE-4885-BB41-442D6F4C4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02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2E38-3D37-42D6-84BD-D348C3DFF868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53CA-B5CE-4885-BB41-442D6F4C4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803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2E38-3D37-42D6-84BD-D348C3DFF868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53CA-B5CE-4885-BB41-442D6F4C4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77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2E38-3D37-42D6-84BD-D348C3DFF868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53CA-B5CE-4885-BB41-442D6F4C4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8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2E38-3D37-42D6-84BD-D348C3DFF868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53CA-B5CE-4885-BB41-442D6F4C4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1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2E38-3D37-42D6-84BD-D348C3DFF868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53CA-B5CE-4885-BB41-442D6F4C4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4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2E38-3D37-42D6-84BD-D348C3DFF868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53CA-B5CE-4885-BB41-442D6F4C4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93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2E38-3D37-42D6-84BD-D348C3DFF868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53CA-B5CE-4885-BB41-442D6F4C4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79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2E38-3D37-42D6-84BD-D348C3DFF868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53CA-B5CE-4885-BB41-442D6F4C4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0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2E38-3D37-42D6-84BD-D348C3DFF868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53CA-B5CE-4885-BB41-442D6F4C4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89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2E38-3D37-42D6-84BD-D348C3DFF868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53CA-B5CE-4885-BB41-442D6F4C4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96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42E38-3D37-42D6-84BD-D348C3DFF868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D953CA-B5CE-4885-BB41-442D6F4C4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8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0627" y="2404534"/>
            <a:ext cx="9471546" cy="1646302"/>
          </a:xfrm>
        </p:spPr>
        <p:txBody>
          <a:bodyPr/>
          <a:lstStyle/>
          <a:p>
            <a:pPr algn="ctr"/>
            <a:r>
              <a:rPr lang="ru-RU" sz="4400" dirty="0" err="1" smtClean="0"/>
              <a:t>Компетентностно</a:t>
            </a:r>
            <a:r>
              <a:rPr lang="ru-RU" sz="4400" dirty="0" smtClean="0"/>
              <a:t>-ориентированные задачи как инструмент формирования научной картины мира на уроках биологии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517409"/>
            <a:ext cx="7766936" cy="63032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Куприянова С.Г., учитель биологии</a:t>
            </a:r>
          </a:p>
          <a:p>
            <a:r>
              <a:rPr lang="ru-RU" sz="2000" b="1" dirty="0" smtClean="0"/>
              <a:t>ГБОУ СОШ № 5 «ОЦ «Лидер» </a:t>
            </a:r>
            <a:r>
              <a:rPr lang="ru-RU" sz="2000" b="1" dirty="0" err="1" smtClean="0"/>
              <a:t>г.о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Кинель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3709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Формируемые компетенции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4686236" cy="3880773"/>
          </a:xfrm>
        </p:spPr>
        <p:txBody>
          <a:bodyPr>
            <a:noAutofit/>
          </a:bodyPr>
          <a:lstStyle/>
          <a:p>
            <a:r>
              <a:rPr lang="ru-RU" sz="2800" dirty="0"/>
              <a:t>• Компетентность разрешения </a:t>
            </a:r>
            <a:r>
              <a:rPr lang="ru-RU" sz="2800" dirty="0" smtClean="0"/>
              <a:t>проблем</a:t>
            </a:r>
            <a:endParaRPr lang="ru-RU" sz="2800" dirty="0"/>
          </a:p>
          <a:p>
            <a:r>
              <a:rPr lang="ru-RU" sz="2800" dirty="0" smtClean="0"/>
              <a:t>• </a:t>
            </a:r>
            <a:r>
              <a:rPr lang="ru-RU" sz="2800" dirty="0"/>
              <a:t>Информационная </a:t>
            </a:r>
            <a:r>
              <a:rPr lang="ru-RU" sz="2800" dirty="0" smtClean="0"/>
              <a:t>компетентность</a:t>
            </a:r>
            <a:endParaRPr lang="ru-RU" sz="2800" dirty="0"/>
          </a:p>
          <a:p>
            <a:r>
              <a:rPr lang="ru-RU" sz="2800" dirty="0" smtClean="0"/>
              <a:t>• </a:t>
            </a:r>
            <a:r>
              <a:rPr lang="ru-RU" sz="2800" dirty="0"/>
              <a:t>Коммуникативная </a:t>
            </a:r>
            <a:r>
              <a:rPr lang="ru-RU" sz="2800" dirty="0" smtClean="0"/>
              <a:t>компетентность</a:t>
            </a:r>
            <a:endParaRPr lang="ru-RU" sz="2800" dirty="0"/>
          </a:p>
          <a:p>
            <a:r>
              <a:rPr lang="ru-RU" sz="2800" dirty="0" smtClean="0"/>
              <a:t>• </a:t>
            </a:r>
            <a:r>
              <a:rPr lang="ru-RU" sz="2800" dirty="0"/>
              <a:t>Самообразовательная </a:t>
            </a:r>
            <a:r>
              <a:rPr lang="ru-RU" sz="2800" dirty="0" smtClean="0"/>
              <a:t>компетентность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61" y="2160589"/>
            <a:ext cx="4433483" cy="29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2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 </a:t>
            </a:r>
            <a:r>
              <a:rPr lang="ru-RU" dirty="0" err="1" smtClean="0"/>
              <a:t>компетентностно</a:t>
            </a:r>
            <a:r>
              <a:rPr lang="ru-RU" dirty="0" smtClean="0"/>
              <a:t>-ориентированного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5982773" cy="388077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1. Стимул: краткий сценарий, погружающий в жизненную ситуацию и мотивирующий на решение (например, «Помоги младшему брату разобраться</a:t>
            </a:r>
            <a:r>
              <a:rPr lang="ru-RU" dirty="0" smtClean="0"/>
              <a:t>...»)</a:t>
            </a:r>
            <a:endParaRPr lang="ru-RU" dirty="0"/>
          </a:p>
          <a:p>
            <a:r>
              <a:rPr lang="ru-RU" dirty="0"/>
              <a:t>2. Задачная формулировка: четкое указание на деятельность ученика (например, «сравните», «объясните», «заполните таблицу</a:t>
            </a:r>
            <a:r>
              <a:rPr lang="ru-RU" dirty="0" smtClean="0"/>
              <a:t>»)</a:t>
            </a:r>
            <a:endParaRPr lang="ru-RU" dirty="0"/>
          </a:p>
          <a:p>
            <a:r>
              <a:rPr lang="ru-RU" dirty="0"/>
              <a:t>3. Источник информации: материалы (текст, рисунки, схемы), необходимые и достаточные для </a:t>
            </a:r>
            <a:r>
              <a:rPr lang="ru-RU" dirty="0" smtClean="0"/>
              <a:t>решения</a:t>
            </a:r>
            <a:endParaRPr lang="ru-RU" dirty="0"/>
          </a:p>
          <a:p>
            <a:r>
              <a:rPr lang="ru-RU" dirty="0"/>
              <a:t>4. Бланк для выполнения: форма для представления результата (таблица, схема, план ответа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5. Инструмент проверки: четкие критерии или модель правильного ответа для объективной </a:t>
            </a:r>
            <a:r>
              <a:rPr lang="ru-RU" dirty="0" smtClean="0"/>
              <a:t>оценки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106" y="2539820"/>
            <a:ext cx="4205501" cy="223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3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Примеры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5614284" cy="3880773"/>
          </a:xfrm>
        </p:spPr>
        <p:txBody>
          <a:bodyPr/>
          <a:lstStyle/>
          <a:p>
            <a:r>
              <a:rPr lang="ru-RU" dirty="0"/>
              <a:t>Тема: «Побег. Видоизменения побегов»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6 класс)</a:t>
            </a:r>
          </a:p>
          <a:p>
            <a:endParaRPr lang="ru-RU" dirty="0"/>
          </a:p>
          <a:p>
            <a:r>
              <a:rPr lang="ru-RU" dirty="0"/>
              <a:t>• Компетенция: разрешение проблем.</a:t>
            </a:r>
          </a:p>
          <a:p>
            <a:r>
              <a:rPr lang="ru-RU" dirty="0"/>
              <a:t>• Стимул: Ваш младший брат считает, что мы едим плод картофеля. Вы знаете, что это клубень.</a:t>
            </a:r>
          </a:p>
          <a:p>
            <a:r>
              <a:rPr lang="ru-RU" dirty="0"/>
              <a:t>• Задание: Сравните рисунок клубня и обычного побега. Заполните таблицу, указав сходства и различия. Объясните, почему клубень — это не плод.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833" y="1411085"/>
            <a:ext cx="3839570" cy="21224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17" y="3932961"/>
            <a:ext cx="2811201" cy="21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43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5868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73458"/>
            <a:ext cx="5409567" cy="365760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Тема: «Кровь и кровообращение»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(</a:t>
            </a:r>
            <a:r>
              <a:rPr lang="ru-RU" sz="2400" dirty="0"/>
              <a:t>8 класс)</a:t>
            </a:r>
          </a:p>
          <a:p>
            <a:endParaRPr lang="ru-RU" sz="2400" dirty="0"/>
          </a:p>
          <a:p>
            <a:r>
              <a:rPr lang="ru-RU" sz="2400" dirty="0"/>
              <a:t>• Компетенция: работа со знаково-символической информацией.</a:t>
            </a:r>
          </a:p>
          <a:p>
            <a:r>
              <a:rPr lang="ru-RU" sz="2400" dirty="0"/>
              <a:t>• Задание: Проследите путь лекарства, введенного в вену левой руки, до больного пальца правой ноги. Запишите цепочку анатомических структур.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6479" r="6775"/>
          <a:stretch/>
        </p:blipFill>
        <p:spPr>
          <a:xfrm>
            <a:off x="6196084" y="709684"/>
            <a:ext cx="356206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1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184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96539"/>
            <a:ext cx="4495167" cy="4772120"/>
          </a:xfrm>
        </p:spPr>
        <p:txBody>
          <a:bodyPr>
            <a:normAutofit/>
          </a:bodyPr>
          <a:lstStyle/>
          <a:p>
            <a:r>
              <a:rPr lang="ru-RU" sz="2000" dirty="0"/>
              <a:t>Тема: «Ткани растений» (5-6 класс)</a:t>
            </a:r>
          </a:p>
          <a:p>
            <a:endParaRPr lang="ru-RU" sz="2000" dirty="0"/>
          </a:p>
          <a:p>
            <a:r>
              <a:rPr lang="ru-RU" sz="2000" dirty="0"/>
              <a:t>• Компетенция: информационная и учебно-познавательная.</a:t>
            </a:r>
          </a:p>
          <a:p>
            <a:r>
              <a:rPr lang="ru-RU" sz="2000" dirty="0"/>
              <a:t>• Задание: Используя учебник и микропрепараты, заполните таблицу «Виды тканей» (название, функции, особенности строения). Объясните связь строения клеток с их функцией.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391" y="1998828"/>
            <a:ext cx="5077877" cy="317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2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Применение </a:t>
            </a:r>
            <a:r>
              <a:rPr lang="ru-RU" dirty="0" err="1" smtClean="0"/>
              <a:t>компетентностно</a:t>
            </a:r>
            <a:r>
              <a:rPr lang="ru-RU" dirty="0" smtClean="0"/>
              <a:t>-ориентированных заданий на уроках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4945544" cy="3880773"/>
          </a:xfrm>
        </p:spPr>
        <p:txBody>
          <a:bodyPr/>
          <a:lstStyle/>
          <a:p>
            <a:r>
              <a:rPr lang="ru-RU" sz="2000" dirty="0"/>
              <a:t>• Изучение нового материала: как проблемную ситуацию для самостоятельного исследования.</a:t>
            </a:r>
          </a:p>
          <a:p>
            <a:r>
              <a:rPr lang="ru-RU" sz="2000" dirty="0"/>
              <a:t>• Обобщение и закрепление: для интеграции знаний и установления </a:t>
            </a:r>
            <a:r>
              <a:rPr lang="ru-RU" sz="2000" dirty="0" err="1"/>
              <a:t>межпредметных</a:t>
            </a:r>
            <a:r>
              <a:rPr lang="ru-RU" sz="2000" dirty="0"/>
              <a:t> связей.</a:t>
            </a:r>
          </a:p>
          <a:p>
            <a:r>
              <a:rPr lang="ru-RU" sz="2000" dirty="0"/>
              <a:t>• Контроль знаний: для дифференцированной оценки умения применять знания в новой ситуации.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33" t="4690" r="5266" b="3138"/>
          <a:stretch/>
        </p:blipFill>
        <p:spPr>
          <a:xfrm>
            <a:off x="5783675" y="2456597"/>
            <a:ext cx="4506737" cy="28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5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Применение </a:t>
            </a:r>
            <a:r>
              <a:rPr lang="ru-RU" dirty="0" err="1" smtClean="0"/>
              <a:t>компетентностно</a:t>
            </a:r>
            <a:r>
              <a:rPr lang="ru-RU" dirty="0" smtClean="0"/>
              <a:t>-ориентированных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4863657" cy="3880773"/>
          </a:xfrm>
        </p:spPr>
        <p:txBody>
          <a:bodyPr/>
          <a:lstStyle/>
          <a:p>
            <a:r>
              <a:rPr lang="ru-RU" dirty="0"/>
              <a:t>• Для ученика: развивает умения, критическое мышление и самостоятельность, необходимые для жизни.</a:t>
            </a:r>
          </a:p>
          <a:p>
            <a:r>
              <a:rPr lang="ru-RU" dirty="0"/>
              <a:t>• Для учителя: помогает формировать компетенции, требует высокого методического мастерства и творческого подхода.</a:t>
            </a:r>
          </a:p>
          <a:p>
            <a:r>
              <a:rPr lang="ru-RU" dirty="0"/>
              <a:t>• Для образовательного процесса: делает урок практико-ориентированным и мотивирующим, реализуя цели современных стандартов образования.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816" t="14290" r="10092"/>
          <a:stretch/>
        </p:blipFill>
        <p:spPr>
          <a:xfrm>
            <a:off x="5663821" y="2160589"/>
            <a:ext cx="5063321" cy="38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5839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397</Words>
  <Application>Microsoft Office PowerPoint</Application>
  <PresentationFormat>Широкоэкранный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Компетентностно-ориентированные задачи как инструмент формирования научной картины мира на уроках биологии</vt:lpstr>
      <vt:lpstr>Формируемые компетенции</vt:lpstr>
      <vt:lpstr>Структура компетентностно-ориентированного задания</vt:lpstr>
      <vt:lpstr>Примеры заданий</vt:lpstr>
      <vt:lpstr>Презентация PowerPoint</vt:lpstr>
      <vt:lpstr>Презентация PowerPoint</vt:lpstr>
      <vt:lpstr>Применение компетентностно-ориентированных заданий на уроках</vt:lpstr>
      <vt:lpstr>Применение компетентностно-ориентированных заданий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Компетентностно-ориентированные задачи как инструмент формирования научной картины мира на уроках биологии</dc:title>
  <dc:creator>Светлана</dc:creator>
  <cp:lastModifiedBy>Светлана</cp:lastModifiedBy>
  <cp:revision>4</cp:revision>
  <dcterms:created xsi:type="dcterms:W3CDTF">2026-01-26T18:30:00Z</dcterms:created>
  <dcterms:modified xsi:type="dcterms:W3CDTF">2026-01-26T19:19:53Z</dcterms:modified>
</cp:coreProperties>
</file>