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1" r:id="rId3"/>
    <p:sldId id="272" r:id="rId4"/>
    <p:sldId id="273" r:id="rId5"/>
    <p:sldId id="270" r:id="rId6"/>
    <p:sldId id="269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986" autoAdjust="0"/>
  </p:normalViewPr>
  <p:slideViewPr>
    <p:cSldViewPr>
      <p:cViewPr>
        <p:scale>
          <a:sx n="75" d="100"/>
          <a:sy n="75" d="100"/>
        </p:scale>
        <p:origin x="-18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0AE99E9-B75D-4BA2-A4CB-3B67CEE96396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7FD08-CE47-40A7-B07B-64CA6142E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6880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6D20D-CE8F-4864-834C-25287025E5C2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5C01-E90B-45A9-96A9-E9E0A3B955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9DA6-A46C-4960-A4D3-2FC00681FE16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62202-5283-4F82-B7DF-69BA05E222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384A0-0672-4A3C-AB81-C44A540D9F89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7981B-1A3A-4159-9AD2-6F0231A507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46B3B-39AE-4F6D-A53A-4BCD3A6756A5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67443-7727-4FBD-9B43-350E867F79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B8755-6FB1-457A-9157-C4C1E44BBCE7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966F1-BF7F-41FF-BB66-496C65B370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2E6C-C9ED-4933-8307-B9AF49FFB4E3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EBD16-F9E4-49DA-A260-E9972F9FF3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B4DFA-8411-4AD8-AD7F-EF36F2A7EB80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22077-5D97-47DE-A3BF-70FFBCD42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4BE88-E13B-4AAA-88E2-7C816AE601A0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475AC-1536-43F6-87C8-383F3C3D63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ABDCC-F73C-4D9B-A796-9DB9542A4629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804D7-1619-46C5-B6EC-3AF8A69E3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85019-DFBC-4744-9117-957C0CBC9EB3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4F2B9-92EE-46BB-AFD5-139CE3BAAA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A0B9-D76B-4399-A797-ACCCD1064F44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D5CEE-C162-4AC2-97A2-CD5F301574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0144C8-394A-425B-9FE7-91AEB54E7F22}" type="datetimeFigureOut">
              <a:rPr lang="ru-RU"/>
              <a:pPr>
                <a:defRPr/>
              </a:pPr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9BFB83-E1A8-4D33-A752-819EB29DA9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video/preview/12894213022908507716" TargetMode="External"/><Relationship Id="rId2" Type="http://schemas.openxmlformats.org/officeDocument/2006/relationships/hyperlink" Target="https://znanierussia.ru/cinema/collections/biologiy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gau_dpo_so_iro?z=video-211853778_456239584/pl_-211853778_-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641655" cy="28798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2"/>
                </a:solidFill>
              </a:rPr>
              <a:t>Разработка и использование </a:t>
            </a:r>
            <a:r>
              <a:rPr lang="ru-RU" sz="2800" b="1" dirty="0" err="1" smtClean="0">
                <a:solidFill>
                  <a:schemeClr val="tx2"/>
                </a:solidFill>
              </a:rPr>
              <a:t>компетентностно-ориентированных</a:t>
            </a:r>
            <a:r>
              <a:rPr lang="ru-RU" sz="2800" b="1" dirty="0" smtClean="0">
                <a:solidFill>
                  <a:schemeClr val="tx2"/>
                </a:solidFill>
              </a:rPr>
              <a:t> заданий исследовательского, проблемного характера на уроках биологии, </a:t>
            </a:r>
            <a:br>
              <a:rPr lang="ru-RU" sz="2800" b="1" dirty="0" smtClean="0">
                <a:solidFill>
                  <a:schemeClr val="tx2"/>
                </a:solidFill>
              </a:rPr>
            </a:br>
            <a:r>
              <a:rPr lang="ru-RU" sz="2800" b="1" dirty="0" smtClean="0">
                <a:solidFill>
                  <a:schemeClr val="tx2"/>
                </a:solidFill>
              </a:rPr>
              <a:t>в том числе ситуационных биологических и экологических задач  как средства развития предметных и </a:t>
            </a:r>
            <a:r>
              <a:rPr lang="ru-RU" sz="2800" b="1" dirty="0" err="1" smtClean="0">
                <a:solidFill>
                  <a:schemeClr val="tx2"/>
                </a:solidFill>
              </a:rPr>
              <a:t>метапредметных</a:t>
            </a:r>
            <a:r>
              <a:rPr lang="ru-RU" sz="2800" b="1" dirty="0" smtClean="0">
                <a:solidFill>
                  <a:schemeClr val="tx2"/>
                </a:solidFill>
              </a:rPr>
              <a:t> компетенций учащихся</a:t>
            </a:r>
            <a:r>
              <a:rPr lang="ru-RU" sz="2800" b="1" dirty="0" smtClean="0">
                <a:solidFill>
                  <a:schemeClr val="tx2"/>
                </a:solidFill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</a:br>
            <a:endParaRPr lang="ru-RU" sz="2800" b="1" dirty="0" smtClean="0">
              <a:solidFill>
                <a:schemeClr val="tx2"/>
              </a:solidFill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3886200"/>
            <a:ext cx="8569325" cy="2711450"/>
          </a:xfrm>
        </p:spPr>
        <p:txBody>
          <a:bodyPr rtlCol="0">
            <a:normAutofit fontScale="85000" lnSpcReduction="20000"/>
          </a:bodyPr>
          <a:lstStyle/>
          <a:p>
            <a:pPr algn="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600" dirty="0" err="1" smtClean="0">
                <a:solidFill>
                  <a:schemeClr val="tx2"/>
                </a:solidFill>
              </a:rPr>
              <a:t>Румия</a:t>
            </a:r>
            <a:r>
              <a:rPr lang="ru-RU" sz="2600" dirty="0" smtClean="0">
                <a:solidFill>
                  <a:schemeClr val="tx2"/>
                </a:solidFill>
              </a:rPr>
              <a:t> </a:t>
            </a:r>
            <a:r>
              <a:rPr lang="ru-RU" sz="2600" dirty="0" err="1" smtClean="0">
                <a:solidFill>
                  <a:schemeClr val="tx2"/>
                </a:solidFill>
              </a:rPr>
              <a:t>Кяшафовна</a:t>
            </a:r>
            <a:r>
              <a:rPr lang="ru-RU" sz="2600" dirty="0" smtClean="0">
                <a:solidFill>
                  <a:schemeClr val="tx2"/>
                </a:solidFill>
              </a:rPr>
              <a:t> </a:t>
            </a:r>
            <a:r>
              <a:rPr lang="ru-RU" sz="2600" dirty="0" err="1" smtClean="0">
                <a:solidFill>
                  <a:schemeClr val="tx2"/>
                </a:solidFill>
              </a:rPr>
              <a:t>Ивлиева</a:t>
            </a:r>
            <a:r>
              <a:rPr lang="ru-RU" sz="2600" dirty="0" smtClean="0">
                <a:solidFill>
                  <a:schemeClr val="tx2"/>
                </a:solidFill>
              </a:rPr>
              <a:t>, </a:t>
            </a:r>
          </a:p>
          <a:p>
            <a:pPr algn="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600" dirty="0" smtClean="0">
                <a:solidFill>
                  <a:schemeClr val="tx2"/>
                </a:solidFill>
              </a:rPr>
              <a:t>методист РЦ </a:t>
            </a:r>
            <a:r>
              <a:rPr lang="ru-RU" sz="2600" dirty="0" err="1" smtClean="0">
                <a:solidFill>
                  <a:schemeClr val="tx2"/>
                </a:solidFill>
              </a:rPr>
              <a:t>Кинельский</a:t>
            </a:r>
            <a:endParaRPr lang="ru-RU" sz="2600" dirty="0" smtClean="0">
              <a:solidFill>
                <a:schemeClr val="tx2"/>
              </a:solidFill>
            </a:endParaRPr>
          </a:p>
          <a:p>
            <a:pPr algn="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600" dirty="0" smtClean="0">
                <a:solidFill>
                  <a:schemeClr val="tx2"/>
                </a:solidFill>
              </a:rPr>
              <a:t>ОМО учителей биологии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27 января 2026 года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300" dirty="0" err="1" smtClean="0">
                <a:solidFill>
                  <a:schemeClr val="tx2"/>
                </a:solidFill>
              </a:rPr>
              <a:t>г.Кинель</a:t>
            </a:r>
            <a:endParaRPr lang="ru-RU" sz="2300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 РЦ </a:t>
            </a:r>
            <a:r>
              <a:rPr lang="ru-RU" sz="2300" dirty="0" err="1" smtClean="0">
                <a:solidFill>
                  <a:schemeClr val="tx2"/>
                </a:solidFill>
              </a:rPr>
              <a:t>Кинельский</a:t>
            </a:r>
            <a:endParaRPr lang="ru-RU" sz="2300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err="1" smtClean="0">
                <a:solidFill>
                  <a:schemeClr val="tx2"/>
                </a:solidFill>
              </a:rPr>
              <a:t>Компетентностно-ориентированные</a:t>
            </a:r>
            <a:r>
              <a:rPr lang="ru-RU" sz="2400" b="1" dirty="0" smtClean="0">
                <a:solidFill>
                  <a:schemeClr val="tx2"/>
                </a:solidFill>
              </a:rPr>
              <a:t> задания </a:t>
            </a:r>
            <a:r>
              <a:rPr lang="ru-RU" sz="2400" dirty="0" smtClean="0"/>
              <a:t> — средство развития </a:t>
            </a:r>
            <a:r>
              <a:rPr lang="ru-RU" sz="2400" b="1" dirty="0" smtClean="0">
                <a:solidFill>
                  <a:schemeClr val="tx2"/>
                </a:solidFill>
              </a:rPr>
              <a:t>предметных и </a:t>
            </a:r>
            <a:r>
              <a:rPr lang="ru-RU" sz="2400" b="1" dirty="0" err="1" smtClean="0">
                <a:solidFill>
                  <a:schemeClr val="tx2"/>
                </a:solidFill>
              </a:rPr>
              <a:t>метапредметных</a:t>
            </a:r>
            <a:r>
              <a:rPr lang="ru-RU" sz="2400" b="1" dirty="0" smtClean="0">
                <a:solidFill>
                  <a:schemeClr val="tx2"/>
                </a:solidFill>
              </a:rPr>
              <a:t> компетенций учащихся</a:t>
            </a:r>
            <a:r>
              <a:rPr lang="ru-RU" sz="2400" dirty="0" smtClean="0">
                <a:solidFill>
                  <a:schemeClr val="tx2"/>
                </a:solidFill>
              </a:rPr>
              <a:t>. </a:t>
            </a:r>
          </a:p>
          <a:p>
            <a:r>
              <a:rPr lang="ru-RU" sz="2400" dirty="0" smtClean="0"/>
              <a:t>Такие задания отличаются от традиционных заданий тем, что условие сформулировано как сюжет, ситуация или проблема, для разрешения которой необходимо использовать знания, на которые нет явного указания в тексте задачи.  учащиеся овладевают новыми знаниями и способами действия, развиваются творческие способности, продуктивное мышление, воображение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Предметные компетенции</a:t>
            </a:r>
            <a:br>
              <a:rPr lang="ru-RU" sz="3200" b="1" dirty="0" smtClean="0">
                <a:solidFill>
                  <a:schemeClr val="tx2"/>
                </a:solidFill>
              </a:rPr>
            </a:b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052736"/>
            <a:ext cx="8661648" cy="5606083"/>
          </a:xfrm>
        </p:spPr>
        <p:txBody>
          <a:bodyPr/>
          <a:lstStyle/>
          <a:p>
            <a:pPr>
              <a:buNone/>
            </a:pPr>
            <a:r>
              <a:rPr lang="ru-RU" sz="2000" dirty="0" err="1" smtClean="0"/>
              <a:t>Компетентностно-ориентированные</a:t>
            </a:r>
            <a:r>
              <a:rPr lang="ru-RU" sz="2000" dirty="0" smtClean="0"/>
              <a:t> задания помогают формировать:</a:t>
            </a:r>
          </a:p>
          <a:p>
            <a:pPr lvl="0"/>
            <a:r>
              <a:rPr lang="ru-RU" sz="2000" b="1" dirty="0" smtClean="0"/>
              <a:t>Умение применять систему биологических знаний</a:t>
            </a:r>
            <a:r>
              <a:rPr lang="ru-RU" sz="2000" dirty="0" smtClean="0"/>
              <a:t>: раскрывать сущность живого, перечислять основные закономерности организации, функционирования объектов, явлений живой природы.</a:t>
            </a:r>
          </a:p>
          <a:p>
            <a:pPr lvl="0"/>
            <a:r>
              <a:rPr lang="ru-RU" sz="2000" b="1" dirty="0" smtClean="0"/>
              <a:t>Владение основами понятийного и научного языка биологии</a:t>
            </a:r>
            <a:r>
              <a:rPr lang="ru-RU" sz="2000" dirty="0" smtClean="0"/>
              <a:t>: использование изученных терминов, понятий, теорий, законов и закономерностей для объяснения наблюдаемых биологических объектов, явлений и процессов.</a:t>
            </a:r>
            <a:r>
              <a:rPr lang="ru-RU" sz="2000" b="1" dirty="0" smtClean="0"/>
              <a:t> Умение объяснять положение человека в системе органического мира</a:t>
            </a:r>
            <a:r>
              <a:rPr lang="ru-RU" sz="2000" dirty="0" smtClean="0"/>
              <a:t>, его происхождение и приспособленность к различным экологическим факторам.</a:t>
            </a:r>
          </a:p>
          <a:p>
            <a:pPr lvl="0"/>
            <a:r>
              <a:rPr lang="ru-RU" sz="2000" b="1" dirty="0" smtClean="0"/>
              <a:t>Умение интерпретировать научные факты, данные</a:t>
            </a:r>
            <a:r>
              <a:rPr lang="ru-RU" sz="2000" dirty="0" smtClean="0"/>
              <a:t> и формировать выводы, использовать эти доказательства на практике.</a:t>
            </a:r>
          </a:p>
          <a:p>
            <a:r>
              <a:rPr lang="ru-RU" sz="2000" i="1" dirty="0" smtClean="0"/>
              <a:t>Например, </a:t>
            </a:r>
            <a:r>
              <a:rPr lang="ru-RU" sz="2000" dirty="0" smtClean="0"/>
              <a:t>задание, в котором </a:t>
            </a:r>
            <a:r>
              <a:rPr lang="ru-RU" sz="2000" dirty="0" smtClean="0">
                <a:solidFill>
                  <a:schemeClr val="tx2"/>
                </a:solidFill>
              </a:rPr>
              <a:t>нужно выяснить способ регуляции роста численности популяции, требует анализа информации на основе знания законов экологии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err="1" smtClean="0">
                <a:solidFill>
                  <a:schemeClr val="tx2"/>
                </a:solidFill>
              </a:rPr>
              <a:t>Метапредметные</a:t>
            </a:r>
            <a:r>
              <a:rPr lang="ru-RU" sz="3200" dirty="0" smtClean="0">
                <a:solidFill>
                  <a:schemeClr val="tx2"/>
                </a:solidFill>
              </a:rPr>
              <a:t> компетенции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052736"/>
            <a:ext cx="9036496" cy="5805264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Ситуационные задачи способствуют развитию </a:t>
            </a:r>
            <a:r>
              <a:rPr lang="ru-RU" sz="2000" b="1" dirty="0" smtClean="0"/>
              <a:t>универсальных способов действий</a:t>
            </a:r>
            <a:r>
              <a:rPr lang="ru-RU" sz="2000" dirty="0" smtClean="0"/>
              <a:t> (познавательных, коммуникативных) и </a:t>
            </a:r>
            <a:r>
              <a:rPr lang="ru-RU" sz="2000" b="1" dirty="0" smtClean="0"/>
              <a:t>способов регуляции своей деятельности</a:t>
            </a:r>
            <a:r>
              <a:rPr lang="ru-RU" sz="2000" dirty="0" smtClean="0"/>
              <a:t> (планирование, контроль и коррекция). Некоторые аспекты, которые развиваются: </a:t>
            </a:r>
          </a:p>
          <a:p>
            <a:pPr lvl="0"/>
            <a:r>
              <a:rPr lang="ru-RU" sz="2000" b="1" dirty="0" smtClean="0"/>
              <a:t>Умение самостоятельно определять цели обучения</a:t>
            </a:r>
            <a:r>
              <a:rPr lang="ru-RU" sz="2000" dirty="0" smtClean="0"/>
              <a:t>, ставить и формулировать для себя новые задачи в рамках познавательной деятельности.</a:t>
            </a:r>
          </a:p>
          <a:p>
            <a:pPr lvl="0"/>
            <a:r>
              <a:rPr lang="ru-RU" sz="2000" b="1" dirty="0" smtClean="0"/>
              <a:t>Умение владеть основами самоконтроля</a:t>
            </a:r>
            <a:r>
              <a:rPr lang="ru-RU" sz="2000" dirty="0" smtClean="0"/>
              <a:t>, адекватной самооценки, принятия решений и осуществления осознанного выбора в учебной и познавательной деятельности.</a:t>
            </a:r>
          </a:p>
          <a:p>
            <a:pPr lvl="0"/>
            <a:r>
              <a:rPr lang="ru-RU" sz="2000" b="1" dirty="0" smtClean="0"/>
              <a:t>Умение организовывать учебное сотрудничество</a:t>
            </a:r>
            <a:r>
              <a:rPr lang="ru-RU" sz="2000" dirty="0" smtClean="0"/>
              <a:t> и разноплановую совместную деятельность с учителем и сверстниками.</a:t>
            </a:r>
          </a:p>
          <a:p>
            <a:pPr lvl="0"/>
            <a:r>
              <a:rPr lang="ru-RU" sz="2000" b="1" dirty="0" smtClean="0"/>
              <a:t>Умение работать индивидуально и в группе</a:t>
            </a:r>
            <a:r>
              <a:rPr lang="ru-RU" sz="2000" dirty="0" smtClean="0"/>
              <a:t>: находить общее решение и разрешать конфликты на основе согласования позиций и учёта интересов, формулировать, аргументировать и отстаивать своё мнение.</a:t>
            </a:r>
          </a:p>
          <a:p>
            <a:r>
              <a:rPr lang="ru-RU" sz="2000" dirty="0" smtClean="0"/>
              <a:t>Например, задания, которые требуют </a:t>
            </a:r>
            <a:r>
              <a:rPr lang="ru-RU" sz="2000" dirty="0" smtClean="0">
                <a:solidFill>
                  <a:schemeClr val="tx2"/>
                </a:solidFill>
              </a:rPr>
              <a:t>поиска и разработки новых, не изучавшихся ранее подходов к анализу незнакомой проблемы, помогают развивать эти компетенции. </a:t>
            </a:r>
          </a:p>
          <a:p>
            <a:endParaRPr lang="ru-RU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Ресурсное обеспечение</a:t>
            </a:r>
          </a:p>
          <a:p>
            <a:pPr marL="0" indent="0">
              <a:buNone/>
            </a:pPr>
            <a:r>
              <a:rPr lang="ru-RU" dirty="0" smtClean="0"/>
              <a:t>-  РО ЗНАНИЕ»-РЕСУРС</a:t>
            </a:r>
          </a:p>
          <a:p>
            <a:r>
              <a:rPr lang="ru-RU" u="sng" dirty="0" smtClean="0">
                <a:hlinkClick r:id="rId2"/>
              </a:rPr>
              <a:t>https://znanierussia.ru/cinema/collections/biologiya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Решение экологических задач и ситуаций</a:t>
            </a:r>
          </a:p>
          <a:p>
            <a:pPr marL="0" indent="0">
              <a:buNone/>
            </a:pPr>
            <a:r>
              <a:rPr lang="ru-RU" u="sng" dirty="0" smtClean="0">
                <a:hlinkClick r:id="rId3"/>
              </a:rPr>
              <a:t>https://yandex.ru/video/preview/12894213022908507716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smtClean="0">
                <a:solidFill>
                  <a:schemeClr val="tx2"/>
                </a:solidFill>
              </a:rPr>
              <a:t>ИРО  Самарской области</a:t>
            </a:r>
            <a:br>
              <a:rPr lang="ru-RU" altLang="ru-RU" sz="3600" smtClean="0">
                <a:solidFill>
                  <a:schemeClr val="tx2"/>
                </a:solidFill>
              </a:rPr>
            </a:br>
            <a:r>
              <a:rPr lang="ru-RU" altLang="ru-RU" sz="3600" smtClean="0">
                <a:solidFill>
                  <a:schemeClr val="tx2"/>
                </a:solidFill>
              </a:rPr>
              <a:t>РУМО 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250825" y="1557338"/>
            <a:ext cx="8642350" cy="5040312"/>
          </a:xfrm>
        </p:spPr>
        <p:txBody>
          <a:bodyPr/>
          <a:lstStyle/>
          <a:p>
            <a:pPr eaLnBrk="1" hangingPunct="1"/>
            <a:r>
              <a:rPr lang="ru-RU" altLang="ru-RU" dirty="0" smtClean="0">
                <a:hlinkClick r:id="rId2"/>
              </a:rPr>
              <a:t> </a:t>
            </a:r>
            <a:r>
              <a:rPr lang="ru-RU" altLang="ru-RU" u="sng" dirty="0" smtClean="0">
                <a:hlinkClick r:id="rId2"/>
              </a:rPr>
              <a:t>Подготовка к ЕГЭ  2026 </a:t>
            </a:r>
          </a:p>
          <a:p>
            <a:pPr eaLnBrk="1" hangingPunct="1"/>
            <a:r>
              <a:rPr lang="ru-RU" u="sng" dirty="0" smtClean="0"/>
              <a:t>Практико-ориентированный подход при подготовке к экзаменам</a:t>
            </a:r>
            <a:endParaRPr lang="ru-RU" altLang="ru-RU" u="sng" dirty="0" smtClean="0">
              <a:hlinkClick r:id="rId2"/>
            </a:endParaRPr>
          </a:p>
          <a:p>
            <a:pPr eaLnBrk="1" hangingPunct="1"/>
            <a:endParaRPr lang="ru-RU" altLang="ru-RU" dirty="0" smtClean="0">
              <a:hlinkClick r:id="rId2"/>
            </a:endParaRPr>
          </a:p>
          <a:p>
            <a:pPr eaLnBrk="1" hangingPunct="1"/>
            <a:r>
              <a:rPr lang="en-US" altLang="ru-RU" dirty="0" smtClean="0">
                <a:hlinkClick r:id="rId2"/>
              </a:rPr>
              <a:t>https://vk.com/gau_dpo_so_iro?z=video-211853778_456239584%2Fpl_-211853778_-2</a:t>
            </a:r>
            <a:r>
              <a:rPr lang="ru-RU" altLang="ru-RU" dirty="0" smtClean="0"/>
              <a:t> </a:t>
            </a:r>
          </a:p>
          <a:p>
            <a:pPr eaLnBrk="1" hangingPunct="1"/>
            <a:endParaRPr lang="ru-RU" altLang="ru-RU" dirty="0" smtClean="0"/>
          </a:p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160</Words>
  <Application>Microsoft Office PowerPoint</Application>
  <PresentationFormat>Экран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Разработка и использование компетентностно-ориентированных заданий исследовательского, проблемного характера на уроках биологии,  в том числе ситуационных биологических и экологических задач  как средства развития предметных и метапредметных компетенций учащихся </vt:lpstr>
      <vt:lpstr>Презентация PowerPoint</vt:lpstr>
      <vt:lpstr>Предметные компетенции </vt:lpstr>
      <vt:lpstr>Метапредметные компетенции</vt:lpstr>
      <vt:lpstr>Презентация PowerPoint</vt:lpstr>
      <vt:lpstr>ИРО  Самарской области РУМО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Современный урок английского языка:  синтез подходов</dc:title>
  <dc:creator>Артемова</dc:creator>
  <cp:lastModifiedBy>Артемова</cp:lastModifiedBy>
  <cp:revision>30</cp:revision>
  <dcterms:created xsi:type="dcterms:W3CDTF">2026-01-20T06:02:30Z</dcterms:created>
  <dcterms:modified xsi:type="dcterms:W3CDTF">2026-01-28T04:14:57Z</dcterms:modified>
</cp:coreProperties>
</file>