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64" r:id="rId4"/>
    <p:sldId id="293" r:id="rId5"/>
    <p:sldId id="277" r:id="rId6"/>
    <p:sldId id="278" r:id="rId7"/>
    <p:sldId id="279" r:id="rId8"/>
    <p:sldId id="282" r:id="rId9"/>
    <p:sldId id="283" r:id="rId10"/>
    <p:sldId id="284" r:id="rId11"/>
    <p:sldId id="290" r:id="rId12"/>
    <p:sldId id="288" r:id="rId13"/>
    <p:sldId id="291" r:id="rId14"/>
    <p:sldId id="29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643998" cy="1343072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Твой учитель не тот, кто тебя учит,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а </a:t>
            </a:r>
            <a:r>
              <a:rPr lang="ru-RU" sz="2400" b="1" i="1" dirty="0" smtClean="0"/>
              <a:t>тот, у кого учишься ты.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 descr="NGf2z1P0kaRekTL8mtM8edNMgB7eR2D4vGtnaFOQ2FAeM9Cvj62iBs0Jk2z6OoyPzpef48LEqreey_UulHFBe7u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2571744"/>
            <a:ext cx="2253045" cy="314327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2500306"/>
            <a:ext cx="4429156" cy="1643074"/>
          </a:xfrm>
        </p:spPr>
        <p:txBody>
          <a:bodyPr>
            <a:normAutofit fontScale="77500" lnSpcReduction="20000"/>
          </a:bodyPr>
          <a:lstStyle/>
          <a:p>
            <a:endParaRPr lang="ru-RU" sz="18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100" i="1" dirty="0" smtClean="0">
                <a:solidFill>
                  <a:srgbClr val="C00000"/>
                </a:solidFill>
              </a:rPr>
              <a:t>У</a:t>
            </a:r>
            <a:r>
              <a:rPr lang="ru-RU" sz="2100" i="1" dirty="0" smtClean="0">
                <a:solidFill>
                  <a:srgbClr val="C00000"/>
                </a:solidFill>
              </a:rPr>
              <a:t>чителя </a:t>
            </a:r>
            <a:endParaRPr lang="ru-RU" sz="2100" i="1" dirty="0" smtClean="0">
              <a:solidFill>
                <a:srgbClr val="C00000"/>
              </a:solidFill>
            </a:endParaRPr>
          </a:p>
          <a:p>
            <a:endParaRPr lang="ru-RU" sz="2100" i="1" dirty="0" smtClean="0">
              <a:solidFill>
                <a:srgbClr val="C00000"/>
              </a:solidFill>
            </a:endParaRPr>
          </a:p>
          <a:p>
            <a:r>
              <a:rPr lang="ru-RU" sz="2100" i="1" dirty="0" smtClean="0">
                <a:solidFill>
                  <a:srgbClr val="C00000"/>
                </a:solidFill>
              </a:rPr>
              <a:t>ГБОУ СОШ №8  </a:t>
            </a:r>
          </a:p>
          <a:p>
            <a:r>
              <a:rPr lang="ru-RU" sz="2100" i="1" dirty="0" smtClean="0">
                <a:solidFill>
                  <a:srgbClr val="C00000"/>
                </a:solidFill>
              </a:rPr>
              <a:t>п.г.т. Алексеевка </a:t>
            </a:r>
          </a:p>
          <a:p>
            <a:r>
              <a:rPr lang="ru-RU" sz="2100" i="1" dirty="0" smtClean="0">
                <a:solidFill>
                  <a:srgbClr val="C00000"/>
                </a:solidFill>
              </a:rPr>
              <a:t>г.о. </a:t>
            </a:r>
            <a:r>
              <a:rPr lang="ru-RU" sz="2100" i="1" dirty="0" err="1" smtClean="0">
                <a:solidFill>
                  <a:srgbClr val="C00000"/>
                </a:solidFill>
              </a:rPr>
              <a:t>Кинель</a:t>
            </a:r>
            <a:endParaRPr lang="ru-RU" sz="2100" i="1" dirty="0" smtClean="0">
              <a:solidFill>
                <a:srgbClr val="C00000"/>
              </a:solidFill>
            </a:endParaRPr>
          </a:p>
          <a:p>
            <a:endParaRPr lang="ru-RU" sz="23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5357826"/>
            <a:ext cx="235742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err="1" smtClean="0">
                <a:solidFill>
                  <a:schemeClr val="bg1"/>
                </a:solidFill>
              </a:rPr>
              <a:t>Полынская</a:t>
            </a:r>
            <a:r>
              <a:rPr lang="ru-RU" sz="1200" b="1" i="1" dirty="0" smtClean="0">
                <a:solidFill>
                  <a:schemeClr val="bg1"/>
                </a:solidFill>
              </a:rPr>
              <a:t> Ирина </a:t>
            </a:r>
            <a:r>
              <a:rPr lang="ru-RU" sz="1200" b="1" i="1" dirty="0" smtClean="0">
                <a:solidFill>
                  <a:schemeClr val="bg1"/>
                </a:solidFill>
              </a:rPr>
              <a:t>Евгеньевна,</a:t>
            </a:r>
            <a:endParaRPr lang="ru-RU" sz="12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1200" b="1" i="1" dirty="0" smtClean="0">
                <a:solidFill>
                  <a:schemeClr val="bg1"/>
                </a:solidFill>
              </a:rPr>
              <a:t>учитель русского языка и </a:t>
            </a:r>
            <a:r>
              <a:rPr lang="ru-RU" sz="1200" b="1" i="1" dirty="0" smtClean="0">
                <a:solidFill>
                  <a:schemeClr val="bg1"/>
                </a:solidFill>
              </a:rPr>
              <a:t>литературы,</a:t>
            </a:r>
            <a:endParaRPr lang="ru-RU" sz="1200" b="1" i="1" dirty="0" smtClean="0">
              <a:solidFill>
                <a:schemeClr val="bg1"/>
              </a:solidFill>
            </a:endParaRPr>
          </a:p>
          <a:p>
            <a:pPr algn="ctr"/>
            <a:r>
              <a:rPr lang="ru-RU" sz="1200" b="1" i="1" dirty="0" smtClean="0">
                <a:solidFill>
                  <a:schemeClr val="bg1"/>
                </a:solidFill>
              </a:rPr>
              <a:t>Наставник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72264" y="5286388"/>
            <a:ext cx="2357454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Крылова Анастасия </a:t>
            </a:r>
            <a:r>
              <a:rPr lang="ru-RU" sz="1400" b="1" i="1" dirty="0" smtClean="0"/>
              <a:t>Константиновна,</a:t>
            </a:r>
            <a:endParaRPr lang="ru-RU" sz="1400" b="1" i="1" dirty="0" smtClean="0"/>
          </a:p>
          <a:p>
            <a:pPr algn="ctr"/>
            <a:r>
              <a:rPr lang="ru-RU" sz="1400" b="1" i="1" dirty="0" smtClean="0"/>
              <a:t>учитель истории и </a:t>
            </a:r>
            <a:r>
              <a:rPr lang="ru-RU" sz="1400" b="1" i="1" dirty="0" smtClean="0"/>
              <a:t>обществознания,</a:t>
            </a:r>
            <a:endParaRPr lang="ru-RU" sz="1400" b="1" i="1" dirty="0" smtClean="0"/>
          </a:p>
          <a:p>
            <a:pPr algn="ctr"/>
            <a:r>
              <a:rPr lang="ru-RU" sz="1200" b="1" i="1" dirty="0" smtClean="0"/>
              <a:t>Молодой специалист</a:t>
            </a:r>
            <a:endParaRPr lang="ru-RU" sz="1200" b="1" i="1" dirty="0"/>
          </a:p>
        </p:txBody>
      </p:sp>
      <p:pic>
        <p:nvPicPr>
          <p:cNvPr id="12" name="Рисунок 11" descr="glavnaya2015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4108657"/>
            <a:ext cx="3214710" cy="2249277"/>
          </a:xfrm>
          <a:prstGeom prst="rect">
            <a:avLst/>
          </a:prstGeom>
        </p:spPr>
      </p:pic>
      <p:pic>
        <p:nvPicPr>
          <p:cNvPr id="19458" name="Picture 2" descr="C:\Users\Ирина\Desktop\Воспит работа\bObm2FLKJ5i7MuK6WcXa3FLovVSQiu80gR_mgwFGuulFH4BjCET3MeMab19kU35cI9bML8l0sIZ6mbRewFKG0_B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8001" y="2564904"/>
            <a:ext cx="2657815" cy="2740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Результаты проекта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4752528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  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Практические результаты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</a:p>
          <a:p>
            <a:pPr algn="just">
              <a:buNone/>
            </a:pPr>
            <a:r>
              <a:rPr lang="ru-RU" sz="2400" i="1" dirty="0" smtClean="0"/>
              <a:t>- создание презентационных материалов</a:t>
            </a:r>
          </a:p>
          <a:p>
            <a:pPr algn="just">
              <a:buNone/>
            </a:pPr>
            <a:r>
              <a:rPr lang="ru-RU" sz="2400" i="1" dirty="0" smtClean="0"/>
              <a:t>- организация и проведение конкурса чтецов произведений великих русских и европейских авторов «А.С. Пушкин и европейские классицисты»</a:t>
            </a:r>
            <a:endParaRPr lang="ru-RU" sz="2400" i="1" dirty="0"/>
          </a:p>
        </p:txBody>
      </p:sp>
      <p:pic>
        <p:nvPicPr>
          <p:cNvPr id="4" name="Рисунок 3" descr="RfbqkftneiXa_on686ZJzr7Oh9TjA-ulr305z0aOk00ocDd1hI2cubfjD6rTQTA0aQCP3huxHgEdL4aL8IBSSZ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1268760"/>
            <a:ext cx="2358399" cy="2872802"/>
          </a:xfrm>
          <a:prstGeom prst="rect">
            <a:avLst/>
          </a:prstGeom>
        </p:spPr>
      </p:pic>
      <p:pic>
        <p:nvPicPr>
          <p:cNvPr id="5" name="Рисунок 4" descr="hUD9g51-e0GqIh6W2eJTHXpGjgvh_MIoDOCMiyPDu63U9x9c3G61Jwkpr8EbpEpFfWOdWHsEJmISUuji8SC7P96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4221088"/>
            <a:ext cx="3503264" cy="2092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Культура и традиции народов России и других стран: сходства и различия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4786346" cy="5043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Социальные результаты: </a:t>
            </a:r>
          </a:p>
          <a:p>
            <a:pPr algn="just">
              <a:buNone/>
            </a:pPr>
            <a:r>
              <a:rPr lang="ru-RU" sz="2400" b="1" i="1" dirty="0" smtClean="0"/>
              <a:t>- </a:t>
            </a:r>
            <a:r>
              <a:rPr lang="ru-RU" sz="2400" i="1" dirty="0" smtClean="0"/>
              <a:t>формирование гражданской ответственности и культурной грамотности,</a:t>
            </a:r>
          </a:p>
          <a:p>
            <a:pPr>
              <a:buNone/>
            </a:pPr>
            <a:r>
              <a:rPr lang="ru-RU" sz="2400" i="1" dirty="0" smtClean="0"/>
              <a:t>- повышение межкультурной толерантности и взаимопонимания</a:t>
            </a:r>
            <a:endParaRPr lang="ru-RU" sz="2400" i="1" dirty="0"/>
          </a:p>
        </p:txBody>
      </p:sp>
      <p:pic>
        <p:nvPicPr>
          <p:cNvPr id="5" name="Рисунок 4" descr="1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428736"/>
            <a:ext cx="3696917" cy="4929222"/>
          </a:xfrm>
          <a:prstGeom prst="rect">
            <a:avLst/>
          </a:prstGeom>
        </p:spPr>
      </p:pic>
      <p:pic>
        <p:nvPicPr>
          <p:cNvPr id="6" name="Picture 6" descr="https://sun9-3.userapi.com/s/v1/if2/xu2IZsQpo8OE4BXvHxJBMXyktoEhZ5xtwIMTtDKYyF0OuZqXRr5vQ4BN-SzB2tANQj9pjBuGnxEGhgF3nSI0g7gF.jpg?quality=95&amp;as=32x14,48x21,72x32,108x48,160x72,240x107,360x161,480x215,540x241,640x286,720x322,1080x483,1280x572,1440x644,1870x836&amp;from=bu&amp;cs=1870x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509120"/>
            <a:ext cx="4026763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052736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Внеурочная </a:t>
            </a:r>
            <a:r>
              <a:rPr lang="ru-RU" sz="2800" b="1" i="1" dirty="0" smtClean="0"/>
              <a:t>деятельность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00174"/>
            <a:ext cx="4392488" cy="1640794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7200" b="1" i="1" dirty="0" smtClean="0"/>
              <a:t>Практические результаты</a:t>
            </a:r>
            <a:r>
              <a:rPr lang="ru-RU" sz="7200" dirty="0" smtClean="0"/>
              <a:t>: создание наглядных материалов (разработка презентаций, плакатов, видеороликов с иллюстрациями схожих и отличающихся элементов культур и традиций различных народов России и других стран), проведение межкультурных мероприятий и др.</a:t>
            </a:r>
          </a:p>
          <a:p>
            <a:pPr algn="just">
              <a:buNone/>
            </a:pPr>
            <a:endParaRPr lang="ru-RU" i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Рисунок 3" descr="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412776"/>
            <a:ext cx="4320480" cy="193409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3645024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1" i="1" dirty="0" smtClean="0"/>
              <a:t>Теоретические результаты: </a:t>
            </a:r>
            <a:r>
              <a:rPr lang="ru-RU" dirty="0" smtClean="0"/>
              <a:t>теоретическое обоснование роли традиций в формировании культурной идентичности; создание моделей межкультурного взаимодействия и  др.</a:t>
            </a:r>
            <a:endParaRPr lang="ru-RU" dirty="0"/>
          </a:p>
        </p:txBody>
      </p:sp>
      <p:pic>
        <p:nvPicPr>
          <p:cNvPr id="6" name="Рисунок 5" descr="1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3501008"/>
            <a:ext cx="2206537" cy="2520280"/>
          </a:xfrm>
          <a:prstGeom prst="rect">
            <a:avLst/>
          </a:prstGeom>
        </p:spPr>
      </p:pic>
      <p:pic>
        <p:nvPicPr>
          <p:cNvPr id="7" name="Рисунок 6" descr="1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4797152"/>
            <a:ext cx="4104456" cy="1572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Итоги и перспективы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84784"/>
            <a:ext cx="8535322" cy="258715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i="1" dirty="0" smtClean="0"/>
              <a:t>Интеграция проектных форм вместе с </a:t>
            </a:r>
            <a:r>
              <a:rPr lang="ru-RU" i="1" dirty="0" err="1" smtClean="0"/>
              <a:t>межпредметными</a:t>
            </a:r>
            <a:r>
              <a:rPr lang="ru-RU" i="1" dirty="0" smtClean="0"/>
              <a:t> подходами способствует формированию гармонично развитой, толерантной и </a:t>
            </a:r>
            <a:r>
              <a:rPr lang="ru-RU" i="1" dirty="0" err="1" smtClean="0"/>
              <a:t>межкультурно-ориентированной</a:t>
            </a:r>
            <a:r>
              <a:rPr lang="ru-RU" i="1" dirty="0" smtClean="0"/>
              <a:t> личности.</a:t>
            </a:r>
          </a:p>
          <a:p>
            <a:pPr algn="just"/>
            <a:r>
              <a:rPr lang="ru-RU" i="1" dirty="0" smtClean="0"/>
              <a:t>В перспективе мы планируем расширять использование цифровых технологий, усложнять проекты и инициировать новые междисциплинарные инициативы.</a:t>
            </a:r>
            <a:endParaRPr lang="ru-RU" i="1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3861048"/>
            <a:ext cx="5282992" cy="2453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Спасибо за внимание!</a:t>
            </a:r>
            <a:endParaRPr lang="ru-RU" b="1" i="1" dirty="0"/>
          </a:p>
        </p:txBody>
      </p:sp>
      <p:pic>
        <p:nvPicPr>
          <p:cNvPr id="4" name="Содержимое 3" descr="2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643050"/>
            <a:ext cx="7313263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Достижения «Наставник – Наставляемый»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1571612"/>
            <a:ext cx="4198810" cy="448171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2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Лауреат</a:t>
            </a:r>
            <a:r>
              <a:rPr lang="ru-RU" sz="2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областного конкурсного отбора «Я – молодой учитель» 2021 г.</a:t>
            </a:r>
          </a:p>
          <a:p>
            <a:pPr algn="just">
              <a:buNone/>
            </a:pPr>
            <a:r>
              <a:rPr lang="ru-RU" sz="22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Победитель</a:t>
            </a:r>
            <a:r>
              <a:rPr lang="ru-RU" sz="2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«Фестиваля методических идей молодых педагогов в Самарской области – 2021»</a:t>
            </a:r>
          </a:p>
          <a:p>
            <a:pPr algn="just">
              <a:buNone/>
            </a:pPr>
            <a:r>
              <a:rPr lang="en-US" sz="22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место </a:t>
            </a:r>
            <a:r>
              <a:rPr lang="ru-RU" sz="2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областном конкурсе </a:t>
            </a:r>
            <a:r>
              <a:rPr lang="ru-RU" sz="2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учителей </a:t>
            </a:r>
            <a:r>
              <a:rPr lang="ru-RU" sz="2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«Технологии проведения декады правовых знаний» с литературно- правовым проектом </a:t>
            </a:r>
            <a:r>
              <a:rPr lang="ru-RU" sz="2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 </a:t>
            </a:r>
            <a:r>
              <a:rPr lang="ru-RU" sz="2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дорогам </a:t>
            </a:r>
            <a:r>
              <a:rPr lang="ru-RU" sz="2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правосудия»-2022г. </a:t>
            </a:r>
          </a:p>
          <a:p>
            <a:pPr algn="just">
              <a:buNone/>
            </a:pPr>
            <a:r>
              <a:rPr lang="ru-RU" sz="2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(Наставник + молодой учитель)</a:t>
            </a:r>
            <a:endParaRPr lang="ru-RU" sz="2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MyColl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4071942"/>
            <a:ext cx="2357454" cy="2286016"/>
          </a:xfrm>
          <a:prstGeom prst="rect">
            <a:avLst/>
          </a:prstGeom>
        </p:spPr>
      </p:pic>
      <p:pic>
        <p:nvPicPr>
          <p:cNvPr id="7" name="Рисунок 6" descr="MyColl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1357298"/>
            <a:ext cx="2500330" cy="2714644"/>
          </a:xfrm>
          <a:prstGeom prst="rect">
            <a:avLst/>
          </a:prstGeom>
        </p:spPr>
      </p:pic>
      <p:pic>
        <p:nvPicPr>
          <p:cNvPr id="9" name="Содержимое 8" descr="clck (1)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572000" y="1571612"/>
            <a:ext cx="2021683" cy="2021683"/>
          </a:xfrm>
        </p:spPr>
      </p:pic>
      <p:pic>
        <p:nvPicPr>
          <p:cNvPr id="10" name="Рисунок 9" descr="clck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857628"/>
            <a:ext cx="2000264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75895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Достижения «Наставник – Наставляемый»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79512" y="1371600"/>
            <a:ext cx="4392488" cy="468172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Областная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педагогическая конференция по формированию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межкультурного взаимодействия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«Связующая нить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»- 2025 год.</a:t>
            </a:r>
          </a:p>
          <a:p>
            <a:pPr algn="just"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2.Областной конкурс «Воспитываем вместе», номинация: Методическая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 воспитательного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мероприятия – 2025 год.</a:t>
            </a:r>
          </a:p>
          <a:p>
            <a:pPr algn="just"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международный научно-практический  форум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 «Стратегия развития современной сельской школы: проблемы, возможности и перспективы»</a:t>
            </a:r>
            <a:r>
              <a:rPr lang="ru-RU" sz="2000" dirty="0" smtClean="0"/>
              <a:t> 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-30 октября 2025 год</a:t>
            </a:r>
            <a:endParaRPr lang="ru-RU" sz="20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8" name="Рисунок 7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725144"/>
            <a:ext cx="4419147" cy="1656184"/>
          </a:xfrm>
          <a:prstGeom prst="rect">
            <a:avLst/>
          </a:prstGeom>
        </p:spPr>
      </p:pic>
      <p:pic>
        <p:nvPicPr>
          <p:cNvPr id="7" name="Содержимое 6" descr="NpzGSr0h2klQ24X4itNWnKvcOl9Q5s6Vx9qJjnWFV7bAemAE9FV2cEie__dUgxkybG2LTW8iWZ9dg8nXmiP6AcEW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92080" y="1484784"/>
            <a:ext cx="3250209" cy="305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643998" cy="19288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ПРОЕКТНАЯ ДЕЯТЕЛЬНОСТЬ КАК ИНСТРУМЕНТ ФОРМИРОВАНИЯ МЕЖКУЛЬТУРНОЙ КОМПЕТЕНЦИИ НА УРОКАХ ИСТОРИИ, РУССКОГО ЯЗЫКА 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ЛИТЕРАТУРЫ, ВО ВНЕУРОЧНОЙ ДЕЯТЕЛЬНОСТИ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2770" name="Picture 2" descr="C:\Users\Ирина\Desktop\r7Ht_lbViUi5vRjrQ8sRaJXizugWmih6-fp1rfNVT9ZBZ5DTvZ4XY158gjJwnwuJTS0lD2b_tD0g9GMr5Pw3ytU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2780928"/>
            <a:ext cx="8303301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51766" cy="882906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>Формирование межкультурной компетенции в школе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031318" cy="4186254"/>
          </a:xfrm>
        </p:spPr>
        <p:txBody>
          <a:bodyPr/>
          <a:lstStyle/>
          <a:p>
            <a:pPr algn="just"/>
            <a:r>
              <a:rPr lang="ru-RU" sz="2400" i="1" dirty="0" smtClean="0"/>
              <a:t>Подготовка к жизни в </a:t>
            </a:r>
            <a:r>
              <a:rPr lang="ru-RU" sz="2400" i="1" dirty="0" err="1" smtClean="0"/>
              <a:t>глобализированном</a:t>
            </a:r>
            <a:r>
              <a:rPr lang="ru-RU" sz="2400" i="1" dirty="0" smtClean="0"/>
              <a:t> мире</a:t>
            </a:r>
          </a:p>
          <a:p>
            <a:pPr algn="just"/>
            <a:r>
              <a:rPr lang="ru-RU" sz="2400" i="1" dirty="0" smtClean="0"/>
              <a:t>Формирование толерантности и уважения</a:t>
            </a:r>
          </a:p>
          <a:p>
            <a:pPr algn="just"/>
            <a:r>
              <a:rPr lang="ru-RU" sz="2400" i="1" dirty="0" smtClean="0"/>
              <a:t>Развитие коммуникационных навыков</a:t>
            </a:r>
          </a:p>
          <a:p>
            <a:pPr algn="just"/>
            <a:r>
              <a:rPr lang="ru-RU" sz="2400" i="1" dirty="0" smtClean="0"/>
              <a:t>Воспитание гражданской ответственности</a:t>
            </a:r>
          </a:p>
          <a:p>
            <a:pPr algn="just"/>
            <a:r>
              <a:rPr lang="ru-RU" sz="2400" i="1" dirty="0" smtClean="0"/>
              <a:t>Личностное развитие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3500438"/>
            <a:ext cx="6405108" cy="2813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858280" cy="84294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Проектная деятельность как инструмент формирования межкультурной компетенции</a:t>
            </a:r>
            <a:endParaRPr lang="ru-RU" sz="2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4248472" cy="4757758"/>
          </a:xfrm>
        </p:spPr>
        <p:txBody>
          <a:bodyPr>
            <a:noAutofit/>
          </a:bodyPr>
          <a:lstStyle/>
          <a:p>
            <a:pPr indent="-360000" algn="just">
              <a:spcBef>
                <a:spcPts val="0"/>
              </a:spcBef>
            </a:pPr>
            <a:r>
              <a:rPr lang="ru-RU" sz="2400" i="1" dirty="0" smtClean="0"/>
              <a:t>Активное участие и практический опыт</a:t>
            </a:r>
          </a:p>
          <a:p>
            <a:pPr indent="-360000" algn="just">
              <a:spcBef>
                <a:spcPts val="0"/>
              </a:spcBef>
            </a:pPr>
            <a:r>
              <a:rPr lang="ru-RU" sz="2400" i="1" dirty="0" err="1" smtClean="0"/>
              <a:t>Межпредметный</a:t>
            </a:r>
            <a:r>
              <a:rPr lang="ru-RU" sz="2400" i="1" dirty="0" smtClean="0"/>
              <a:t> и межкультурный подход</a:t>
            </a:r>
          </a:p>
          <a:p>
            <a:pPr indent="-360000" algn="just">
              <a:spcBef>
                <a:spcPts val="0"/>
              </a:spcBef>
            </a:pPr>
            <a:r>
              <a:rPr lang="ru-RU" sz="2400" i="1" dirty="0" smtClean="0"/>
              <a:t>Развитие навыков коммуникации и  сотрудничества</a:t>
            </a:r>
          </a:p>
          <a:p>
            <a:pPr indent="-360000" algn="just">
              <a:spcBef>
                <a:spcPts val="0"/>
              </a:spcBef>
            </a:pPr>
            <a:r>
              <a:rPr lang="ru-RU" sz="2400" i="1" dirty="0" smtClean="0"/>
              <a:t>Создание эмоциональной связи и толерантности</a:t>
            </a:r>
          </a:p>
          <a:p>
            <a:pPr indent="-360000" algn="just">
              <a:spcBef>
                <a:spcPts val="0"/>
              </a:spcBef>
            </a:pPr>
            <a:r>
              <a:rPr lang="ru-RU" sz="2400" i="1" dirty="0" smtClean="0"/>
              <a:t>Мотивация к изучению и диалогу</a:t>
            </a:r>
            <a:endParaRPr lang="ru-RU" sz="2400" i="1" dirty="0"/>
          </a:p>
        </p:txBody>
      </p:sp>
      <p:pic>
        <p:nvPicPr>
          <p:cNvPr id="5" name="Рисунок 4" descr="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132856"/>
            <a:ext cx="4230470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Реализация проектной деятельности на уроках истории, русского языка и литературы</a:t>
            </a: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5941894" cy="19728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000" i="1" dirty="0" smtClean="0"/>
              <a:t>Проект 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</a:rPr>
              <a:t>«Культурные обмены в эпоху Великого шелкового пути»</a:t>
            </a:r>
            <a:r>
              <a:rPr lang="ru-RU" sz="2000" i="1" dirty="0" smtClean="0"/>
              <a:t> - исследование путей распространения товаров и идей между народами Центральной Азии, Индии, Китая и Европы.</a:t>
            </a:r>
            <a:endParaRPr lang="ru-RU" sz="2000" i="1" dirty="0"/>
          </a:p>
        </p:txBody>
      </p:sp>
      <p:pic>
        <p:nvPicPr>
          <p:cNvPr id="4" name="Рисунок 3" descr="Silk_road_Kazakhstan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4286256"/>
            <a:ext cx="2011664" cy="2011664"/>
          </a:xfrm>
          <a:prstGeom prst="rect">
            <a:avLst/>
          </a:prstGeom>
        </p:spPr>
      </p:pic>
      <p:pic>
        <p:nvPicPr>
          <p:cNvPr id="8" name="Рисунок 7" descr="istockphoto-1516523681-612x6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1412776"/>
            <a:ext cx="2452335" cy="1735067"/>
          </a:xfrm>
          <a:prstGeom prst="rect">
            <a:avLst/>
          </a:prstGeom>
        </p:spPr>
      </p:pic>
      <p:pic>
        <p:nvPicPr>
          <p:cNvPr id="6" name="Рисунок 5" descr="_AbCGDkk63kvFwWBgbQqCRYC7tCXRRcQn0FW5YReCkWsFT8JKHAlX1X_kqUUj-F-ZqujUZ_Cp1YXhSBUmawdHrq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789040"/>
            <a:ext cx="3289917" cy="2304256"/>
          </a:xfrm>
          <a:prstGeom prst="rect">
            <a:avLst/>
          </a:prstGeom>
        </p:spPr>
      </p:pic>
      <p:pic>
        <p:nvPicPr>
          <p:cNvPr id="7" name="Рисунок 6" descr="YRpr-AtdUSTKNLFKsLZJbFrhSLl4qRz-NS9gk69BupbBKzLPD-y4EBwbcl9x136fGUbzxzM4j-f2pyVvcpEoXO-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3717032"/>
            <a:ext cx="2376264" cy="2348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Результаты проекта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i="1" dirty="0" smtClean="0"/>
              <a:t>    Социальные результаты</a:t>
            </a:r>
            <a:r>
              <a:rPr lang="ru-RU" sz="2400" i="1" dirty="0" smtClean="0"/>
              <a:t>: </a:t>
            </a:r>
          </a:p>
          <a:p>
            <a:pPr algn="just">
              <a:buNone/>
            </a:pPr>
            <a:r>
              <a:rPr lang="ru-RU" sz="2400" i="1" dirty="0" smtClean="0"/>
              <a:t>    укрепление межличностных и межнациональных связей, создание условий для диалога и взаимопонимания между участниками проекта</a:t>
            </a:r>
          </a:p>
          <a:p>
            <a:endParaRPr lang="ru-RU" dirty="0"/>
          </a:p>
        </p:txBody>
      </p:sp>
      <p:pic>
        <p:nvPicPr>
          <p:cNvPr id="7" name="Рисунок 6" descr="s4xIhXFaFCwdXMuXN4OhTpaVALb8yopXjRdpfsN6UUA6WBZfzteTdoNnorXiaEs_idDQU6alw-daZdMiAFR3o6f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207567"/>
            <a:ext cx="3929090" cy="3135473"/>
          </a:xfrm>
          <a:prstGeom prst="rect">
            <a:avLst/>
          </a:prstGeom>
        </p:spPr>
      </p:pic>
      <p:pic>
        <p:nvPicPr>
          <p:cNvPr id="9" name="Рисунок 8" descr="e5mOTORTXyefn9mb0hL2wTvmkRi0nzogH70uQzm44mJvRnmzlXNWsXNVoDoe0IV6ZHT9uzEi7xsJO3gbZM7tULV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3214686"/>
            <a:ext cx="4643470" cy="3119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34400" cy="121843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Проект </a:t>
            </a:r>
            <a:r>
              <a:rPr lang="ru-RU" sz="2400" dirty="0" smtClean="0"/>
              <a:t>«</a:t>
            </a:r>
            <a:r>
              <a:rPr lang="ru-RU" sz="2400" b="1" i="1" dirty="0" smtClean="0"/>
              <a:t>Влияние иностранных культур на развитие российской культуры</a:t>
            </a:r>
            <a:r>
              <a:rPr lang="ru-RU" sz="2400" dirty="0" smtClean="0"/>
              <a:t>»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8784976" cy="190023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i="1" dirty="0" smtClean="0"/>
              <a:t>И</a:t>
            </a:r>
            <a:r>
              <a:rPr lang="ru-RU" i="1" dirty="0" smtClean="0"/>
              <a:t>сследование </a:t>
            </a:r>
            <a:r>
              <a:rPr lang="ru-RU" i="1" dirty="0" smtClean="0"/>
              <a:t>исторических контактов России с Востоком, Европой, Азией, а также влияния иностранных культур на русскую литературу, музыку и архитектуру. </a:t>
            </a:r>
            <a:endParaRPr lang="ru-RU" i="1" dirty="0"/>
          </a:p>
        </p:txBody>
      </p:sp>
      <p:pic>
        <p:nvPicPr>
          <p:cNvPr id="4" name="Рисунок 3" descr="awnYKx8VXZdX31KvgIUMrQ1xLif8TsBvKG3V2JD7w5laVpPq1GeSIGztAvTv6RCiZWgauD-jLpuA6C-wz7T-LOj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1" y="3333328"/>
            <a:ext cx="6812260" cy="3031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686</TotalTime>
  <Words>471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Твой учитель не тот, кто тебя учит,  а тот, у кого учишься ты.</vt:lpstr>
      <vt:lpstr>Достижения «Наставник – Наставляемый»</vt:lpstr>
      <vt:lpstr>Достижения «Наставник – Наставляемый»</vt:lpstr>
      <vt:lpstr>ПРОЕКТНАЯ ДЕЯТЕЛЬНОСТЬ КАК ИНСТРУМЕНТ ФОРМИРОВАНИЯ МЕЖКУЛЬТУРНОЙ КОМПЕТЕНЦИИ НА УРОКАХ ИСТОРИИ, РУССКОГО ЯЗЫКА И ЛИТЕРАТУРЫ, ВО ВНЕУРОЧНОЙ ДЕЯТЕЛЬНОСТИ</vt:lpstr>
      <vt:lpstr>Формирование межкультурной компетенции в школе</vt:lpstr>
      <vt:lpstr>Проектная деятельность как инструмент формирования межкультурной компетенции</vt:lpstr>
      <vt:lpstr>Реализация проектной деятельности на уроках истории, русского языка и литературы</vt:lpstr>
      <vt:lpstr>Результаты проекта</vt:lpstr>
      <vt:lpstr>Проект «Влияние иностранных культур на развитие российской культуры»  </vt:lpstr>
      <vt:lpstr>Результаты проекта</vt:lpstr>
      <vt:lpstr>Культура и традиции народов России и других стран: сходства и различия</vt:lpstr>
      <vt:lpstr>Внеурочная деятельность </vt:lpstr>
      <vt:lpstr>Итоги и перспективы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день!</dc:title>
  <dc:creator>Анастасия Крылова</dc:creator>
  <cp:lastModifiedBy>Ирина</cp:lastModifiedBy>
  <cp:revision>115</cp:revision>
  <dcterms:created xsi:type="dcterms:W3CDTF">2021-09-09T12:59:48Z</dcterms:created>
  <dcterms:modified xsi:type="dcterms:W3CDTF">2025-10-28T15:13:50Z</dcterms:modified>
</cp:coreProperties>
</file>