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sldIdLst>
    <p:sldId id="266" r:id="rId2"/>
    <p:sldId id="26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9" r:id="rId14"/>
    <p:sldId id="268" r:id="rId15"/>
    <p:sldId id="265" r:id="rId16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0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Group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9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4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8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9CD8-CCC7-4216-A4B8-0D8F2231D29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5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6" name="Shape 106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Лекция-мастер-класс</a:t>
            </a:r>
            <a:r>
              <a:rPr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</a:t>
            </a:r>
            <a:endParaRPr lang="ru-RU" sz="2400" b="1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Маленькие шаги в большом мире: как стать проводником для ребенка с комплексными нарушениями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</a:p>
          <a:p>
            <a:pPr marL="0" indent="0" algn="ctr">
              <a:lnSpc>
                <a:spcPct val="90000"/>
              </a:lnSpc>
            </a:pPr>
            <a:endParaRPr lang="ru-RU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А.Н.Фенюк</a:t>
            </a:r>
            <a:r>
              <a:rPr lang="ru-RU" sz="2000" b="1" dirty="0">
                <a:solidFill>
                  <a:srgbClr val="000000"/>
                </a:solidFill>
                <a:latin typeface="Arial"/>
                <a:cs typeface="Arial"/>
              </a:rPr>
              <a:t>, консультант по работе с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/>
              </a:rPr>
              <a:t>детьми ОВЗ  </a:t>
            </a:r>
            <a:r>
              <a:rPr lang="ru-RU" sz="2000" b="1" dirty="0">
                <a:solidFill>
                  <a:srgbClr val="000000"/>
                </a:solidFill>
                <a:latin typeface="Arial"/>
                <a:cs typeface="Arial"/>
              </a:rPr>
              <a:t>, директор ГБОУ СОШ пос.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/>
              </a:rPr>
              <a:t>Комсомольский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/>
              </a:rPr>
              <a:t>14 октября 2025</a:t>
            </a:r>
          </a:p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  <a:latin typeface="Arial"/>
                <a:cs typeface="Arial"/>
              </a:rPr>
              <a:t>РЦ</a:t>
            </a:r>
            <a:endParaRPr sz="20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90000"/>
              </a:lnSpc>
            </a:pP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1043608" y="3795886"/>
            <a:ext cx="720080" cy="576064"/>
          </a:xfrm>
          <a:prstGeom prst="hexagon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18+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/>
          <p:nvPr/>
        </p:nvPicPr>
        <p:blipFill>
          <a:blip r:embed="rId2"/>
          <a:stretch/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94" name="Picture 94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6" name="Picture 96"/>
          <p:cNvPicPr/>
          <p:nvPr/>
        </p:nvPicPr>
        <p:blipFill>
          <a:blip r:embed="rId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8" name="Picture 98"/>
          <p:cNvPicPr/>
          <p:nvPr/>
        </p:nvPicPr>
        <p:blipFill>
          <a:blip r:embed="rId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9" name="Shape 99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3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Использование</a:t>
            </a:r>
            <a:r>
              <a:rPr sz="13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текстур</a:t>
            </a:r>
            <a:r>
              <a:rPr sz="13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3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запахов</a:t>
            </a:r>
            <a:endParaRPr sz="13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Разнообразие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тактильных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ощущений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ароматов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компенсирует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ограничения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зрения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слуха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расширяя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сенсорный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опыт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ребенка</a:t>
            </a:r>
            <a:r>
              <a:rPr sz="11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3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3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Значение</a:t>
            </a:r>
            <a:r>
              <a:rPr sz="13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вибрации</a:t>
            </a:r>
            <a:endParaRPr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Вибрация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помогает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воспринимать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сигналы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тела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окружающей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среды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альтернативными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каналами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укрепляя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адаптивность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вовлечённость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1484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Сенсорная</a:t>
            </a:r>
            <a:r>
              <a:rPr sz="1484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84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интеграция</a:t>
            </a:r>
            <a:r>
              <a:rPr sz="1484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</a:t>
            </a:r>
            <a:r>
              <a:rPr sz="1484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активизация</a:t>
            </a:r>
            <a:r>
              <a:rPr sz="1484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84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тактильного</a:t>
            </a:r>
            <a:r>
              <a:rPr sz="1484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484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вибрационного</a:t>
            </a:r>
            <a:r>
              <a:rPr sz="1484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84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восприятия</a:t>
            </a:r>
            <a:endParaRPr sz="1484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1484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421100" y="393900"/>
            <a:ext cx="8311499" cy="40169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r>
              <a:rPr lang="ru-RU" sz="2400" b="1" dirty="0"/>
              <a:t>Обоняние и вкус – самые древние </a:t>
            </a:r>
            <a:r>
              <a:rPr lang="ru-RU" sz="2400" b="1" dirty="0" smtClean="0"/>
              <a:t>проводники</a:t>
            </a:r>
            <a:endParaRPr lang="ru-RU" sz="1600" dirty="0"/>
          </a:p>
          <a:p>
            <a:pPr marL="0" indent="0" algn="l">
              <a:lnSpc>
                <a:spcPct val="90000"/>
              </a:lnSpc>
            </a:pPr>
            <a:endParaRPr sz="1754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3707904" y="1707654"/>
            <a:ext cx="3898500" cy="1251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r>
              <a:rPr lang="ru-RU" sz="1400" dirty="0"/>
              <a:t>Запах мандарина – это Новый год. Запах травы – это лето. Создавайте «обонятельные якоря» для разных событий и состояний. Это надежные ориентиры в мире, где зрение и слух подводят.</a:t>
            </a:r>
          </a:p>
          <a:p>
            <a:pPr marL="0" indent="0" algn="l">
              <a:lnSpc>
                <a:spcPct val="115000"/>
              </a:lnSpc>
            </a:pPr>
            <a:endParaRPr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Боярова Н Н\Desktop\8f7cdec99c28921f516d575e3cb479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4"/>
          <a:stretch/>
        </p:blipFill>
        <p:spPr bwMode="auto">
          <a:xfrm>
            <a:off x="611560" y="1131590"/>
            <a:ext cx="2736304" cy="28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/>
          <p:cNvPicPr/>
          <p:nvPr/>
        </p:nvPicPr>
        <p:blipFill>
          <a:blip r:embed="rId3"/>
          <a:stretch/>
        </p:blipFill>
        <p:spPr>
          <a:xfrm>
            <a:off x="33045" y="-617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8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2"/>
          <p:cNvPicPr/>
          <p:nvPr/>
        </p:nvPicPr>
        <p:blipFill>
          <a:blip r:embed="rId4"/>
          <a:stretch/>
        </p:blipFill>
        <p:spPr>
          <a:xfrm>
            <a:off x="48998" y="0"/>
            <a:ext cx="9144000" cy="4762922"/>
          </a:xfrm>
          <a:prstGeom prst="rect">
            <a:avLst/>
          </a:prstGeom>
        </p:spPr>
      </p:pic>
      <p:sp>
        <p:nvSpPr>
          <p:cNvPr id="19" name="Shape 19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algn="just">
              <a:lnSpc>
                <a:spcPct val="150000"/>
              </a:lnSpc>
            </a:pPr>
            <a:r>
              <a:rPr lang="ru-RU" sz="1400" dirty="0"/>
              <a:t>Игра – это серьезная работа.</a:t>
            </a:r>
          </a:p>
          <a:p>
            <a:pPr algn="just">
              <a:lnSpc>
                <a:spcPct val="150000"/>
              </a:lnSpc>
            </a:pPr>
            <a:r>
              <a:rPr lang="ru-RU" sz="1400" dirty="0"/>
              <a:t>Выбирайте игрушки не по возрасту на коробке, а по «доступному каналу». Не просто кубик, а светящийся кубик. Не просто мяч, а вибрирующий мяч. Ваша задача – сделать невидимое свойство (звук, свет) – осязаемым.</a:t>
            </a:r>
          </a:p>
          <a:p>
            <a:pPr marL="0" indent="0" algn="l">
              <a:lnSpc>
                <a:spcPct val="115000"/>
              </a:lnSpc>
            </a:pPr>
            <a:endParaRPr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lnSpc>
                <a:spcPct val="90000"/>
              </a:lnSpc>
            </a:pPr>
            <a:r>
              <a:rPr lang="ru-RU" sz="2400" b="1" dirty="0"/>
              <a:t>От существования к жизни: игра, речь и время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Боярова Н Н\Desktop\1707326271_polinka-top-p-tsentr-sensoriki-v-detskom-sadu-kartinki-v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90230"/>
            <a:ext cx="2880195" cy="19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9" name="Picture 39"/>
          <p:cNvPicPr/>
          <p:nvPr/>
        </p:nvPicPr>
        <p:blipFill>
          <a:blip r:embed="rId3"/>
          <a:stretch/>
        </p:blipFill>
        <p:spPr>
          <a:xfrm>
            <a:off x="33045" y="-6173"/>
            <a:ext cx="9144000" cy="5143500"/>
          </a:xfrm>
          <a:prstGeom prst="rect">
            <a:avLst/>
          </a:prstGeom>
        </p:spPr>
      </p:pic>
      <p:sp>
        <p:nvSpPr>
          <p:cNvPr id="41" name="Shape 41"/>
          <p:cNvSpPr txBox="1"/>
          <p:nvPr/>
        </p:nvSpPr>
        <p:spPr>
          <a:xfrm>
            <a:off x="934996" y="1334400"/>
            <a:ext cx="3621350" cy="24747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lnSpc>
                <a:spcPct val="150000"/>
              </a:lnSpc>
            </a:pPr>
            <a:r>
              <a:rPr lang="ru-RU" sz="1400" dirty="0"/>
              <a:t>Не заваливайте ребенка потоком слов. Сделайте паузу. Дайте ему время на обработку сигнала и генерацию ответа – любым способом: вздохом, движением глаз, стуком ноги. Его ответ – это золото. Цените его больше, чем любую правильную фразу.</a:t>
            </a:r>
          </a:p>
          <a:p>
            <a:pPr marL="0" indent="0" algn="l">
              <a:lnSpc>
                <a:spcPct val="115000"/>
              </a:lnSpc>
            </a:pPr>
            <a:endParaRPr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899591" y="393900"/>
            <a:ext cx="7730833" cy="3324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>
              <a:lnSpc>
                <a:spcPct val="90000"/>
              </a:lnSpc>
            </a:pPr>
            <a:r>
              <a:rPr lang="ru-RU" sz="1600" b="1" dirty="0"/>
              <a:t>Речь рождается из тишины</a:t>
            </a:r>
            <a:endParaRPr sz="1679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Боярова Н Н\Desktop\1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4400"/>
            <a:ext cx="3312064" cy="19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/>
          <p:nvPr/>
        </p:nvPicPr>
        <p:blipFill>
          <a:blip r:embed="rId2"/>
          <a:stretch/>
        </p:blipFill>
        <p:spPr>
          <a:xfrm>
            <a:off x="125" y="-21755"/>
            <a:ext cx="9144000" cy="5143500"/>
          </a:xfrm>
          <a:prstGeom prst="rect">
            <a:avLst/>
          </a:prstGeom>
        </p:spPr>
      </p:pic>
      <p:pic>
        <p:nvPicPr>
          <p:cNvPr id="16" name="Picture 16"/>
          <p:cNvPicPr/>
          <p:nvPr/>
        </p:nvPicPr>
        <p:blipFill>
          <a:blip r:embed="rId3"/>
          <a:stretch/>
        </p:blipFill>
        <p:spPr>
          <a:xfrm>
            <a:off x="125" y="33025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Боярова Н Н\Desktop\06f8a8c1780111ee85bf363fac71b015_up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3324855" cy="33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/>
          <p:nvPr/>
        </p:nvPicPr>
        <p:blipFill>
          <a:blip r:embed="rId5"/>
          <a:stretch/>
        </p:blipFill>
        <p:spPr>
          <a:xfrm>
            <a:off x="125" y="-1624"/>
            <a:ext cx="9144000" cy="5143500"/>
          </a:xfrm>
          <a:prstGeom prst="rect">
            <a:avLst/>
          </a:prstGeom>
        </p:spPr>
      </p:pic>
      <p:sp>
        <p:nvSpPr>
          <p:cNvPr id="19" name="Shape 19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r>
              <a:rPr lang="ru-RU" sz="1400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Песочные часы на три минуты – вот он, кусочек времени, который можно увидеть и потрогать! «Пока сыпется песок – мы одеваемся». Так абстракция становится реальностью.</a:t>
            </a:r>
          </a:p>
          <a:p>
            <a:pPr marL="0" indent="0" algn="l">
              <a:lnSpc>
                <a:spcPct val="115000"/>
              </a:lnSpc>
            </a:pPr>
            <a:endParaRPr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271925" y="393900"/>
            <a:ext cx="4366200" cy="9462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r>
              <a:rPr lang="ru-RU" sz="2400" b="1" dirty="0" smtClean="0"/>
              <a:t>Время – это река без берегов. Наша задача – построить для него берега.</a:t>
            </a:r>
          </a:p>
          <a:p>
            <a:pPr marL="0" indent="0" algn="l">
              <a:lnSpc>
                <a:spcPct val="90000"/>
              </a:lnSpc>
            </a:pP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5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6" name="Shape 106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Заключение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мост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любви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осознанных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действий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развитии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ребенка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Любовь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спокойные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продуманные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родителей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становятся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мостом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который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соединяет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мир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ребенка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взрослых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создавая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возможности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полноценного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/>
          <p:nvPr/>
        </p:nvPicPr>
        <p:blipFill>
          <a:blip r:embed="rId2"/>
          <a:stretch/>
        </p:blipFill>
        <p:spPr>
          <a:xfrm>
            <a:off x="0" y="-8690"/>
            <a:ext cx="9144000" cy="5143500"/>
          </a:xfrm>
          <a:prstGeom prst="rect">
            <a:avLst/>
          </a:prstGeom>
        </p:spPr>
      </p:pic>
      <p:pic>
        <p:nvPicPr>
          <p:cNvPr id="11" name="Picture 7"/>
          <p:cNvPicPr/>
          <p:nvPr/>
        </p:nvPicPr>
        <p:blipFill>
          <a:blip r:embed="rId3"/>
          <a:stretch/>
        </p:blipFill>
        <p:spPr>
          <a:xfrm>
            <a:off x="78472" y="-43543"/>
            <a:ext cx="9144000" cy="5143500"/>
          </a:xfrm>
          <a:prstGeom prst="rect">
            <a:avLst/>
          </a:prstGeom>
        </p:spPr>
      </p:pic>
      <p:sp>
        <p:nvSpPr>
          <p:cNvPr id="20" name="Shape 20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Вместо диагноза – карта возможностей: комплексный взгляд на ребенка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90000"/>
              </a:lnSpc>
            </a:pP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577" y="2563060"/>
            <a:ext cx="4258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Ребенок – это не диагноз, а уникальный мир со своими особенностями и ресурсами.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3"/>
          <a:stretch/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16" name="Picture 16"/>
          <p:cNvPicPr/>
          <p:nvPr/>
        </p:nvPicPr>
        <p:blipFill>
          <a:blip r:embed="rId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8"/>
          <p:cNvPicPr/>
          <p:nvPr/>
        </p:nvPicPr>
        <p:blipFill>
          <a:blip r:embed="rId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Shape 19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Родители фиксируют точные факты: реакции ребенка на звуки, движения глаз и тела. Их наблюдения помогают специалистам адаптировать методы поддержки и развития ребенка.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90000"/>
              </a:lnSpc>
            </a:pPr>
            <a:r>
              <a:rPr sz="2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Родители как ключевые аналитики поведения ребенка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/>
          <p:nvPr/>
        </p:nvPicPr>
        <p:blipFill>
          <a:blip r:embed="rId2"/>
          <a:stretch/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26" name="Picture 26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" name="Picture 28"/>
          <p:cNvPicPr/>
          <p:nvPr/>
        </p:nvPicPr>
        <p:blipFill>
          <a:blip r:embed="rId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Shape 29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Пример с ребенком, опасавшимся ползать по скользкому ламинату, показывает эффективность ковриков с разными фактурами как опорных ориентиров.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Выделение текстурированных зон снижает тревожность и способствует расширению двигательной активности, стимулируя самостоятельность ребенка.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538925" y="393900"/>
            <a:ext cx="8091600" cy="40169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1754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Организация домашнего пространства: создание системы опор и безопасных ориентиров</a:t>
            </a:r>
            <a:endParaRPr sz="1754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1754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7" name="Picture 37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9" name="Picture 39"/>
          <p:cNvPicPr/>
          <p:nvPr/>
        </p:nvPicPr>
        <p:blipFill>
          <a:blip r:embed="rId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" name="Shape 40"/>
          <p:cNvSpPr txBox="1"/>
          <p:nvPr/>
        </p:nvSpPr>
        <p:spPr>
          <a:xfrm>
            <a:off x="6183700" y="1565975"/>
            <a:ext cx="2516999" cy="24747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Постоянный режим экономит психологические ресурсы, улучшая развитие навыков и общее эмоциональное состояние ребенка.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Постоянные ритуалы дня формируют у ребенка чувство стабильности и порядка, помогая ориентироваться в окружающем мире.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Отсутствие четкого распорядка усиливает тревожность и затрудняет адаптацию у детей с особенностями восприятия.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1679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Режим дня как основа эмоционального комфорта и предсказуемости</a:t>
            </a:r>
            <a:endParaRPr sz="1679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167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/>
          <p:nvPr/>
        </p:nvPicPr>
        <p:blipFill>
          <a:blip r:embed="rId2"/>
          <a:stretch/>
        </p:blipFill>
        <p:spPr>
          <a:xfrm>
            <a:off x="422514" y="952500"/>
            <a:ext cx="4121872" cy="3786600"/>
          </a:xfrm>
          <a:prstGeom prst="rect">
            <a:avLst/>
          </a:prstGeom>
        </p:spPr>
      </p:pic>
      <p:pic>
        <p:nvPicPr>
          <p:cNvPr id="49" name="Picture 49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Shape 50"/>
          <p:cNvSpPr txBox="1"/>
          <p:nvPr/>
        </p:nvSpPr>
        <p:spPr>
          <a:xfrm>
            <a:off x="421100" y="393900"/>
            <a:ext cx="8311499" cy="40169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1754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 коррекции зрения и слуха как расширение сенсорных возможностей</a:t>
            </a:r>
            <a:endParaRPr sz="1754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1754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115000"/>
              </a:lnSpc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Роль слуховых аппаратов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Слуховой аппарат становится ключом к речевому общению, снимая барьеры восприятия и обеспечивая включение ребенка в социум.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115000"/>
              </a:lnSpc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Пример из практики с очками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Девочка с тяжелым нарушением зрения впервые после очков начала исследовать мир через осязание, раскрывая новые ощущения и возможности.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8" name="Picture 58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0" name="Picture 60"/>
          <p:cNvPicPr/>
          <p:nvPr/>
        </p:nvPicPr>
        <p:blipFill>
          <a:blip r:embed="rId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2" name="Picture 62"/>
          <p:cNvPicPr/>
          <p:nvPr/>
        </p:nvPicPr>
        <p:blipFill>
          <a:blip r:embed="rId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4" name="Picture 64"/>
          <p:cNvPicPr/>
          <p:nvPr/>
        </p:nvPicPr>
        <p:blipFill>
          <a:blip r:embed="rId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5" name="Shape 65"/>
          <p:cNvSpPr txBox="1"/>
          <p:nvPr/>
        </p:nvSpPr>
        <p:spPr>
          <a:xfrm>
            <a:off x="337920" y="393900"/>
            <a:ext cx="8467800" cy="40169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90000"/>
              </a:lnSpc>
            </a:pPr>
            <a:r>
              <a:rPr sz="1754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Невербальное общение: основы доверительного диалога с ребенком</a:t>
            </a:r>
            <a:endParaRPr sz="1754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1754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30039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Начальные сигналы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30039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30039"/>
              </a:lnSpc>
            </a:pPr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Игра в «ку-ку» учит ребенка и родителя обмениваться простыми контактами — взаимодействие начинается с пауз и возобновлений.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30039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Обратная связь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Любой жест или звук воспринимается как сообщение, важное для дальнейшего развития доверия и коммуникации.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Поддержка диалога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Позитивный отклик родителей укрепляет значимость ребенка и стимулирует развитие коммуникативных навыков.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/>
          <p:nvPr/>
        </p:nvPicPr>
        <p:blipFill>
          <a:blip r:embed="rId2"/>
          <a:stretch/>
        </p:blipFill>
        <p:spPr>
          <a:xfrm>
            <a:off x="4675729" y="1521533"/>
            <a:ext cx="4149692" cy="2401200"/>
          </a:xfrm>
          <a:prstGeom prst="rect">
            <a:avLst/>
          </a:prstGeom>
        </p:spPr>
      </p:pic>
      <p:pic>
        <p:nvPicPr>
          <p:cNvPr id="74" name="Picture 74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5" name="Shape 75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r">
              <a:lnSpc>
                <a:spcPct val="115000"/>
              </a:lnSpc>
            </a:pPr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Исследование нейропсихологов, 2023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>
              <a:lnSpc>
                <a:spcPct val="115000"/>
              </a:lnSpc>
            </a:pP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415925" y="1699749"/>
            <a:ext cx="3540900" cy="20376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150000"/>
              </a:lnSpc>
            </a:pPr>
            <a:r>
              <a:rPr sz="1212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Позитивные реакции родителей усиливают эмоциональный отклик детей, формируя здоровую эмоциональную связь.</a:t>
            </a:r>
            <a:endParaRPr sz="1212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endParaRPr sz="1212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r>
              <a:rPr sz="1212">
                <a:solidFill>
                  <a:srgbClr val="000000"/>
                </a:solidFill>
                <a:latin typeface="Arial"/>
                <a:ea typeface="Arial"/>
                <a:cs typeface="Arial"/>
              </a:rPr>
              <a:t>Сильная корреляция положительных ответов родителей и эмоционального развития ребенка подтверждает важность эмоциональной поддержки.</a:t>
            </a:r>
            <a:endParaRPr sz="1212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endParaRPr sz="1212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2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Эмоциональная связь: диаграмма взаимосвязи между реакциями ребенка и родителя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1"/>
          <p:cNvPicPr/>
          <p:nvPr/>
        </p:nvPicPr>
        <p:blipFill>
          <a:blip r:embed="rId2"/>
          <a:stretch/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83" name="Picture 83"/>
          <p:cNvPicPr/>
          <p:nvPr/>
        </p:nvPicPr>
        <p:blipFill>
          <a:blip r:embed="rId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5" name="Picture 85"/>
          <p:cNvPicPr/>
          <p:nvPr/>
        </p:nvPicPr>
        <p:blipFill>
          <a:blip r:embed="rId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6" name="Shape 86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115000"/>
              </a:lnSpc>
            </a:pPr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Педагогические исследования 2022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5000"/>
              </a:lnSpc>
            </a:pP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4957350" y="2001699"/>
            <a:ext cx="3696300" cy="171209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150000"/>
              </a:lnSpc>
            </a:pPr>
            <a:r>
              <a:rPr sz="1123">
                <a:solidFill>
                  <a:srgbClr val="000000"/>
                </a:solidFill>
                <a:latin typeface="Arial"/>
                <a:ea typeface="Arial"/>
                <a:cs typeface="Arial"/>
              </a:rPr>
              <a:t>Таблица показывает степень освоения основных навыков самообслуживания и их связь с уверенностью и эмоциональным состоянием ребенка.</a:t>
            </a:r>
            <a:endParaRPr sz="1123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endParaRPr sz="1123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r>
              <a:rPr sz="1123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Развитие навыков самообслуживания связано с повышением самоуважения и снижением беспомощности у ребенка.</a:t>
            </a:r>
            <a:endParaRPr sz="1123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50000"/>
              </a:lnSpc>
            </a:pPr>
            <a:endParaRPr sz="1123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ctr"/>
          <a:lstStyle/>
          <a:p>
            <a:pPr marL="0" indent="0" algn="l">
              <a:lnSpc>
                <a:spcPct val="90000"/>
              </a:lnSpc>
            </a:pP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Навыки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самостоятельного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обслуживания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их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влияние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личностное</a:t>
            </a:r>
            <a:r>
              <a:rPr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развитие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0000"/>
              </a:lnSpc>
            </a:pP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640</Words>
  <Application>Microsoft Office PowerPoint</Application>
  <DocSecurity>0</DocSecurity>
  <PresentationFormat>Экран (16:9)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Фенюк А. Н.</dc:creator>
  <cp:lastModifiedBy>Артемова</cp:lastModifiedBy>
  <cp:revision>9</cp:revision>
  <cp:lastPrinted>2025-10-20T04:04:42Z</cp:lastPrinted>
  <dcterms:created xsi:type="dcterms:W3CDTF">2025-10-09T17:23:10Z</dcterms:created>
  <dcterms:modified xsi:type="dcterms:W3CDTF">2025-10-20T04:06:47Z</dcterms:modified>
</cp:coreProperties>
</file>