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89" r:id="rId4"/>
    <p:sldId id="269" r:id="rId5"/>
    <p:sldId id="270" r:id="rId6"/>
    <p:sldId id="271" r:id="rId7"/>
    <p:sldId id="272" r:id="rId8"/>
    <p:sldId id="273" r:id="rId9"/>
    <p:sldId id="274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90" r:id="rId1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hPercent val="3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2.4539893636496168E-2"/>
          <c:y val="3.3073961380146316E-2"/>
          <c:w val="0.97273411720222314"/>
          <c:h val="0.797666127403528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'диаграмма выбор'!$A$4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ysClr val="windowText" lastClr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176962896843018E-3"/>
                  <c:y val="-1.592449471963834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100"/>
                      <a:t>25,3</a:t>
                    </a:r>
                    <a:endParaRPr lang="en-US" sz="1200"/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943726212305654E-3"/>
                  <c:y val="-1.653720251260727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100" i="0"/>
                      <a:t>13,1</a:t>
                    </a:r>
                    <a:endParaRPr lang="en-US" sz="1200" i="0"/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899009199192565E-5"/>
                  <c:y val="-7.003627355569400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7763378892706904E-3"/>
                  <c:y val="-4.59240909493054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7568282362716514E-3"/>
                  <c:y val="-2.66970415762920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4699909086706626E-3"/>
                  <c:y val="-9.222330354773069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1973743008151381E-4"/>
                  <c:y val="-1.26143501725205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1906276483170439E-3"/>
                  <c:y val="-1.20766489921462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3577669229702452E-3"/>
                  <c:y val="-4.715208351765018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6.4211351409128158E-3"/>
                  <c:y val="-4.351205145158382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'диаграмма выбор'!$B$3:$J$3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История</c:v>
                </c:pt>
                <c:pt idx="4">
                  <c:v>Обществознание</c:v>
                </c:pt>
                <c:pt idx="5">
                  <c:v>Литература</c:v>
                </c:pt>
                <c:pt idx="6">
                  <c:v>Английский</c:v>
                </c:pt>
                <c:pt idx="7">
                  <c:v>Геграфия</c:v>
                </c:pt>
                <c:pt idx="8">
                  <c:v>ИКТ</c:v>
                </c:pt>
              </c:strCache>
            </c:strRef>
          </c:cat>
          <c:val>
            <c:numRef>
              <c:f>'диаграмма выбор'!$B$4:$J$4</c:f>
              <c:numCache>
                <c:formatCode>0.0</c:formatCode>
                <c:ptCount val="9"/>
                <c:pt idx="0">
                  <c:v>25.3</c:v>
                </c:pt>
                <c:pt idx="1">
                  <c:v>13.1</c:v>
                </c:pt>
                <c:pt idx="2">
                  <c:v>17.3</c:v>
                </c:pt>
                <c:pt idx="3">
                  <c:v>14.7</c:v>
                </c:pt>
                <c:pt idx="4">
                  <c:v>48.7</c:v>
                </c:pt>
                <c:pt idx="5">
                  <c:v>6.7</c:v>
                </c:pt>
                <c:pt idx="6">
                  <c:v>7.7</c:v>
                </c:pt>
                <c:pt idx="7">
                  <c:v>0.3</c:v>
                </c:pt>
                <c:pt idx="8">
                  <c:v>6.4</c:v>
                </c:pt>
              </c:numCache>
            </c:numRef>
          </c:val>
        </c:ser>
        <c:ser>
          <c:idx val="1"/>
          <c:order val="1"/>
          <c:tx>
            <c:strRef>
              <c:f>'диаграмма выбор'!$A$5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ysClr val="windowText" lastClr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6390807677428774E-3"/>
                  <c:y val="-2.172510988769291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13462143460322E-3"/>
                  <c:y val="-1.678464719198454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343017173512839E-3"/>
                  <c:y val="-1.53548382730628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2258501933833612E-3"/>
                  <c:y val="-1.677430770591878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041357843968135E-2"/>
                  <c:y val="-1.09126780500752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3093979690894802E-3"/>
                  <c:y val="-9.51287268866672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7176294743978917E-3"/>
                  <c:y val="-3.144651862337432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6271630429757924E-3"/>
                  <c:y val="-1.425037600636990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7355092370287973E-3"/>
                  <c:y val="-1.59256790365750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7.0571170576034558E-3"/>
                  <c:y val="-2.504073517481339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'диаграмма выбор'!$B$3:$J$3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История</c:v>
                </c:pt>
                <c:pt idx="4">
                  <c:v>Обществознание</c:v>
                </c:pt>
                <c:pt idx="5">
                  <c:v>Литература</c:v>
                </c:pt>
                <c:pt idx="6">
                  <c:v>Английский</c:v>
                </c:pt>
                <c:pt idx="7">
                  <c:v>Геграфия</c:v>
                </c:pt>
                <c:pt idx="8">
                  <c:v>ИКТ</c:v>
                </c:pt>
              </c:strCache>
            </c:strRef>
          </c:cat>
          <c:val>
            <c:numRef>
              <c:f>'диаграмма выбор'!$B$5:$J$5</c:f>
              <c:numCache>
                <c:formatCode>0.0</c:formatCode>
                <c:ptCount val="9"/>
                <c:pt idx="0">
                  <c:v>23.7</c:v>
                </c:pt>
                <c:pt idx="1">
                  <c:v>14.5</c:v>
                </c:pt>
                <c:pt idx="2">
                  <c:v>15.3</c:v>
                </c:pt>
                <c:pt idx="3">
                  <c:v>15.6</c:v>
                </c:pt>
                <c:pt idx="4">
                  <c:v>46.2</c:v>
                </c:pt>
                <c:pt idx="5">
                  <c:v>6.1</c:v>
                </c:pt>
                <c:pt idx="6">
                  <c:v>10.7</c:v>
                </c:pt>
                <c:pt idx="7">
                  <c:v>0.8</c:v>
                </c:pt>
                <c:pt idx="8">
                  <c:v>11.8</c:v>
                </c:pt>
              </c:numCache>
            </c:numRef>
          </c:val>
        </c:ser>
        <c:ser>
          <c:idx val="2"/>
          <c:order val="2"/>
          <c:tx>
            <c:strRef>
              <c:f>'диаграмма выбор'!$A$6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1.1660400326671512E-2"/>
                  <c:y val="-7.6335486154118374E-3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1536735120879911E-3"/>
                  <c:y val="-1.6523759089632488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6068712114484069E-3"/>
                  <c:y val="-2.1317366485184196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255065719524785E-2"/>
                  <c:y val="-1.0475448995841812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4049721752664687E-2"/>
                  <c:y val="-2.7172121856061465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1082099326625339E-2"/>
                  <c:y val="-8.9197558170397236E-4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2520070265189453E-2"/>
                  <c:y val="-7.0388392462178186E-3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5594163805418032E-3"/>
                  <c:y val="-1.5858342159314313E-2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8277886497064575E-3"/>
                  <c:y val="-6.7415730337077829E-3"/>
                </c:manualLayout>
              </c:layout>
              <c:spPr/>
              <c:txPr>
                <a:bodyPr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'диаграмма выбор'!$B$3:$J$3</c:f>
              <c:strCache>
                <c:ptCount val="9"/>
                <c:pt idx="0">
                  <c:v>Физика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История</c:v>
                </c:pt>
                <c:pt idx="4">
                  <c:v>Обществознание</c:v>
                </c:pt>
                <c:pt idx="5">
                  <c:v>Литература</c:v>
                </c:pt>
                <c:pt idx="6">
                  <c:v>Английский</c:v>
                </c:pt>
                <c:pt idx="7">
                  <c:v>Геграфия</c:v>
                </c:pt>
                <c:pt idx="8">
                  <c:v>ИКТ</c:v>
                </c:pt>
              </c:strCache>
            </c:strRef>
          </c:cat>
          <c:val>
            <c:numRef>
              <c:f>'диаграмма выбор'!$B$6:$J$6</c:f>
              <c:numCache>
                <c:formatCode>0.0</c:formatCode>
                <c:ptCount val="9"/>
                <c:pt idx="0">
                  <c:v>26.3</c:v>
                </c:pt>
                <c:pt idx="1">
                  <c:v>14.7</c:v>
                </c:pt>
                <c:pt idx="2">
                  <c:v>19.100000000000001</c:v>
                </c:pt>
                <c:pt idx="3">
                  <c:v>11.9</c:v>
                </c:pt>
                <c:pt idx="4">
                  <c:v>39.200000000000003</c:v>
                </c:pt>
                <c:pt idx="5">
                  <c:v>6.1</c:v>
                </c:pt>
                <c:pt idx="6">
                  <c:v>7.6</c:v>
                </c:pt>
                <c:pt idx="7">
                  <c:v>1.4</c:v>
                </c:pt>
                <c:pt idx="8">
                  <c:v>15.1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78464"/>
        <c:axId val="6080000"/>
        <c:axId val="0"/>
      </c:bar3DChart>
      <c:catAx>
        <c:axId val="6078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080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80000"/>
        <c:scaling>
          <c:orientation val="minMax"/>
          <c:max val="6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7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0784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2226795893255692"/>
          <c:y val="0.89006292695828981"/>
          <c:w val="0.17907698781956602"/>
          <c:h val="9.622301913062593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</c:v>
                </c:pt>
                <c:pt idx="1">
                  <c:v>45</c:v>
                </c:pt>
                <c:pt idx="2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3F-4BA1-9CF3-3664CF643D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49</c:v>
                </c:pt>
                <c:pt idx="1">
                  <c:v>55</c:v>
                </c:pt>
                <c:pt idx="2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73F-4BA1-9CF3-3664CF643D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 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49</c:v>
                </c:pt>
                <c:pt idx="1">
                  <c:v>47</c:v>
                </c:pt>
                <c:pt idx="2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73F-4BA1-9CF3-3664CF643DA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53</c:v>
                </c:pt>
                <c:pt idx="1">
                  <c:v>50</c:v>
                </c:pt>
                <c:pt idx="2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73F-4BA1-9CF3-3664CF643DA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2024 г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AAE-4AD7-A0A4-2345271D02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AAE-4AD7-A0A4-2345271D02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AAE-4AD7-A0A4-2345271D02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67</c:v>
                </c:pt>
                <c:pt idx="1">
                  <c:v>39</c:v>
                </c:pt>
                <c:pt idx="2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73F-4BA1-9CF3-3664CF643DA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2025г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Лист1!$G$2:$G$4</c:f>
              <c:numCache>
                <c:formatCode>General</c:formatCode>
                <c:ptCount val="3"/>
                <c:pt idx="0">
                  <c:v>65</c:v>
                </c:pt>
                <c:pt idx="1">
                  <c:v>65</c:v>
                </c:pt>
                <c:pt idx="2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88-4890-B131-D66D78701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317056"/>
        <c:axId val="34319744"/>
        <c:axId val="0"/>
      </c:bar3DChart>
      <c:catAx>
        <c:axId val="343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319744"/>
        <c:crosses val="autoZero"/>
        <c:auto val="1"/>
        <c:lblAlgn val="ctr"/>
        <c:lblOffset val="100"/>
        <c:noMultiLvlLbl val="0"/>
      </c:catAx>
      <c:valAx>
        <c:axId val="34319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317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Лист1!$E$2</c:f>
              <c:strCache>
                <c:ptCount val="1"/>
                <c:pt idx="0">
                  <c:v>2022 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Лист1!$A$3:$A$12</c:f>
              <c:strCache>
                <c:ptCount val="10"/>
                <c:pt idx="0">
                  <c:v>СОШ №1</c:v>
                </c:pt>
                <c:pt idx="1">
                  <c:v>СОШ №2</c:v>
                </c:pt>
                <c:pt idx="2">
                  <c:v>СОШ №3</c:v>
                </c:pt>
                <c:pt idx="3">
                  <c:v>СОШ №4</c:v>
                </c:pt>
                <c:pt idx="4">
                  <c:v>СОШ №5</c:v>
                </c:pt>
                <c:pt idx="5">
                  <c:v>СОШ №8</c:v>
                </c:pt>
                <c:pt idx="6">
                  <c:v>СОШ №9</c:v>
                </c:pt>
                <c:pt idx="7">
                  <c:v>СОШ №10</c:v>
                </c:pt>
                <c:pt idx="8">
                  <c:v>СОШ №11</c:v>
                </c:pt>
                <c:pt idx="9">
                  <c:v>СОШ №7</c:v>
                </c:pt>
              </c:strCache>
            </c:strRef>
          </c:cat>
          <c:val>
            <c:numRef>
              <c:f>Лист1!$E$3:$E$12</c:f>
              <c:numCache>
                <c:formatCode>General</c:formatCode>
                <c:ptCount val="10"/>
                <c:pt idx="0">
                  <c:v>46</c:v>
                </c:pt>
                <c:pt idx="1">
                  <c:v>56</c:v>
                </c:pt>
                <c:pt idx="3">
                  <c:v>67</c:v>
                </c:pt>
                <c:pt idx="4">
                  <c:v>50</c:v>
                </c:pt>
                <c:pt idx="5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B6-46C2-8C36-8FC13196DA03}"/>
            </c:ext>
          </c:extLst>
        </c:ser>
        <c:ser>
          <c:idx val="1"/>
          <c:order val="1"/>
          <c:tx>
            <c:strRef>
              <c:f>Лист1!$F$2</c:f>
              <c:strCache>
                <c:ptCount val="1"/>
                <c:pt idx="0">
                  <c:v>2023г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Лист1!$A$3:$A$12</c:f>
              <c:strCache>
                <c:ptCount val="10"/>
                <c:pt idx="0">
                  <c:v>СОШ №1</c:v>
                </c:pt>
                <c:pt idx="1">
                  <c:v>СОШ №2</c:v>
                </c:pt>
                <c:pt idx="2">
                  <c:v>СОШ №3</c:v>
                </c:pt>
                <c:pt idx="3">
                  <c:v>СОШ №4</c:v>
                </c:pt>
                <c:pt idx="4">
                  <c:v>СОШ №5</c:v>
                </c:pt>
                <c:pt idx="5">
                  <c:v>СОШ №8</c:v>
                </c:pt>
                <c:pt idx="6">
                  <c:v>СОШ №9</c:v>
                </c:pt>
                <c:pt idx="7">
                  <c:v>СОШ №10</c:v>
                </c:pt>
                <c:pt idx="8">
                  <c:v>СОШ №11</c:v>
                </c:pt>
                <c:pt idx="9">
                  <c:v>СОШ №7</c:v>
                </c:pt>
              </c:strCache>
            </c:strRef>
          </c:cat>
          <c:val>
            <c:numRef>
              <c:f>Лист1!$F$3:$F$12</c:f>
              <c:numCache>
                <c:formatCode>General</c:formatCode>
                <c:ptCount val="10"/>
                <c:pt idx="0">
                  <c:v>36</c:v>
                </c:pt>
                <c:pt idx="1">
                  <c:v>57</c:v>
                </c:pt>
                <c:pt idx="3">
                  <c:v>50</c:v>
                </c:pt>
                <c:pt idx="4">
                  <c:v>54</c:v>
                </c:pt>
                <c:pt idx="5">
                  <c:v>55</c:v>
                </c:pt>
                <c:pt idx="8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B6-46C2-8C36-8FC13196DA03}"/>
            </c:ext>
          </c:extLst>
        </c:ser>
        <c:ser>
          <c:idx val="2"/>
          <c:order val="2"/>
          <c:tx>
            <c:strRef>
              <c:f>Лист1!$G$2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Лист1!$A$3:$A$12</c:f>
              <c:strCache>
                <c:ptCount val="10"/>
                <c:pt idx="0">
                  <c:v>СОШ №1</c:v>
                </c:pt>
                <c:pt idx="1">
                  <c:v>СОШ №2</c:v>
                </c:pt>
                <c:pt idx="2">
                  <c:v>СОШ №3</c:v>
                </c:pt>
                <c:pt idx="3">
                  <c:v>СОШ №4</c:v>
                </c:pt>
                <c:pt idx="4">
                  <c:v>СОШ №5</c:v>
                </c:pt>
                <c:pt idx="5">
                  <c:v>СОШ №8</c:v>
                </c:pt>
                <c:pt idx="6">
                  <c:v>СОШ №9</c:v>
                </c:pt>
                <c:pt idx="7">
                  <c:v>СОШ №10</c:v>
                </c:pt>
                <c:pt idx="8">
                  <c:v>СОШ №11</c:v>
                </c:pt>
                <c:pt idx="9">
                  <c:v>СОШ №7</c:v>
                </c:pt>
              </c:strCache>
            </c:strRef>
          </c:cat>
          <c:val>
            <c:numRef>
              <c:f>Лист1!$G$3:$G$12</c:f>
              <c:numCache>
                <c:formatCode>General</c:formatCode>
                <c:ptCount val="10"/>
                <c:pt idx="0">
                  <c:v>57</c:v>
                </c:pt>
                <c:pt idx="1">
                  <c:v>72</c:v>
                </c:pt>
                <c:pt idx="3">
                  <c:v>86</c:v>
                </c:pt>
                <c:pt idx="4">
                  <c:v>64</c:v>
                </c:pt>
                <c:pt idx="6">
                  <c:v>59</c:v>
                </c:pt>
                <c:pt idx="8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6B6-46C2-8C36-8FC13196DA03}"/>
            </c:ext>
          </c:extLst>
        </c:ser>
        <c:ser>
          <c:idx val="3"/>
          <c:order val="3"/>
          <c:tx>
            <c:strRef>
              <c:f>Лист1!$H$2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Лист1!$A$3:$A$12</c:f>
              <c:strCache>
                <c:ptCount val="10"/>
                <c:pt idx="0">
                  <c:v>СОШ №1</c:v>
                </c:pt>
                <c:pt idx="1">
                  <c:v>СОШ №2</c:v>
                </c:pt>
                <c:pt idx="2">
                  <c:v>СОШ №3</c:v>
                </c:pt>
                <c:pt idx="3">
                  <c:v>СОШ №4</c:v>
                </c:pt>
                <c:pt idx="4">
                  <c:v>СОШ №5</c:v>
                </c:pt>
                <c:pt idx="5">
                  <c:v>СОШ №8</c:v>
                </c:pt>
                <c:pt idx="6">
                  <c:v>СОШ №9</c:v>
                </c:pt>
                <c:pt idx="7">
                  <c:v>СОШ №10</c:v>
                </c:pt>
                <c:pt idx="8">
                  <c:v>СОШ №11</c:v>
                </c:pt>
                <c:pt idx="9">
                  <c:v>СОШ №7</c:v>
                </c:pt>
              </c:strCache>
            </c:strRef>
          </c:cat>
          <c:val>
            <c:numRef>
              <c:f>Лист1!$H$3:$H$12</c:f>
              <c:numCache>
                <c:formatCode>General</c:formatCode>
                <c:ptCount val="10"/>
                <c:pt idx="0">
                  <c:v>58</c:v>
                </c:pt>
                <c:pt idx="1">
                  <c:v>67</c:v>
                </c:pt>
                <c:pt idx="2">
                  <c:v>58</c:v>
                </c:pt>
                <c:pt idx="3">
                  <c:v>83</c:v>
                </c:pt>
                <c:pt idx="4">
                  <c:v>59</c:v>
                </c:pt>
                <c:pt idx="5">
                  <c:v>67</c:v>
                </c:pt>
                <c:pt idx="6">
                  <c:v>54</c:v>
                </c:pt>
                <c:pt idx="9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B3-468E-B429-FFA21E1CBA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667904"/>
        <c:axId val="34346112"/>
        <c:axId val="0"/>
      </c:bar3DChart>
      <c:catAx>
        <c:axId val="34667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346112"/>
        <c:crosses val="autoZero"/>
        <c:auto val="1"/>
        <c:lblAlgn val="ctr"/>
        <c:lblOffset val="100"/>
        <c:noMultiLvlLbl val="0"/>
      </c:catAx>
      <c:valAx>
        <c:axId val="3434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6679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Лист1!$F$1</c:f>
              <c:strCache>
                <c:ptCount val="1"/>
                <c:pt idx="0">
                  <c:v>2022г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Алакаевская СОШ</c:v>
                </c:pt>
                <c:pt idx="1">
                  <c:v>Кинельская СОШ</c:v>
                </c:pt>
                <c:pt idx="2">
                  <c:v>Богдановская СОШ</c:v>
                </c:pt>
                <c:pt idx="3">
                  <c:v>Георгиевская СОШ</c:v>
                </c:pt>
                <c:pt idx="4">
                  <c:v>Домашкинская СОШ</c:v>
                </c:pt>
                <c:pt idx="5">
                  <c:v>Комсомольская СОШ</c:v>
                </c:pt>
                <c:pt idx="6">
                  <c:v>Красносамарская СОШ</c:v>
                </c:pt>
                <c:pt idx="7">
                  <c:v>Чубовская СОШ</c:v>
                </c:pt>
                <c:pt idx="8">
                  <c:v>Новосарбайская СОШ</c:v>
                </c:pt>
                <c:pt idx="9">
                  <c:v>Бузаевская СОШ</c:v>
                </c:pt>
                <c:pt idx="10">
                  <c:v>Сырейская СОШ</c:v>
                </c:pt>
                <c:pt idx="11">
                  <c:v>Бобровская СОШ</c:v>
                </c:pt>
                <c:pt idx="12">
                  <c:v>М.Малышевская СОШ</c:v>
                </c:pt>
                <c:pt idx="13">
                  <c:v>Сколковская СОШ</c:v>
                </c:pt>
              </c:strCache>
            </c:strRef>
          </c:cat>
          <c:val>
            <c:numRef>
              <c:f>Лист1!$F$2:$F$15</c:f>
              <c:numCache>
                <c:formatCode>General</c:formatCode>
                <c:ptCount val="14"/>
                <c:pt idx="0">
                  <c:v>58</c:v>
                </c:pt>
                <c:pt idx="1">
                  <c:v>38</c:v>
                </c:pt>
                <c:pt idx="3">
                  <c:v>56</c:v>
                </c:pt>
                <c:pt idx="5">
                  <c:v>32</c:v>
                </c:pt>
                <c:pt idx="9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DF9-4367-8103-778262A4C777}"/>
            </c:ext>
          </c:extLst>
        </c:ser>
        <c:ser>
          <c:idx val="1"/>
          <c:order val="1"/>
          <c:tx>
            <c:strRef>
              <c:f>Лист1!$G$1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Алакаевская СОШ</c:v>
                </c:pt>
                <c:pt idx="1">
                  <c:v>Кинельская СОШ</c:v>
                </c:pt>
                <c:pt idx="2">
                  <c:v>Богдановская СОШ</c:v>
                </c:pt>
                <c:pt idx="3">
                  <c:v>Георгиевская СОШ</c:v>
                </c:pt>
                <c:pt idx="4">
                  <c:v>Домашкинская СОШ</c:v>
                </c:pt>
                <c:pt idx="5">
                  <c:v>Комсомольская СОШ</c:v>
                </c:pt>
                <c:pt idx="6">
                  <c:v>Красносамарская СОШ</c:v>
                </c:pt>
                <c:pt idx="7">
                  <c:v>Чубовская СОШ</c:v>
                </c:pt>
                <c:pt idx="8">
                  <c:v>Новосарбайская СОШ</c:v>
                </c:pt>
                <c:pt idx="9">
                  <c:v>Бузаевская СОШ</c:v>
                </c:pt>
                <c:pt idx="10">
                  <c:v>Сырейская СОШ</c:v>
                </c:pt>
                <c:pt idx="11">
                  <c:v>Бобровская СОШ</c:v>
                </c:pt>
                <c:pt idx="12">
                  <c:v>М.Малышевская СОШ</c:v>
                </c:pt>
                <c:pt idx="13">
                  <c:v>Сколковская СОШ</c:v>
                </c:pt>
              </c:strCache>
            </c:strRef>
          </c:cat>
          <c:val>
            <c:numRef>
              <c:f>Лист1!$G$2:$G$15</c:f>
              <c:numCache>
                <c:formatCode>General</c:formatCode>
                <c:ptCount val="14"/>
                <c:pt idx="2">
                  <c:v>59</c:v>
                </c:pt>
                <c:pt idx="3">
                  <c:v>66</c:v>
                </c:pt>
                <c:pt idx="4">
                  <c:v>55</c:v>
                </c:pt>
                <c:pt idx="5">
                  <c:v>47</c:v>
                </c:pt>
                <c:pt idx="7">
                  <c:v>32</c:v>
                </c:pt>
                <c:pt idx="8">
                  <c:v>66</c:v>
                </c:pt>
                <c:pt idx="9">
                  <c:v>76</c:v>
                </c:pt>
                <c:pt idx="12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DF9-4367-8103-778262A4C777}"/>
            </c:ext>
          </c:extLst>
        </c:ser>
        <c:ser>
          <c:idx val="2"/>
          <c:order val="2"/>
          <c:tx>
            <c:strRef>
              <c:f>Лист1!$H$1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Алакаевская СОШ</c:v>
                </c:pt>
                <c:pt idx="1">
                  <c:v>Кинельская СОШ</c:v>
                </c:pt>
                <c:pt idx="2">
                  <c:v>Богдановская СОШ</c:v>
                </c:pt>
                <c:pt idx="3">
                  <c:v>Георгиевская СОШ</c:v>
                </c:pt>
                <c:pt idx="4">
                  <c:v>Домашкинская СОШ</c:v>
                </c:pt>
                <c:pt idx="5">
                  <c:v>Комсомольская СОШ</c:v>
                </c:pt>
                <c:pt idx="6">
                  <c:v>Красносамарская СОШ</c:v>
                </c:pt>
                <c:pt idx="7">
                  <c:v>Чубовская СОШ</c:v>
                </c:pt>
                <c:pt idx="8">
                  <c:v>Новосарбайская СОШ</c:v>
                </c:pt>
                <c:pt idx="9">
                  <c:v>Бузаевская СОШ</c:v>
                </c:pt>
                <c:pt idx="10">
                  <c:v>Сырейская СОШ</c:v>
                </c:pt>
                <c:pt idx="11">
                  <c:v>Бобровская СОШ</c:v>
                </c:pt>
                <c:pt idx="12">
                  <c:v>М.Малышевская СОШ</c:v>
                </c:pt>
                <c:pt idx="13">
                  <c:v>Сколковская СОШ</c:v>
                </c:pt>
              </c:strCache>
            </c:strRef>
          </c:cat>
          <c:val>
            <c:numRef>
              <c:f>Лист1!$H$2:$H$15</c:f>
              <c:numCache>
                <c:formatCode>General</c:formatCode>
                <c:ptCount val="14"/>
                <c:pt idx="2">
                  <c:v>51</c:v>
                </c:pt>
                <c:pt idx="4">
                  <c:v>21</c:v>
                </c:pt>
                <c:pt idx="13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DF9-4367-8103-778262A4C777}"/>
            </c:ext>
          </c:extLst>
        </c:ser>
        <c:ser>
          <c:idx val="3"/>
          <c:order val="3"/>
          <c:tx>
            <c:strRef>
              <c:f>Лист1!$I$1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Лист1!$A$2:$A$15</c:f>
              <c:strCache>
                <c:ptCount val="14"/>
                <c:pt idx="0">
                  <c:v>Алакаевская СОШ</c:v>
                </c:pt>
                <c:pt idx="1">
                  <c:v>Кинельская СОШ</c:v>
                </c:pt>
                <c:pt idx="2">
                  <c:v>Богдановская СОШ</c:v>
                </c:pt>
                <c:pt idx="3">
                  <c:v>Георгиевская СОШ</c:v>
                </c:pt>
                <c:pt idx="4">
                  <c:v>Домашкинская СОШ</c:v>
                </c:pt>
                <c:pt idx="5">
                  <c:v>Комсомольская СОШ</c:v>
                </c:pt>
                <c:pt idx="6">
                  <c:v>Красносамарская СОШ</c:v>
                </c:pt>
                <c:pt idx="7">
                  <c:v>Чубовская СОШ</c:v>
                </c:pt>
                <c:pt idx="8">
                  <c:v>Новосарбайская СОШ</c:v>
                </c:pt>
                <c:pt idx="9">
                  <c:v>Бузаевская СОШ</c:v>
                </c:pt>
                <c:pt idx="10">
                  <c:v>Сырейская СОШ</c:v>
                </c:pt>
                <c:pt idx="11">
                  <c:v>Бобровская СОШ</c:v>
                </c:pt>
                <c:pt idx="12">
                  <c:v>М.Малышевская СОШ</c:v>
                </c:pt>
                <c:pt idx="13">
                  <c:v>Сколковская СОШ</c:v>
                </c:pt>
              </c:strCache>
            </c:strRef>
          </c:cat>
          <c:val>
            <c:numRef>
              <c:f>Лист1!$I$2:$I$15</c:f>
              <c:numCache>
                <c:formatCode>General</c:formatCode>
                <c:ptCount val="14"/>
                <c:pt idx="4">
                  <c:v>75</c:v>
                </c:pt>
                <c:pt idx="5">
                  <c:v>45</c:v>
                </c:pt>
                <c:pt idx="6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406400"/>
        <c:axId val="34407936"/>
        <c:axId val="0"/>
      </c:bar3DChart>
      <c:catAx>
        <c:axId val="34406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407936"/>
        <c:crosses val="autoZero"/>
        <c:auto val="1"/>
        <c:lblAlgn val="ctr"/>
        <c:lblOffset val="100"/>
        <c:noMultiLvlLbl val="0"/>
      </c:catAx>
      <c:valAx>
        <c:axId val="34407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406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180227471566083E-2"/>
          <c:y val="3.0831228624714983E-2"/>
          <c:w val="0.77113687177991574"/>
          <c:h val="0.843173265004598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40-4DCC-976E-7E9F3B725F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40-4DCC-976E-7E9F3B725F2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C40-4DCC-976E-7E9F3B725F2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C40-4DCC-976E-7E9F3B725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291008"/>
        <c:axId val="43292928"/>
        <c:axId val="0"/>
      </c:bar3DChart>
      <c:catAx>
        <c:axId val="43291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3292928"/>
        <c:crosses val="autoZero"/>
        <c:auto val="1"/>
        <c:lblAlgn val="ctr"/>
        <c:lblOffset val="100"/>
        <c:noMultiLvlLbl val="0"/>
      </c:catAx>
      <c:valAx>
        <c:axId val="43292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291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180227471566069E-2"/>
          <c:y val="3.0831228624714963E-2"/>
          <c:w val="0.77113687177991641"/>
          <c:h val="0.843173265004598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184-4C13-8D29-274D2BFED0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184-4C13-8D29-274D2BFED0F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184-4C13-8D29-274D2BFED0F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город</c:v>
                </c:pt>
                <c:pt idx="1">
                  <c:v>район</c:v>
                </c:pt>
                <c:pt idx="2">
                  <c:v>округ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184-4C13-8D29-274D2BFED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915904"/>
        <c:axId val="44269952"/>
        <c:axId val="0"/>
      </c:bar3DChart>
      <c:catAx>
        <c:axId val="43915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4269952"/>
        <c:crosses val="autoZero"/>
        <c:auto val="1"/>
        <c:lblAlgn val="ctr"/>
        <c:lblOffset val="100"/>
        <c:noMultiLvlLbl val="0"/>
      </c:catAx>
      <c:valAx>
        <c:axId val="44269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915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180227471566069E-2"/>
          <c:y val="3.0831228624714963E-2"/>
          <c:w val="0.77113687177991641"/>
          <c:h val="0.843173265004598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30,4</c:v>
                </c:pt>
                <c:pt idx="1">
                  <c:v>2022г. 27,0</c:v>
                </c:pt>
                <c:pt idx="2">
                  <c:v>2023г. 29,3</c:v>
                </c:pt>
                <c:pt idx="3">
                  <c:v>2024 г. 28,3</c:v>
                </c:pt>
                <c:pt idx="4">
                  <c:v>2025г. 26,1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4D-44F6-BAEA-983CA3528F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30,4</c:v>
                </c:pt>
                <c:pt idx="1">
                  <c:v>2022г. 27,0</c:v>
                </c:pt>
                <c:pt idx="2">
                  <c:v>2023г. 29,3</c:v>
                </c:pt>
                <c:pt idx="3">
                  <c:v>2024 г. 28,3</c:v>
                </c:pt>
                <c:pt idx="4">
                  <c:v>2025г. 26,1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1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84D-44F6-BAEA-983CA3528F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30,4</c:v>
                </c:pt>
                <c:pt idx="1">
                  <c:v>2022г. 27,0</c:v>
                </c:pt>
                <c:pt idx="2">
                  <c:v>2023г. 29,3</c:v>
                </c:pt>
                <c:pt idx="3">
                  <c:v>2024 г. 28,3</c:v>
                </c:pt>
                <c:pt idx="4">
                  <c:v>2025г. 26,1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2">
                  <c:v>29.3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84D-44F6-BAEA-983CA3528F1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30,4</c:v>
                </c:pt>
                <c:pt idx="1">
                  <c:v>2022г. 27,0</c:v>
                </c:pt>
                <c:pt idx="2">
                  <c:v>2023г. 29,3</c:v>
                </c:pt>
                <c:pt idx="3">
                  <c:v>2024 г. 28,3</c:v>
                </c:pt>
                <c:pt idx="4">
                  <c:v>2025г. 26,1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3">
                  <c:v>28.3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84D-44F6-BAEA-983CA3528F1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 5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30,4</c:v>
                </c:pt>
                <c:pt idx="1">
                  <c:v>2022г. 27,0</c:v>
                </c:pt>
                <c:pt idx="2">
                  <c:v>2023г. 29,3</c:v>
                </c:pt>
                <c:pt idx="3">
                  <c:v>2024 г. 28,3</c:v>
                </c:pt>
                <c:pt idx="4">
                  <c:v>2025г. 26,1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4">
                  <c:v>26.1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35-4EBD-A15F-4D614B11E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956480"/>
        <c:axId val="43970560"/>
        <c:axId val="0"/>
      </c:bar3DChart>
      <c:catAx>
        <c:axId val="43956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3970560"/>
        <c:crosses val="autoZero"/>
        <c:auto val="1"/>
        <c:lblAlgn val="ctr"/>
        <c:lblOffset val="100"/>
        <c:noMultiLvlLbl val="0"/>
      </c:catAx>
      <c:valAx>
        <c:axId val="43970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95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180227471566069E-2"/>
          <c:y val="3.0831228624714994E-2"/>
          <c:w val="0.77113687177991641"/>
          <c:h val="0.843173265004598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 4,0</c:v>
                </c:pt>
                <c:pt idx="1">
                  <c:v>2022г.  3,7</c:v>
                </c:pt>
                <c:pt idx="2">
                  <c:v>2023г.  3,8</c:v>
                </c:pt>
                <c:pt idx="3">
                  <c:v>2024г. 3,7</c:v>
                </c:pt>
                <c:pt idx="4">
                  <c:v>2025г. 3,6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EE-4386-B834-60DE16C6DD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 4,0</c:v>
                </c:pt>
                <c:pt idx="1">
                  <c:v>2022г.  3,7</c:v>
                </c:pt>
                <c:pt idx="2">
                  <c:v>2023г.  3,8</c:v>
                </c:pt>
                <c:pt idx="3">
                  <c:v>2024г. 3,7</c:v>
                </c:pt>
                <c:pt idx="4">
                  <c:v>2025г. 3,6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1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5EE-4386-B834-60DE16C6DD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 4,0</c:v>
                </c:pt>
                <c:pt idx="1">
                  <c:v>2022г.  3,7</c:v>
                </c:pt>
                <c:pt idx="2">
                  <c:v>2023г.  3,8</c:v>
                </c:pt>
                <c:pt idx="3">
                  <c:v>2024г. 3,7</c:v>
                </c:pt>
                <c:pt idx="4">
                  <c:v>2025г. 3,6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2">
                  <c:v>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EE-4386-B834-60DE16C6DD9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Столбец4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 4,0</c:v>
                </c:pt>
                <c:pt idx="1">
                  <c:v>2022г.  3,7</c:v>
                </c:pt>
                <c:pt idx="2">
                  <c:v>2023г.  3,8</c:v>
                </c:pt>
                <c:pt idx="3">
                  <c:v>2024г. 3,7</c:v>
                </c:pt>
                <c:pt idx="4">
                  <c:v>2025г. 3,6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3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3D-4DBF-BE59-174E2B84BFF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Столбец5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2021г.  4,0</c:v>
                </c:pt>
                <c:pt idx="1">
                  <c:v>2022г.  3,7</c:v>
                </c:pt>
                <c:pt idx="2">
                  <c:v>2023г.  3,8</c:v>
                </c:pt>
                <c:pt idx="3">
                  <c:v>2024г. 3,7</c:v>
                </c:pt>
                <c:pt idx="4">
                  <c:v>2025г. 3,6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4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C3D-4DBF-BE59-174E2B84BF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049152"/>
        <c:axId val="44050688"/>
        <c:axId val="0"/>
      </c:bar3DChart>
      <c:catAx>
        <c:axId val="44049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4050688"/>
        <c:crosses val="autoZero"/>
        <c:auto val="1"/>
        <c:lblAlgn val="ctr"/>
        <c:lblOffset val="100"/>
        <c:noMultiLvlLbl val="0"/>
      </c:catAx>
      <c:valAx>
        <c:axId val="44050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049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Аналитический отчет о</a:t>
            </a:r>
            <a:br>
              <a:rPr lang="ru-RU" b="1" dirty="0" smtClean="0"/>
            </a:br>
            <a:r>
              <a:rPr lang="ru-RU" b="1" dirty="0" smtClean="0"/>
              <a:t>результатах  ГИА 2025г. </a:t>
            </a:r>
            <a:br>
              <a:rPr lang="ru-RU" b="1" dirty="0" smtClean="0"/>
            </a:br>
            <a:r>
              <a:rPr lang="ru-RU" b="1" dirty="0" smtClean="0"/>
              <a:t>по биологии в</a:t>
            </a:r>
            <a:br>
              <a:rPr lang="ru-RU" b="1" dirty="0" smtClean="0"/>
            </a:br>
            <a:r>
              <a:rPr lang="ru-RU" b="1" dirty="0" err="1" smtClean="0"/>
              <a:t>Кинельском</a:t>
            </a:r>
            <a:r>
              <a:rPr lang="ru-RU" b="1" dirty="0" smtClean="0"/>
              <a:t> образовательном</a:t>
            </a:r>
            <a:br>
              <a:rPr lang="ru-RU" b="1" dirty="0" smtClean="0"/>
            </a:br>
            <a:r>
              <a:rPr lang="ru-RU" b="1" dirty="0" smtClean="0"/>
              <a:t>округе.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86614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Куприянова С.Г., </a:t>
            </a:r>
          </a:p>
          <a:p>
            <a:pPr algn="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учитель  биологии </a:t>
            </a:r>
          </a:p>
          <a:p>
            <a:pPr algn="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ГБОУ СОШ№5 «ОЦ «Лидер», </a:t>
            </a:r>
          </a:p>
          <a:p>
            <a:pPr algn="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член регионального</a:t>
            </a:r>
          </a:p>
          <a:p>
            <a:pPr algn="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МО учителей биологии</a:t>
            </a:r>
          </a:p>
          <a:p>
            <a:pPr algn="r"/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Государственная итоговая аттестация </a:t>
            </a:r>
            <a:r>
              <a:rPr lang="en-US" dirty="0" smtClean="0"/>
              <a:t>(</a:t>
            </a:r>
            <a:r>
              <a:rPr lang="ru-RU" dirty="0" smtClean="0"/>
              <a:t>ОГЭ) 2025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БИОЛОГИЯ</a:t>
            </a:r>
          </a:p>
          <a:p>
            <a:r>
              <a:rPr lang="ru-RU" dirty="0" smtClean="0"/>
              <a:t>9 классы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45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 выбора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103340"/>
              </p:ext>
            </p:extLst>
          </p:nvPr>
        </p:nvGraphicFramePr>
        <p:xfrm>
          <a:off x="457200" y="1600200"/>
          <a:ext cx="7715197" cy="26208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021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217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2019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2021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2022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2023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202</a:t>
                      </a:r>
                      <a:r>
                        <a:rPr lang="ru-RU" dirty="0" smtClean="0"/>
                        <a:t>4</a:t>
                      </a:r>
                      <a:r>
                        <a:rPr lang="ru-RU" baseline="0" dirty="0" smtClean="0"/>
                        <a:t>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Округ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236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Показатели средней оценки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20</a:t>
            </a:r>
            <a:r>
              <a:rPr lang="en-US" dirty="0" smtClean="0"/>
              <a:t>2</a:t>
            </a:r>
            <a:r>
              <a:rPr lang="ru-RU" dirty="0"/>
              <a:t>5</a:t>
            </a:r>
            <a:r>
              <a:rPr lang="ru-RU" dirty="0" smtClean="0"/>
              <a:t> год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20</a:t>
            </a:r>
            <a:r>
              <a:rPr lang="en-US" dirty="0" smtClean="0"/>
              <a:t>2</a:t>
            </a:r>
            <a:r>
              <a:rPr lang="ru-RU" dirty="0" smtClean="0"/>
              <a:t>4год</a:t>
            </a:r>
            <a:endParaRPr lang="ru-RU" dirty="0"/>
          </a:p>
        </p:txBody>
      </p:sp>
      <p:graphicFrame>
        <p:nvGraphicFramePr>
          <p:cNvPr id="11" name="Содержимое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2833823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Содержимое 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954625577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696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Средний балл и средняя оценка по округу</a:t>
            </a:r>
            <a:endParaRPr lang="ru-RU" dirty="0"/>
          </a:p>
        </p:txBody>
      </p:sp>
      <p:graphicFrame>
        <p:nvGraphicFramePr>
          <p:cNvPr id="8" name="Содержимое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6556775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Средняя оценка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Средний балл</a:t>
            </a:r>
            <a:endParaRPr lang="ru-RU" dirty="0"/>
          </a:p>
        </p:txBody>
      </p:sp>
      <p:graphicFrame>
        <p:nvGraphicFramePr>
          <p:cNvPr id="9" name="Содержимое 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67037373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47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42617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Результаты ОГЭ на территории </a:t>
            </a:r>
            <a:r>
              <a:rPr lang="ru-RU" sz="2800" dirty="0" err="1" smtClean="0"/>
              <a:t>Кинельского</a:t>
            </a:r>
            <a:r>
              <a:rPr lang="ru-RU" sz="2800" dirty="0" smtClean="0"/>
              <a:t> управления  (городские школы, 2025г.)</a:t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415430"/>
              </p:ext>
            </p:extLst>
          </p:nvPr>
        </p:nvGraphicFramePr>
        <p:xfrm>
          <a:off x="144572" y="1844824"/>
          <a:ext cx="831586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70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4221611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К-во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участн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/7,7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8/61,5%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3/30,8%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1/2,9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11/32,4%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18/52,9%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4/11,8%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1/14,3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4/57,1%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2/28,6%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2/28,6%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3/42,9%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2/28,6%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7/43,8%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7/43,8%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2/12,5%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2/20%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8/80%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3/60%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2/40%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</a:t>
                      </a:r>
                      <a:r>
                        <a:rPr lang="ru-RU" baseline="0" dirty="0" smtClean="0"/>
                        <a:t> №9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12/57,1%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9/42,9%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2/33,3%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3/50%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1/16,7%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СОШ №11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2/33,3%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3/50%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1/16,7%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28,0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58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54868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Результаты ОГЭ на территории </a:t>
            </a:r>
            <a:r>
              <a:rPr lang="ru-RU" sz="2800" dirty="0" err="1" smtClean="0"/>
              <a:t>Кинельского</a:t>
            </a:r>
            <a:r>
              <a:rPr lang="ru-RU" sz="2800" dirty="0" smtClean="0"/>
              <a:t> управления (2025)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876043"/>
              </p:ext>
            </p:extLst>
          </p:nvPr>
        </p:nvGraphicFramePr>
        <p:xfrm>
          <a:off x="251520" y="295280"/>
          <a:ext cx="8280920" cy="6158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122500177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К-во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участ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(%)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Бобровская</a:t>
                      </a:r>
                      <a:r>
                        <a:rPr lang="ru-RU" sz="1400" baseline="0" dirty="0" smtClean="0"/>
                        <a:t>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3/37,5%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5/62,5%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24,0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Алакаевская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29,0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3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Богдановская</a:t>
                      </a:r>
                      <a:r>
                        <a:rPr lang="ru-RU" sz="1400" dirty="0" smtClean="0"/>
                        <a:t>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12/80%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3/20%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22,0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77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Б-Малышевская</a:t>
                      </a:r>
                      <a:r>
                        <a:rPr lang="ru-RU" sz="1400" dirty="0" smtClean="0"/>
                        <a:t> ООШ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Бузаевская</a:t>
                      </a:r>
                      <a:r>
                        <a:rPr lang="ru-RU" sz="1400" dirty="0" smtClean="0"/>
                        <a:t>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41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Георгиевская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5/62,5%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3/37,5%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25,0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Домашкинская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1/25%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2/50%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1/25%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34,0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Кинельская</a:t>
                      </a:r>
                      <a:r>
                        <a:rPr lang="ru-RU" sz="1400" dirty="0" smtClean="0"/>
                        <a:t>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32,0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Комсомольская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4/57,1%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3/42,9%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Красносамарская</a:t>
                      </a:r>
                      <a:r>
                        <a:rPr lang="ru-RU" sz="1400" dirty="0" smtClean="0"/>
                        <a:t>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2/50%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2/50%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27,0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63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err="1" smtClean="0"/>
                        <a:t>Парфеновская</a:t>
                      </a:r>
                      <a:r>
                        <a:rPr lang="ru-RU" sz="1400" baseline="0" dirty="0" smtClean="0"/>
                        <a:t> О</a:t>
                      </a:r>
                      <a:r>
                        <a:rPr lang="ru-RU" sz="1400" dirty="0" smtClean="0"/>
                        <a:t>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29,0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Октябрьская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1/33,3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2/66,7%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Покровская ООШ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Сколковская</a:t>
                      </a:r>
                      <a:r>
                        <a:rPr lang="ru-RU" sz="1400" dirty="0" smtClean="0"/>
                        <a:t>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2/100%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33,0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Сырейская</a:t>
                      </a:r>
                      <a:r>
                        <a:rPr lang="ru-RU" sz="1400" dirty="0" smtClean="0"/>
                        <a:t> 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4/57,1%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3/42,9%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377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Чубовская</a:t>
                      </a:r>
                      <a:r>
                        <a:rPr lang="ru-RU" sz="1400" dirty="0" smtClean="0"/>
                        <a:t>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2/40%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3/60%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М-Малышевская 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1/50%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1/50%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5200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Угорье ООШ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74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 по округу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2025 год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Количество участников – </a:t>
            </a:r>
            <a:r>
              <a:rPr lang="ru-RU" dirty="0" smtClean="0"/>
              <a:t>200</a:t>
            </a:r>
            <a:endParaRPr lang="ru-RU" dirty="0"/>
          </a:p>
          <a:p>
            <a:pPr>
              <a:buNone/>
            </a:pPr>
            <a:r>
              <a:rPr lang="ru-RU" dirty="0"/>
              <a:t>Средний балл – </a:t>
            </a:r>
            <a:r>
              <a:rPr lang="ru-RU" dirty="0" smtClean="0"/>
              <a:t>26,1 </a:t>
            </a:r>
            <a:endParaRPr lang="ru-RU" dirty="0"/>
          </a:p>
          <a:p>
            <a:pPr>
              <a:buNone/>
            </a:pPr>
            <a:r>
              <a:rPr lang="ru-RU" dirty="0"/>
              <a:t>Двоек – 3</a:t>
            </a:r>
            <a:r>
              <a:rPr lang="ru-RU" dirty="0" smtClean="0"/>
              <a:t> (1,5%)   </a:t>
            </a:r>
            <a:endParaRPr lang="ru-RU" dirty="0"/>
          </a:p>
          <a:p>
            <a:pPr>
              <a:buNone/>
            </a:pPr>
            <a:r>
              <a:rPr lang="ru-RU" dirty="0"/>
              <a:t>Троек – </a:t>
            </a:r>
            <a:r>
              <a:rPr lang="ru-RU" dirty="0" smtClean="0"/>
              <a:t>91   (45,5%)</a:t>
            </a:r>
            <a:endParaRPr lang="ru-RU" dirty="0"/>
          </a:p>
          <a:p>
            <a:pPr>
              <a:buNone/>
            </a:pPr>
            <a:r>
              <a:rPr lang="ru-RU" dirty="0"/>
              <a:t>Четверок – 9</a:t>
            </a:r>
            <a:r>
              <a:rPr lang="ru-RU" dirty="0" smtClean="0"/>
              <a:t>5   (47,5%)</a:t>
            </a:r>
            <a:endParaRPr lang="ru-RU" dirty="0"/>
          </a:p>
          <a:p>
            <a:pPr>
              <a:buNone/>
            </a:pPr>
            <a:r>
              <a:rPr lang="ru-RU" dirty="0"/>
              <a:t>Пятерок – </a:t>
            </a:r>
            <a:r>
              <a:rPr lang="ru-RU" dirty="0" smtClean="0"/>
              <a:t>11  (5,5%)</a:t>
            </a:r>
            <a:endParaRPr lang="ru-RU" dirty="0"/>
          </a:p>
          <a:p>
            <a:pPr>
              <a:buNone/>
            </a:pPr>
            <a:r>
              <a:rPr lang="ru-RU" dirty="0"/>
              <a:t>Средняя оценка – </a:t>
            </a:r>
            <a:r>
              <a:rPr lang="ru-RU" dirty="0" smtClean="0"/>
              <a:t>3,6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2024 год</a:t>
            </a:r>
            <a:endParaRPr lang="ru-RU" sz="36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Количество участников – </a:t>
            </a:r>
            <a:r>
              <a:rPr lang="ru-RU" dirty="0" smtClean="0"/>
              <a:t>240</a:t>
            </a:r>
            <a:endParaRPr lang="ru-RU" dirty="0"/>
          </a:p>
          <a:p>
            <a:pPr>
              <a:buNone/>
            </a:pPr>
            <a:r>
              <a:rPr lang="ru-RU" dirty="0"/>
              <a:t>Средний балл – </a:t>
            </a:r>
            <a:r>
              <a:rPr lang="ru-RU" dirty="0" smtClean="0"/>
              <a:t>28,3 </a:t>
            </a:r>
            <a:endParaRPr lang="ru-RU" dirty="0"/>
          </a:p>
          <a:p>
            <a:pPr>
              <a:buNone/>
            </a:pPr>
            <a:r>
              <a:rPr lang="ru-RU" dirty="0"/>
              <a:t>Двоек – </a:t>
            </a:r>
            <a:r>
              <a:rPr lang="ru-RU" dirty="0" smtClean="0"/>
              <a:t>7 (2,9%)</a:t>
            </a:r>
            <a:endParaRPr lang="ru-RU" dirty="0"/>
          </a:p>
          <a:p>
            <a:pPr>
              <a:buNone/>
            </a:pPr>
            <a:r>
              <a:rPr lang="ru-RU" dirty="0"/>
              <a:t>Троек – </a:t>
            </a:r>
            <a:r>
              <a:rPr lang="ru-RU" dirty="0" smtClean="0"/>
              <a:t>80   (33,3%)</a:t>
            </a:r>
            <a:endParaRPr lang="ru-RU" dirty="0"/>
          </a:p>
          <a:p>
            <a:pPr>
              <a:buNone/>
            </a:pPr>
            <a:r>
              <a:rPr lang="ru-RU" dirty="0"/>
              <a:t>Четверок – </a:t>
            </a:r>
            <a:r>
              <a:rPr lang="ru-RU" dirty="0" smtClean="0"/>
              <a:t>125   (52,1%)</a:t>
            </a:r>
            <a:endParaRPr lang="ru-RU" dirty="0"/>
          </a:p>
          <a:p>
            <a:pPr>
              <a:buNone/>
            </a:pPr>
            <a:r>
              <a:rPr lang="ru-RU" dirty="0"/>
              <a:t>Пятерок – </a:t>
            </a:r>
            <a:r>
              <a:rPr lang="ru-RU" dirty="0" smtClean="0"/>
              <a:t>28  (11,7%)</a:t>
            </a:r>
            <a:endParaRPr lang="ru-RU" dirty="0"/>
          </a:p>
          <a:p>
            <a:pPr>
              <a:buNone/>
            </a:pPr>
            <a:r>
              <a:rPr lang="ru-RU" dirty="0"/>
              <a:t>Средняя оценка – </a:t>
            </a:r>
            <a:r>
              <a:rPr lang="ru-RU" dirty="0" smtClean="0"/>
              <a:t>3,7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4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Результаты ОГЭ (биология) 2025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Округ:</a:t>
            </a:r>
            <a:br>
              <a:rPr lang="ru-RU" sz="3600" dirty="0" smtClean="0"/>
            </a:br>
            <a:r>
              <a:rPr lang="ru-RU" sz="3600" dirty="0" smtClean="0"/>
              <a:t>Количество участников 200</a:t>
            </a:r>
            <a:br>
              <a:rPr lang="ru-RU" sz="3600" dirty="0" smtClean="0"/>
            </a:br>
            <a:r>
              <a:rPr lang="ru-RU" sz="3600" dirty="0" smtClean="0"/>
              <a:t>Средняя оценка 3,6</a:t>
            </a:r>
            <a:br>
              <a:rPr lang="ru-RU" sz="3600" dirty="0" smtClean="0"/>
            </a:br>
            <a:r>
              <a:rPr lang="ru-RU" sz="3600" dirty="0" smtClean="0"/>
              <a:t>Средний балл 26,1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3789040"/>
            <a:ext cx="4040188" cy="64807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 algn="ctr"/>
            <a:r>
              <a:rPr lang="ru-RU" sz="4500" dirty="0" smtClean="0"/>
              <a:t>Город:</a:t>
            </a:r>
            <a:endParaRPr lang="ru-RU" sz="45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57200" y="4437112"/>
            <a:ext cx="4040188" cy="16890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Количество участников   125</a:t>
            </a:r>
          </a:p>
          <a:p>
            <a:pPr>
              <a:buNone/>
            </a:pPr>
            <a:r>
              <a:rPr lang="ru-RU" dirty="0"/>
              <a:t>С</a:t>
            </a:r>
            <a:r>
              <a:rPr lang="ru-RU" dirty="0" smtClean="0"/>
              <a:t>редняя оценка    3,8</a:t>
            </a:r>
          </a:p>
          <a:p>
            <a:pPr>
              <a:buNone/>
            </a:pPr>
            <a:r>
              <a:rPr lang="ru-RU" dirty="0" smtClean="0"/>
              <a:t>Средний балл     26,6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5025" y="3861048"/>
            <a:ext cx="4041775" cy="648072"/>
          </a:xfrm>
        </p:spPr>
        <p:txBody>
          <a:bodyPr/>
          <a:lstStyle/>
          <a:p>
            <a:pPr algn="ctr"/>
            <a:r>
              <a:rPr lang="ru-RU" dirty="0" smtClean="0"/>
              <a:t>Район: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4437112"/>
            <a:ext cx="4041775" cy="16890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Количество участников   75 Средняя оценка    3,5</a:t>
            </a:r>
          </a:p>
          <a:p>
            <a:pPr>
              <a:buNone/>
            </a:pPr>
            <a:r>
              <a:rPr lang="ru-RU" dirty="0" smtClean="0"/>
              <a:t>Средний балл       25,4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77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Задачи ОМО учителей биологии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 на 2025-26 уч. год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600" b="1" dirty="0" smtClean="0"/>
              <a:t>Методическое объединение работает над темой: </a:t>
            </a:r>
            <a:r>
              <a:rPr lang="ru-RU" sz="2600" b="1" dirty="0" smtClean="0">
                <a:solidFill>
                  <a:srgbClr val="7030A0"/>
                </a:solidFill>
              </a:rPr>
              <a:t>Повышение эффективности и качества обучения на основе современных подходов в условиях модернизации российского образования</a:t>
            </a:r>
          </a:p>
          <a:p>
            <a:pPr marL="0" indent="0">
              <a:buNone/>
            </a:pPr>
            <a:endParaRPr lang="ru-RU" sz="26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2000" b="1" dirty="0" smtClean="0"/>
              <a:t>Задачи на 2024-25 учебный год:</a:t>
            </a:r>
          </a:p>
          <a:p>
            <a:r>
              <a:rPr lang="ru-RU" sz="2000" b="1" dirty="0" smtClean="0"/>
              <a:t>Повышение квалификации, уровня профессионального мастерства педагогов через участие в работе методических семинаров, курсов повышения квалификации</a:t>
            </a:r>
          </a:p>
          <a:p>
            <a:r>
              <a:rPr lang="ru-RU" sz="2000" b="1" dirty="0" smtClean="0"/>
              <a:t>Повышение качества проведения уроков на основе внедрения инновационных образовательных технологий</a:t>
            </a:r>
          </a:p>
          <a:p>
            <a:r>
              <a:rPr lang="ru-RU" sz="2000" b="1" dirty="0" smtClean="0"/>
              <a:t>Совершенствование профессиональной компетенции педагогов путем самообразования, обобщения и распространения передового педагогического опыта, публикаций авторских материалов, участия в конкурсах профессионального мастерства, конференциях, фестивалях и других мероприятиях</a:t>
            </a:r>
          </a:p>
          <a:p>
            <a:r>
              <a:rPr lang="ru-RU" sz="2000" b="1" dirty="0" smtClean="0"/>
              <a:t>Изучение методических материалов по вопросам обновления содержания образования в контексте ФГОС</a:t>
            </a:r>
          </a:p>
          <a:p>
            <a:r>
              <a:rPr lang="ru-RU" sz="2000" b="1" dirty="0" smtClean="0"/>
              <a:t>Изучение вопросов формирования естественнонаучной грамотности обучающихся на уроках и внеурочных занятиях</a:t>
            </a:r>
          </a:p>
          <a:p>
            <a:r>
              <a:rPr lang="ru-RU" sz="2000" b="1" dirty="0" smtClean="0"/>
              <a:t>Совершенствование форм и методов организации работы с одаренными детьми, детьми с ОВЗ и др. </a:t>
            </a:r>
          </a:p>
          <a:p>
            <a:r>
              <a:rPr lang="ru-RU" sz="2000" b="1" dirty="0" smtClean="0"/>
              <a:t>Оказание консультативной помощи педагогам при подготовке обучающихся к ГИА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65865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ЕГЭ 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Биология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Приоритеты у выпускников по выбору предметов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(% от числа выпускников, участвовавших в ЕГЭ) </a:t>
            </a:r>
            <a:endParaRPr lang="ru-RU" sz="2400" dirty="0"/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8444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6344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Статистика выбора экзаменов</a:t>
            </a:r>
            <a:br>
              <a:rPr lang="ru-RU" dirty="0" smtClean="0"/>
            </a:br>
            <a:r>
              <a:rPr lang="ru-RU" dirty="0" smtClean="0"/>
              <a:t>(биология)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663290"/>
              </p:ext>
            </p:extLst>
          </p:nvPr>
        </p:nvGraphicFramePr>
        <p:xfrm>
          <a:off x="457200" y="1600200"/>
          <a:ext cx="8003233" cy="26208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33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433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r>
                        <a:rPr lang="en-US" dirty="0" smtClean="0"/>
                        <a:t>20</a:t>
                      </a:r>
                      <a:r>
                        <a:rPr lang="ru-RU" dirty="0" smtClean="0"/>
                        <a:t>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</a:t>
                      </a:r>
                      <a:r>
                        <a:rPr lang="en-US" dirty="0" smtClean="0"/>
                        <a:t>3</a:t>
                      </a:r>
                      <a:r>
                        <a:rPr lang="ru-RU" dirty="0" smtClean="0"/>
                        <a:t>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2024 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2025 г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Район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522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Округ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53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6790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Средний балл по годам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Средний балл по городским школам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720821"/>
              </p:ext>
            </p:extLst>
          </p:nvPr>
        </p:nvGraphicFramePr>
        <p:xfrm>
          <a:off x="0" y="1556792"/>
          <a:ext cx="9144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Средний балл по районным школам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4938"/>
              </p:ext>
            </p:extLst>
          </p:nvPr>
        </p:nvGraphicFramePr>
        <p:xfrm>
          <a:off x="0" y="1556792"/>
          <a:ext cx="9144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dirty="0" smtClean="0"/>
              <a:t>Результаты ЕГЭ по школам, 2024 г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648072"/>
          </a:xfrm>
        </p:spPr>
        <p:txBody>
          <a:bodyPr/>
          <a:lstStyle/>
          <a:p>
            <a:r>
              <a:rPr lang="ru-RU" dirty="0" smtClean="0"/>
              <a:t>Город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49017845"/>
              </p:ext>
            </p:extLst>
          </p:nvPr>
        </p:nvGraphicFramePr>
        <p:xfrm>
          <a:off x="179513" y="2060848"/>
          <a:ext cx="3816423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1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50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К-во</a:t>
                      </a:r>
                      <a:r>
                        <a:rPr lang="ru-RU" dirty="0" smtClean="0"/>
                        <a:t> участников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СОШ №7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268761"/>
            <a:ext cx="4041775" cy="43204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Район </a:t>
            </a:r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36014816"/>
              </p:ext>
            </p:extLst>
          </p:nvPr>
        </p:nvGraphicFramePr>
        <p:xfrm>
          <a:off x="4211960" y="1700808"/>
          <a:ext cx="4608511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78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12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К-во</a:t>
                      </a:r>
                      <a:r>
                        <a:rPr lang="ru-RU" dirty="0" smtClean="0"/>
                        <a:t> участников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Комсомольская СОШ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err="1" smtClean="0"/>
                        <a:t>Домашкинская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СОШ</a:t>
                      </a:r>
                    </a:p>
                    <a:p>
                      <a:pPr algn="ctr"/>
                      <a:r>
                        <a:rPr lang="ru-RU" baseline="0" dirty="0" err="1" smtClean="0"/>
                        <a:t>Красносамарская</a:t>
                      </a:r>
                      <a:r>
                        <a:rPr lang="ru-RU" baseline="0" dirty="0" smtClean="0"/>
                        <a:t> СОШ</a:t>
                      </a:r>
                      <a:r>
                        <a:rPr lang="ru-RU" dirty="0" smtClean="0"/>
                        <a:t>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ЕГЭ, 2024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Наивысший балл </a:t>
            </a:r>
            <a:r>
              <a:rPr lang="ru-RU" dirty="0" smtClean="0"/>
              <a:t>– 90 (ГБОУ СОШ №</a:t>
            </a:r>
            <a:r>
              <a:rPr lang="ru-RU" dirty="0"/>
              <a:t>2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b="1" dirty="0" smtClean="0"/>
              <a:t>Не преодолели минимальный порог </a:t>
            </a:r>
            <a:r>
              <a:rPr lang="ru-RU" dirty="0" smtClean="0"/>
              <a:t>–</a:t>
            </a:r>
          </a:p>
          <a:p>
            <a:pPr>
              <a:buNone/>
            </a:pPr>
            <a:r>
              <a:rPr lang="ru-RU" b="1" dirty="0" smtClean="0"/>
              <a:t>В 2023 году </a:t>
            </a:r>
            <a:r>
              <a:rPr lang="ru-RU" dirty="0" smtClean="0"/>
              <a:t>– 12 (СОШ №1, СОШ №2,         СОШ №5, </a:t>
            </a:r>
            <a:r>
              <a:rPr lang="ru-RU" dirty="0" err="1" smtClean="0"/>
              <a:t>Кинельская</a:t>
            </a:r>
            <a:r>
              <a:rPr lang="ru-RU" dirty="0" smtClean="0"/>
              <a:t> СОШ, </a:t>
            </a:r>
            <a:r>
              <a:rPr lang="ru-RU" dirty="0" err="1" smtClean="0"/>
              <a:t>Чубовская</a:t>
            </a:r>
            <a:r>
              <a:rPr lang="ru-RU" dirty="0" smtClean="0"/>
              <a:t> СОШ)</a:t>
            </a:r>
          </a:p>
          <a:p>
            <a:pPr>
              <a:buNone/>
            </a:pPr>
            <a:r>
              <a:rPr lang="ru-RU" b="1" dirty="0" smtClean="0"/>
              <a:t>В 2024 году </a:t>
            </a:r>
            <a:r>
              <a:rPr lang="ru-RU" dirty="0" smtClean="0"/>
              <a:t>– 3 (СОШ №1, СОШ №5, </a:t>
            </a:r>
            <a:r>
              <a:rPr lang="ru-RU" dirty="0" err="1" smtClean="0"/>
              <a:t>Домашкинская</a:t>
            </a:r>
            <a:r>
              <a:rPr lang="ru-RU" dirty="0" smtClean="0"/>
              <a:t> СОШ)</a:t>
            </a:r>
          </a:p>
          <a:p>
            <a:pPr>
              <a:buNone/>
            </a:pPr>
            <a:r>
              <a:rPr lang="ru-RU" b="1" dirty="0" smtClean="0"/>
              <a:t>В 2025 году </a:t>
            </a:r>
            <a:r>
              <a:rPr lang="ru-RU" dirty="0" smtClean="0"/>
              <a:t>– 2 (СОШ № 3, СОШ № 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2419</TotalTime>
  <Words>922</Words>
  <Application>Microsoft Office PowerPoint</Application>
  <PresentationFormat>Экран (4:3)</PresentationFormat>
  <Paragraphs>414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Аналитический отчет о результатах  ГИА 2025г.  по биологии в Кинельском образовательном округе. </vt:lpstr>
      <vt:lpstr>ЕГЭ </vt:lpstr>
      <vt:lpstr>Приоритеты у выпускников по выбору предметов  (% от числа выпускников, участвовавших в ЕГЭ) </vt:lpstr>
      <vt:lpstr>Статистика выбора экзаменов (биология)</vt:lpstr>
      <vt:lpstr>Средний балл по годам</vt:lpstr>
      <vt:lpstr>Средний балл по городским школам </vt:lpstr>
      <vt:lpstr>Средний балл по районным школам </vt:lpstr>
      <vt:lpstr>Результаты ЕГЭ по школам, 2024 г</vt:lpstr>
      <vt:lpstr>Результаты ЕГЭ, 2024 год</vt:lpstr>
      <vt:lpstr>Государственная итоговая аттестация (ОГЭ) 2025</vt:lpstr>
      <vt:lpstr>Статистика выбора </vt:lpstr>
      <vt:lpstr>Показатели средней оценки  </vt:lpstr>
      <vt:lpstr>Средний балл и средняя оценка по округу</vt:lpstr>
      <vt:lpstr>Результаты ОГЭ на территории Кинельского управления  (городские школы, 2025г.) </vt:lpstr>
      <vt:lpstr>Результаты ОГЭ на территории Кинельского управления (2025)</vt:lpstr>
      <vt:lpstr>Итого по округу </vt:lpstr>
      <vt:lpstr>Результаты ОГЭ (биология) 2025 Округ: Количество участников 200 Средняя оценка 3,6 Средний балл 26,1 </vt:lpstr>
      <vt:lpstr>Задачи ОМО учителей биологии  на 2025-26 уч.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итоговая аттестация</dc:title>
  <dc:creator>Teacher</dc:creator>
  <cp:lastModifiedBy>Артемова</cp:lastModifiedBy>
  <cp:revision>176</cp:revision>
  <cp:lastPrinted>2024-08-28T06:05:30Z</cp:lastPrinted>
  <dcterms:created xsi:type="dcterms:W3CDTF">2016-08-15T12:18:03Z</dcterms:created>
  <dcterms:modified xsi:type="dcterms:W3CDTF">2025-10-17T08:51:31Z</dcterms:modified>
</cp:coreProperties>
</file>