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2192000" cy="6858000"/>
  <p:notesSz cx="12192000" cy="6858000"/>
  <p:defaultTextStyle>
    <a:defPPr>
      <a:defRPr lang="ru-RU"/>
    </a:defPPr>
    <a:lvl1pPr marL="0" algn="l" defTabSz="91440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94" d="100"/>
          <a:sy n="94" d="100"/>
        </p:scale>
        <p:origin x="-384" y="-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 userDrawn="1">
  <p:cSld name="Title Slid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 bwMode="auto">
          <a:xfrm>
            <a:off x="0" y="-8467"/>
            <a:ext cx="12192000" cy="6866466"/>
            <a:chOff x="0" y="-8467"/>
            <a:chExt cx="12192000" cy="6866466"/>
          </a:xfrm>
        </p:grpSpPr>
        <p:cxnSp>
          <p:nvCxnSpPr>
            <p:cNvPr id="32" name="Straight Connector 31"/>
            <p:cNvCxnSpPr>
              <a:cxnSpLocks/>
            </p:cNvCxnSpPr>
            <p:nvPr/>
          </p:nvCxnSpPr>
          <p:spPr bwMode="auto"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>
              <a:cxnSpLocks/>
            </p:cNvCxnSpPr>
            <p:nvPr/>
          </p:nvCxnSpPr>
          <p:spPr bwMode="auto"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 bwMode="auto">
            <a:xfrm>
              <a:off x="9181476" y="-8467"/>
              <a:ext cx="3007349" cy="6866466"/>
            </a:xfrm>
            <a:custGeom>
              <a:avLst/>
              <a:gdLst/>
              <a:ahLst/>
              <a:cxnLst/>
              <a:rect l="l" t="t" r="r" b="b"/>
              <a:pathLst>
                <a:path w="3007349" h="6866467" extrusionOk="0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 bwMode="auto">
            <a:xfrm>
              <a:off x="9603442" y="-8467"/>
              <a:ext cx="2588558" cy="6866466"/>
            </a:xfrm>
            <a:custGeom>
              <a:avLst/>
              <a:gdLst/>
              <a:ahLst/>
              <a:cxnLst/>
              <a:rect l="l" t="t" r="r" b="b"/>
              <a:pathLst>
                <a:path w="2573311" h="6866467" extrusionOk="0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 bwMode="auto">
            <a:xfrm>
              <a:off x="8932333" y="3048000"/>
              <a:ext cx="3259666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 bwMode="auto">
            <a:xfrm>
              <a:off x="9334500" y="-8467"/>
              <a:ext cx="2854326" cy="6866466"/>
            </a:xfrm>
            <a:custGeom>
              <a:avLst/>
              <a:gdLst/>
              <a:ahLst/>
              <a:cxnLst/>
              <a:rect l="l" t="t" r="r" b="b"/>
              <a:pathLst>
                <a:path w="2858013" h="6866467" extrusionOk="0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 bwMode="auto">
            <a:xfrm>
              <a:off x="10898730" y="-8467"/>
              <a:ext cx="1290094" cy="6866466"/>
            </a:xfrm>
            <a:custGeom>
              <a:avLst/>
              <a:gdLst/>
              <a:ahLst/>
              <a:cxnLst/>
              <a:rect l="l" t="t" r="r" b="b"/>
              <a:pathLst>
                <a:path w="1290094" h="6858000" extrusionOk="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 bwMode="auto">
            <a:xfrm>
              <a:off x="10938999" y="-8467"/>
              <a:ext cx="1249825" cy="6866466"/>
            </a:xfrm>
            <a:custGeom>
              <a:avLst/>
              <a:gdLst/>
              <a:ahLst/>
              <a:cxnLst/>
              <a:rect l="l" t="t" r="r" b="b"/>
              <a:pathLst>
                <a:path w="1249825" h="6858000" extrusionOk="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 bwMode="auto">
            <a:xfrm>
              <a:off x="10371666" y="3589867"/>
              <a:ext cx="1817158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 bwMode="auto"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 bwMode="auto"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r>
              <a:rPr lang="en-US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auto"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>
              <a:defRPr/>
            </a:pPr>
            <a:r>
              <a:rPr lang="en-US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61BEF0D-F0BB-DE4B-95CE-6DB70DBA9567}" type="datetimeFigureOut">
              <a:rPr lang="en-US"/>
              <a:t>9/25/2025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D57F1E4F-1CFF-5643-939E-217C01CDF565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Title and Capti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pPr>
              <a:defRPr/>
            </a:pPr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61BEF0D-F0BB-DE4B-95CE-6DB70DBA9567}" type="datetimeFigureOut">
              <a:rPr lang="en-US"/>
              <a:t>9/25/2025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D57F1E4F-1CFF-5643-939E-217C01CDF565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Quote with Capti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pPr>
              <a:defRPr/>
            </a:pPr>
            <a:r>
              <a:rPr lang="en-US"/>
              <a:t>Click to edit Master title style</a:t>
            </a:r>
            <a:endParaRPr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 bwMode="auto"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61BEF0D-F0BB-DE4B-95CE-6DB70DBA9567}" type="datetimeFigureOut">
              <a:rPr lang="en-US"/>
              <a:t>9/25/2025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D57F1E4F-1CFF-5643-939E-217C01CDF565}" type="slidenum">
              <a:rPr lang="en-US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 bwMode="auto">
          <a:xfrm>
            <a:off x="541870" y="790378"/>
            <a:ext cx="609600" cy="5847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>
              <a:defRPr/>
            </a:pPr>
            <a:r>
              <a:rPr lang="en-US" sz="800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“</a:t>
            </a:r>
            <a:endParaRPr/>
          </a:p>
        </p:txBody>
      </p:sp>
      <p:sp>
        <p:nvSpPr>
          <p:cNvPr id="22" name="TextBox 21"/>
          <p:cNvSpPr txBox="1"/>
          <p:nvPr/>
        </p:nvSpPr>
        <p:spPr bwMode="auto">
          <a:xfrm>
            <a:off x="8893011" y="2886556"/>
            <a:ext cx="609600" cy="5847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>
              <a:defRPr/>
            </a:pPr>
            <a:r>
              <a:rPr lang="en-US" sz="800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Name Card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pPr>
              <a:defRPr/>
            </a:pPr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61BEF0D-F0BB-DE4B-95CE-6DB70DBA9567}" type="datetimeFigureOut">
              <a:rPr lang="en-US"/>
              <a:t>9/25/2025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D57F1E4F-1CFF-5643-939E-217C01CDF565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Quote Name Card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pPr>
              <a:defRPr/>
            </a:pPr>
            <a:r>
              <a:rPr lang="en-US"/>
              <a:t>Click to edit Master title style</a:t>
            </a:r>
            <a:endParaRPr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 bwMode="auto"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61BEF0D-F0BB-DE4B-95CE-6DB70DBA9567}" type="datetimeFigureOut">
              <a:rPr lang="en-US"/>
              <a:t>9/25/2025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D57F1E4F-1CFF-5643-939E-217C01CDF565}" type="slidenum">
              <a:rPr lang="en-US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 bwMode="auto">
          <a:xfrm>
            <a:off x="541870" y="790378"/>
            <a:ext cx="609600" cy="5847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>
              <a:defRPr/>
            </a:pPr>
            <a:r>
              <a:rPr lang="en-US" sz="800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“</a:t>
            </a:r>
            <a:endParaRPr/>
          </a:p>
        </p:txBody>
      </p:sp>
      <p:sp>
        <p:nvSpPr>
          <p:cNvPr id="25" name="TextBox 24"/>
          <p:cNvSpPr txBox="1"/>
          <p:nvPr/>
        </p:nvSpPr>
        <p:spPr bwMode="auto">
          <a:xfrm>
            <a:off x="8893011" y="2886556"/>
            <a:ext cx="609600" cy="5847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>
              <a:defRPr/>
            </a:pPr>
            <a:r>
              <a:rPr lang="en-US" sz="800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/>
          </a:p>
        </p:txBody>
      </p:sp>
    </p:spTree>
  </p:cSld>
  <p:clrMapOvr>
    <a:masterClrMapping/>
  </p:clrMapOvr>
  <p:hf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True or Fals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pPr>
              <a:defRPr/>
            </a:pPr>
            <a:r>
              <a:rPr lang="en-US"/>
              <a:t>Click to edit Master title style</a:t>
            </a:r>
            <a:endParaRPr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 bwMode="auto"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61BEF0D-F0BB-DE4B-95CE-6DB70DBA9567}" type="datetimeFigureOut">
              <a:rPr lang="en-US"/>
              <a:t>9/25/2025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D57F1E4F-1CFF-5643-939E-217C01CDF565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  <p:hf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vertTx" preserve="1" userDrawn="1">
  <p:cSld name="Title and Vertical 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 bwMode="auto"/>
        <p:txBody>
          <a:bodyPr vert="eaVert"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55C6B4A9-1611-4792-9094-5F34BCA07E0B}" type="datetimeFigureOut">
              <a:rPr lang="en-US"/>
              <a:t>9/25/2025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89333C77-0158-454C-844F-B7AB9BD7DAD4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  <p:hf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vertTitleAndTx" preserve="1" userDrawn="1">
  <p:cSld name="Vertical Title and 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 bwMode="auto">
          <a:xfrm>
            <a:off x="7967673" y="609599"/>
            <a:ext cx="1304743" cy="5251451"/>
          </a:xfrm>
        </p:spPr>
        <p:txBody>
          <a:bodyPr vert="eaVert" anchor="ctr"/>
          <a:lstStyle/>
          <a:p>
            <a:pPr>
              <a:defRPr/>
            </a:pPr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 bwMode="auto">
          <a:xfrm>
            <a:off x="677335" y="609600"/>
            <a:ext cx="7060150" cy="5251450"/>
          </a:xfrm>
        </p:spPr>
        <p:txBody>
          <a:bodyPr vert="eaVert"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61BEF0D-F0BB-DE4B-95CE-6DB70DBA9567}" type="datetimeFigureOut">
              <a:rPr lang="en-US"/>
              <a:t>9/25/2025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D57F1E4F-1CFF-5643-939E-217C01CDF565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" preserve="1" userDrawn="1">
  <p:cSld name="Title and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>
            <a:normAutofit/>
          </a:bodyPr>
          <a:lstStyle>
            <a:lvl1pPr>
              <a:defRPr sz="3600"/>
            </a:lvl1pPr>
          </a:lstStyle>
          <a:p>
            <a:pPr>
              <a:defRPr/>
            </a:pPr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61BEF0D-F0BB-DE4B-95CE-6DB70DBA9567}" type="datetimeFigureOut">
              <a:rPr lang="en-US"/>
              <a:t>9/25/2025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D57F1E4F-1CFF-5643-939E-217C01CDF565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secHead" preserve="1" userDrawn="1">
  <p:cSld name="Section Header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pPr>
              <a:defRPr/>
            </a:pPr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61BEF0D-F0BB-DE4B-95CE-6DB70DBA9567}" type="datetimeFigureOut">
              <a:rPr lang="en-US"/>
              <a:t>9/25/2025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D57F1E4F-1CFF-5643-939E-217C01CDF565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Obj" preserve="1" userDrawn="1">
  <p:cSld name="Two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 bwMode="auto">
          <a:xfrm>
            <a:off x="677334" y="2160589"/>
            <a:ext cx="4184035" cy="3880772"/>
          </a:xfrm>
        </p:spPr>
        <p:txBody>
          <a:bodyPr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 bwMode="auto">
          <a:xfrm>
            <a:off x="5089970" y="2160589"/>
            <a:ext cx="4184034" cy="3880773"/>
          </a:xfrm>
        </p:spPr>
        <p:txBody>
          <a:bodyPr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EB712588-04B1-427B-82EE-E8DB90309F08}" type="datetimeFigureOut">
              <a:rPr lang="en-US"/>
              <a:t>9/25/2025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6FF9F0C5-380F-41C2-899A-BAC0F0927E16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TxTwoObj" preserve="1" userDrawn="1">
  <p:cSld name="Comparis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 bwMode="auto"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 bwMode="auto"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 bwMode="auto"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61BEF0D-F0BB-DE4B-95CE-6DB70DBA9567}" type="datetimeFigureOut">
              <a:rPr lang="en-US"/>
              <a:t>9/25/2025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D57F1E4F-1CFF-5643-939E-217C01CDF565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Only" preserve="1" userDrawn="1">
  <p:cSld name="Title Only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677334" y="609600"/>
            <a:ext cx="8596668" cy="1320800"/>
          </a:xfrm>
        </p:spPr>
        <p:txBody>
          <a:bodyPr/>
          <a:lstStyle/>
          <a:p>
            <a:pPr>
              <a:defRPr/>
            </a:pPr>
            <a:r>
              <a:rPr lang="en-US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61BEF0D-F0BB-DE4B-95CE-6DB70DBA9567}" type="datetimeFigureOut">
              <a:rPr lang="en-US"/>
              <a:t>9/25/2025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D57F1E4F-1CFF-5643-939E-217C01CDF565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blank" preserve="1" userDrawn="1">
  <p:cSld name="Blank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61BEF0D-F0BB-DE4B-95CE-6DB70DBA9567}" type="datetimeFigureOut">
              <a:rPr lang="en-US"/>
              <a:t>9/25/2025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D57F1E4F-1CFF-5643-939E-217C01CDF565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Tx" preserve="1" userDrawn="1">
  <p:cSld name="Content with Capti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pPr>
              <a:defRPr/>
            </a:pPr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auto"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auto"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42A54C80-263E-416B-A8E0-580EDEADCBDC}" type="datetimeFigureOut">
              <a:rPr lang="en-US"/>
              <a:t>9/25/2025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19954A3-9DFD-4C44-94BA-B95130A3BA1C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picTx" preserve="1" userDrawn="1">
  <p:cSld name="Picture with Capti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pPr>
              <a:defRPr/>
            </a:pPr>
            <a:r>
              <a:rPr lang="en-US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 bwMode="auto"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>
              <a:defRPr/>
            </a:pP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auto"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61BEF0D-F0BB-DE4B-95CE-6DB70DBA9567}" type="datetimeFigureOut">
              <a:rPr lang="en-US"/>
              <a:t>9/25/2025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D57F1E4F-1CFF-5643-939E-217C01CDF565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 bwMode="auto">
          <a:xfrm>
            <a:off x="0" y="-8467"/>
            <a:ext cx="12192000" cy="6866466"/>
            <a:chOff x="0" y="-8467"/>
            <a:chExt cx="12192000" cy="6866466"/>
          </a:xfrm>
        </p:grpSpPr>
        <p:cxnSp>
          <p:nvCxnSpPr>
            <p:cNvPr id="20" name="Straight Connector 19"/>
            <p:cNvCxnSpPr>
              <a:cxnSpLocks/>
            </p:cNvCxnSpPr>
            <p:nvPr/>
          </p:nvCxnSpPr>
          <p:spPr bwMode="auto"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>
              <a:cxnSpLocks/>
            </p:cNvCxnSpPr>
            <p:nvPr/>
          </p:nvCxnSpPr>
          <p:spPr bwMode="auto"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 bwMode="auto">
            <a:xfrm>
              <a:off x="9181476" y="-8467"/>
              <a:ext cx="3007349" cy="6866466"/>
            </a:xfrm>
            <a:custGeom>
              <a:avLst/>
              <a:gdLst/>
              <a:ahLst/>
              <a:cxnLst/>
              <a:rect l="l" t="t" r="r" b="b"/>
              <a:pathLst>
                <a:path w="3007349" h="6866467" extrusionOk="0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 bwMode="auto">
            <a:xfrm>
              <a:off x="9603442" y="-8467"/>
              <a:ext cx="2588558" cy="6866466"/>
            </a:xfrm>
            <a:custGeom>
              <a:avLst/>
              <a:gdLst/>
              <a:ahLst/>
              <a:cxnLst/>
              <a:rect l="l" t="t" r="r" b="b"/>
              <a:pathLst>
                <a:path w="2573311" h="6866467" extrusionOk="0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 bwMode="auto">
            <a:xfrm>
              <a:off x="8932333" y="3048000"/>
              <a:ext cx="3259666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 bwMode="auto">
            <a:xfrm>
              <a:off x="9334500" y="-8467"/>
              <a:ext cx="2854326" cy="6866466"/>
            </a:xfrm>
            <a:custGeom>
              <a:avLst/>
              <a:gdLst/>
              <a:ahLst/>
              <a:cxnLst/>
              <a:rect l="l" t="t" r="r" b="b"/>
              <a:pathLst>
                <a:path w="2858013" h="6866467" extrusionOk="0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 bwMode="auto">
            <a:xfrm>
              <a:off x="10898730" y="-8467"/>
              <a:ext cx="1290094" cy="6866466"/>
            </a:xfrm>
            <a:custGeom>
              <a:avLst/>
              <a:gdLst/>
              <a:ahLst/>
              <a:cxnLst/>
              <a:rect l="l" t="t" r="r" b="b"/>
              <a:pathLst>
                <a:path w="1290094" h="6858000" extrusionOk="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 bwMode="auto">
            <a:xfrm>
              <a:off x="10938999" y="-8467"/>
              <a:ext cx="1249825" cy="6866466"/>
            </a:xfrm>
            <a:custGeom>
              <a:avLst/>
              <a:gdLst/>
              <a:ahLst/>
              <a:cxnLst/>
              <a:rect l="l" t="t" r="r" b="b"/>
              <a:pathLst>
                <a:path w="1249825" h="6858000" extrusionOk="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 bwMode="auto">
            <a:xfrm>
              <a:off x="10371666" y="3589867"/>
              <a:ext cx="1817158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 bwMode="auto"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auto"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>
              <a:defRPr/>
            </a:pPr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 bwMode="auto"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61BEF0D-F0BB-DE4B-95CE-6DB70DBA9567}" type="datetimeFigureOut">
              <a:rPr lang="en-US"/>
              <a:t>9/25/2025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 bwMode="auto">
          <a:xfrm>
            <a:off x="677334" y="6041362"/>
            <a:ext cx="629761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auto"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fld id="{D57F1E4F-1CFF-5643-939E-217C01CDF565}" type="slidenum">
              <a:rPr lang="en-US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</p:sldLayoutIdLst>
  <p:hf hdr="0" ftr="0" dt="0"/>
  <p:txStyles>
    <p:titleStyle>
      <a:lvl1pPr algn="l" defTabSz="457200">
        <a:spcBef>
          <a:spcPts val="0"/>
        </a:spcBef>
        <a:buNone/>
        <a:defRPr sz="3600">
          <a:solidFill>
            <a:schemeClr val="accent1"/>
          </a:solidFill>
          <a:latin typeface="+mj-lt"/>
          <a:ea typeface="+mj-ea"/>
          <a:cs typeface="+mj-cs"/>
        </a:defRPr>
      </a:lvl1pPr>
      <a:lvl2pPr>
        <a:defRPr>
          <a:solidFill>
            <a:schemeClr val="tx2"/>
          </a:solidFill>
        </a:defRPr>
      </a:lvl2pPr>
      <a:lvl3pPr>
        <a:defRPr>
          <a:solidFill>
            <a:schemeClr val="tx2"/>
          </a:solidFill>
        </a:defRPr>
      </a:lvl3pPr>
      <a:lvl4pPr>
        <a:defRPr>
          <a:solidFill>
            <a:schemeClr val="tx2"/>
          </a:solidFill>
        </a:defRPr>
      </a:lvl4pPr>
      <a:lvl5pPr>
        <a:defRPr>
          <a:solidFill>
            <a:schemeClr val="tx2"/>
          </a:solidFill>
        </a:defRPr>
      </a:lvl5pPr>
      <a:lvl6pPr>
        <a:defRPr>
          <a:solidFill>
            <a:schemeClr val="tx2"/>
          </a:solidFill>
        </a:defRPr>
      </a:lvl6pPr>
      <a:lvl7pPr>
        <a:defRPr>
          <a:solidFill>
            <a:schemeClr val="tx2"/>
          </a:solidFill>
        </a:defRPr>
      </a:lvl7pPr>
      <a:lvl8pPr>
        <a:defRPr>
          <a:solidFill>
            <a:schemeClr val="tx2"/>
          </a:solidFill>
        </a:defRPr>
      </a:lvl8pPr>
      <a:lvl9pPr>
        <a:defRPr>
          <a:solidFill>
            <a:schemeClr val="tx2"/>
          </a:solidFill>
        </a:defRPr>
      </a:lvl9pPr>
    </p:titleStyle>
    <p:bodyStyle>
      <a:lvl1pPr marL="342900" indent="-342900" algn="l" defTabSz="457200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/>
        <a:buChar char=""/>
        <a:defRPr sz="18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/>
        <a:buChar char=""/>
        <a:defRPr sz="16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/>
        <a:buChar char=""/>
        <a:defRPr sz="14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/>
        <a:buChar char=""/>
        <a:defRPr sz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/>
        <a:buChar char=""/>
        <a:defRPr sz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/>
        <a:buChar char=""/>
        <a:defRPr sz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/>
        <a:buChar char=""/>
        <a:defRPr sz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/>
        <a:buChar char=""/>
        <a:defRPr sz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/>
        <a:buChar char=""/>
        <a:defRPr sz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 bwMode="auto">
          <a:xfrm>
            <a:off x="742640" y="1547948"/>
            <a:ext cx="8818654" cy="153888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>
              <a:defRPr/>
            </a:pPr>
            <a:endParaRPr lang="en-US" sz="2200" b="1">
              <a:latin typeface="Arial"/>
              <a:cs typeface="Times New Roman"/>
            </a:endParaRPr>
          </a:p>
          <a:p>
            <a:pPr algn="ctr">
              <a:defRPr/>
            </a:pPr>
            <a:r>
              <a:rPr lang="en-US" sz="2400" b="1">
                <a:latin typeface="Arial"/>
                <a:cs typeface="Times New Roman"/>
              </a:rPr>
              <a:t>Мастер-класс на тему </a:t>
            </a:r>
            <a:r>
              <a:rPr lang="en-US" sz="2400" b="1">
                <a:latin typeface="Arial"/>
                <a:cs typeface="Arial"/>
              </a:rPr>
              <a:t>«</a:t>
            </a:r>
            <a:r>
              <a:rPr lang="en-US" sz="2400" b="1">
                <a:latin typeface="Arial"/>
                <a:cs typeface="Times New Roman"/>
              </a:rPr>
              <a:t>Реализация видов практических методов в различных формах обучения биологии (раздел «Человек и его здоровье»)</a:t>
            </a:r>
            <a:r>
              <a:rPr lang="en-US" sz="2400" b="1">
                <a:latin typeface="Arial"/>
                <a:cs typeface="Arial"/>
              </a:rPr>
              <a:t>»</a:t>
            </a:r>
            <a:endParaRPr lang="en-US" sz="2400">
              <a:latin typeface="Arial"/>
              <a:cs typeface="Calibri"/>
            </a:endParaRPr>
          </a:p>
        </p:txBody>
      </p:sp>
      <p:sp>
        <p:nvSpPr>
          <p:cNvPr id="6" name="TextBox 5"/>
          <p:cNvSpPr txBox="1"/>
          <p:nvPr/>
        </p:nvSpPr>
        <p:spPr bwMode="auto">
          <a:xfrm>
            <a:off x="3674812" y="4166766"/>
            <a:ext cx="5898779" cy="101566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r">
              <a:defRPr/>
            </a:pPr>
            <a:r>
              <a:rPr lang="en-US" sz="2000">
                <a:latin typeface="Arial"/>
                <a:cs typeface="Calibri"/>
              </a:rPr>
              <a:t>Составила: Кузьмина Дарья Владимировна,</a:t>
            </a:r>
            <a:endParaRPr lang="en-US">
              <a:latin typeface="Arial"/>
              <a:cs typeface="Calibri"/>
            </a:endParaRPr>
          </a:p>
          <a:p>
            <a:pPr algn="r">
              <a:defRPr/>
            </a:pPr>
            <a:r>
              <a:rPr lang="en-US" sz="2000">
                <a:latin typeface="Arial"/>
                <a:cs typeface="Calibri"/>
              </a:rPr>
              <a:t>учитель биологии и химии</a:t>
            </a:r>
            <a:endParaRPr/>
          </a:p>
          <a:p>
            <a:pPr algn="r">
              <a:defRPr/>
            </a:pPr>
            <a:r>
              <a:rPr lang="en-US" sz="2000">
                <a:latin typeface="Arial"/>
                <a:cs typeface="Calibri"/>
              </a:rPr>
              <a:t>ГБОУ СОШ № 3 города Кинеля</a:t>
            </a:r>
          </a:p>
        </p:txBody>
      </p:sp>
      <p:sp>
        <p:nvSpPr>
          <p:cNvPr id="7" name="TextBox 6"/>
          <p:cNvSpPr txBox="1"/>
          <p:nvPr/>
        </p:nvSpPr>
        <p:spPr bwMode="auto">
          <a:xfrm>
            <a:off x="3844271" y="6340014"/>
            <a:ext cx="2385391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>
                <a:latin typeface="Arial"/>
                <a:cs typeface="Calibri"/>
              </a:rPr>
              <a:t>Самара, 2025 год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 bwMode="auto">
          <a:xfrm>
            <a:off x="11507694" y="6493799"/>
            <a:ext cx="683339" cy="365125"/>
          </a:xfrm>
        </p:spPr>
        <p:txBody>
          <a:bodyPr/>
          <a:lstStyle/>
          <a:p>
            <a:pPr>
              <a:defRPr/>
            </a:pPr>
            <a:fld id="{285DC19C-03DA-4066-9FF7-D0BF1BC6D6F6}" type="slidenum">
              <a:rPr lang="ru-RU" sz="1600">
                <a:solidFill>
                  <a:schemeClr val="tx1"/>
                </a:solidFill>
                <a:latin typeface="Arial"/>
                <a:cs typeface="Arial"/>
              </a:rPr>
              <a:t>10</a:t>
            </a:fld>
            <a:endParaRPr lang="en-US" sz="160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3" name="TextBox 2"/>
          <p:cNvSpPr txBox="1"/>
          <p:nvPr/>
        </p:nvSpPr>
        <p:spPr bwMode="auto">
          <a:xfrm>
            <a:off x="537110" y="204925"/>
            <a:ext cx="10965232" cy="683264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>
              <a:defRPr/>
            </a:pPr>
            <a:r>
              <a:rPr lang="en-US" sz="2100" b="1">
                <a:latin typeface="Arial"/>
                <a:cs typeface="Times New Roman"/>
              </a:rPr>
              <a:t>Лабораторная работа № 2</a:t>
            </a:r>
            <a:endParaRPr lang="en-US" sz="2100">
              <a:latin typeface="Arial"/>
              <a:cs typeface="Calibri"/>
            </a:endParaRPr>
          </a:p>
          <a:p>
            <a:pPr algn="just">
              <a:defRPr/>
            </a:pPr>
            <a:r>
              <a:rPr lang="en-US" sz="2100" b="1">
                <a:latin typeface="Arial"/>
                <a:cs typeface="Times New Roman"/>
              </a:rPr>
              <a:t>   Тема:</a:t>
            </a:r>
            <a:r>
              <a:rPr lang="en-US" sz="2100">
                <a:latin typeface="Arial"/>
                <a:cs typeface="Times New Roman"/>
              </a:rPr>
              <a:t> Рефлекторные реакции зрачка.   </a:t>
            </a:r>
            <a:endParaRPr lang="en-US" sz="2100">
              <a:latin typeface="Arial"/>
              <a:cs typeface="Arial"/>
            </a:endParaRPr>
          </a:p>
          <a:p>
            <a:pPr algn="just">
              <a:defRPr/>
            </a:pPr>
            <a:r>
              <a:rPr lang="en-US" sz="2100" b="1">
                <a:latin typeface="Arial"/>
                <a:cs typeface="Times New Roman"/>
              </a:rPr>
              <a:t>   Цель исследования:</a:t>
            </a:r>
            <a:r>
              <a:rPr lang="en-US" sz="2100">
                <a:latin typeface="Arial"/>
                <a:cs typeface="Times New Roman"/>
              </a:rPr>
              <a:t> пронаблюдать за рефлекторными реакциями зрачка. </a:t>
            </a:r>
            <a:endParaRPr lang="en-US" sz="2100">
              <a:latin typeface="Arial"/>
              <a:cs typeface="Arial"/>
            </a:endParaRPr>
          </a:p>
          <a:p>
            <a:pPr algn="just">
              <a:defRPr/>
            </a:pPr>
            <a:r>
              <a:rPr lang="en-US" sz="2100" b="1">
                <a:latin typeface="Arial"/>
                <a:cs typeface="Times New Roman"/>
              </a:rPr>
              <a:t>   Объект исследования:</a:t>
            </a:r>
            <a:r>
              <a:rPr lang="en-US" sz="2100">
                <a:latin typeface="Arial"/>
                <a:cs typeface="Times New Roman"/>
              </a:rPr>
              <a:t> человек. </a:t>
            </a:r>
            <a:endParaRPr lang="en-US" sz="2100">
              <a:latin typeface="Arial"/>
              <a:cs typeface="Arial"/>
            </a:endParaRPr>
          </a:p>
          <a:p>
            <a:pPr algn="just">
              <a:defRPr/>
            </a:pPr>
            <a:r>
              <a:rPr lang="en-US" sz="2100" b="1">
                <a:latin typeface="Arial"/>
                <a:cs typeface="Times New Roman"/>
              </a:rPr>
              <a:t>   Материалы и оборудование:</a:t>
            </a:r>
            <a:r>
              <a:rPr lang="en-US" sz="2100">
                <a:latin typeface="Arial"/>
                <a:cs typeface="Times New Roman"/>
              </a:rPr>
              <a:t> не требуется.   </a:t>
            </a:r>
            <a:endParaRPr lang="en-US" sz="2100">
              <a:latin typeface="Arial"/>
              <a:cs typeface="Arial"/>
            </a:endParaRPr>
          </a:p>
          <a:p>
            <a:pPr algn="just">
              <a:defRPr/>
            </a:pPr>
            <a:r>
              <a:rPr lang="en-US" sz="2100" b="1">
                <a:latin typeface="Arial"/>
                <a:cs typeface="Times New Roman"/>
              </a:rPr>
              <a:t>   Форма организации работы:</a:t>
            </a:r>
            <a:r>
              <a:rPr lang="en-US" sz="2100">
                <a:latin typeface="Arial"/>
                <a:cs typeface="Times New Roman"/>
              </a:rPr>
              <a:t> парная.</a:t>
            </a:r>
            <a:endParaRPr lang="en-US" sz="2100">
              <a:latin typeface="Arial"/>
              <a:cs typeface="Arial"/>
            </a:endParaRPr>
          </a:p>
          <a:p>
            <a:pPr algn="just">
              <a:defRPr/>
            </a:pPr>
            <a:r>
              <a:rPr lang="en-US" sz="2100" b="1">
                <a:latin typeface="Arial"/>
                <a:cs typeface="Times New Roman"/>
              </a:rPr>
              <a:t>   Вид практического метода, лежащий в основе: </a:t>
            </a:r>
            <a:r>
              <a:rPr lang="en-US" sz="2100">
                <a:latin typeface="Arial"/>
                <a:cs typeface="Times New Roman"/>
              </a:rPr>
              <a:t>наблюдение.</a:t>
            </a:r>
            <a:endParaRPr lang="en-US" sz="2100">
              <a:latin typeface="Arial"/>
              <a:cs typeface="Arial"/>
            </a:endParaRPr>
          </a:p>
          <a:p>
            <a:pPr algn="just">
              <a:defRPr/>
            </a:pPr>
            <a:r>
              <a:rPr lang="en-US" sz="2100" b="1">
                <a:latin typeface="Arial"/>
                <a:cs typeface="Times New Roman"/>
              </a:rPr>
              <a:t>   Порядок работы:</a:t>
            </a:r>
            <a:endParaRPr lang="en-US" sz="2100">
              <a:latin typeface="Arial"/>
              <a:cs typeface="Arial"/>
            </a:endParaRPr>
          </a:p>
          <a:p>
            <a:pPr algn="just">
              <a:defRPr/>
            </a:pPr>
            <a:r>
              <a:rPr lang="en-US" sz="2100">
                <a:latin typeface="Arial"/>
                <a:cs typeface="Times New Roman"/>
              </a:rPr>
              <a:t>1. Резко поверните испытуемого лицом к свету и в этот момент обратите внимание на величину его зрачков. </a:t>
            </a:r>
            <a:endParaRPr lang="en-US" sz="2100">
              <a:latin typeface="Arial"/>
              <a:cs typeface="Arial"/>
            </a:endParaRPr>
          </a:p>
          <a:p>
            <a:pPr algn="just">
              <a:defRPr/>
            </a:pPr>
            <a:r>
              <a:rPr lang="en-US" sz="2100">
                <a:latin typeface="Arial"/>
                <a:cs typeface="Times New Roman"/>
              </a:rPr>
              <a:t>2. Далее на 10-15 секунд закройте один из глаз испытуемого и пронаблюдайте за расширением зрачка другого глаза (содружественная реакция). </a:t>
            </a:r>
            <a:endParaRPr lang="en-US" sz="2100">
              <a:latin typeface="Arial"/>
              <a:cs typeface="Arial"/>
            </a:endParaRPr>
          </a:p>
          <a:p>
            <a:pPr algn="just">
              <a:defRPr/>
            </a:pPr>
            <a:r>
              <a:rPr lang="en-US" sz="2100">
                <a:latin typeface="Arial"/>
                <a:cs typeface="Times New Roman"/>
              </a:rPr>
              <a:t>3. Быстро отниминте руку и снова определите величину зрачков. В данном случае можно пронаблюдать их быстрое сужение и небольшое последующее расширение, это говорит о наступившей адаптации. </a:t>
            </a:r>
            <a:endParaRPr lang="en-US" sz="2100">
              <a:latin typeface="Arial"/>
              <a:cs typeface="Arial"/>
            </a:endParaRPr>
          </a:p>
          <a:p>
            <a:pPr algn="just">
              <a:defRPr/>
            </a:pPr>
            <a:r>
              <a:rPr lang="en-US" sz="2100" b="1">
                <a:latin typeface="Arial"/>
                <a:cs typeface="Times New Roman"/>
              </a:rPr>
              <a:t>   Форма отчётности для учащихся:</a:t>
            </a:r>
            <a:endParaRPr lang="en-US" sz="2100">
              <a:latin typeface="Arial"/>
              <a:cs typeface="Arial"/>
            </a:endParaRPr>
          </a:p>
          <a:p>
            <a:pPr algn="just">
              <a:defRPr/>
            </a:pPr>
            <a:r>
              <a:rPr lang="en-US" sz="2100">
                <a:latin typeface="Arial"/>
                <a:cs typeface="Times New Roman"/>
              </a:rPr>
              <a:t>1. Изобразите в тетради рефлекторную дугу зрачкового рефлекса.</a:t>
            </a:r>
            <a:endParaRPr lang="en-US" sz="2100">
              <a:latin typeface="Arial"/>
              <a:cs typeface="Arial"/>
            </a:endParaRPr>
          </a:p>
          <a:p>
            <a:pPr algn="just">
              <a:defRPr/>
            </a:pPr>
            <a:r>
              <a:rPr lang="en-US" sz="2100">
                <a:latin typeface="Arial"/>
                <a:cs typeface="Times New Roman"/>
              </a:rPr>
              <a:t>2. Объясните, какое биологическое значение в жизни человека имеет зрачковый рефлекс. </a:t>
            </a:r>
            <a:endParaRPr lang="en-US" sz="2100">
              <a:latin typeface="Arial"/>
              <a:cs typeface="Arial"/>
            </a:endParaRPr>
          </a:p>
          <a:p>
            <a:pPr algn="just">
              <a:defRPr/>
            </a:pPr>
            <a:r>
              <a:rPr lang="en-US" sz="2100">
                <a:latin typeface="Arial"/>
                <a:cs typeface="Times New Roman"/>
              </a:rPr>
              <a:t>3. Почему наблюдается содружественная реакция обоих глаз? </a:t>
            </a:r>
            <a:endParaRPr lang="en-US" sz="2100">
              <a:latin typeface="Calibri"/>
              <a:cs typeface="Calibri"/>
            </a:endParaRPr>
          </a:p>
          <a:p>
            <a:pPr algn="l">
              <a:defRPr/>
            </a:pPr>
            <a:endParaRPr lang="en-US">
              <a:cs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 bwMode="auto">
          <a:xfrm>
            <a:off x="9358223" y="6385105"/>
            <a:ext cx="2743200" cy="365125"/>
          </a:xfrm>
        </p:spPr>
        <p:txBody>
          <a:bodyPr/>
          <a:lstStyle/>
          <a:p>
            <a:pPr>
              <a:defRPr/>
            </a:pPr>
            <a:fld id="{285DC19C-03DA-4066-9FF7-D0BF1BC6D6F6}" type="slidenum">
              <a:rPr lang="ru-RU" sz="1600">
                <a:solidFill>
                  <a:schemeClr val="tx1"/>
                </a:solidFill>
                <a:latin typeface="Arial"/>
                <a:cs typeface="Arial"/>
              </a:rPr>
              <a:t>11</a:t>
            </a:fld>
            <a:endParaRPr lang="en-US" sz="160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3" name="TextBox 2"/>
          <p:cNvSpPr txBox="1"/>
          <p:nvPr/>
        </p:nvSpPr>
        <p:spPr bwMode="auto">
          <a:xfrm>
            <a:off x="1573695" y="1374912"/>
            <a:ext cx="8597347" cy="135834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>
              <a:defRPr/>
            </a:pPr>
            <a:endParaRPr lang="en-US"/>
          </a:p>
        </p:txBody>
      </p:sp>
      <p:sp>
        <p:nvSpPr>
          <p:cNvPr id="4" name="TextBox 3"/>
          <p:cNvSpPr txBox="1"/>
          <p:nvPr/>
        </p:nvSpPr>
        <p:spPr bwMode="auto">
          <a:xfrm>
            <a:off x="379749" y="95639"/>
            <a:ext cx="11575334" cy="710963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>
              <a:defRPr/>
            </a:pPr>
            <a:r>
              <a:rPr lang="en-US" sz="2000" b="1">
                <a:latin typeface="Arial"/>
                <a:cs typeface="Times New Roman"/>
              </a:rPr>
              <a:t>План урока</a:t>
            </a:r>
          </a:p>
          <a:p>
            <a:pPr algn="just">
              <a:defRPr/>
            </a:pPr>
            <a:r>
              <a:rPr lang="en-US" sz="2000" b="1">
                <a:latin typeface="Arial"/>
                <a:cs typeface="Times New Roman"/>
              </a:rPr>
              <a:t>Тема урока:</a:t>
            </a:r>
            <a:r>
              <a:rPr lang="en-US" sz="2000">
                <a:latin typeface="Arial"/>
                <a:cs typeface="Times New Roman"/>
              </a:rPr>
              <a:t> Органы осязания, обоняния и вкуса. </a:t>
            </a:r>
            <a:endParaRPr lang="en-US" sz="2000">
              <a:latin typeface="Arial"/>
              <a:cs typeface="Calibri"/>
            </a:endParaRPr>
          </a:p>
          <a:p>
            <a:pPr algn="just">
              <a:defRPr/>
            </a:pPr>
            <a:r>
              <a:rPr lang="en-US" sz="2000" b="1">
                <a:latin typeface="Arial"/>
                <a:cs typeface="Times New Roman"/>
              </a:rPr>
              <a:t>Цель урока: </a:t>
            </a:r>
            <a:r>
              <a:rPr lang="en-US" sz="2000">
                <a:latin typeface="Arial"/>
                <a:cs typeface="Times New Roman"/>
              </a:rPr>
              <a:t>изучить органы осязания, обоняния и вкуса. </a:t>
            </a:r>
            <a:endParaRPr lang="en-US" sz="2000">
              <a:latin typeface="Arial"/>
              <a:cs typeface="Calibri"/>
            </a:endParaRPr>
          </a:p>
          <a:p>
            <a:pPr algn="just">
              <a:defRPr/>
            </a:pPr>
            <a:r>
              <a:rPr lang="en-US" sz="2000" b="1">
                <a:latin typeface="Arial"/>
                <a:cs typeface="Times New Roman"/>
              </a:rPr>
              <a:t>Тип урока</a:t>
            </a:r>
            <a:r>
              <a:rPr lang="en-US" sz="2000">
                <a:latin typeface="Arial"/>
                <a:cs typeface="Times New Roman"/>
              </a:rPr>
              <a:t> – комбинированный. </a:t>
            </a:r>
            <a:endParaRPr lang="en-US" sz="2000">
              <a:latin typeface="Arial"/>
              <a:cs typeface="Calibri"/>
            </a:endParaRPr>
          </a:p>
          <a:p>
            <a:pPr algn="just">
              <a:defRPr/>
            </a:pPr>
            <a:r>
              <a:rPr lang="en-US" sz="2000" b="1">
                <a:latin typeface="Arial"/>
                <a:cs typeface="Times New Roman"/>
              </a:rPr>
              <a:t>Ход урока</a:t>
            </a:r>
          </a:p>
          <a:p>
            <a:pPr algn="just">
              <a:defRPr/>
            </a:pPr>
            <a:r>
              <a:rPr lang="en-US" sz="2000" b="1">
                <a:latin typeface="Arial"/>
                <a:cs typeface="Times New Roman"/>
              </a:rPr>
              <a:t>Организационный момент</a:t>
            </a:r>
            <a:r>
              <a:rPr lang="en-US" sz="2000">
                <a:latin typeface="Arial"/>
                <a:cs typeface="Times New Roman"/>
              </a:rPr>
              <a:t> </a:t>
            </a:r>
            <a:r>
              <a:rPr lang="en-US" sz="2000" b="1">
                <a:latin typeface="Arial"/>
                <a:cs typeface="Times New Roman"/>
              </a:rPr>
              <a:t>(1-2 минуты).</a:t>
            </a:r>
            <a:endParaRPr lang="en-US" sz="2000" b="1">
              <a:cs typeface="Calibri"/>
            </a:endParaRPr>
          </a:p>
          <a:p>
            <a:pPr algn="just">
              <a:defRPr/>
            </a:pPr>
            <a:r>
              <a:rPr lang="en-US" sz="2000" b="1">
                <a:latin typeface="Arial"/>
                <a:cs typeface="Times New Roman"/>
              </a:rPr>
              <a:t>Опрос домашнего задания:</a:t>
            </a:r>
            <a:r>
              <a:rPr lang="en-US" sz="2000">
                <a:latin typeface="Arial"/>
                <a:cs typeface="Times New Roman"/>
              </a:rPr>
              <a:t> предполагается работа некоторых учащихся по дидактическим карточкам, работа по индивидуальным заданиям у доски и работа со всем классом.</a:t>
            </a:r>
            <a:endParaRPr lang="en-US" sz="2000">
              <a:latin typeface="Arial"/>
              <a:cs typeface="Calibri"/>
            </a:endParaRPr>
          </a:p>
          <a:p>
            <a:pPr algn="just">
              <a:defRPr/>
            </a:pPr>
            <a:r>
              <a:rPr lang="en-US" sz="2000" b="1">
                <a:latin typeface="Arial"/>
                <a:cs typeface="Times New Roman"/>
              </a:rPr>
              <a:t>Целеполагание.</a:t>
            </a:r>
            <a:r>
              <a:rPr lang="en-US" sz="2000">
                <a:latin typeface="Arial"/>
                <a:cs typeface="Times New Roman"/>
              </a:rPr>
              <a:t> Учитель задаёт классу вопросы, тем самым плавно подводит к новой изучаемой теме, учащимся необходимо сформулировать тему урока. Учитель даёт целевую установку и предлагает учащимся ответить на вопрос: Какова цель нашего сегодняшнего урока? Учащиеся формулируют цель урока, учитель редактирует и озвучивает цель. </a:t>
            </a:r>
            <a:endParaRPr lang="en-US" sz="2000">
              <a:latin typeface="Arial"/>
              <a:cs typeface="Calibri"/>
            </a:endParaRPr>
          </a:p>
          <a:p>
            <a:pPr algn="just">
              <a:defRPr/>
            </a:pPr>
            <a:r>
              <a:rPr lang="en-US" sz="2000" b="1">
                <a:latin typeface="Arial"/>
                <a:cs typeface="Times New Roman"/>
              </a:rPr>
              <a:t>Изучение нового материала</a:t>
            </a:r>
          </a:p>
          <a:p>
            <a:pPr algn="just">
              <a:defRPr/>
            </a:pPr>
            <a:r>
              <a:rPr lang="en-US" sz="2000">
                <a:latin typeface="Arial"/>
                <a:cs typeface="Times New Roman"/>
              </a:rPr>
              <a:t>1. Орган осязания</a:t>
            </a:r>
          </a:p>
          <a:p>
            <a:pPr algn="just">
              <a:defRPr/>
            </a:pPr>
            <a:r>
              <a:rPr lang="en-US" sz="2000">
                <a:latin typeface="Arial"/>
                <a:cs typeface="Times New Roman"/>
              </a:rPr>
              <a:t>По ходу изучения новой темы учащиеся выполняют лабораторную работу «Кожно-мышечное чувство». </a:t>
            </a:r>
            <a:endParaRPr/>
          </a:p>
          <a:p>
            <a:pPr algn="just">
              <a:defRPr/>
            </a:pPr>
            <a:r>
              <a:rPr lang="en-US" sz="2000">
                <a:latin typeface="Arial"/>
                <a:cs typeface="Times New Roman"/>
              </a:rPr>
              <a:t>2. Орган обоняния</a:t>
            </a:r>
          </a:p>
          <a:p>
            <a:pPr algn="just">
              <a:defRPr/>
            </a:pPr>
            <a:r>
              <a:rPr lang="en-US" sz="2000">
                <a:latin typeface="Arial"/>
                <a:cs typeface="Times New Roman"/>
              </a:rPr>
              <a:t>3. Органы вкуса      </a:t>
            </a:r>
            <a:endParaRPr lang="en-US" sz="2000">
              <a:latin typeface="Arial"/>
              <a:cs typeface="Calibri"/>
            </a:endParaRPr>
          </a:p>
          <a:p>
            <a:pPr algn="just">
              <a:defRPr/>
            </a:pPr>
            <a:r>
              <a:rPr lang="ru-RU" sz="2000">
                <a:latin typeface="Arial"/>
                <a:cs typeface="Times New Roman"/>
              </a:rPr>
              <a:t>4. Проведение лабораторной работы </a:t>
            </a:r>
            <a:r>
              <a:rPr lang="en-US" sz="2000">
                <a:latin typeface="Arial"/>
                <a:cs typeface="Times New Roman"/>
              </a:rPr>
              <a:t>«Органы вкуса».  </a:t>
            </a:r>
            <a:endParaRPr lang="en-US" sz="2000">
              <a:latin typeface="Arial"/>
              <a:cs typeface="Calibri"/>
            </a:endParaRPr>
          </a:p>
          <a:p>
            <a:pPr algn="just">
              <a:defRPr/>
            </a:pPr>
            <a:r>
              <a:rPr lang="en-US" sz="2000" b="1">
                <a:latin typeface="Arial"/>
                <a:cs typeface="Times New Roman"/>
              </a:rPr>
              <a:t>Закрепление.</a:t>
            </a:r>
            <a:r>
              <a:rPr lang="en-US" sz="2000">
                <a:latin typeface="Arial"/>
                <a:cs typeface="Times New Roman"/>
              </a:rPr>
              <a:t> Учащимся необходимо выбрать три верных утверждения из предложенных. </a:t>
            </a:r>
            <a:endParaRPr lang="en-US" sz="2000">
              <a:latin typeface="Arial"/>
              <a:cs typeface="Calibri"/>
            </a:endParaRPr>
          </a:p>
          <a:p>
            <a:pPr algn="just">
              <a:defRPr/>
            </a:pPr>
            <a:r>
              <a:rPr lang="en-US" sz="2000" b="1">
                <a:latin typeface="Arial"/>
                <a:cs typeface="Times New Roman"/>
              </a:rPr>
              <a:t>Домашнее задание: </a:t>
            </a:r>
            <a:r>
              <a:rPr lang="en-US" sz="2000">
                <a:latin typeface="Arial"/>
                <a:cs typeface="Times New Roman"/>
              </a:rPr>
              <a:t>изучить параграф 55, ответить на вопросы после параграфа (устно).</a:t>
            </a:r>
            <a:endParaRPr/>
          </a:p>
          <a:p>
            <a:pPr>
              <a:defRPr/>
            </a:pPr>
            <a:endParaRPr lang="en-US">
              <a:latin typeface="Calibri"/>
              <a:cs typeface="Times New Roman"/>
            </a:endParaRPr>
          </a:p>
          <a:p>
            <a:pPr algn="l">
              <a:defRPr/>
            </a:pPr>
            <a:endParaRPr lang="en-US">
              <a:cs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 bwMode="auto">
          <a:xfrm>
            <a:off x="11400538" y="6493799"/>
            <a:ext cx="683339" cy="365125"/>
          </a:xfrm>
        </p:spPr>
        <p:txBody>
          <a:bodyPr/>
          <a:lstStyle/>
          <a:p>
            <a:pPr>
              <a:defRPr/>
            </a:pPr>
            <a:fld id="{285DC19C-03DA-4066-9FF7-D0BF1BC6D6F6}" type="slidenum">
              <a:rPr lang="ru-RU" sz="1600">
                <a:solidFill>
                  <a:schemeClr val="tx1"/>
                </a:solidFill>
                <a:latin typeface="Arial"/>
                <a:cs typeface="Arial"/>
              </a:rPr>
              <a:t>12</a:t>
            </a:fld>
            <a:endParaRPr lang="en-US" sz="160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3" name="TextBox 2"/>
          <p:cNvSpPr txBox="1"/>
          <p:nvPr/>
        </p:nvSpPr>
        <p:spPr bwMode="auto">
          <a:xfrm>
            <a:off x="258140" y="146663"/>
            <a:ext cx="11391832" cy="655564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>
              <a:defRPr/>
            </a:pPr>
            <a:r>
              <a:rPr lang="en-US" sz="2000" b="1">
                <a:latin typeface="Arial"/>
                <a:cs typeface="Times New Roman"/>
              </a:rPr>
              <a:t>Домашние работы практического характера </a:t>
            </a:r>
            <a:endParaRPr/>
          </a:p>
          <a:p>
            <a:pPr algn="ctr">
              <a:defRPr/>
            </a:pPr>
            <a:r>
              <a:rPr lang="en-US" sz="2000" b="1">
                <a:latin typeface="Arial"/>
                <a:cs typeface="Times New Roman"/>
              </a:rPr>
              <a:t>Домашняя работа № 1</a:t>
            </a:r>
            <a:endParaRPr lang="en-US" sz="2000">
              <a:latin typeface="Arial"/>
              <a:cs typeface="Calibri"/>
            </a:endParaRPr>
          </a:p>
          <a:p>
            <a:pPr algn="just">
              <a:defRPr/>
            </a:pPr>
            <a:r>
              <a:rPr lang="en-US" sz="2000" b="1">
                <a:latin typeface="Arial"/>
                <a:cs typeface="Times New Roman"/>
              </a:rPr>
              <a:t>  Тема: </a:t>
            </a:r>
            <a:r>
              <a:rPr lang="en-US" sz="2000">
                <a:latin typeface="Arial"/>
                <a:cs typeface="Times New Roman"/>
              </a:rPr>
              <a:t>Безусловное торможение.</a:t>
            </a:r>
            <a:endParaRPr lang="en-US" sz="2000">
              <a:latin typeface="Arial"/>
              <a:cs typeface="Calibri"/>
            </a:endParaRPr>
          </a:p>
          <a:p>
            <a:pPr algn="just">
              <a:defRPr/>
            </a:pPr>
            <a:r>
              <a:rPr lang="en-US" sz="2000" b="1">
                <a:latin typeface="Arial"/>
                <a:cs typeface="Times New Roman"/>
              </a:rPr>
              <a:t> Цель исследования:</a:t>
            </a:r>
            <a:r>
              <a:rPr lang="en-US" sz="2000">
                <a:latin typeface="Arial"/>
                <a:cs typeface="Times New Roman"/>
              </a:rPr>
              <a:t> познакомиться с видами безусловного торможения, отметить особенности безусловного торможения. </a:t>
            </a:r>
            <a:endParaRPr lang="en-US" sz="2000">
              <a:latin typeface="Arial"/>
              <a:cs typeface="Calibri"/>
            </a:endParaRPr>
          </a:p>
          <a:p>
            <a:pPr algn="just">
              <a:defRPr/>
            </a:pPr>
            <a:r>
              <a:rPr lang="en-US" sz="2000" b="1">
                <a:latin typeface="Arial"/>
                <a:cs typeface="Times New Roman"/>
              </a:rPr>
              <a:t>   Объект исследования:</a:t>
            </a:r>
            <a:r>
              <a:rPr lang="en-US" sz="2000">
                <a:latin typeface="Arial"/>
                <a:cs typeface="Times New Roman"/>
              </a:rPr>
              <a:t> человек. </a:t>
            </a:r>
            <a:endParaRPr lang="en-US" sz="2000">
              <a:latin typeface="Arial"/>
              <a:cs typeface="Calibri"/>
            </a:endParaRPr>
          </a:p>
          <a:p>
            <a:pPr algn="just">
              <a:defRPr/>
            </a:pPr>
            <a:r>
              <a:rPr lang="en-US" sz="2000" b="1">
                <a:latin typeface="Arial"/>
                <a:cs typeface="Times New Roman"/>
              </a:rPr>
              <a:t>   Материалы и оборудование:</a:t>
            </a:r>
            <a:r>
              <a:rPr lang="en-US" sz="2000">
                <a:latin typeface="Arial"/>
                <a:cs typeface="Times New Roman"/>
              </a:rPr>
              <a:t> механические часы, книга.</a:t>
            </a:r>
            <a:endParaRPr lang="en-US" sz="2000">
              <a:latin typeface="Arial"/>
              <a:cs typeface="Calibri"/>
            </a:endParaRPr>
          </a:p>
          <a:p>
            <a:pPr algn="just">
              <a:defRPr/>
            </a:pPr>
            <a:r>
              <a:rPr lang="en-US" sz="2000" b="1">
                <a:latin typeface="Arial"/>
                <a:cs typeface="Times New Roman"/>
              </a:rPr>
              <a:t>   Форма организации работы:</a:t>
            </a:r>
            <a:r>
              <a:rPr lang="en-US" sz="2000">
                <a:latin typeface="Arial"/>
                <a:cs typeface="Times New Roman"/>
              </a:rPr>
              <a:t> парная.</a:t>
            </a:r>
            <a:endParaRPr lang="en-US" sz="2000">
              <a:latin typeface="Arial"/>
              <a:cs typeface="Calibri"/>
            </a:endParaRPr>
          </a:p>
          <a:p>
            <a:pPr algn="just">
              <a:defRPr/>
            </a:pPr>
            <a:r>
              <a:rPr lang="en-US" sz="2000" b="1">
                <a:latin typeface="Arial"/>
                <a:cs typeface="Times New Roman"/>
              </a:rPr>
              <a:t>   Вид практического метода, лежащий в основе: </a:t>
            </a:r>
            <a:r>
              <a:rPr lang="en-US" sz="2000">
                <a:latin typeface="Arial"/>
                <a:cs typeface="Times New Roman"/>
              </a:rPr>
              <a:t>эксперимент.</a:t>
            </a:r>
            <a:endParaRPr lang="en-US" sz="2000">
              <a:latin typeface="Arial"/>
              <a:cs typeface="Calibri"/>
            </a:endParaRPr>
          </a:p>
          <a:p>
            <a:pPr algn="just">
              <a:defRPr/>
            </a:pPr>
            <a:r>
              <a:rPr lang="en-US" sz="2000" b="1">
                <a:latin typeface="Arial"/>
                <a:cs typeface="Times New Roman"/>
              </a:rPr>
              <a:t>   Порядок работы:</a:t>
            </a:r>
            <a:endParaRPr lang="en-US" sz="2000">
              <a:latin typeface="Arial"/>
              <a:cs typeface="Calibri"/>
            </a:endParaRPr>
          </a:p>
          <a:p>
            <a:pPr algn="just">
              <a:defRPr/>
            </a:pPr>
            <a:r>
              <a:rPr lang="en-US" sz="2000">
                <a:latin typeface="Arial"/>
                <a:cs typeface="Times New Roman"/>
              </a:rPr>
              <a:t>1. Испытуемый ставит перед собой громко тикающие часы, потом начинает читать книгу. </a:t>
            </a:r>
            <a:endParaRPr lang="en-US" sz="2000">
              <a:latin typeface="Arial"/>
              <a:cs typeface="Calibri"/>
            </a:endParaRPr>
          </a:p>
          <a:p>
            <a:pPr algn="just">
              <a:defRPr/>
            </a:pPr>
            <a:r>
              <a:rPr lang="en-US" sz="2000" b="1">
                <a:latin typeface="Arial"/>
                <a:cs typeface="Times New Roman"/>
              </a:rPr>
              <a:t>   Оценка результатов:</a:t>
            </a:r>
            <a:endParaRPr lang="en-US" sz="2000">
              <a:latin typeface="Arial"/>
              <a:cs typeface="Calibri"/>
            </a:endParaRPr>
          </a:p>
          <a:p>
            <a:pPr algn="just">
              <a:defRPr/>
            </a:pPr>
            <a:r>
              <a:rPr lang="en-US" sz="2000">
                <a:latin typeface="Arial"/>
                <a:cs typeface="Times New Roman"/>
              </a:rPr>
              <a:t>В первые минуты он слышит тиканье часов. Но как только испытуемый погрузится в чтение, звуки перестанут восприниматься. </a:t>
            </a:r>
            <a:endParaRPr lang="en-US" sz="2000">
              <a:latin typeface="Arial"/>
              <a:cs typeface="Calibri"/>
            </a:endParaRPr>
          </a:p>
          <a:p>
            <a:pPr algn="just">
              <a:defRPr/>
            </a:pPr>
            <a:r>
              <a:rPr lang="en-US" sz="2000">
                <a:latin typeface="Arial"/>
                <a:cs typeface="Times New Roman"/>
              </a:rPr>
              <a:t>Если опыт продолжать, то можно будет убедиться, то через какое-то время он опять услышит ход часов. Обычно это происходит, когда человек отвлекается на что-то.</a:t>
            </a:r>
            <a:endParaRPr lang="en-US" sz="2000">
              <a:latin typeface="Arial"/>
              <a:cs typeface="Calibri"/>
            </a:endParaRPr>
          </a:p>
          <a:p>
            <a:pPr algn="just">
              <a:defRPr/>
            </a:pPr>
            <a:r>
              <a:rPr lang="en-US" sz="2000" b="1">
                <a:latin typeface="Arial"/>
                <a:cs typeface="Times New Roman"/>
              </a:rPr>
              <a:t>   Форма отчётности для учащихся:</a:t>
            </a:r>
            <a:endParaRPr lang="en-US" sz="2000">
              <a:latin typeface="Arial"/>
              <a:cs typeface="Calibri"/>
            </a:endParaRPr>
          </a:p>
          <a:p>
            <a:pPr algn="just">
              <a:defRPr/>
            </a:pPr>
            <a:r>
              <a:rPr lang="en-US" sz="2000">
                <a:latin typeface="Arial"/>
                <a:cs typeface="Times New Roman"/>
              </a:rPr>
              <a:t>1. Ответьте на следующие вопросы:</a:t>
            </a:r>
            <a:endParaRPr lang="en-US" sz="2000">
              <a:latin typeface="Arial"/>
              <a:cs typeface="Calibri"/>
            </a:endParaRPr>
          </a:p>
          <a:p>
            <a:pPr algn="just">
              <a:defRPr/>
            </a:pPr>
            <a:r>
              <a:rPr lang="en-US" sz="2000">
                <a:latin typeface="Arial"/>
                <a:cs typeface="Times New Roman"/>
              </a:rPr>
              <a:t>А) Почему в начале эксперимента зрительное возбуждение затормозило слуховое, а в конце – наоборот? </a:t>
            </a:r>
            <a:endParaRPr lang="en-US" sz="2000">
              <a:latin typeface="Arial"/>
              <a:cs typeface="Calibri"/>
            </a:endParaRPr>
          </a:p>
          <a:p>
            <a:pPr algn="just">
              <a:defRPr/>
            </a:pPr>
            <a:r>
              <a:rPr lang="en-US" sz="2000">
                <a:latin typeface="Arial"/>
                <a:cs typeface="Times New Roman"/>
              </a:rPr>
              <a:t>Б) Какова биологическая роль безусловного торможения? </a:t>
            </a:r>
            <a:endParaRPr lang="en-US" sz="2000">
              <a:latin typeface="Arial"/>
              <a:cs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 bwMode="auto">
          <a:xfrm>
            <a:off x="11412444" y="6493799"/>
            <a:ext cx="683339" cy="365125"/>
          </a:xfrm>
        </p:spPr>
        <p:txBody>
          <a:bodyPr/>
          <a:lstStyle/>
          <a:p>
            <a:pPr>
              <a:defRPr/>
            </a:pPr>
            <a:fld id="{285DC19C-03DA-4066-9FF7-D0BF1BC6D6F6}" type="slidenum">
              <a:rPr lang="ru-RU" sz="1600">
                <a:solidFill>
                  <a:schemeClr val="tx1"/>
                </a:solidFill>
                <a:latin typeface="Arial"/>
                <a:cs typeface="Arial"/>
              </a:rPr>
              <a:t>13</a:t>
            </a:fld>
            <a:endParaRPr lang="en-US" sz="160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3" name="TextBox 2"/>
          <p:cNvSpPr txBox="1"/>
          <p:nvPr/>
        </p:nvSpPr>
        <p:spPr bwMode="auto">
          <a:xfrm>
            <a:off x="264214" y="203959"/>
            <a:ext cx="11262158" cy="683264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>
              <a:defRPr/>
            </a:pPr>
            <a:r>
              <a:rPr lang="en-US" sz="2100" b="1">
                <a:latin typeface="Arial"/>
                <a:cs typeface="Times New Roman"/>
              </a:rPr>
              <a:t>Домашняя работа № 2</a:t>
            </a:r>
            <a:endParaRPr lang="en-US" sz="2100">
              <a:latin typeface="Arial"/>
              <a:cs typeface="Calibri"/>
            </a:endParaRPr>
          </a:p>
          <a:p>
            <a:pPr algn="just">
              <a:defRPr/>
            </a:pPr>
            <a:r>
              <a:rPr lang="en-US" sz="2100" b="1">
                <a:latin typeface="Arial"/>
                <a:cs typeface="Times New Roman"/>
              </a:rPr>
              <a:t>   Тема:</a:t>
            </a:r>
            <a:r>
              <a:rPr lang="en-US" sz="2100">
                <a:latin typeface="Arial"/>
                <a:cs typeface="Times New Roman"/>
              </a:rPr>
              <a:t> Борьба полей зрения. </a:t>
            </a:r>
            <a:endParaRPr lang="en-US" sz="2100">
              <a:latin typeface="Arial"/>
              <a:cs typeface="Arial"/>
            </a:endParaRPr>
          </a:p>
          <a:p>
            <a:pPr algn="just">
              <a:defRPr/>
            </a:pPr>
            <a:r>
              <a:rPr lang="en-US" sz="2100" b="1">
                <a:latin typeface="Arial"/>
                <a:cs typeface="Times New Roman"/>
              </a:rPr>
              <a:t>   Цель исследования:</a:t>
            </a:r>
            <a:r>
              <a:rPr lang="en-US" sz="2100">
                <a:latin typeface="Arial"/>
                <a:cs typeface="Times New Roman"/>
              </a:rPr>
              <a:t> обнаружить борьбу полей зрения. </a:t>
            </a:r>
            <a:endParaRPr lang="en-US" sz="2100">
              <a:latin typeface="Arial"/>
              <a:cs typeface="Arial"/>
            </a:endParaRPr>
          </a:p>
          <a:p>
            <a:pPr algn="just">
              <a:defRPr/>
            </a:pPr>
            <a:r>
              <a:rPr lang="en-US" sz="2100" b="1">
                <a:latin typeface="Arial"/>
                <a:cs typeface="Times New Roman"/>
              </a:rPr>
              <a:t>   Объект исследования:</a:t>
            </a:r>
            <a:r>
              <a:rPr lang="en-US" sz="2100">
                <a:latin typeface="Arial"/>
                <a:cs typeface="Times New Roman"/>
              </a:rPr>
              <a:t> человек. </a:t>
            </a:r>
            <a:endParaRPr lang="en-US" sz="2100">
              <a:latin typeface="Arial"/>
              <a:cs typeface="Arial"/>
            </a:endParaRPr>
          </a:p>
          <a:p>
            <a:pPr algn="just">
              <a:defRPr/>
            </a:pPr>
            <a:r>
              <a:rPr lang="en-US" sz="2100" b="1">
                <a:latin typeface="Arial"/>
                <a:cs typeface="Times New Roman"/>
              </a:rPr>
              <a:t>   Материалы и оборудование:</a:t>
            </a:r>
            <a:r>
              <a:rPr lang="en-US" sz="2100">
                <a:latin typeface="Arial"/>
                <a:cs typeface="Times New Roman"/>
              </a:rPr>
              <a:t> заранее подготовленный учителем чертёж, раструб. </a:t>
            </a:r>
            <a:endParaRPr lang="en-US" sz="2100">
              <a:latin typeface="Arial"/>
              <a:cs typeface="Arial"/>
            </a:endParaRPr>
          </a:p>
          <a:p>
            <a:pPr algn="just">
              <a:defRPr/>
            </a:pPr>
            <a:r>
              <a:rPr lang="en-US" sz="2100" b="1">
                <a:latin typeface="Arial"/>
                <a:cs typeface="Times New Roman"/>
              </a:rPr>
              <a:t>   Форма организации работы: </a:t>
            </a:r>
            <a:r>
              <a:rPr lang="en-US" sz="2100">
                <a:latin typeface="Arial"/>
                <a:cs typeface="Times New Roman"/>
              </a:rPr>
              <a:t>индивидуальная. </a:t>
            </a:r>
            <a:endParaRPr lang="en-US" sz="2100">
              <a:latin typeface="Arial"/>
              <a:cs typeface="Arial"/>
            </a:endParaRPr>
          </a:p>
          <a:p>
            <a:pPr algn="just">
              <a:defRPr/>
            </a:pPr>
            <a:r>
              <a:rPr lang="en-US" sz="2100" b="1">
                <a:latin typeface="Arial"/>
                <a:cs typeface="Times New Roman"/>
              </a:rPr>
              <a:t>   Вид практического метода, лежащий в основе: </a:t>
            </a:r>
            <a:r>
              <a:rPr lang="en-US" sz="2100">
                <a:latin typeface="Arial"/>
                <a:cs typeface="Times New Roman"/>
              </a:rPr>
              <a:t>наблюдение. </a:t>
            </a:r>
            <a:endParaRPr lang="en-US" sz="2100">
              <a:latin typeface="Arial"/>
              <a:cs typeface="Arial"/>
            </a:endParaRPr>
          </a:p>
          <a:p>
            <a:pPr algn="just">
              <a:defRPr/>
            </a:pPr>
            <a:r>
              <a:rPr lang="en-US" sz="2100" b="1">
                <a:latin typeface="Arial"/>
                <a:cs typeface="Times New Roman"/>
              </a:rPr>
              <a:t>   Порядок работы:</a:t>
            </a:r>
            <a:endParaRPr lang="en-US" sz="2100">
              <a:latin typeface="Arial"/>
              <a:cs typeface="Arial"/>
            </a:endParaRPr>
          </a:p>
          <a:p>
            <a:pPr algn="just">
              <a:defRPr/>
            </a:pPr>
            <a:r>
              <a:rPr lang="en-US" sz="2100">
                <a:latin typeface="Arial"/>
                <a:cs typeface="Times New Roman"/>
              </a:rPr>
              <a:t>1. Испытуемому необходимо смотреть на верхние квадраты чертежа, при этом устанавливая глаза вдаль или надавливая сбоку на одно из глазных яблок. </a:t>
            </a:r>
            <a:endParaRPr lang="en-US" sz="2100">
              <a:latin typeface="Arial"/>
              <a:cs typeface="Arial"/>
            </a:endParaRPr>
          </a:p>
          <a:p>
            <a:pPr algn="just">
              <a:defRPr/>
            </a:pPr>
            <a:r>
              <a:rPr lang="en-US" sz="2100">
                <a:latin typeface="Arial"/>
                <a:cs typeface="Times New Roman"/>
              </a:rPr>
              <a:t>2. Сделайте из бумаги раструб (трубу, узкую с одной стороны и расширенную с другой). Его длина должна составлять 15-20 сантиметров. </a:t>
            </a:r>
            <a:endParaRPr lang="en-US" sz="2100">
              <a:latin typeface="Arial"/>
              <a:cs typeface="Calibri"/>
            </a:endParaRPr>
          </a:p>
          <a:p>
            <a:pPr algn="just">
              <a:defRPr/>
            </a:pPr>
            <a:r>
              <a:rPr lang="en-US" sz="2100">
                <a:latin typeface="Arial"/>
                <a:cs typeface="Times New Roman"/>
              </a:rPr>
              <a:t>3. Приставьте к правому глазу раструб широкой частью, а напротив левого глаза на одном уровне с узкой частью раструба держите ладонь руки или какой-либо другой предмет. </a:t>
            </a:r>
            <a:endParaRPr lang="en-US" sz="2100">
              <a:latin typeface="Arial"/>
              <a:cs typeface="Arial"/>
            </a:endParaRPr>
          </a:p>
          <a:p>
            <a:pPr algn="just">
              <a:defRPr/>
            </a:pPr>
            <a:r>
              <a:rPr lang="en-US" sz="2100">
                <a:latin typeface="Arial"/>
                <a:cs typeface="Times New Roman"/>
              </a:rPr>
              <a:t>4. Постарайтесь смотреть правым глазом в раструб, а левым глазом – на ладонь или выбранный Вами предмет. </a:t>
            </a:r>
            <a:endParaRPr lang="en-US" sz="2100">
              <a:latin typeface="Arial"/>
              <a:cs typeface="Arial"/>
            </a:endParaRPr>
          </a:p>
          <a:p>
            <a:pPr algn="just">
              <a:defRPr/>
            </a:pPr>
            <a:r>
              <a:rPr lang="en-US" sz="2100" b="1">
                <a:latin typeface="Arial"/>
                <a:cs typeface="Times New Roman"/>
              </a:rPr>
              <a:t>   Форма отчётности для учащихся:</a:t>
            </a:r>
            <a:endParaRPr lang="en-US" sz="2100">
              <a:latin typeface="Arial"/>
              <a:cs typeface="Arial"/>
            </a:endParaRPr>
          </a:p>
          <a:p>
            <a:pPr algn="just">
              <a:defRPr/>
            </a:pPr>
            <a:r>
              <a:rPr lang="en-US" sz="2100">
                <a:latin typeface="Arial"/>
                <a:cs typeface="Times New Roman"/>
              </a:rPr>
              <a:t>1. Опишите ход проведённого опыта (что Вы делали и что наблюдали). </a:t>
            </a:r>
            <a:endParaRPr lang="en-US" sz="2100">
              <a:latin typeface="Arial"/>
              <a:cs typeface="Arial"/>
            </a:endParaRPr>
          </a:p>
          <a:p>
            <a:pPr algn="just">
              <a:defRPr/>
            </a:pPr>
            <a:r>
              <a:rPr lang="en-US" sz="2100">
                <a:latin typeface="Arial"/>
                <a:cs typeface="Times New Roman"/>
              </a:rPr>
              <a:t>2. Зафиксируйте вывод. </a:t>
            </a:r>
            <a:endParaRPr lang="en-US" sz="2100">
              <a:latin typeface="Calibri"/>
              <a:cs typeface="Calibri"/>
            </a:endParaRPr>
          </a:p>
          <a:p>
            <a:pPr algn="l">
              <a:defRPr/>
            </a:pPr>
            <a:endParaRPr lang="en-US">
              <a:cs typeface="Calibri"/>
            </a:endParaRPr>
          </a:p>
        </p:txBody>
      </p:sp>
      <p:pic>
        <p:nvPicPr>
          <p:cNvPr id="4" name="Picture 4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7988061" y="199909"/>
            <a:ext cx="4109047" cy="118169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 bwMode="auto">
          <a:xfrm>
            <a:off x="11233850" y="6362830"/>
            <a:ext cx="683339" cy="365125"/>
          </a:xfrm>
        </p:spPr>
        <p:txBody>
          <a:bodyPr/>
          <a:lstStyle/>
          <a:p>
            <a:pPr>
              <a:defRPr/>
            </a:pPr>
            <a:fld id="{285DC19C-03DA-4066-9FF7-D0BF1BC6D6F6}" type="slidenum">
              <a:rPr lang="ru-RU" sz="1600">
                <a:solidFill>
                  <a:schemeClr val="tx1"/>
                </a:solidFill>
                <a:latin typeface="Arial"/>
                <a:cs typeface="Arial"/>
              </a:rPr>
              <a:t>14</a:t>
            </a:fld>
            <a:endParaRPr lang="ru-RU" sz="1600">
              <a:solidFill>
                <a:schemeClr val="tx1"/>
              </a:solidFill>
              <a:latin typeface="Arial"/>
              <a:cs typeface="Calibri"/>
            </a:endParaRPr>
          </a:p>
        </p:txBody>
      </p:sp>
      <p:sp>
        <p:nvSpPr>
          <p:cNvPr id="3" name="TextBox 2"/>
          <p:cNvSpPr txBox="1"/>
          <p:nvPr/>
        </p:nvSpPr>
        <p:spPr bwMode="auto">
          <a:xfrm>
            <a:off x="262203" y="231432"/>
            <a:ext cx="11651909" cy="690958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>
              <a:defRPr/>
            </a:pPr>
            <a:r>
              <a:rPr lang="en-US" sz="1850" b="1">
                <a:latin typeface="Arial"/>
                <a:cs typeface="Times New Roman"/>
              </a:rPr>
              <a:t>Домашняя работа № 3</a:t>
            </a:r>
            <a:endParaRPr lang="en-US" sz="1850">
              <a:latin typeface="Arial"/>
              <a:cs typeface="Calibri"/>
            </a:endParaRPr>
          </a:p>
          <a:p>
            <a:pPr algn="just">
              <a:defRPr/>
            </a:pPr>
            <a:r>
              <a:rPr lang="en-US" sz="1850" b="1">
                <a:latin typeface="Arial"/>
                <a:cs typeface="Times New Roman"/>
              </a:rPr>
              <a:t>   Тема:</a:t>
            </a:r>
            <a:r>
              <a:rPr lang="en-US" sz="1850">
                <a:latin typeface="Arial"/>
                <a:cs typeface="Times New Roman"/>
              </a:rPr>
              <a:t> Температурная адаптация кожных рецепторов.  </a:t>
            </a:r>
            <a:endParaRPr lang="en-US" sz="1850">
              <a:latin typeface="Arial"/>
              <a:cs typeface="Arial"/>
            </a:endParaRPr>
          </a:p>
          <a:p>
            <a:pPr algn="just">
              <a:defRPr/>
            </a:pPr>
            <a:r>
              <a:rPr lang="en-US" sz="1850" b="1">
                <a:latin typeface="Arial"/>
                <a:cs typeface="Times New Roman"/>
              </a:rPr>
              <a:t>   Цель исследования:</a:t>
            </a:r>
            <a:r>
              <a:rPr lang="en-US" sz="1850">
                <a:latin typeface="Arial"/>
                <a:cs typeface="Times New Roman"/>
              </a:rPr>
              <a:t> выявить способность к адаптации кожных рецепторов человека.</a:t>
            </a:r>
            <a:endParaRPr lang="en-US" sz="1850">
              <a:latin typeface="Arial"/>
              <a:cs typeface="Arial"/>
            </a:endParaRPr>
          </a:p>
          <a:p>
            <a:pPr algn="just">
              <a:defRPr/>
            </a:pPr>
            <a:r>
              <a:rPr lang="en-US" sz="1850" b="1">
                <a:latin typeface="Arial"/>
                <a:cs typeface="Times New Roman"/>
              </a:rPr>
              <a:t>   Объект исследования: </a:t>
            </a:r>
            <a:r>
              <a:rPr lang="en-US" sz="1850">
                <a:latin typeface="Arial"/>
                <a:cs typeface="Times New Roman"/>
              </a:rPr>
              <a:t>человек. </a:t>
            </a:r>
            <a:endParaRPr lang="en-US" sz="1850">
              <a:latin typeface="Arial"/>
              <a:cs typeface="Arial"/>
            </a:endParaRPr>
          </a:p>
          <a:p>
            <a:pPr algn="just">
              <a:defRPr/>
            </a:pPr>
            <a:r>
              <a:rPr lang="en-US" sz="1850" b="1">
                <a:latin typeface="Arial"/>
                <a:cs typeface="Times New Roman"/>
              </a:rPr>
              <a:t>  Материалы и оборудование:</a:t>
            </a:r>
            <a:r>
              <a:rPr lang="en-US" sz="1850">
                <a:latin typeface="Arial"/>
                <a:cs typeface="Times New Roman"/>
              </a:rPr>
              <a:t> три сосуда с водой (температура воды составляет: в первом сосуде – 10-15°C, во втором сосуде – 25-30°C, в третьем сосуде – 40-50°C), секундомер или часы с секундной стрелкой. </a:t>
            </a:r>
            <a:endParaRPr lang="en-US" sz="1850">
              <a:latin typeface="Arial"/>
              <a:cs typeface="Arial"/>
            </a:endParaRPr>
          </a:p>
          <a:p>
            <a:pPr algn="just">
              <a:defRPr/>
            </a:pPr>
            <a:r>
              <a:rPr lang="en-US" sz="1850" b="1">
                <a:latin typeface="Arial"/>
                <a:cs typeface="Times New Roman"/>
              </a:rPr>
              <a:t>   Форма организации работы:</a:t>
            </a:r>
            <a:r>
              <a:rPr lang="en-US" sz="1850">
                <a:latin typeface="Arial"/>
                <a:cs typeface="Times New Roman"/>
              </a:rPr>
              <a:t> групповая.  </a:t>
            </a:r>
            <a:endParaRPr lang="en-US" sz="1850">
              <a:latin typeface="Arial"/>
              <a:cs typeface="Arial"/>
            </a:endParaRPr>
          </a:p>
          <a:p>
            <a:pPr algn="just">
              <a:defRPr/>
            </a:pPr>
            <a:r>
              <a:rPr lang="en-US" sz="1850" b="1">
                <a:latin typeface="Arial"/>
                <a:cs typeface="Times New Roman"/>
              </a:rPr>
              <a:t>   Вид практического метода, лежащий в основе: </a:t>
            </a:r>
            <a:r>
              <a:rPr lang="en-US" sz="1850">
                <a:latin typeface="Arial"/>
                <a:cs typeface="Times New Roman"/>
              </a:rPr>
              <a:t>эксперимент. </a:t>
            </a:r>
            <a:endParaRPr lang="en-US" sz="1850">
              <a:latin typeface="Arial"/>
              <a:cs typeface="Arial"/>
            </a:endParaRPr>
          </a:p>
          <a:p>
            <a:pPr algn="just">
              <a:defRPr/>
            </a:pPr>
            <a:r>
              <a:rPr lang="en-US" sz="1850" b="1">
                <a:latin typeface="Arial"/>
                <a:cs typeface="Times New Roman"/>
              </a:rPr>
              <a:t>   Порядок работы:</a:t>
            </a:r>
            <a:endParaRPr lang="en-US" sz="1850">
              <a:latin typeface="Arial"/>
              <a:cs typeface="Arial"/>
            </a:endParaRPr>
          </a:p>
          <a:p>
            <a:pPr algn="just">
              <a:defRPr/>
            </a:pPr>
            <a:r>
              <a:rPr lang="en-US" sz="1850">
                <a:latin typeface="Arial"/>
                <a:cs typeface="Times New Roman"/>
              </a:rPr>
              <a:t>1. Испытуемый опускает руки в горячую (около 40°C) или холодную (около 10°C) воду. </a:t>
            </a:r>
            <a:endParaRPr lang="en-US" sz="1850">
              <a:latin typeface="Arial"/>
              <a:cs typeface="Arial"/>
            </a:endParaRPr>
          </a:p>
          <a:p>
            <a:pPr algn="just">
              <a:defRPr/>
            </a:pPr>
            <a:r>
              <a:rPr lang="en-US" sz="1850">
                <a:latin typeface="Arial"/>
                <a:cs typeface="Times New Roman"/>
              </a:rPr>
              <a:t>2. Экспериментатор определяет с помощью секундомера время наступления адаптации (то есть время, за которое ощущение тепла и холода станут привычными для испытуемого). </a:t>
            </a:r>
            <a:endParaRPr lang="en-US" sz="1850">
              <a:latin typeface="Arial"/>
              <a:cs typeface="Arial"/>
            </a:endParaRPr>
          </a:p>
          <a:p>
            <a:pPr algn="just">
              <a:defRPr/>
            </a:pPr>
            <a:r>
              <a:rPr lang="en-US" sz="1850">
                <a:latin typeface="Arial"/>
                <a:cs typeface="Times New Roman"/>
              </a:rPr>
              <a:t>3. Далее испытуемый опускает обе руки в воду, нагретую до 25°C.</a:t>
            </a:r>
            <a:endParaRPr lang="en-US" sz="1850">
              <a:latin typeface="Arial"/>
              <a:cs typeface="Arial"/>
            </a:endParaRPr>
          </a:p>
          <a:p>
            <a:pPr algn="just">
              <a:defRPr/>
            </a:pPr>
            <a:r>
              <a:rPr lang="en-US" sz="1850">
                <a:latin typeface="Arial"/>
                <a:cs typeface="Times New Roman"/>
              </a:rPr>
              <a:t>4. Испытуемый убеждается в том, что ощущение в обеих руках однаково, одну руку он переносит в воду температурой 40°C, другую – в воду с температурой 10°C. </a:t>
            </a:r>
            <a:endParaRPr lang="en-US" sz="1850">
              <a:latin typeface="Arial"/>
              <a:cs typeface="Arial"/>
            </a:endParaRPr>
          </a:p>
          <a:p>
            <a:pPr algn="just">
              <a:defRPr/>
            </a:pPr>
            <a:r>
              <a:rPr lang="en-US" sz="1850">
                <a:latin typeface="Arial"/>
                <a:cs typeface="Times New Roman"/>
              </a:rPr>
              <a:t>5. Через несколько минут испытуемый одновременно переносит обе руки в воду с температурой 25°C. </a:t>
            </a:r>
            <a:endParaRPr lang="en-US" sz="1850">
              <a:latin typeface="Arial"/>
              <a:cs typeface="Arial"/>
            </a:endParaRPr>
          </a:p>
          <a:p>
            <a:pPr algn="just">
              <a:defRPr/>
            </a:pPr>
            <a:r>
              <a:rPr lang="en-US" sz="1850">
                <a:latin typeface="Arial"/>
                <a:cs typeface="Times New Roman"/>
              </a:rPr>
              <a:t>6. Отметьте разницу в результатах восприятия этой температуры правой и левой руки. </a:t>
            </a:r>
            <a:endParaRPr lang="en-US" sz="1850">
              <a:latin typeface="Arial"/>
              <a:cs typeface="Arial"/>
            </a:endParaRPr>
          </a:p>
          <a:p>
            <a:pPr algn="just">
              <a:defRPr/>
            </a:pPr>
            <a:r>
              <a:rPr lang="en-US" sz="1850" b="1">
                <a:latin typeface="Arial"/>
                <a:cs typeface="Times New Roman"/>
              </a:rPr>
              <a:t>   Форма отчётности для учащихся:</a:t>
            </a:r>
            <a:endParaRPr lang="en-US" sz="1850">
              <a:latin typeface="Arial"/>
              <a:cs typeface="Arial"/>
            </a:endParaRPr>
          </a:p>
          <a:p>
            <a:pPr algn="just">
              <a:defRPr/>
            </a:pPr>
            <a:r>
              <a:rPr lang="en-US" sz="1850">
                <a:latin typeface="Arial"/>
                <a:cs typeface="Times New Roman"/>
              </a:rPr>
              <a:t>1. Объясните полученные Вами в ходе эксперимента результаты. </a:t>
            </a:r>
            <a:endParaRPr lang="en-US" sz="1850">
              <a:latin typeface="Arial"/>
              <a:cs typeface="Arial"/>
            </a:endParaRPr>
          </a:p>
          <a:p>
            <a:pPr algn="just">
              <a:defRPr/>
            </a:pPr>
            <a:r>
              <a:rPr lang="en-US" sz="1850">
                <a:latin typeface="Arial"/>
                <a:cs typeface="Times New Roman"/>
              </a:rPr>
              <a:t>2. Заполните таблицу.</a:t>
            </a:r>
            <a:endParaRPr lang="en-US" sz="1850">
              <a:ea typeface="Calibri"/>
              <a:cs typeface="Calibri"/>
            </a:endParaRPr>
          </a:p>
          <a:p>
            <a:pPr algn="just">
              <a:defRPr/>
            </a:pPr>
            <a:r>
              <a:rPr lang="en-US" sz="1850">
                <a:latin typeface="Arial"/>
                <a:cs typeface="Times New Roman"/>
              </a:rPr>
              <a:t>3. Опишите ход эксперимента и сформулируйте выводы о проделанной работе. </a:t>
            </a:r>
            <a:endParaRPr lang="en-US" sz="1850"/>
          </a:p>
          <a:p>
            <a:pPr algn="just">
              <a:defRPr/>
            </a:pPr>
            <a:endParaRPr lang="en-US">
              <a:latin typeface="Arial"/>
              <a:cs typeface="Times New Roman"/>
            </a:endParaRPr>
          </a:p>
          <a:p>
            <a:pPr>
              <a:defRPr/>
            </a:pPr>
            <a:endParaRPr lang="en-US">
              <a:cs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 bwMode="auto">
          <a:xfrm>
            <a:off x="551881" y="2678981"/>
            <a:ext cx="9292040" cy="101566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6000">
                <a:latin typeface="Arial"/>
                <a:cs typeface="Calibri"/>
              </a:rPr>
              <a:t>Благодарю за внимание! </a:t>
            </a:r>
            <a:endParaRPr lang="en-US" sz="6000">
              <a:latin typeface="Arial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 bwMode="auto">
          <a:xfrm>
            <a:off x="9070675" y="6356350"/>
            <a:ext cx="2743200" cy="365125"/>
          </a:xfrm>
        </p:spPr>
        <p:txBody>
          <a:bodyPr/>
          <a:lstStyle/>
          <a:p>
            <a:pPr>
              <a:defRPr/>
            </a:pPr>
            <a:fld id="{285DC19C-03DA-4066-9FF7-D0BF1BC6D6F6}" type="slidenum">
              <a:rPr lang="ru-RU" sz="1600">
                <a:solidFill>
                  <a:schemeClr val="tx1"/>
                </a:solidFill>
                <a:latin typeface="Arial"/>
                <a:cs typeface="Arial"/>
              </a:rPr>
              <a:t>15</a:t>
            </a:fld>
            <a:endParaRPr lang="en-US" sz="1600">
              <a:solidFill>
                <a:schemeClr val="tx1"/>
              </a:solidFill>
              <a:latin typeface="Arial"/>
              <a:cs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285DC19C-03DA-4066-9FF7-D0BF1BC6D6F6}" type="slidenum">
              <a:rPr lang="ru-RU" sz="1600">
                <a:solidFill>
                  <a:schemeClr val="tx1"/>
                </a:solidFill>
                <a:latin typeface="Arial"/>
                <a:cs typeface="Arial"/>
              </a:rPr>
              <a:t>2</a:t>
            </a:fld>
            <a:endParaRPr lang="ru-RU" sz="160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3" name="TextBox 2"/>
          <p:cNvSpPr txBox="1"/>
          <p:nvPr/>
        </p:nvSpPr>
        <p:spPr bwMode="auto">
          <a:xfrm>
            <a:off x="797308" y="2168205"/>
            <a:ext cx="8632569" cy="224676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just">
              <a:defRPr/>
            </a:pPr>
            <a:r>
              <a:rPr lang="en-US" sz="2300" b="1">
                <a:latin typeface="Arial"/>
                <a:cs typeface="Times New Roman"/>
              </a:rPr>
              <a:t>  </a:t>
            </a:r>
            <a:r>
              <a:rPr lang="en-US" sz="2800" b="1">
                <a:latin typeface="Arial"/>
                <a:cs typeface="Times New Roman"/>
              </a:rPr>
              <a:t>Практические методы обучения </a:t>
            </a:r>
            <a:r>
              <a:rPr lang="en-US" sz="2800">
                <a:latin typeface="Arial"/>
                <a:cs typeface="Times New Roman"/>
              </a:rPr>
              <a:t>– это методы, которые  представляют собой сложное взаимодействие слова, наглядности и практической работы, которую организует и направляет учитель.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 bwMode="auto">
          <a:xfrm>
            <a:off x="628650" y="1843087"/>
            <a:ext cx="8648700" cy="267765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>
              <a:defRPr/>
            </a:pPr>
            <a:r>
              <a:rPr lang="en-US" sz="2800" b="1">
                <a:latin typeface="Arial"/>
                <a:cs typeface="Arial"/>
              </a:rPr>
              <a:t>Виды практических методов, харатерные </a:t>
            </a:r>
            <a:endParaRPr lang="en-US" b="1">
              <a:latin typeface="Trebuchet MS"/>
              <a:cs typeface="Arial"/>
            </a:endParaRPr>
          </a:p>
          <a:p>
            <a:pPr algn="ctr">
              <a:defRPr/>
            </a:pPr>
            <a:r>
              <a:rPr lang="en-US" sz="2800" b="1">
                <a:latin typeface="Arial"/>
                <a:cs typeface="Arial"/>
              </a:rPr>
              <a:t>для раздела «Человек и его здоровье»: </a:t>
            </a:r>
            <a:endParaRPr lang="en-US" b="1">
              <a:latin typeface="Trebuchet MS"/>
              <a:cs typeface="Arial"/>
            </a:endParaRPr>
          </a:p>
          <a:p>
            <a:pPr marL="514350" indent="-514350" algn="just">
              <a:buAutoNum type="arabicPeriod"/>
              <a:defRPr/>
            </a:pPr>
            <a:r>
              <a:rPr lang="en-US" sz="2800">
                <a:latin typeface="Arial"/>
                <a:cs typeface="Arial"/>
              </a:rPr>
              <a:t>Наблюдение (самонаблюдение, тестирование).</a:t>
            </a:r>
            <a:endParaRPr lang="en-US">
              <a:latin typeface="Trebuchet MS"/>
              <a:cs typeface="Arial"/>
            </a:endParaRPr>
          </a:p>
          <a:p>
            <a:pPr marL="514350" indent="-514350" algn="just">
              <a:buAutoNum type="arabicPeriod"/>
              <a:defRPr/>
            </a:pPr>
            <a:r>
              <a:rPr lang="en-US" sz="2800">
                <a:latin typeface="Arial"/>
                <a:cs typeface="Arial"/>
              </a:rPr>
              <a:t>Эксперимент (функциональная проба).</a:t>
            </a:r>
            <a:endParaRPr lang="en-US">
              <a:latin typeface="Trebuchet MS"/>
              <a:cs typeface="Arial"/>
            </a:endParaRPr>
          </a:p>
          <a:p>
            <a:pPr marL="514350" indent="-514350" algn="just">
              <a:buAutoNum type="arabicPeriod"/>
              <a:defRPr/>
            </a:pPr>
            <a:r>
              <a:rPr lang="en-US" sz="2800">
                <a:latin typeface="Arial"/>
                <a:cs typeface="Arial"/>
              </a:rPr>
              <a:t>Распознавание и определение объектов (микропрепараты, модели, организм человека).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D57F1E4F-1CFF-5643-939E-217C01CDF565}" type="slidenum">
              <a:rPr lang="en-US" sz="1600">
                <a:solidFill>
                  <a:schemeClr val="tx1"/>
                </a:solidFill>
                <a:latin typeface="Arial"/>
                <a:cs typeface="Arial"/>
              </a:rPr>
              <a:t>3</a:t>
            </a:fld>
            <a:endParaRPr lang="en-US" sz="1600">
              <a:solidFill>
                <a:schemeClr val="tx1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 bwMode="auto">
          <a:xfrm>
            <a:off x="450058" y="1545432"/>
            <a:ext cx="8982072" cy="415498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>
              <a:defRPr/>
            </a:pPr>
            <a:r>
              <a:rPr lang="en-US" sz="2400" b="1">
                <a:latin typeface="Arial"/>
                <a:cs typeface="Arial"/>
              </a:rPr>
              <a:t>Ценность использования практических </a:t>
            </a:r>
            <a:endParaRPr lang="en-US" b="1">
              <a:latin typeface="Trebuchet MS"/>
              <a:cs typeface="Arial"/>
            </a:endParaRPr>
          </a:p>
          <a:p>
            <a:pPr algn="ctr">
              <a:defRPr/>
            </a:pPr>
            <a:r>
              <a:rPr lang="en-US" sz="2400" b="1">
                <a:latin typeface="Arial"/>
                <a:cs typeface="Arial"/>
              </a:rPr>
              <a:t>методов обучения </a:t>
            </a:r>
            <a:endParaRPr lang="en-US" b="1">
              <a:latin typeface="Trebuchet MS"/>
              <a:cs typeface="Arial"/>
            </a:endParaRPr>
          </a:p>
          <a:p>
            <a:pPr marL="457200" indent="-457200" algn="just">
              <a:buAutoNum type="arabicPeriod"/>
              <a:defRPr/>
            </a:pPr>
            <a:r>
              <a:rPr lang="en-US" sz="2400">
                <a:latin typeface="Arial"/>
                <a:cs typeface="Arial"/>
              </a:rPr>
              <a:t>Способствуют наглядной связи теории с практикой, а также вооружают учащихся главным методом исследования в естественных условиях.</a:t>
            </a:r>
            <a:endParaRPr lang="en-US">
              <a:latin typeface="Trebuchet MS"/>
              <a:cs typeface="Arial"/>
            </a:endParaRPr>
          </a:p>
          <a:p>
            <a:pPr marL="457200" indent="-457200" algn="just">
              <a:buAutoNum type="arabicPeriod"/>
              <a:defRPr/>
            </a:pPr>
            <a:r>
              <a:rPr lang="en-US" sz="2400">
                <a:latin typeface="Arial"/>
                <a:cs typeface="Arial"/>
              </a:rPr>
              <a:t>Формируют и заклыдвают навыки использования приборов и специального оборудования. </a:t>
            </a:r>
            <a:endParaRPr lang="en-US">
              <a:latin typeface="Trebuchet MS"/>
              <a:cs typeface="Arial"/>
            </a:endParaRPr>
          </a:p>
          <a:p>
            <a:pPr marL="457200" indent="-457200" algn="just">
              <a:buAutoNum type="arabicPeriod"/>
              <a:defRPr/>
            </a:pPr>
            <a:r>
              <a:rPr lang="en-US" sz="2400">
                <a:latin typeface="Arial"/>
                <a:cs typeface="Arial"/>
              </a:rPr>
              <a:t>Учат обрабатывать полученные в ходе исследования результаты, анализировать их, сравнивать и фиксировать правильные научные выводы и гипотезы. </a:t>
            </a:r>
            <a:endParaRPr lang="en-US">
              <a:latin typeface="Trebuchet MS"/>
              <a:cs typeface="Arial"/>
            </a:endParaRPr>
          </a:p>
          <a:p>
            <a:pPr algn="just">
              <a:defRPr/>
            </a:pPr>
            <a:endParaRPr lang="en-US" sz="2400">
              <a:latin typeface="Arial"/>
              <a:cs typeface="Arial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D57F1E4F-1CFF-5643-939E-217C01CDF565}" type="slidenum">
              <a:rPr lang="en-US" sz="1600">
                <a:solidFill>
                  <a:schemeClr val="tx1"/>
                </a:solidFill>
                <a:latin typeface="Arial"/>
                <a:cs typeface="Arial"/>
              </a:rPr>
              <a:t>4</a:t>
            </a:fld>
            <a:endParaRPr lang="en-US" sz="1600">
              <a:solidFill>
                <a:schemeClr val="tx1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 bwMode="auto">
          <a:xfrm>
            <a:off x="9200072" y="6356350"/>
            <a:ext cx="2743200" cy="365125"/>
          </a:xfrm>
        </p:spPr>
        <p:txBody>
          <a:bodyPr/>
          <a:lstStyle/>
          <a:p>
            <a:pPr>
              <a:defRPr/>
            </a:pPr>
            <a:fld id="{285DC19C-03DA-4066-9FF7-D0BF1BC6D6F6}" type="slidenum">
              <a:rPr lang="ru-RU" sz="1600">
                <a:solidFill>
                  <a:schemeClr val="tx1"/>
                </a:solidFill>
                <a:latin typeface="Arial"/>
                <a:cs typeface="Arial"/>
              </a:rPr>
              <a:t>5</a:t>
            </a:fld>
            <a:endParaRPr lang="en-US" sz="160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3" name="TextBox 2"/>
          <p:cNvSpPr txBox="1"/>
          <p:nvPr/>
        </p:nvSpPr>
        <p:spPr bwMode="auto">
          <a:xfrm>
            <a:off x="-98543" y="3594"/>
            <a:ext cx="12229439" cy="147732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r">
              <a:defRPr/>
            </a:pPr>
            <a:r>
              <a:rPr lang="en-US" sz="2300" i="1">
                <a:latin typeface="Arial"/>
                <a:cs typeface="Times New Roman"/>
              </a:rPr>
              <a:t>Таблица 1</a:t>
            </a:r>
            <a:endParaRPr lang="en-US" sz="2300" i="1">
              <a:latin typeface="Arial"/>
              <a:cs typeface="Calibri"/>
            </a:endParaRPr>
          </a:p>
          <a:p>
            <a:pPr algn="ctr">
              <a:defRPr/>
            </a:pPr>
            <a:r>
              <a:rPr lang="en-US" sz="2200" b="1">
                <a:latin typeface="Arial"/>
                <a:cs typeface="Times New Roman"/>
              </a:rPr>
              <a:t>Сравнительная характеристика наглядных и практических методов обучения биологии</a:t>
            </a:r>
            <a:endParaRPr lang="en-US" sz="2200" b="1">
              <a:latin typeface="Arial"/>
              <a:cs typeface="Calibri"/>
            </a:endParaRPr>
          </a:p>
          <a:p>
            <a:pPr algn="l">
              <a:defRPr/>
            </a:pPr>
            <a:endParaRPr lang="en-US" sz="2300">
              <a:latin typeface="Arial"/>
              <a:cs typeface="Calibri"/>
            </a:endParaRPr>
          </a:p>
        </p:txBody>
      </p:sp>
      <p:pic>
        <p:nvPicPr>
          <p:cNvPr id="5" name="Picture 5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238665" y="1023061"/>
            <a:ext cx="11441501" cy="5516367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285DC19C-03DA-4066-9FF7-D0BF1BC6D6F6}" type="slidenum">
              <a:rPr lang="ru-RU" sz="1600">
                <a:solidFill>
                  <a:schemeClr val="tx1"/>
                </a:solidFill>
                <a:latin typeface="Arial"/>
                <a:cs typeface="Arial"/>
              </a:rPr>
              <a:t>6</a:t>
            </a:fld>
            <a:endParaRPr lang="ru-RU" sz="160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3" name="TextBox 2"/>
          <p:cNvSpPr txBox="1"/>
          <p:nvPr/>
        </p:nvSpPr>
        <p:spPr bwMode="auto">
          <a:xfrm>
            <a:off x="286899" y="246207"/>
            <a:ext cx="11516020" cy="637097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>
              <a:defRPr/>
            </a:pPr>
            <a:r>
              <a:rPr lang="en-US" sz="2400" b="1">
                <a:latin typeface="Arial"/>
                <a:cs typeface="Times New Roman"/>
              </a:rPr>
              <a:t>Лабораторные работы по учебнику А.Г. Драгомилова, Р.Д. Маш, </a:t>
            </a:r>
            <a:endParaRPr lang="en-US" sz="2400" b="1">
              <a:latin typeface="Arial"/>
              <a:cs typeface="Calibri"/>
            </a:endParaRPr>
          </a:p>
          <a:p>
            <a:pPr algn="ctr">
              <a:defRPr/>
            </a:pPr>
            <a:r>
              <a:rPr lang="en-US" sz="2400" b="1">
                <a:latin typeface="Arial"/>
                <a:cs typeface="Times New Roman"/>
              </a:rPr>
              <a:t>8 класс, 2019 год:</a:t>
            </a:r>
            <a:endParaRPr lang="en-US" sz="2400" b="1">
              <a:latin typeface="Arial"/>
              <a:cs typeface="Calibri"/>
            </a:endParaRPr>
          </a:p>
          <a:p>
            <a:pPr algn="ctr">
              <a:defRPr/>
            </a:pPr>
            <a:endParaRPr lang="en-US" sz="2400">
              <a:latin typeface="Arial"/>
              <a:cs typeface="Times New Roman"/>
            </a:endParaRPr>
          </a:p>
          <a:p>
            <a:pPr algn="just">
              <a:defRPr/>
            </a:pPr>
            <a:r>
              <a:rPr lang="en-US" sz="2400">
                <a:latin typeface="Arial"/>
                <a:cs typeface="Times New Roman"/>
              </a:rPr>
              <a:t>1. Лабораторная работа № 1 «Действие фермента каталазы на пероксид водорода».</a:t>
            </a:r>
            <a:endParaRPr lang="en-US" sz="2400">
              <a:latin typeface="Arial"/>
              <a:cs typeface="Calibri"/>
            </a:endParaRPr>
          </a:p>
          <a:p>
            <a:pPr algn="just">
              <a:defRPr/>
            </a:pPr>
            <a:r>
              <a:rPr lang="en-US" sz="2400">
                <a:latin typeface="Arial"/>
                <a:cs typeface="Times New Roman"/>
              </a:rPr>
              <a:t>2. Лабораторная работа № 2 «Клетки и ткани под микроскопом».</a:t>
            </a:r>
            <a:endParaRPr lang="en-US" sz="2400">
              <a:latin typeface="Arial"/>
              <a:cs typeface="Calibri"/>
            </a:endParaRPr>
          </a:p>
          <a:p>
            <a:pPr algn="just">
              <a:defRPr/>
            </a:pPr>
            <a:r>
              <a:rPr lang="en-US" sz="2400">
                <a:latin typeface="Arial"/>
                <a:cs typeface="Times New Roman"/>
              </a:rPr>
              <a:t>3. Лабораторная работа № 3 «Изучение строения головного мозга».</a:t>
            </a:r>
            <a:endParaRPr lang="en-US" sz="2400">
              <a:latin typeface="Arial"/>
              <a:cs typeface="Calibri"/>
            </a:endParaRPr>
          </a:p>
          <a:p>
            <a:pPr algn="just">
              <a:defRPr/>
            </a:pPr>
            <a:r>
              <a:rPr lang="en-US" sz="2400">
                <a:latin typeface="Arial"/>
                <a:cs typeface="Times New Roman"/>
              </a:rPr>
              <a:t>4. Лабораторная работа № 4 «Изучение строения и работы органа зрения».</a:t>
            </a:r>
            <a:endParaRPr lang="en-US" sz="2400">
              <a:latin typeface="Arial"/>
              <a:cs typeface="Calibri"/>
            </a:endParaRPr>
          </a:p>
          <a:p>
            <a:pPr algn="just">
              <a:defRPr/>
            </a:pPr>
            <a:r>
              <a:rPr lang="en-US" sz="2400">
                <a:latin typeface="Arial"/>
                <a:cs typeface="Times New Roman"/>
              </a:rPr>
              <a:t>5. Лабораторная работа № 5 «Строение костной ткани».</a:t>
            </a:r>
            <a:endParaRPr lang="en-US" sz="2400">
              <a:latin typeface="Arial"/>
              <a:cs typeface="Calibri"/>
            </a:endParaRPr>
          </a:p>
          <a:p>
            <a:pPr algn="just">
              <a:defRPr/>
            </a:pPr>
            <a:r>
              <a:rPr lang="en-US" sz="2400">
                <a:latin typeface="Arial"/>
                <a:cs typeface="Times New Roman"/>
              </a:rPr>
              <a:t>6. Лабораторная работа № 6 «Состав костей».</a:t>
            </a:r>
            <a:endParaRPr lang="en-US" sz="2400">
              <a:latin typeface="Arial"/>
              <a:cs typeface="Calibri"/>
            </a:endParaRPr>
          </a:p>
          <a:p>
            <a:pPr algn="just">
              <a:defRPr/>
            </a:pPr>
            <a:r>
              <a:rPr lang="en-US" sz="2400">
                <a:latin typeface="Arial"/>
                <a:cs typeface="Times New Roman"/>
              </a:rPr>
              <a:t>7. Лабораторная работа № 7 «Выявление особенностей строения позвонков».</a:t>
            </a:r>
            <a:endParaRPr lang="en-US" sz="2400">
              <a:latin typeface="Arial"/>
              <a:cs typeface="Calibri"/>
            </a:endParaRPr>
          </a:p>
          <a:p>
            <a:pPr algn="just">
              <a:defRPr/>
            </a:pPr>
            <a:r>
              <a:rPr lang="en-US" sz="2400">
                <a:latin typeface="Arial"/>
                <a:cs typeface="Times New Roman"/>
              </a:rPr>
              <a:t>8. Лабораторная работа № 8 «Сравнение крови человека с кровью лягушки».</a:t>
            </a:r>
            <a:endParaRPr lang="en-US" sz="2400">
              <a:latin typeface="Arial"/>
              <a:cs typeface="Calibri"/>
            </a:endParaRPr>
          </a:p>
          <a:p>
            <a:pPr algn="just">
              <a:defRPr/>
            </a:pPr>
            <a:r>
              <a:rPr lang="en-US" sz="2400">
                <a:latin typeface="Arial"/>
                <a:cs typeface="Times New Roman"/>
              </a:rPr>
              <a:t>9. Лабораторная работа № 9 «Состав вдыхаемого и выдыхаемого воздуха».</a:t>
            </a:r>
            <a:endParaRPr lang="en-US" sz="2400">
              <a:latin typeface="Arial"/>
              <a:cs typeface="Calibri"/>
            </a:endParaRPr>
          </a:p>
          <a:p>
            <a:pPr algn="just">
              <a:defRPr/>
            </a:pPr>
            <a:r>
              <a:rPr lang="en-US" sz="2400">
                <a:latin typeface="Arial"/>
                <a:cs typeface="Times New Roman"/>
              </a:rPr>
              <a:t>10. Лабораторная работа № 10 «Дыхательные движения».</a:t>
            </a:r>
            <a:endParaRPr lang="en-US" sz="2400">
              <a:latin typeface="Arial"/>
              <a:cs typeface="Calibri"/>
            </a:endParaRPr>
          </a:p>
          <a:p>
            <a:pPr algn="just">
              <a:defRPr/>
            </a:pPr>
            <a:r>
              <a:rPr lang="en-US" sz="2400">
                <a:latin typeface="Arial"/>
                <a:cs typeface="Times New Roman"/>
              </a:rPr>
              <a:t>11. Лабораторная работа № 11 «Действие ферментов слюны на крахмал».</a:t>
            </a:r>
            <a:endParaRPr lang="en-US" sz="2400">
              <a:latin typeface="Arial"/>
              <a:cs typeface="Calibri"/>
            </a:endParaRPr>
          </a:p>
          <a:p>
            <a:pPr algn="just">
              <a:defRPr/>
            </a:pPr>
            <a:r>
              <a:rPr lang="en-US" sz="2400">
                <a:latin typeface="Arial"/>
                <a:cs typeface="Times New Roman"/>
              </a:rPr>
              <a:t>12. Лабораторная работа № 12 «Действие ферментов желудочного сока на белки».</a:t>
            </a:r>
            <a:endParaRPr lang="en-US" sz="2400">
              <a:latin typeface="Arial"/>
              <a:cs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 bwMode="auto">
          <a:xfrm>
            <a:off x="9450103" y="6487319"/>
            <a:ext cx="2743200" cy="365125"/>
          </a:xfrm>
        </p:spPr>
        <p:txBody>
          <a:bodyPr/>
          <a:lstStyle/>
          <a:p>
            <a:pPr>
              <a:defRPr/>
            </a:pPr>
            <a:fld id="{285DC19C-03DA-4066-9FF7-D0BF1BC6D6F6}" type="slidenum">
              <a:rPr lang="ru-RU" sz="1600">
                <a:solidFill>
                  <a:schemeClr val="tx1"/>
                </a:solidFill>
                <a:latin typeface="Arial"/>
                <a:cs typeface="Arial"/>
              </a:rPr>
              <a:t>7</a:t>
            </a:fld>
            <a:endParaRPr lang="en-US" sz="160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4" name="TextBox 3"/>
          <p:cNvSpPr txBox="1"/>
          <p:nvPr/>
        </p:nvSpPr>
        <p:spPr bwMode="auto">
          <a:xfrm>
            <a:off x="670111" y="3751"/>
            <a:ext cx="11441875" cy="189282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r">
              <a:defRPr/>
            </a:pPr>
            <a:r>
              <a:rPr lang="en-US" sz="2000" i="1">
                <a:latin typeface="Arial"/>
                <a:cs typeface="Times New Roman"/>
              </a:rPr>
              <a:t>Таблица 2 (Фрагмент)</a:t>
            </a:r>
            <a:endParaRPr lang="en-US" sz="2000" i="1">
              <a:latin typeface="Arial"/>
              <a:cs typeface="Calibri"/>
            </a:endParaRPr>
          </a:p>
          <a:p>
            <a:pPr algn="ctr">
              <a:defRPr/>
            </a:pPr>
            <a:r>
              <a:rPr lang="en-US" sz="2000" b="1">
                <a:latin typeface="Arial"/>
                <a:cs typeface="Times New Roman"/>
              </a:rPr>
              <a:t>Классификация лабораторных работ по объектам и харатеру деятельности (по учебнику А.Г. Драгомилова, Р.Д. Маш, 8 класс, 2019 год)</a:t>
            </a:r>
            <a:endParaRPr lang="en-US" sz="2000" b="1">
              <a:latin typeface="Arial"/>
              <a:cs typeface="Calibri"/>
            </a:endParaRPr>
          </a:p>
          <a:p>
            <a:pPr algn="ctr">
              <a:defRPr/>
            </a:pPr>
            <a:endParaRPr lang="en-US" sz="1600">
              <a:latin typeface="Arial"/>
              <a:cs typeface="Arial"/>
            </a:endParaRPr>
          </a:p>
          <a:p>
            <a:pPr algn="ctr">
              <a:defRPr/>
            </a:pPr>
            <a:endParaRPr lang="en-US" sz="2300">
              <a:latin typeface="Arial"/>
              <a:cs typeface="Times New Roman"/>
            </a:endParaRPr>
          </a:p>
          <a:p>
            <a:pPr>
              <a:defRPr/>
            </a:pPr>
            <a:endParaRPr lang="en-US">
              <a:cs typeface="Calibri"/>
            </a:endParaRPr>
          </a:p>
        </p:txBody>
      </p:sp>
      <p:pic>
        <p:nvPicPr>
          <p:cNvPr id="5" name="Picture 6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419504" y="1047646"/>
            <a:ext cx="10994232" cy="5631864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 bwMode="auto">
          <a:xfrm>
            <a:off x="9343845" y="6485746"/>
            <a:ext cx="2743200" cy="365125"/>
          </a:xfrm>
        </p:spPr>
        <p:txBody>
          <a:bodyPr/>
          <a:lstStyle/>
          <a:p>
            <a:pPr>
              <a:defRPr/>
            </a:pPr>
            <a:fld id="{285DC19C-03DA-4066-9FF7-D0BF1BC6D6F6}" type="slidenum">
              <a:rPr lang="ru-RU" sz="1600">
                <a:solidFill>
                  <a:schemeClr val="tx1"/>
                </a:solidFill>
                <a:latin typeface="Arial"/>
                <a:cs typeface="Arial"/>
              </a:rPr>
              <a:t>8</a:t>
            </a:fld>
            <a:endParaRPr lang="ru-RU" sz="160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3" name="TextBox 2"/>
          <p:cNvSpPr txBox="1"/>
          <p:nvPr/>
        </p:nvSpPr>
        <p:spPr bwMode="auto">
          <a:xfrm>
            <a:off x="337243" y="135959"/>
            <a:ext cx="11734111" cy="178510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r">
              <a:defRPr/>
            </a:pPr>
            <a:r>
              <a:rPr lang="en-US" sz="2300" i="1">
                <a:latin typeface="Arial"/>
                <a:cs typeface="Times New Roman"/>
              </a:rPr>
              <a:t>Таблица 3 (Фрагмент)</a:t>
            </a:r>
            <a:endParaRPr lang="en-US" sz="2300" i="1">
              <a:latin typeface="Arial"/>
              <a:cs typeface="Calibri"/>
            </a:endParaRPr>
          </a:p>
          <a:p>
            <a:pPr algn="ctr">
              <a:defRPr/>
            </a:pPr>
            <a:r>
              <a:rPr lang="en-US" sz="2300" b="1">
                <a:latin typeface="Arial"/>
                <a:cs typeface="Times New Roman"/>
              </a:rPr>
              <a:t>Тематический план «Нервная система и органы чувств» (по учебнику А.Г. Драгомилова, Р.Д. Маш, 8 класс, 2019 год)</a:t>
            </a:r>
            <a:endParaRPr/>
          </a:p>
          <a:p>
            <a:pPr algn="ctr">
              <a:defRPr/>
            </a:pPr>
            <a:endParaRPr lang="en-US" sz="2300" b="1">
              <a:latin typeface="Arial"/>
              <a:cs typeface="Times New Roman"/>
            </a:endParaRPr>
          </a:p>
          <a:p>
            <a:pPr>
              <a:defRPr/>
            </a:pPr>
            <a:endParaRPr lang="en-US">
              <a:cs typeface="Calibri"/>
            </a:endParaRPr>
          </a:p>
        </p:txBody>
      </p:sp>
      <p:pic>
        <p:nvPicPr>
          <p:cNvPr id="7" name="Picture 7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109268" y="1385405"/>
            <a:ext cx="11829689" cy="4877942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 bwMode="auto">
          <a:xfrm>
            <a:off x="9257581" y="6413859"/>
            <a:ext cx="2743200" cy="365125"/>
          </a:xfrm>
        </p:spPr>
        <p:txBody>
          <a:bodyPr/>
          <a:lstStyle/>
          <a:p>
            <a:pPr>
              <a:defRPr/>
            </a:pPr>
            <a:fld id="{285DC19C-03DA-4066-9FF7-D0BF1BC6D6F6}" type="slidenum">
              <a:rPr lang="ru-RU" sz="1600">
                <a:solidFill>
                  <a:schemeClr val="tx1"/>
                </a:solidFill>
                <a:latin typeface="Arial"/>
                <a:cs typeface="Arial"/>
              </a:rPr>
              <a:t>9</a:t>
            </a:fld>
            <a:endParaRPr lang="en-US" sz="160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3" name="TextBox 2"/>
          <p:cNvSpPr txBox="1"/>
          <p:nvPr/>
        </p:nvSpPr>
        <p:spPr bwMode="auto">
          <a:xfrm>
            <a:off x="240666" y="71886"/>
            <a:ext cx="11525013" cy="709425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>
              <a:defRPr/>
            </a:pPr>
            <a:r>
              <a:rPr lang="en-US" sz="1900" b="1">
                <a:latin typeface="Arial"/>
                <a:cs typeface="Times New Roman"/>
              </a:rPr>
              <a:t>Лабораторная работа № 1</a:t>
            </a:r>
            <a:endParaRPr lang="en-US" sz="1900">
              <a:latin typeface="Arial"/>
              <a:cs typeface="Calibri"/>
            </a:endParaRPr>
          </a:p>
          <a:p>
            <a:pPr algn="just">
              <a:defRPr/>
            </a:pPr>
            <a:r>
              <a:rPr lang="en-US" sz="1900" b="1">
                <a:latin typeface="Arial"/>
                <a:cs typeface="Times New Roman"/>
              </a:rPr>
              <a:t>   Тема:</a:t>
            </a:r>
            <a:r>
              <a:rPr lang="en-US" sz="1900">
                <a:latin typeface="Arial"/>
                <a:cs typeface="Times New Roman"/>
              </a:rPr>
              <a:t> Изучение рефлексов продолговатого мозга.  </a:t>
            </a:r>
            <a:endParaRPr lang="en-US" sz="1900">
              <a:latin typeface="Arial"/>
              <a:cs typeface="Calibri"/>
            </a:endParaRPr>
          </a:p>
          <a:p>
            <a:pPr algn="just">
              <a:defRPr/>
            </a:pPr>
            <a:r>
              <a:rPr lang="en-US" sz="1900" b="1">
                <a:latin typeface="Arial"/>
                <a:cs typeface="Times New Roman"/>
              </a:rPr>
              <a:t> Цель исследования:</a:t>
            </a:r>
            <a:r>
              <a:rPr lang="en-US" sz="1900">
                <a:latin typeface="Arial"/>
                <a:cs typeface="Times New Roman"/>
              </a:rPr>
              <a:t> показать взаимодействие между корой больших полушарий и продолговатым мозгом на основе деятельности дыхательного центра. </a:t>
            </a:r>
            <a:endParaRPr lang="en-US" sz="1900">
              <a:latin typeface="Arial"/>
              <a:cs typeface="Calibri"/>
            </a:endParaRPr>
          </a:p>
          <a:p>
            <a:pPr algn="just">
              <a:defRPr/>
            </a:pPr>
            <a:r>
              <a:rPr lang="en-US" sz="1900" b="1">
                <a:latin typeface="Arial"/>
                <a:cs typeface="Times New Roman"/>
              </a:rPr>
              <a:t>   Объект исследования:</a:t>
            </a:r>
            <a:r>
              <a:rPr lang="en-US" sz="1900">
                <a:latin typeface="Arial"/>
                <a:cs typeface="Times New Roman"/>
              </a:rPr>
              <a:t> человек. </a:t>
            </a:r>
            <a:endParaRPr lang="en-US" sz="1900">
              <a:latin typeface="Arial"/>
              <a:cs typeface="Calibri"/>
            </a:endParaRPr>
          </a:p>
          <a:p>
            <a:pPr algn="just">
              <a:defRPr/>
            </a:pPr>
            <a:r>
              <a:rPr lang="en-US" sz="1900" b="1">
                <a:latin typeface="Arial"/>
                <a:cs typeface="Times New Roman"/>
              </a:rPr>
              <a:t>   Материалы и оборудование:</a:t>
            </a:r>
            <a:r>
              <a:rPr lang="en-US" sz="1900">
                <a:latin typeface="Arial"/>
                <a:cs typeface="Times New Roman"/>
              </a:rPr>
              <a:t> не требуется.   </a:t>
            </a:r>
            <a:endParaRPr lang="en-US" sz="1900">
              <a:latin typeface="Arial"/>
              <a:cs typeface="Calibri"/>
            </a:endParaRPr>
          </a:p>
          <a:p>
            <a:pPr algn="just">
              <a:defRPr/>
            </a:pPr>
            <a:r>
              <a:rPr lang="en-US" sz="1900" b="1">
                <a:latin typeface="Arial"/>
                <a:cs typeface="Times New Roman"/>
              </a:rPr>
              <a:t>   Форма </a:t>
            </a:r>
            <a:r>
              <a:rPr lang="ru-RU" sz="1900" b="1">
                <a:latin typeface="Arial"/>
                <a:cs typeface="Times New Roman"/>
              </a:rPr>
              <a:t>организации </a:t>
            </a:r>
            <a:r>
              <a:rPr lang="en-US" sz="1900" b="1">
                <a:latin typeface="Arial"/>
                <a:cs typeface="Times New Roman"/>
              </a:rPr>
              <a:t>работы:</a:t>
            </a:r>
            <a:r>
              <a:rPr lang="en-US" sz="1900">
                <a:latin typeface="Arial"/>
                <a:cs typeface="Times New Roman"/>
              </a:rPr>
              <a:t> индивидуальная. </a:t>
            </a:r>
            <a:endParaRPr lang="en-US" sz="1900">
              <a:latin typeface="Arial"/>
              <a:cs typeface="Calibri"/>
            </a:endParaRPr>
          </a:p>
          <a:p>
            <a:pPr algn="just">
              <a:defRPr/>
            </a:pPr>
            <a:r>
              <a:rPr lang="en-US" sz="1900" b="1">
                <a:latin typeface="Arial"/>
                <a:cs typeface="Times New Roman"/>
              </a:rPr>
              <a:t>   Вид практического метода, лежащий в основе:</a:t>
            </a:r>
            <a:r>
              <a:rPr lang="en-US" sz="1900">
                <a:latin typeface="Arial"/>
                <a:cs typeface="Times New Roman"/>
              </a:rPr>
              <a:t> эксперимент.</a:t>
            </a:r>
            <a:endParaRPr lang="en-US" sz="1900">
              <a:latin typeface="Arial"/>
              <a:cs typeface="Calibri"/>
            </a:endParaRPr>
          </a:p>
          <a:p>
            <a:pPr algn="just">
              <a:defRPr/>
            </a:pPr>
            <a:r>
              <a:rPr lang="en-US" sz="1900" b="1">
                <a:latin typeface="Arial"/>
                <a:cs typeface="Times New Roman"/>
              </a:rPr>
              <a:t>   Порядок работы:</a:t>
            </a:r>
            <a:endParaRPr lang="en-US" sz="1900">
              <a:latin typeface="Arial"/>
              <a:cs typeface="Calibri"/>
            </a:endParaRPr>
          </a:p>
          <a:p>
            <a:pPr algn="just">
              <a:defRPr/>
            </a:pPr>
            <a:r>
              <a:rPr lang="en-US" sz="1900">
                <a:latin typeface="Arial"/>
                <a:cs typeface="Times New Roman"/>
              </a:rPr>
              <a:t>1. Испытуемый производит не очень глубокий вдох, а затем задерживает дыхание. Через 30-40 секунд дыхание станет трудно продолжать задерживать и произойдёт непроизвольный выдох. </a:t>
            </a:r>
            <a:endParaRPr lang="en-US" sz="1900">
              <a:latin typeface="Arial"/>
              <a:cs typeface="Calibri"/>
            </a:endParaRPr>
          </a:p>
          <a:p>
            <a:pPr algn="just">
              <a:defRPr/>
            </a:pPr>
            <a:r>
              <a:rPr lang="en-US" sz="1900">
                <a:latin typeface="Arial"/>
                <a:cs typeface="Times New Roman"/>
              </a:rPr>
              <a:t>2. Обратите внимание на то, как изменилось ваше дыхание. </a:t>
            </a:r>
            <a:endParaRPr lang="en-US" sz="1900">
              <a:latin typeface="Arial"/>
              <a:cs typeface="Calibri"/>
            </a:endParaRPr>
          </a:p>
          <a:p>
            <a:pPr algn="just">
              <a:defRPr/>
            </a:pPr>
            <a:r>
              <a:rPr lang="en-US" sz="1900">
                <a:latin typeface="Arial"/>
                <a:cs typeface="Times New Roman"/>
              </a:rPr>
              <a:t>3. Когда дыхание нормализовалось, испытуемый делает два-три быстрых и глубоких вдоха и выдоха. </a:t>
            </a:r>
            <a:endParaRPr lang="en-US" sz="1900">
              <a:latin typeface="Arial"/>
              <a:cs typeface="Calibri"/>
            </a:endParaRPr>
          </a:p>
          <a:p>
            <a:pPr algn="just">
              <a:defRPr/>
            </a:pPr>
            <a:r>
              <a:rPr lang="en-US" sz="1900">
                <a:latin typeface="Arial"/>
                <a:cs typeface="Times New Roman"/>
              </a:rPr>
              <a:t>4. Обратите внимание на непроизвольную задержку дыхания. </a:t>
            </a:r>
            <a:endParaRPr lang="en-US" sz="1900">
              <a:latin typeface="Arial"/>
              <a:cs typeface="Calibri"/>
            </a:endParaRPr>
          </a:p>
          <a:p>
            <a:pPr algn="just">
              <a:defRPr/>
            </a:pPr>
            <a:r>
              <a:rPr lang="en-US" sz="1900" b="1">
                <a:latin typeface="Arial"/>
                <a:cs typeface="Times New Roman"/>
              </a:rPr>
              <a:t>   Форма отчётности для учащихся:</a:t>
            </a:r>
            <a:endParaRPr lang="en-US" sz="1900">
              <a:latin typeface="Arial"/>
              <a:cs typeface="Calibri"/>
            </a:endParaRPr>
          </a:p>
          <a:p>
            <a:pPr algn="just">
              <a:defRPr/>
            </a:pPr>
            <a:r>
              <a:rPr lang="en-US" sz="1900">
                <a:latin typeface="Arial"/>
                <a:cs typeface="Times New Roman"/>
              </a:rPr>
              <a:t>Ответьте на следующие вопросы письменно в рабочей тетради: </a:t>
            </a:r>
            <a:endParaRPr lang="en-US" sz="1900">
              <a:latin typeface="Arial"/>
              <a:cs typeface="Calibri"/>
            </a:endParaRPr>
          </a:p>
          <a:p>
            <a:pPr algn="just">
              <a:defRPr/>
            </a:pPr>
            <a:r>
              <a:rPr lang="en-US" sz="1900">
                <a:latin typeface="Arial"/>
                <a:cs typeface="Times New Roman"/>
              </a:rPr>
              <a:t>А) Почему дыхание стало более глубоким и частым после того, как испытуемый задержал дыхание?</a:t>
            </a:r>
            <a:endParaRPr lang="en-US" sz="1900">
              <a:latin typeface="Arial"/>
              <a:cs typeface="Calibri"/>
            </a:endParaRPr>
          </a:p>
          <a:p>
            <a:pPr algn="just">
              <a:defRPr/>
            </a:pPr>
            <a:r>
              <a:rPr lang="en-US" sz="1900">
                <a:latin typeface="Arial"/>
                <a:cs typeface="Times New Roman"/>
              </a:rPr>
              <a:t>Б) Почему после нескольких быстрых выдохов и вдохов дыхание на некоторое время останавливается? </a:t>
            </a:r>
            <a:endParaRPr lang="en-US" sz="1900">
              <a:latin typeface="Arial"/>
              <a:cs typeface="Calibri"/>
            </a:endParaRPr>
          </a:p>
          <a:p>
            <a:pPr algn="just">
              <a:defRPr/>
            </a:pPr>
            <a:r>
              <a:rPr lang="en-US" sz="1900">
                <a:latin typeface="Arial"/>
                <a:cs typeface="Times New Roman"/>
              </a:rPr>
              <a:t>В) На основе проведённого опыта сделайте выводы о работе дыхательного центра и роли коры больших полушарий в дыхании. </a:t>
            </a:r>
            <a:endParaRPr lang="en-US" sz="1900">
              <a:cs typeface="Calibri"/>
            </a:endParaRPr>
          </a:p>
          <a:p>
            <a:pPr algn="l">
              <a:defRPr/>
            </a:pPr>
            <a:endParaRPr lang="en-US">
              <a:cs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/>
        <a:ea typeface="Arial"/>
        <a:cs typeface="Arial"/>
      </a:majorFont>
      <a:minorFont>
        <a:latin typeface="Trebuchet MS"/>
        <a:ea typeface="Arial"/>
        <a:cs typeface="Arial"/>
      </a:minorFont>
    </a:fontScheme>
    <a:fmtScheme name="Facet">
      <a:fillStyleLst>
        <a:solidFill>
          <a:schemeClr val="phClr"/>
        </a:solidFill>
        <a:gradFill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219</Words>
  <Application>Microsoft Office PowerPoint</Application>
  <DocSecurity>0</DocSecurity>
  <PresentationFormat>Произвольный</PresentationFormat>
  <Paragraphs>152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Facet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Руководитель отдела</dc:creator>
  <cp:lastModifiedBy>Артемова</cp:lastModifiedBy>
  <cp:revision>1121</cp:revision>
  <dcterms:created xsi:type="dcterms:W3CDTF">2023-05-18T12:20:49Z</dcterms:created>
  <dcterms:modified xsi:type="dcterms:W3CDTF">2025-09-25T08:31:13Z</dcterms:modified>
  <dc:identifier/>
  <dc:language/>
  <cp:version/>
</cp:coreProperties>
</file>