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B511B4-21BC-C588-5DA8-57AB2426F736}" v="23" dt="2025-10-14T13:42:54.413"/>
    <p1510:client id="{2D334091-3B26-CA2F-8ACD-BB186A42B6F2}" v="1" dt="2025-10-14T19:37:22.387"/>
    <p1510:client id="{85EB7A23-6440-CB48-A1AE-1C6DE694E2F1}" v="371" dt="2025-10-14T19:26:13.020"/>
    <p1510:client id="{A59B3168-C920-29D3-47F9-F986D7B802BF}" v="144" dt="2025-10-14T17:57:11.764"/>
    <p1510:client id="{C2FE7826-ACE2-F7E8-44EF-D7FFD3062709}" v="566" dt="2025-10-14T14:41:11.278"/>
    <p1510:client id="{FA67CA07-8746-EA29-D388-420C2149EA1F}" v="5" dt="2025-10-14T14:55:04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" d="2"/>
          <a:sy n="1" d="2"/>
        </p:scale>
        <p:origin x="-2064" y="-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4926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9797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9835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432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3854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5365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24754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7588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177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2713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023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824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2269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1470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5116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92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6660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82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6" r:id="rId13"/>
    <p:sldLayoutId id="2147483787" r:id="rId14"/>
    <p:sldLayoutId id="2147483788" r:id="rId15"/>
    <p:sldLayoutId id="2147483789" r:id="rId16"/>
    <p:sldLayoutId id="2147483790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61989C-61E5-CB01-A737-81A85E01E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8363" y="258634"/>
            <a:ext cx="8574622" cy="2616199"/>
          </a:xfrm>
        </p:spPr>
        <p:txBody>
          <a:bodyPr>
            <a:normAutofit/>
          </a:bodyPr>
          <a:lstStyle/>
          <a:p>
            <a:r>
              <a:rPr lang="en-US" sz="4800" dirty="0" err="1"/>
              <a:t>Искусственный</a:t>
            </a:r>
            <a:r>
              <a:rPr lang="en-US" sz="4800" dirty="0"/>
              <a:t> </a:t>
            </a:r>
            <a:r>
              <a:rPr lang="en-US" sz="4800" dirty="0" err="1"/>
              <a:t>интеллект</a:t>
            </a:r>
            <a:r>
              <a:rPr lang="en-US" sz="4800" dirty="0"/>
              <a:t> в </a:t>
            </a:r>
            <a:r>
              <a:rPr lang="en-US" sz="4800" dirty="0" err="1"/>
              <a:t>деятельности</a:t>
            </a:r>
            <a:r>
              <a:rPr lang="en-US" sz="4800" dirty="0"/>
              <a:t> </a:t>
            </a:r>
            <a:r>
              <a:rPr lang="en-US" sz="4800" dirty="0" err="1"/>
              <a:t>учителя</a:t>
            </a:r>
            <a:r>
              <a:rPr lang="en-US" sz="4800" dirty="0"/>
              <a:t> </a:t>
            </a:r>
            <a:r>
              <a:rPr lang="en-US" sz="4800" dirty="0" err="1"/>
              <a:t>химии</a:t>
            </a:r>
            <a:r>
              <a:rPr lang="en-US" sz="4800" dirty="0"/>
              <a:t>: </a:t>
            </a:r>
            <a:r>
              <a:rPr lang="en-US" sz="4800" dirty="0" err="1"/>
              <a:t>обзор</a:t>
            </a:r>
            <a:r>
              <a:rPr lang="en-US" sz="4800" dirty="0"/>
              <a:t> </a:t>
            </a:r>
            <a:r>
              <a:rPr lang="en-US" sz="4800" dirty="0" err="1"/>
              <a:t>возможностей</a:t>
            </a:r>
            <a:r>
              <a:rPr lang="en-US" sz="4800" dirty="0"/>
              <a:t> и </a:t>
            </a:r>
            <a:r>
              <a:rPr lang="en-US" sz="4800" dirty="0" err="1"/>
              <a:t>вызовов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FA6CB60-0F46-2342-A659-1094A5935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6698" y="3981890"/>
            <a:ext cx="6987645" cy="1388534"/>
          </a:xfrm>
        </p:spPr>
        <p:txBody>
          <a:bodyPr/>
          <a:lstStyle/>
          <a:p>
            <a:r>
              <a:rPr lang="en-US" sz="2200" err="1">
                <a:latin typeface="Arial"/>
                <a:cs typeface="Arial"/>
              </a:rPr>
              <a:t>Составила</a:t>
            </a:r>
            <a:r>
              <a:rPr lang="en-US" sz="2200">
                <a:latin typeface="Arial"/>
                <a:cs typeface="Arial"/>
              </a:rPr>
              <a:t>: </a:t>
            </a:r>
            <a:r>
              <a:rPr lang="en-US" sz="2200" err="1">
                <a:latin typeface="Arial"/>
                <a:cs typeface="Arial"/>
              </a:rPr>
              <a:t>Кузьмина</a:t>
            </a:r>
            <a:r>
              <a:rPr lang="en-US" sz="2200">
                <a:latin typeface="Arial"/>
                <a:cs typeface="Arial"/>
              </a:rPr>
              <a:t> </a:t>
            </a:r>
            <a:r>
              <a:rPr lang="en-US" sz="2200" err="1">
                <a:latin typeface="Arial"/>
                <a:cs typeface="Arial"/>
              </a:rPr>
              <a:t>Дарья</a:t>
            </a:r>
            <a:r>
              <a:rPr lang="en-US" sz="2200">
                <a:latin typeface="Arial"/>
                <a:cs typeface="Arial"/>
              </a:rPr>
              <a:t> </a:t>
            </a:r>
            <a:r>
              <a:rPr lang="en-US" sz="2200" err="1">
                <a:latin typeface="Arial"/>
                <a:cs typeface="Arial"/>
              </a:rPr>
              <a:t>Владимировна</a:t>
            </a:r>
            <a:r>
              <a:rPr lang="en-US" sz="2200">
                <a:latin typeface="Arial"/>
                <a:cs typeface="Arial"/>
              </a:rPr>
              <a:t>,</a:t>
            </a:r>
          </a:p>
          <a:p>
            <a:r>
              <a:rPr lang="en-US" sz="2200" err="1">
                <a:latin typeface="Arial"/>
                <a:cs typeface="Arial"/>
              </a:rPr>
              <a:t>учитель</a:t>
            </a:r>
            <a:r>
              <a:rPr lang="en-US" sz="2200">
                <a:latin typeface="Arial"/>
                <a:cs typeface="Arial"/>
              </a:rPr>
              <a:t> </a:t>
            </a:r>
            <a:r>
              <a:rPr lang="en-US" sz="2200" err="1">
                <a:latin typeface="Arial"/>
                <a:cs typeface="Arial"/>
              </a:rPr>
              <a:t>биологии</a:t>
            </a:r>
            <a:r>
              <a:rPr lang="en-US" sz="2200">
                <a:latin typeface="Arial"/>
                <a:cs typeface="Arial"/>
              </a:rPr>
              <a:t> и </a:t>
            </a:r>
            <a:r>
              <a:rPr lang="en-US" sz="2200" err="1">
                <a:latin typeface="Arial"/>
                <a:cs typeface="Arial"/>
              </a:rPr>
              <a:t>химии</a:t>
            </a:r>
            <a:r>
              <a:rPr lang="en-US" sz="2200">
                <a:latin typeface="Arial"/>
                <a:cs typeface="Arial"/>
              </a:rPr>
              <a:t> </a:t>
            </a:r>
          </a:p>
          <a:p>
            <a:r>
              <a:rPr lang="en-US" sz="2200">
                <a:latin typeface="Arial"/>
                <a:cs typeface="Arial"/>
              </a:rPr>
              <a:t>ГБОУ СОШ № 3 </a:t>
            </a:r>
            <a:r>
              <a:rPr lang="en-US" sz="2200" err="1">
                <a:latin typeface="Arial"/>
                <a:cs typeface="Arial"/>
              </a:rPr>
              <a:t>города</a:t>
            </a:r>
            <a:r>
              <a:rPr lang="en-US" sz="2200">
                <a:latin typeface="Arial"/>
                <a:cs typeface="Arial"/>
              </a:rPr>
              <a:t> </a:t>
            </a:r>
            <a:r>
              <a:rPr lang="en-US" sz="2200" err="1">
                <a:latin typeface="Arial"/>
                <a:cs typeface="Arial"/>
              </a:rPr>
              <a:t>Кинеля</a:t>
            </a:r>
            <a:r>
              <a:rPr lang="en-US">
                <a:latin typeface="Arial"/>
                <a:cs typeface="Arial"/>
              </a:rPr>
              <a:t>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2EDFAC0-DF81-2321-EDDB-800864EA97CB}"/>
              </a:ext>
            </a:extLst>
          </p:cNvPr>
          <p:cNvSpPr txBox="1"/>
          <p:nvPr/>
        </p:nvSpPr>
        <p:spPr>
          <a:xfrm>
            <a:off x="6755667" y="6304612"/>
            <a:ext cx="237564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err="1">
                <a:latin typeface="Arial"/>
                <a:cs typeface="Arial"/>
              </a:rPr>
              <a:t>Кинель</a:t>
            </a:r>
            <a:r>
              <a:rPr lang="en-US" sz="2000">
                <a:latin typeface="Arial"/>
                <a:cs typeface="Arial"/>
              </a:rPr>
              <a:t>, 2025 </a:t>
            </a:r>
            <a:r>
              <a:rPr lang="en-US" sz="2000" err="1">
                <a:latin typeface="Arial"/>
                <a:cs typeface="Arial"/>
              </a:rPr>
              <a:t>год</a:t>
            </a:r>
            <a:endParaRPr lang="en-US"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0629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0E35F51-8674-41F1-9470-C018E1D59484}"/>
              </a:ext>
            </a:extLst>
          </p:cNvPr>
          <p:cNvSpPr txBox="1"/>
          <p:nvPr/>
        </p:nvSpPr>
        <p:spPr>
          <a:xfrm>
            <a:off x="2133327" y="725714"/>
            <a:ext cx="9456192" cy="54014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>
                <a:latin typeface="Arial"/>
                <a:ea typeface="+mn-lt"/>
                <a:cs typeface="+mn-lt"/>
              </a:rPr>
              <a:t>4. </a:t>
            </a:r>
            <a:r>
              <a:rPr lang="en-US" sz="2300" b="1" err="1">
                <a:latin typeface="Arial"/>
                <a:ea typeface="+mn-lt"/>
                <a:cs typeface="+mn-lt"/>
              </a:rPr>
              <a:t>Сократик</a:t>
            </a:r>
            <a:r>
              <a:rPr lang="en-US" sz="2300" b="1">
                <a:latin typeface="Arial"/>
                <a:ea typeface="+mn-lt"/>
                <a:cs typeface="+mn-lt"/>
              </a:rPr>
              <a:t> </a:t>
            </a:r>
            <a:endParaRPr lang="en-US" sz="2300"/>
          </a:p>
          <a:p>
            <a:pPr algn="just"/>
            <a:r>
              <a:rPr lang="en-US" sz="2300" err="1">
                <a:latin typeface="Arial"/>
                <a:ea typeface="+mn-lt"/>
                <a:cs typeface="+mn-lt"/>
              </a:rPr>
              <a:t>Сократик</a:t>
            </a:r>
            <a:r>
              <a:rPr lang="en-US" sz="2300">
                <a:latin typeface="Arial"/>
                <a:ea typeface="+mn-lt"/>
                <a:cs typeface="+mn-lt"/>
              </a:rPr>
              <a:t> - </a:t>
            </a:r>
            <a:r>
              <a:rPr lang="en-US" sz="2300" err="1">
                <a:latin typeface="Arial"/>
                <a:ea typeface="+mn-lt"/>
                <a:cs typeface="+mn-lt"/>
              </a:rPr>
              <a:t>это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российский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веб-сервис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для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генерации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презентаций</a:t>
            </a:r>
            <a:r>
              <a:rPr lang="en-US" sz="2300">
                <a:latin typeface="Arial"/>
                <a:ea typeface="+mn-lt"/>
                <a:cs typeface="+mn-lt"/>
              </a:rPr>
              <a:t> с </a:t>
            </a:r>
            <a:r>
              <a:rPr lang="en-US" sz="2300" err="1">
                <a:latin typeface="Arial"/>
                <a:ea typeface="+mn-lt"/>
                <a:cs typeface="+mn-lt"/>
              </a:rPr>
              <a:t>помощью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искусственного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интеллекта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Достаточно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ввести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тему</a:t>
            </a:r>
            <a:r>
              <a:rPr lang="en-US" sz="2300">
                <a:latin typeface="Arial"/>
                <a:ea typeface="+mn-lt"/>
                <a:cs typeface="+mn-lt"/>
              </a:rPr>
              <a:t>, </a:t>
            </a:r>
            <a:r>
              <a:rPr lang="en-US" sz="2300" err="1">
                <a:latin typeface="Arial"/>
                <a:ea typeface="+mn-lt"/>
                <a:cs typeface="+mn-lt"/>
              </a:rPr>
              <a:t>указать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язык</a:t>
            </a:r>
            <a:r>
              <a:rPr lang="en-US" sz="2300">
                <a:latin typeface="Arial"/>
                <a:ea typeface="+mn-lt"/>
                <a:cs typeface="+mn-lt"/>
              </a:rPr>
              <a:t>, </a:t>
            </a:r>
            <a:r>
              <a:rPr lang="en-US" sz="2300" err="1">
                <a:latin typeface="Arial"/>
                <a:ea typeface="+mn-lt"/>
                <a:cs typeface="+mn-lt"/>
              </a:rPr>
              <a:t>количество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слайдов</a:t>
            </a:r>
            <a:r>
              <a:rPr lang="en-US" sz="2300">
                <a:latin typeface="Arial"/>
                <a:ea typeface="+mn-lt"/>
                <a:cs typeface="+mn-lt"/>
              </a:rPr>
              <a:t> и </a:t>
            </a:r>
            <a:r>
              <a:rPr lang="en-US" sz="2300" err="1">
                <a:latin typeface="Arial"/>
                <a:ea typeface="+mn-lt"/>
                <a:cs typeface="+mn-lt"/>
              </a:rPr>
              <a:t>дизайн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Есть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возможность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загрузить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файл</a:t>
            </a:r>
            <a:r>
              <a:rPr lang="en-US" sz="2300">
                <a:latin typeface="Arial"/>
                <a:ea typeface="+mn-lt"/>
                <a:cs typeface="+mn-lt"/>
              </a:rPr>
              <a:t> (</a:t>
            </a:r>
            <a:r>
              <a:rPr lang="en-US" sz="2300" err="1">
                <a:latin typeface="Arial"/>
                <a:ea typeface="+mn-lt"/>
                <a:cs typeface="+mn-lt"/>
              </a:rPr>
              <a:t>например</a:t>
            </a:r>
            <a:r>
              <a:rPr lang="en-US" sz="2300">
                <a:latin typeface="Arial"/>
                <a:ea typeface="+mn-lt"/>
                <a:cs typeface="+mn-lt"/>
              </a:rPr>
              <a:t>, </a:t>
            </a:r>
            <a:r>
              <a:rPr lang="en-US" sz="2300" err="1">
                <a:latin typeface="Arial"/>
                <a:ea typeface="+mn-lt"/>
                <a:cs typeface="+mn-lt"/>
              </a:rPr>
              <a:t>текст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доклада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или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проект</a:t>
            </a:r>
            <a:r>
              <a:rPr lang="en-US" sz="2300">
                <a:latin typeface="Arial"/>
                <a:ea typeface="+mn-lt"/>
                <a:cs typeface="+mn-lt"/>
              </a:rPr>
              <a:t>), и </a:t>
            </a:r>
            <a:r>
              <a:rPr lang="en-US" sz="2300" err="1">
                <a:latin typeface="Arial"/>
                <a:ea typeface="+mn-lt"/>
                <a:cs typeface="+mn-lt"/>
              </a:rPr>
              <a:t>на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его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основе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автоматически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создается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полноценная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презентация</a:t>
            </a:r>
            <a:r>
              <a:rPr lang="en-US" sz="2300">
                <a:latin typeface="Arial"/>
                <a:ea typeface="+mn-lt"/>
                <a:cs typeface="+mn-lt"/>
              </a:rPr>
              <a:t>.</a:t>
            </a:r>
            <a:endParaRPr lang="en-US" sz="2300">
              <a:latin typeface="Arial"/>
              <a:ea typeface="+mn-lt"/>
              <a:cs typeface="Arial"/>
            </a:endParaRPr>
          </a:p>
          <a:p>
            <a:pPr algn="just"/>
            <a:r>
              <a:rPr lang="en-US" sz="2300" b="1" err="1">
                <a:latin typeface="Arial"/>
                <a:ea typeface="+mn-lt"/>
                <a:cs typeface="Arial"/>
              </a:rPr>
              <a:t>Преимущества</a:t>
            </a:r>
            <a:r>
              <a:rPr lang="en-US" sz="2300" b="1">
                <a:latin typeface="Arial"/>
                <a:ea typeface="+mn-lt"/>
                <a:cs typeface="Arial"/>
              </a:rPr>
              <a:t>:</a:t>
            </a:r>
          </a:p>
          <a:p>
            <a:pPr algn="just"/>
            <a:r>
              <a:rPr lang="en-US" sz="2300">
                <a:latin typeface="Arial"/>
                <a:ea typeface="+mn-lt"/>
                <a:cs typeface="+mn-lt"/>
              </a:rPr>
              <a:t>В </a:t>
            </a:r>
            <a:r>
              <a:rPr lang="en-US" sz="2300" err="1">
                <a:latin typeface="Arial"/>
                <a:ea typeface="+mn-lt"/>
                <a:cs typeface="+mn-lt"/>
              </a:rPr>
              <a:t>Сократик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есть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простой</a:t>
            </a:r>
            <a:r>
              <a:rPr lang="en-US" sz="2300">
                <a:latin typeface="Arial"/>
                <a:ea typeface="+mn-lt"/>
                <a:cs typeface="+mn-lt"/>
              </a:rPr>
              <a:t> и </a:t>
            </a:r>
            <a:r>
              <a:rPr lang="en-US" sz="2300" err="1">
                <a:latin typeface="Arial"/>
                <a:ea typeface="+mn-lt"/>
                <a:cs typeface="+mn-lt"/>
              </a:rPr>
              <a:t>понятный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онлайн-редактор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Можно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работать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вручную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или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подключать</a:t>
            </a:r>
            <a:r>
              <a:rPr lang="en-US" sz="2300">
                <a:latin typeface="Arial"/>
                <a:ea typeface="+mn-lt"/>
                <a:cs typeface="+mn-lt"/>
              </a:rPr>
              <a:t> ИИ-</a:t>
            </a:r>
            <a:r>
              <a:rPr lang="en-US" sz="2300" err="1">
                <a:latin typeface="Arial"/>
                <a:ea typeface="+mn-lt"/>
                <a:cs typeface="+mn-lt"/>
              </a:rPr>
              <a:t>ассистента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Презентацию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удобно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менять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на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любом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этапе</a:t>
            </a:r>
            <a:r>
              <a:rPr lang="en-US" sz="2300">
                <a:latin typeface="Arial"/>
                <a:ea typeface="+mn-lt"/>
                <a:cs typeface="+mn-lt"/>
              </a:rPr>
              <a:t>: </a:t>
            </a:r>
            <a:r>
              <a:rPr lang="en-US" sz="2300" err="1">
                <a:latin typeface="Arial"/>
                <a:ea typeface="+mn-lt"/>
                <a:cs typeface="+mn-lt"/>
              </a:rPr>
              <a:t>сразу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после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плана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корректировать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слайды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отдельности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или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задать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изменения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ко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всей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работе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одной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командой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Сервис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поддерживает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разные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форматы</a:t>
            </a:r>
            <a:r>
              <a:rPr lang="en-US" sz="2300">
                <a:latin typeface="Arial"/>
                <a:ea typeface="+mn-lt"/>
                <a:cs typeface="+mn-lt"/>
              </a:rPr>
              <a:t>: </a:t>
            </a:r>
            <a:r>
              <a:rPr lang="en-US" sz="2300" err="1">
                <a:latin typeface="Arial"/>
                <a:ea typeface="+mn-lt"/>
                <a:cs typeface="+mn-lt"/>
              </a:rPr>
              <a:t>не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только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текст</a:t>
            </a:r>
            <a:r>
              <a:rPr lang="en-US" sz="2300">
                <a:latin typeface="Arial"/>
                <a:ea typeface="+mn-lt"/>
                <a:cs typeface="+mn-lt"/>
              </a:rPr>
              <a:t> и </a:t>
            </a:r>
            <a:r>
              <a:rPr lang="en-US" sz="2300" err="1">
                <a:latin typeface="Arial"/>
                <a:ea typeface="+mn-lt"/>
                <a:cs typeface="+mn-lt"/>
              </a:rPr>
              <a:t>изображения</a:t>
            </a:r>
            <a:r>
              <a:rPr lang="en-US" sz="2300">
                <a:latin typeface="Arial"/>
                <a:ea typeface="+mn-lt"/>
                <a:cs typeface="+mn-lt"/>
              </a:rPr>
              <a:t>, </a:t>
            </a:r>
            <a:r>
              <a:rPr lang="en-US" sz="2300" err="1">
                <a:latin typeface="Arial"/>
                <a:ea typeface="+mn-lt"/>
                <a:cs typeface="+mn-lt"/>
              </a:rPr>
              <a:t>но</a:t>
            </a:r>
            <a:r>
              <a:rPr lang="en-US" sz="2300">
                <a:latin typeface="Arial"/>
                <a:ea typeface="+mn-lt"/>
                <a:cs typeface="+mn-lt"/>
              </a:rPr>
              <a:t> и </a:t>
            </a:r>
            <a:r>
              <a:rPr lang="en-US" sz="2300" err="1">
                <a:latin typeface="Arial"/>
                <a:ea typeface="+mn-lt"/>
                <a:cs typeface="+mn-lt"/>
              </a:rPr>
              <a:t>таблицы</a:t>
            </a:r>
            <a:r>
              <a:rPr lang="en-US" sz="2300">
                <a:latin typeface="Arial"/>
                <a:ea typeface="+mn-lt"/>
                <a:cs typeface="+mn-lt"/>
              </a:rPr>
              <a:t> с </a:t>
            </a:r>
            <a:r>
              <a:rPr lang="en-US" sz="2300" err="1">
                <a:latin typeface="Arial"/>
                <a:ea typeface="+mn-lt"/>
                <a:cs typeface="+mn-lt"/>
              </a:rPr>
              <a:t>инфографикой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После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генерации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можно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получить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готовый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текст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для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выступления</a:t>
            </a:r>
            <a:r>
              <a:rPr lang="en-US" sz="2300">
                <a:latin typeface="Arial"/>
                <a:ea typeface="+mn-lt"/>
                <a:cs typeface="+mn-lt"/>
              </a:rPr>
              <a:t>. </a:t>
            </a:r>
            <a:r>
              <a:rPr lang="en-US" sz="2300" err="1">
                <a:latin typeface="Arial"/>
                <a:ea typeface="+mn-lt"/>
                <a:cs typeface="+mn-lt"/>
              </a:rPr>
              <a:t>Это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помогает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быстрее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подготовиться</a:t>
            </a:r>
            <a:r>
              <a:rPr lang="en-US" sz="2300">
                <a:latin typeface="Arial"/>
                <a:ea typeface="+mn-lt"/>
                <a:cs typeface="+mn-lt"/>
              </a:rPr>
              <a:t> к </a:t>
            </a:r>
            <a:r>
              <a:rPr lang="en-US" sz="2300" err="1">
                <a:latin typeface="Arial"/>
                <a:ea typeface="+mn-lt"/>
                <a:cs typeface="+mn-lt"/>
              </a:rPr>
              <a:t>докладу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или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защите</a:t>
            </a:r>
            <a:r>
              <a:rPr lang="en-US" sz="2300">
                <a:latin typeface="Arial"/>
                <a:ea typeface="+mn-lt"/>
                <a:cs typeface="+mn-lt"/>
              </a:rPr>
              <a:t> </a:t>
            </a:r>
            <a:r>
              <a:rPr lang="en-US" sz="2300" err="1">
                <a:latin typeface="Arial"/>
                <a:ea typeface="+mn-lt"/>
                <a:cs typeface="+mn-lt"/>
              </a:rPr>
              <a:t>проекта</a:t>
            </a:r>
            <a:r>
              <a:rPr lang="en-US" sz="2300">
                <a:latin typeface="Arial"/>
                <a:ea typeface="+mn-lt"/>
                <a:cs typeface="+mn-lt"/>
              </a:rPr>
              <a:t>.</a:t>
            </a:r>
            <a:endParaRPr lang="en-US" sz="23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75395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50A6676C-1D10-4033-1D9B-716A5895B8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98" y="470792"/>
            <a:ext cx="11444377" cy="5988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62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AF5DB70-C164-C4FA-030A-C715C7D50A58}"/>
              </a:ext>
            </a:extLst>
          </p:cNvPr>
          <p:cNvSpPr txBox="1"/>
          <p:nvPr/>
        </p:nvSpPr>
        <p:spPr>
          <a:xfrm>
            <a:off x="2261950" y="502162"/>
            <a:ext cx="9071851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dirty="0">
                <a:latin typeface="Arial"/>
                <a:ea typeface="+mn-lt"/>
                <a:cs typeface="+mn-lt"/>
              </a:rPr>
              <a:t>5. DeepSeek </a:t>
            </a:r>
            <a:endParaRPr lang="en-US" sz="2200" b="1">
              <a:latin typeface="Corbel"/>
              <a:ea typeface="+mn-lt"/>
              <a:cs typeface="+mn-lt"/>
            </a:endParaRPr>
          </a:p>
          <a:p>
            <a:pPr algn="just"/>
            <a:r>
              <a:rPr lang="en-US" sz="2200" dirty="0">
                <a:latin typeface="Arial"/>
                <a:ea typeface="+mn-lt"/>
                <a:cs typeface="+mn-lt"/>
              </a:rPr>
              <a:t>DeepSeek - </a:t>
            </a:r>
            <a:r>
              <a:rPr lang="en-US" sz="2200" err="1">
                <a:latin typeface="Arial"/>
                <a:ea typeface="+mn-lt"/>
                <a:cs typeface="+mn-lt"/>
              </a:rPr>
              <a:t>это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китайская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компания</a:t>
            </a:r>
            <a:r>
              <a:rPr lang="en-US" sz="2200" dirty="0">
                <a:latin typeface="Arial"/>
                <a:ea typeface="+mn-lt"/>
                <a:cs typeface="+mn-lt"/>
              </a:rPr>
              <a:t> в </a:t>
            </a:r>
            <a:r>
              <a:rPr lang="en-US" sz="2200" err="1">
                <a:latin typeface="Arial"/>
                <a:ea typeface="+mn-lt"/>
                <a:cs typeface="+mn-lt"/>
              </a:rPr>
              <a:t>области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искусственного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интеллекта</a:t>
            </a:r>
            <a:r>
              <a:rPr lang="en-US" sz="2200" dirty="0">
                <a:latin typeface="Arial"/>
                <a:ea typeface="+mn-lt"/>
                <a:cs typeface="+mn-lt"/>
              </a:rPr>
              <a:t> (ИИ), </a:t>
            </a:r>
            <a:r>
              <a:rPr lang="en-US" sz="2200" err="1">
                <a:latin typeface="Arial"/>
                <a:ea typeface="+mn-lt"/>
                <a:cs typeface="+mn-lt"/>
              </a:rPr>
              <a:t>специализирующаяся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на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разработке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больших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языковых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моделей</a:t>
            </a:r>
            <a:r>
              <a:rPr lang="en-US" sz="2200" dirty="0">
                <a:latin typeface="Arial"/>
                <a:ea typeface="+mn-lt"/>
                <a:cs typeface="+mn-lt"/>
              </a:rPr>
              <a:t>. </a:t>
            </a:r>
            <a:endParaRPr lang="en-US" sz="2200"/>
          </a:p>
          <a:p>
            <a:pPr algn="just"/>
            <a:r>
              <a:rPr lang="en-US" sz="2200" b="1" err="1">
                <a:latin typeface="Arial"/>
                <a:ea typeface="+mn-lt"/>
                <a:cs typeface="+mn-lt"/>
              </a:rPr>
              <a:t>Некоторые</a:t>
            </a:r>
            <a:r>
              <a:rPr lang="en-US" sz="2200" b="1" dirty="0">
                <a:latin typeface="Arial"/>
                <a:ea typeface="+mn-lt"/>
                <a:cs typeface="+mn-lt"/>
              </a:rPr>
              <a:t> </a:t>
            </a:r>
            <a:r>
              <a:rPr lang="en-US" sz="2200" b="1" err="1">
                <a:latin typeface="Arial"/>
                <a:ea typeface="+mn-lt"/>
                <a:cs typeface="+mn-lt"/>
              </a:rPr>
              <a:t>возможности</a:t>
            </a:r>
            <a:r>
              <a:rPr lang="en-US" sz="2200" b="1" dirty="0">
                <a:latin typeface="Arial"/>
                <a:ea typeface="+mn-lt"/>
                <a:cs typeface="+mn-lt"/>
              </a:rPr>
              <a:t> DeepSeek: </a:t>
            </a:r>
            <a:endParaRPr lang="en-US" sz="2200" b="1">
              <a:latin typeface="Arial"/>
              <a:ea typeface="+mn-lt"/>
              <a:cs typeface="Arial"/>
            </a:endParaRPr>
          </a:p>
          <a:p>
            <a:pPr algn="just"/>
            <a:r>
              <a:rPr lang="en-US" sz="2200" err="1">
                <a:latin typeface="Arial"/>
                <a:ea typeface="+mn-lt"/>
                <a:cs typeface="+mn-lt"/>
              </a:rPr>
              <a:t>Нейросеть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способна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генерировать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контент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любой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сложности</a:t>
            </a:r>
            <a:r>
              <a:rPr lang="en-US" sz="2200" dirty="0">
                <a:latin typeface="Arial"/>
                <a:ea typeface="+mn-lt"/>
                <a:cs typeface="+mn-lt"/>
              </a:rPr>
              <a:t> - </a:t>
            </a:r>
            <a:r>
              <a:rPr lang="en-US" sz="2200" err="1">
                <a:latin typeface="Arial"/>
                <a:ea typeface="+mn-lt"/>
                <a:cs typeface="+mn-lt"/>
              </a:rPr>
              <a:t>от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художественных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произведений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до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бизнес-планов</a:t>
            </a:r>
            <a:r>
              <a:rPr lang="en-US" sz="2200" dirty="0">
                <a:latin typeface="Arial"/>
                <a:ea typeface="+mn-lt"/>
                <a:cs typeface="+mn-lt"/>
              </a:rPr>
              <a:t> и </a:t>
            </a:r>
            <a:r>
              <a:rPr lang="en-US" sz="2200" err="1">
                <a:latin typeface="Arial"/>
                <a:ea typeface="+mn-lt"/>
                <a:cs typeface="+mn-lt"/>
              </a:rPr>
              <a:t>аналитических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прогнозов</a:t>
            </a:r>
            <a:r>
              <a:rPr lang="en-US" sz="2200" dirty="0">
                <a:latin typeface="Arial"/>
                <a:ea typeface="+mn-lt"/>
                <a:cs typeface="+mn-lt"/>
              </a:rPr>
              <a:t>. </a:t>
            </a:r>
            <a:r>
              <a:rPr lang="en-US" sz="2200" err="1">
                <a:latin typeface="Arial"/>
                <a:ea typeface="+mn-lt"/>
                <a:cs typeface="+mn-lt"/>
              </a:rPr>
              <a:t>Она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поддерживает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десятки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языков</a:t>
            </a:r>
            <a:r>
              <a:rPr lang="en-US" sz="2200" dirty="0">
                <a:latin typeface="Arial"/>
                <a:ea typeface="+mn-lt"/>
                <a:cs typeface="+mn-lt"/>
              </a:rPr>
              <a:t>, </a:t>
            </a:r>
            <a:r>
              <a:rPr lang="en-US" sz="2200" err="1">
                <a:latin typeface="Arial"/>
                <a:ea typeface="+mn-lt"/>
                <a:cs typeface="+mn-lt"/>
              </a:rPr>
              <a:t>точно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переводит</a:t>
            </a:r>
            <a:r>
              <a:rPr lang="en-US" sz="2200" dirty="0">
                <a:latin typeface="Arial"/>
                <a:ea typeface="+mn-lt"/>
                <a:cs typeface="+mn-lt"/>
              </a:rPr>
              <a:t> и </a:t>
            </a:r>
            <a:r>
              <a:rPr lang="en-US" sz="2200" err="1">
                <a:latin typeface="Arial"/>
                <a:ea typeface="+mn-lt"/>
                <a:cs typeface="+mn-lt"/>
              </a:rPr>
              <a:t>понимает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текст</a:t>
            </a:r>
            <a:r>
              <a:rPr lang="en-US" sz="2200" dirty="0">
                <a:latin typeface="Arial"/>
                <a:ea typeface="+mn-lt"/>
                <a:cs typeface="+mn-lt"/>
              </a:rPr>
              <a:t> в </a:t>
            </a:r>
            <a:r>
              <a:rPr lang="en-US" sz="2200" err="1">
                <a:latin typeface="Arial"/>
                <a:ea typeface="+mn-lt"/>
                <a:cs typeface="+mn-lt"/>
              </a:rPr>
              <a:t>различных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форматах</a:t>
            </a:r>
            <a:r>
              <a:rPr lang="en-US" sz="2200" dirty="0">
                <a:latin typeface="Arial"/>
                <a:ea typeface="+mn-lt"/>
                <a:cs typeface="+mn-lt"/>
              </a:rPr>
              <a:t>. DeepSeek </a:t>
            </a:r>
            <a:r>
              <a:rPr lang="en-US" sz="2200" err="1">
                <a:latin typeface="Arial"/>
                <a:ea typeface="+mn-lt"/>
                <a:cs typeface="+mn-lt"/>
              </a:rPr>
              <a:t>подходит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для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решения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сложных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инженерных</a:t>
            </a:r>
            <a:r>
              <a:rPr lang="en-US" sz="2200" dirty="0">
                <a:latin typeface="Arial"/>
                <a:ea typeface="+mn-lt"/>
                <a:cs typeface="+mn-lt"/>
              </a:rPr>
              <a:t>, </a:t>
            </a:r>
            <a:r>
              <a:rPr lang="en-US" sz="2200" err="1">
                <a:latin typeface="Arial"/>
                <a:ea typeface="+mn-lt"/>
                <a:cs typeface="+mn-lt"/>
              </a:rPr>
              <a:t>математических</a:t>
            </a:r>
            <a:r>
              <a:rPr lang="en-US" sz="2200" dirty="0">
                <a:latin typeface="Arial"/>
                <a:ea typeface="+mn-lt"/>
                <a:cs typeface="+mn-lt"/>
              </a:rPr>
              <a:t> и </a:t>
            </a:r>
            <a:r>
              <a:rPr lang="en-US" sz="2200" err="1">
                <a:latin typeface="Arial"/>
                <a:ea typeface="+mn-lt"/>
                <a:cs typeface="+mn-lt"/>
              </a:rPr>
              <a:t>научных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задач</a:t>
            </a:r>
            <a:r>
              <a:rPr lang="en-US" sz="2200" dirty="0">
                <a:latin typeface="Arial"/>
                <a:ea typeface="+mn-lt"/>
                <a:cs typeface="+mn-lt"/>
              </a:rPr>
              <a:t>. </a:t>
            </a:r>
            <a:r>
              <a:rPr lang="en-US" sz="2200" err="1">
                <a:latin typeface="Arial"/>
                <a:ea typeface="+mn-lt"/>
                <a:cs typeface="+mn-lt"/>
              </a:rPr>
              <a:t>Модель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также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обладает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продвинутыми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навыками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программирования</a:t>
            </a:r>
            <a:r>
              <a:rPr lang="en-US" sz="2200" dirty="0">
                <a:latin typeface="Arial"/>
                <a:ea typeface="+mn-lt"/>
                <a:cs typeface="+mn-lt"/>
              </a:rPr>
              <a:t>, </a:t>
            </a:r>
            <a:r>
              <a:rPr lang="en-US" sz="2200" err="1">
                <a:latin typeface="Arial"/>
                <a:ea typeface="+mn-lt"/>
                <a:cs typeface="+mn-lt"/>
              </a:rPr>
              <a:t>поддерживает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все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популярные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языки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кодирования</a:t>
            </a:r>
            <a:r>
              <a:rPr lang="en-US" sz="2200" dirty="0">
                <a:latin typeface="Arial"/>
                <a:ea typeface="+mn-lt"/>
                <a:cs typeface="+mn-lt"/>
              </a:rPr>
              <a:t> и </a:t>
            </a:r>
            <a:r>
              <a:rPr lang="en-US" sz="2200" err="1">
                <a:latin typeface="Arial"/>
                <a:ea typeface="+mn-lt"/>
                <a:cs typeface="+mn-lt"/>
              </a:rPr>
              <a:t>умеет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вести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аргументированные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рассуждения</a:t>
            </a:r>
            <a:r>
              <a:rPr lang="en-US" sz="2200" dirty="0">
                <a:latin typeface="Arial"/>
                <a:ea typeface="+mn-lt"/>
                <a:cs typeface="+mn-lt"/>
              </a:rPr>
              <a:t>. В DeepSeek </a:t>
            </a:r>
            <a:r>
              <a:rPr lang="en-US" sz="2200" err="1">
                <a:latin typeface="Arial"/>
                <a:ea typeface="+mn-lt"/>
                <a:cs typeface="+mn-lt"/>
              </a:rPr>
              <a:t>есть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встроенная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функция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поиска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информации</a:t>
            </a:r>
            <a:r>
              <a:rPr lang="en-US" sz="2200" dirty="0">
                <a:latin typeface="Arial"/>
                <a:ea typeface="+mn-lt"/>
                <a:cs typeface="+mn-lt"/>
              </a:rPr>
              <a:t> в </a:t>
            </a:r>
            <a:r>
              <a:rPr lang="en-US" sz="2200" err="1">
                <a:latin typeface="Arial"/>
                <a:ea typeface="+mn-lt"/>
                <a:cs typeface="+mn-lt"/>
              </a:rPr>
              <a:t>интернете</a:t>
            </a:r>
            <a:r>
              <a:rPr lang="en-US" sz="2200" dirty="0">
                <a:latin typeface="Arial"/>
                <a:ea typeface="+mn-lt"/>
                <a:cs typeface="+mn-lt"/>
              </a:rPr>
              <a:t>. </a:t>
            </a:r>
            <a:r>
              <a:rPr lang="en-US" sz="2200" err="1">
                <a:latin typeface="Arial"/>
                <a:ea typeface="+mn-lt"/>
                <a:cs typeface="+mn-lt"/>
              </a:rPr>
              <a:t>Благодаря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этому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нейросеть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не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привязана</a:t>
            </a:r>
            <a:r>
              <a:rPr lang="en-US" sz="2200" dirty="0">
                <a:latin typeface="Arial"/>
                <a:ea typeface="+mn-lt"/>
                <a:cs typeface="+mn-lt"/>
              </a:rPr>
              <a:t> к </a:t>
            </a:r>
            <a:r>
              <a:rPr lang="en-US" sz="2200" err="1">
                <a:latin typeface="Arial"/>
                <a:ea typeface="+mn-lt"/>
                <a:cs typeface="+mn-lt"/>
              </a:rPr>
              <a:t>датасету</a:t>
            </a:r>
            <a:r>
              <a:rPr lang="en-US" sz="2200" dirty="0">
                <a:latin typeface="Arial"/>
                <a:ea typeface="+mn-lt"/>
                <a:cs typeface="+mn-lt"/>
              </a:rPr>
              <a:t>, </a:t>
            </a:r>
            <a:r>
              <a:rPr lang="en-US" sz="2200" err="1">
                <a:latin typeface="Arial"/>
                <a:ea typeface="+mn-lt"/>
                <a:cs typeface="+mn-lt"/>
              </a:rPr>
              <a:t>который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со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временем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может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устареть</a:t>
            </a:r>
            <a:r>
              <a:rPr lang="en-US" sz="2200" dirty="0">
                <a:latin typeface="Arial"/>
                <a:ea typeface="+mn-lt"/>
                <a:cs typeface="+mn-lt"/>
              </a:rPr>
              <a:t>. </a:t>
            </a:r>
            <a:r>
              <a:rPr lang="en-US" sz="2200" err="1">
                <a:latin typeface="Arial"/>
                <a:ea typeface="+mn-lt"/>
                <a:cs typeface="+mn-lt"/>
              </a:rPr>
              <a:t>Нейросеть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распознаёт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текст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на</a:t>
            </a:r>
            <a:r>
              <a:rPr lang="en-US" sz="2200" dirty="0">
                <a:latin typeface="Arial"/>
                <a:ea typeface="+mn-lt"/>
                <a:cs typeface="+mn-lt"/>
              </a:rPr>
              <a:t> </a:t>
            </a:r>
            <a:r>
              <a:rPr lang="en-US" sz="2200" err="1">
                <a:latin typeface="Arial"/>
                <a:ea typeface="+mn-lt"/>
                <a:cs typeface="+mn-lt"/>
              </a:rPr>
              <a:t>изображениях</a:t>
            </a:r>
            <a:r>
              <a:rPr lang="en-US" sz="2200" dirty="0">
                <a:latin typeface="Arial"/>
                <a:ea typeface="+mn-lt"/>
                <a:cs typeface="+mn-lt"/>
              </a:rPr>
              <a:t> и </a:t>
            </a:r>
            <a:r>
              <a:rPr lang="en-US" sz="2200" err="1">
                <a:latin typeface="Arial"/>
                <a:ea typeface="+mn-lt"/>
                <a:cs typeface="+mn-lt"/>
              </a:rPr>
              <a:t>документах</a:t>
            </a:r>
            <a:r>
              <a:rPr lang="en-US" sz="2200" dirty="0">
                <a:latin typeface="Arial"/>
                <a:ea typeface="+mn-lt"/>
                <a:cs typeface="+mn-lt"/>
              </a:rPr>
              <a:t>.</a:t>
            </a:r>
            <a:endParaRPr lang="en-US" sz="2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5994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422C380-C8C0-CA16-C2A6-BA4E9981E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56" y="904081"/>
            <a:ext cx="11516265" cy="527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0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457B975-26C6-FFE5-44D6-423009283EB0}"/>
              </a:ext>
            </a:extLst>
          </p:cNvPr>
          <p:cNvSpPr txBox="1"/>
          <p:nvPr/>
        </p:nvSpPr>
        <p:spPr>
          <a:xfrm>
            <a:off x="2121053" y="1359836"/>
            <a:ext cx="9690861" cy="32932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600" b="1" err="1">
                <a:latin typeface="Arial"/>
                <a:ea typeface="+mn-lt"/>
                <a:cs typeface="+mn-lt"/>
              </a:rPr>
              <a:t>Роль</a:t>
            </a:r>
            <a:r>
              <a:rPr lang="en-US" sz="2600" b="1" dirty="0">
                <a:latin typeface="Arial"/>
                <a:ea typeface="+mn-lt"/>
                <a:cs typeface="+mn-lt"/>
              </a:rPr>
              <a:t> ИИ в </a:t>
            </a:r>
            <a:r>
              <a:rPr lang="en-US" sz="2600" b="1" err="1">
                <a:latin typeface="Arial"/>
                <a:ea typeface="+mn-lt"/>
                <a:cs typeface="+mn-lt"/>
              </a:rPr>
              <a:t>образовании</a:t>
            </a:r>
            <a:endParaRPr lang="en-US" sz="2600" b="1">
              <a:latin typeface="Arial"/>
              <a:cs typeface="Arial"/>
            </a:endParaRPr>
          </a:p>
          <a:p>
            <a:pPr algn="ctr"/>
            <a:endParaRPr lang="en-US" sz="2600" b="1" dirty="0">
              <a:latin typeface="Arial"/>
              <a:ea typeface="+mn-lt"/>
              <a:cs typeface="+mn-lt"/>
            </a:endParaRPr>
          </a:p>
          <a:p>
            <a:r>
              <a:rPr lang="en-US" sz="2600" dirty="0">
                <a:latin typeface="Arial"/>
                <a:ea typeface="+mn-lt"/>
                <a:cs typeface="+mn-lt"/>
              </a:rPr>
              <a:t>1. </a:t>
            </a:r>
            <a:r>
              <a:rPr lang="en-US" sz="2600" dirty="0" err="1">
                <a:latin typeface="Arial"/>
                <a:ea typeface="+mn-lt"/>
                <a:cs typeface="+mn-lt"/>
              </a:rPr>
              <a:t>Персонализация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обучения</a:t>
            </a:r>
            <a:r>
              <a:rPr lang="en-US" sz="2600" dirty="0"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600" dirty="0">
                <a:latin typeface="Arial"/>
                <a:ea typeface="+mn-lt"/>
                <a:cs typeface="+mn-lt"/>
              </a:rPr>
              <a:t>2. </a:t>
            </a:r>
            <a:r>
              <a:rPr lang="en-US" sz="2600" dirty="0" err="1">
                <a:latin typeface="Arial"/>
                <a:ea typeface="+mn-lt"/>
                <a:cs typeface="+mn-lt"/>
              </a:rPr>
              <a:t>Автоматизация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стандартных</a:t>
            </a:r>
            <a:r>
              <a:rPr lang="en-US" sz="2600" dirty="0">
                <a:latin typeface="Arial"/>
                <a:ea typeface="+mn-lt"/>
                <a:cs typeface="+mn-lt"/>
              </a:rPr>
              <a:t> </a:t>
            </a:r>
            <a:r>
              <a:rPr lang="en-US" sz="2600" dirty="0" err="1">
                <a:latin typeface="Arial"/>
                <a:ea typeface="+mn-lt"/>
                <a:cs typeface="+mn-lt"/>
              </a:rPr>
              <a:t>задач</a:t>
            </a:r>
            <a:r>
              <a:rPr lang="en-US" sz="2600" dirty="0">
                <a:latin typeface="Arial"/>
                <a:ea typeface="+mn-lt"/>
                <a:cs typeface="+mn-lt"/>
              </a:rPr>
              <a:t>. </a:t>
            </a:r>
          </a:p>
          <a:p>
            <a:r>
              <a:rPr lang="en-US" sz="2600" dirty="0">
                <a:latin typeface="Arial"/>
                <a:ea typeface="+mn-lt"/>
                <a:cs typeface="+mn-lt"/>
              </a:rPr>
              <a:t>3. </a:t>
            </a:r>
            <a:r>
              <a:rPr lang="en-US" sz="2600" dirty="0" err="1">
                <a:latin typeface="Arial"/>
                <a:ea typeface="+mn-lt"/>
                <a:cs typeface="+mn-lt"/>
              </a:rPr>
              <a:t>Повышение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вовлеченности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учеников</a:t>
            </a:r>
            <a:r>
              <a:rPr lang="en-US" sz="2600" dirty="0"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600" dirty="0">
                <a:latin typeface="Arial"/>
                <a:ea typeface="+mn-lt"/>
                <a:cs typeface="+mn-lt"/>
              </a:rPr>
              <a:t>4. </a:t>
            </a:r>
            <a:r>
              <a:rPr lang="en-US" sz="2600" dirty="0" err="1">
                <a:latin typeface="Arial"/>
                <a:ea typeface="+mn-lt"/>
                <a:cs typeface="+mn-lt"/>
              </a:rPr>
              <a:t>Улучшение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качества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обратной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связи</a:t>
            </a:r>
            <a:r>
              <a:rPr lang="en-US" sz="2600" dirty="0">
                <a:latin typeface="Arial"/>
                <a:ea typeface="+mn-lt"/>
                <a:cs typeface="+mn-lt"/>
              </a:rPr>
              <a:t>.</a:t>
            </a:r>
          </a:p>
          <a:p>
            <a:r>
              <a:rPr lang="en-US" sz="2600" dirty="0">
                <a:latin typeface="Arial"/>
                <a:ea typeface="+mn-lt"/>
                <a:cs typeface="+mn-lt"/>
              </a:rPr>
              <a:t>5. </a:t>
            </a:r>
            <a:r>
              <a:rPr lang="en-US" sz="2600" dirty="0" err="1">
                <a:latin typeface="Arial"/>
                <a:ea typeface="+mn-lt"/>
                <a:cs typeface="+mn-lt"/>
              </a:rPr>
              <a:t>Развитие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критического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мышления</a:t>
            </a:r>
            <a:r>
              <a:rPr lang="en-US" sz="2600" dirty="0">
                <a:latin typeface="Arial"/>
                <a:ea typeface="+mn-lt"/>
                <a:cs typeface="+mn-lt"/>
              </a:rPr>
              <a:t> и </a:t>
            </a:r>
            <a:r>
              <a:rPr lang="en-US" sz="2600" dirty="0" err="1">
                <a:latin typeface="Arial"/>
                <a:ea typeface="+mn-lt"/>
                <a:cs typeface="+mn-lt"/>
              </a:rPr>
              <a:t>творческих</a:t>
            </a:r>
            <a:r>
              <a:rPr lang="en-US" sz="2600" dirty="0">
                <a:latin typeface="Arial"/>
                <a:ea typeface="+mn-lt"/>
                <a:cs typeface="+mn-lt"/>
              </a:rPr>
              <a:t> </a:t>
            </a:r>
            <a:r>
              <a:rPr lang="en-US" sz="2600" dirty="0" err="1">
                <a:latin typeface="Arial"/>
                <a:ea typeface="+mn-lt"/>
                <a:cs typeface="+mn-lt"/>
              </a:rPr>
              <a:t>способностей</a:t>
            </a:r>
            <a:r>
              <a:rPr lang="en-US" sz="2600" dirty="0">
                <a:latin typeface="Arial"/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841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6461386-39F4-B4BF-29A1-4AA02A56BC07}"/>
              </a:ext>
            </a:extLst>
          </p:cNvPr>
          <p:cNvSpPr txBox="1"/>
          <p:nvPr/>
        </p:nvSpPr>
        <p:spPr>
          <a:xfrm>
            <a:off x="2881222" y="2671052"/>
            <a:ext cx="885723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err="1">
                <a:latin typeface="Arial"/>
                <a:cs typeface="Arial"/>
              </a:rPr>
              <a:t>Благодарю</a:t>
            </a:r>
            <a:r>
              <a:rPr lang="en-US" sz="3600">
                <a:latin typeface="Arial"/>
                <a:cs typeface="Arial"/>
              </a:rPr>
              <a:t> </a:t>
            </a:r>
            <a:r>
              <a:rPr lang="en-US" sz="3600" err="1">
                <a:latin typeface="Arial"/>
                <a:cs typeface="Arial"/>
              </a:rPr>
              <a:t>Вас</a:t>
            </a:r>
            <a:r>
              <a:rPr lang="en-US" sz="3600">
                <a:latin typeface="Arial"/>
                <a:cs typeface="Arial"/>
              </a:rPr>
              <a:t> </a:t>
            </a:r>
            <a:r>
              <a:rPr lang="en-US" sz="3600" err="1">
                <a:latin typeface="Arial"/>
                <a:cs typeface="Arial"/>
              </a:rPr>
              <a:t>за</a:t>
            </a:r>
            <a:r>
              <a:rPr lang="en-US" sz="3600">
                <a:latin typeface="Arial"/>
                <a:cs typeface="Arial"/>
              </a:rPr>
              <a:t> </a:t>
            </a:r>
            <a:r>
              <a:rPr lang="en-US" sz="3600" err="1">
                <a:latin typeface="Arial"/>
                <a:cs typeface="Arial"/>
              </a:rPr>
              <a:t>внимание</a:t>
            </a:r>
            <a:r>
              <a:rPr lang="en-US" sz="3600">
                <a:latin typeface="Arial"/>
                <a:cs typeface="Arial"/>
              </a:rPr>
              <a:t>! </a:t>
            </a:r>
          </a:p>
        </p:txBody>
      </p:sp>
    </p:spTree>
    <p:extLst>
      <p:ext uri="{BB962C8B-B14F-4D97-AF65-F5344CB8AC3E}">
        <p14:creationId xmlns:p14="http://schemas.microsoft.com/office/powerpoint/2010/main" val="4084299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8AF0997F-79A8-53DD-B0FF-3139F9906A27}"/>
              </a:ext>
            </a:extLst>
          </p:cNvPr>
          <p:cNvSpPr txBox="1"/>
          <p:nvPr/>
        </p:nvSpPr>
        <p:spPr>
          <a:xfrm>
            <a:off x="1875851" y="1209527"/>
            <a:ext cx="9582378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2400" b="1" dirty="0" err="1">
                <a:latin typeface="Arial"/>
                <a:ea typeface="+mn-lt"/>
                <a:cs typeface="+mn-lt"/>
              </a:rPr>
              <a:t>Искусственный</a:t>
            </a:r>
            <a:r>
              <a:rPr lang="en-US" sz="2400" b="1" dirty="0">
                <a:latin typeface="Arial"/>
                <a:ea typeface="+mn-lt"/>
                <a:cs typeface="+mn-lt"/>
              </a:rPr>
              <a:t> </a:t>
            </a:r>
            <a:r>
              <a:rPr lang="en-US" sz="2400" b="1" dirty="0" err="1">
                <a:latin typeface="Arial"/>
                <a:ea typeface="+mn-lt"/>
                <a:cs typeface="+mn-lt"/>
              </a:rPr>
              <a:t>интеллект</a:t>
            </a:r>
            <a:r>
              <a:rPr lang="en-US" sz="2400" b="1" dirty="0">
                <a:latin typeface="Arial"/>
                <a:ea typeface="+mn-lt"/>
                <a:cs typeface="+mn-lt"/>
              </a:rPr>
              <a:t> (ИИ)</a:t>
            </a:r>
            <a:r>
              <a:rPr lang="en-US" sz="2400" dirty="0">
                <a:latin typeface="Arial"/>
                <a:ea typeface="+mn-lt"/>
                <a:cs typeface="+mn-lt"/>
              </a:rPr>
              <a:t> - </a:t>
            </a:r>
            <a:r>
              <a:rPr lang="en-US" sz="2400" dirty="0" err="1">
                <a:latin typeface="Arial"/>
                <a:ea typeface="+mn-lt"/>
                <a:cs typeface="+mn-lt"/>
              </a:rPr>
              <a:t>это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область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компьютерных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наук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занимающаяся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созданием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интеллектуальных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машин</a:t>
            </a:r>
            <a:r>
              <a:rPr lang="en-US" sz="2400" dirty="0">
                <a:latin typeface="Arial"/>
                <a:ea typeface="+mn-lt"/>
                <a:cs typeface="+mn-lt"/>
              </a:rPr>
              <a:t> 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программного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обеспечения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способных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имитировать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человеческое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мышление</a:t>
            </a:r>
            <a:r>
              <a:rPr lang="en-US" sz="2400" dirty="0">
                <a:latin typeface="Arial"/>
                <a:ea typeface="+mn-lt"/>
                <a:cs typeface="+mn-lt"/>
              </a:rPr>
              <a:t> 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поведение</a:t>
            </a:r>
            <a:r>
              <a:rPr lang="en-US" sz="2400" dirty="0">
                <a:latin typeface="Arial"/>
                <a:ea typeface="+mn-lt"/>
                <a:cs typeface="+mn-lt"/>
              </a:rPr>
              <a:t>. ИИ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включает</a:t>
            </a:r>
            <a:r>
              <a:rPr lang="en-US" sz="2400" dirty="0">
                <a:latin typeface="Arial"/>
                <a:ea typeface="+mn-lt"/>
                <a:cs typeface="+mn-lt"/>
              </a:rPr>
              <a:t> в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себя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широкий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спектр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технологий</a:t>
            </a:r>
            <a:r>
              <a:rPr lang="en-US" sz="2400" dirty="0">
                <a:latin typeface="Arial"/>
                <a:ea typeface="+mn-lt"/>
                <a:cs typeface="+mn-lt"/>
              </a:rPr>
              <a:t> 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методов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включая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машинное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обучение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глубокое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обучение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обработку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естественного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языка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компьютерное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зрение</a:t>
            </a:r>
            <a:r>
              <a:rPr lang="en-US" sz="2400" dirty="0">
                <a:latin typeface="Arial"/>
                <a:ea typeface="+mn-lt"/>
                <a:cs typeface="+mn-lt"/>
              </a:rPr>
              <a:t> 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робототехнику</a:t>
            </a:r>
            <a:r>
              <a:rPr lang="en-US" sz="2400" dirty="0">
                <a:latin typeface="Arial"/>
                <a:ea typeface="+mn-lt"/>
                <a:cs typeface="+mn-lt"/>
              </a:rPr>
              <a:t>. </a:t>
            </a:r>
            <a:endParaRPr lang="en-US" sz="2400" dirty="0">
              <a:latin typeface="Arial"/>
              <a:ea typeface="+mn-lt"/>
              <a:cs typeface="Arial"/>
            </a:endParaRPr>
          </a:p>
          <a:p>
            <a:pPr algn="just"/>
            <a:endParaRPr lang="en-US" sz="2400" dirty="0">
              <a:latin typeface="Arial"/>
              <a:ea typeface="+mn-lt"/>
              <a:cs typeface="+mn-lt"/>
            </a:endParaRPr>
          </a:p>
          <a:p>
            <a:pPr algn="just"/>
            <a:r>
              <a:rPr lang="en-US" sz="2400" b="1" dirty="0" err="1">
                <a:latin typeface="Arial"/>
                <a:ea typeface="+mn-lt"/>
                <a:cs typeface="+mn-lt"/>
              </a:rPr>
              <a:t>Цель</a:t>
            </a:r>
            <a:r>
              <a:rPr lang="en-US" sz="2400" b="1" dirty="0">
                <a:latin typeface="Arial"/>
                <a:ea typeface="+mn-lt"/>
                <a:cs typeface="+mn-lt"/>
              </a:rPr>
              <a:t> </a:t>
            </a:r>
            <a:r>
              <a:rPr lang="en-US" sz="2400" b="1" dirty="0" err="1">
                <a:latin typeface="Arial"/>
                <a:ea typeface="+mn-lt"/>
                <a:cs typeface="+mn-lt"/>
              </a:rPr>
              <a:t>искусственного</a:t>
            </a:r>
            <a:r>
              <a:rPr lang="en-US" sz="2400" b="1" dirty="0">
                <a:latin typeface="Arial"/>
                <a:ea typeface="+mn-lt"/>
                <a:cs typeface="+mn-lt"/>
              </a:rPr>
              <a:t> </a:t>
            </a:r>
            <a:r>
              <a:rPr lang="en-US" sz="2400" b="1" dirty="0" err="1">
                <a:latin typeface="Arial"/>
                <a:ea typeface="+mn-lt"/>
                <a:cs typeface="+mn-lt"/>
              </a:rPr>
              <a:t>интеллекта</a:t>
            </a:r>
            <a:r>
              <a:rPr lang="en-US" sz="2400" dirty="0">
                <a:latin typeface="Arial"/>
                <a:ea typeface="+mn-lt"/>
                <a:cs typeface="+mn-lt"/>
              </a:rPr>
              <a:t> -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создание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систем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способных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решать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задачи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такие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как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распознавание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образов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понимание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речи</a:t>
            </a:r>
            <a:r>
              <a:rPr lang="en-US" sz="2400" dirty="0">
                <a:latin typeface="Arial"/>
                <a:ea typeface="+mn-lt"/>
                <a:cs typeface="+mn-lt"/>
              </a:rPr>
              <a:t>, </a:t>
            </a:r>
            <a:r>
              <a:rPr lang="en-US" sz="2400" dirty="0" err="1">
                <a:latin typeface="Arial"/>
                <a:ea typeface="+mn-lt"/>
                <a:cs typeface="+mn-lt"/>
              </a:rPr>
              <a:t>принятие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решений</a:t>
            </a:r>
            <a:r>
              <a:rPr lang="en-US" sz="2400" dirty="0">
                <a:latin typeface="Arial"/>
                <a:ea typeface="+mn-lt"/>
                <a:cs typeface="+mn-lt"/>
              </a:rPr>
              <a:t> и </a:t>
            </a:r>
            <a:r>
              <a:rPr lang="en-US" sz="2400" dirty="0" err="1">
                <a:latin typeface="Arial"/>
                <a:ea typeface="+mn-lt"/>
                <a:cs typeface="+mn-lt"/>
              </a:rPr>
              <a:t>решение</a:t>
            </a:r>
            <a:r>
              <a:rPr lang="en-US" sz="2400" dirty="0">
                <a:latin typeface="Arial"/>
                <a:ea typeface="+mn-lt"/>
                <a:cs typeface="+mn-lt"/>
              </a:rPr>
              <a:t> </a:t>
            </a:r>
            <a:r>
              <a:rPr lang="en-US" sz="2400" dirty="0" err="1">
                <a:latin typeface="Arial"/>
                <a:ea typeface="+mn-lt"/>
                <a:cs typeface="+mn-lt"/>
              </a:rPr>
              <a:t>проблем</a:t>
            </a:r>
            <a:r>
              <a:rPr lang="en-US" sz="2400" dirty="0">
                <a:latin typeface="Arial"/>
                <a:ea typeface="+mn-lt"/>
                <a:cs typeface="+mn-lt"/>
              </a:rPr>
              <a:t>.</a:t>
            </a:r>
            <a:endParaRPr lang="en-US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27727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CB20EE8-5FB6-65BA-F8E2-E713065713AD}"/>
              </a:ext>
            </a:extLst>
          </p:cNvPr>
          <p:cNvSpPr txBox="1"/>
          <p:nvPr/>
        </p:nvSpPr>
        <p:spPr>
          <a:xfrm>
            <a:off x="2059345" y="1306648"/>
            <a:ext cx="9462556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200" b="1" err="1">
                <a:latin typeface="Arial"/>
                <a:ea typeface="Roboto"/>
                <a:cs typeface="Roboto"/>
              </a:rPr>
              <a:t>Что</a:t>
            </a:r>
            <a:r>
              <a:rPr lang="en-US" sz="3200" b="1">
                <a:latin typeface="Arial"/>
                <a:ea typeface="Roboto"/>
                <a:cs typeface="Roboto"/>
              </a:rPr>
              <a:t> </a:t>
            </a:r>
            <a:r>
              <a:rPr lang="en-US" sz="3200" b="1" err="1">
                <a:latin typeface="Arial"/>
                <a:ea typeface="Roboto"/>
                <a:cs typeface="Roboto"/>
              </a:rPr>
              <a:t>могут</a:t>
            </a:r>
            <a:r>
              <a:rPr lang="en-US" sz="3200" b="1">
                <a:latin typeface="Arial"/>
                <a:ea typeface="Roboto"/>
                <a:cs typeface="Roboto"/>
              </a:rPr>
              <a:t> </a:t>
            </a:r>
            <a:r>
              <a:rPr lang="en-US" sz="3200" b="1" err="1">
                <a:latin typeface="Arial"/>
                <a:ea typeface="Roboto"/>
                <a:cs typeface="Roboto"/>
              </a:rPr>
              <a:t>генерировать</a:t>
            </a:r>
            <a:r>
              <a:rPr lang="en-US" sz="3200" b="1">
                <a:latin typeface="Arial"/>
                <a:ea typeface="Roboto"/>
                <a:cs typeface="Roboto"/>
              </a:rPr>
              <a:t> </a:t>
            </a:r>
            <a:r>
              <a:rPr lang="en-US" sz="3200" b="1" err="1">
                <a:latin typeface="Arial"/>
                <a:ea typeface="Roboto"/>
                <a:cs typeface="Roboto"/>
              </a:rPr>
              <a:t>нейросети</a:t>
            </a:r>
            <a:r>
              <a:rPr lang="en-US" sz="3200" b="1">
                <a:latin typeface="Arial"/>
                <a:ea typeface="Roboto"/>
                <a:cs typeface="Roboto"/>
              </a:rPr>
              <a:t> </a:t>
            </a:r>
            <a:endParaRPr lang="en-US" sz="3200">
              <a:latin typeface="Arial"/>
              <a:ea typeface="Calibri"/>
              <a:cs typeface="Calibri"/>
            </a:endParaRPr>
          </a:p>
          <a:p>
            <a:pPr algn="ctr"/>
            <a:r>
              <a:rPr lang="en-US" sz="3200" b="1" err="1">
                <a:latin typeface="Arial"/>
                <a:ea typeface="Roboto"/>
                <a:cs typeface="Roboto"/>
              </a:rPr>
              <a:t>для</a:t>
            </a:r>
            <a:r>
              <a:rPr lang="en-US" sz="3200" b="1">
                <a:latin typeface="Arial"/>
                <a:ea typeface="Roboto"/>
                <a:cs typeface="Roboto"/>
              </a:rPr>
              <a:t> </a:t>
            </a:r>
            <a:r>
              <a:rPr lang="en-US" sz="3200" b="1" err="1">
                <a:latin typeface="Arial"/>
                <a:ea typeface="Roboto"/>
                <a:cs typeface="Roboto"/>
              </a:rPr>
              <a:t>педагога</a:t>
            </a:r>
            <a:r>
              <a:rPr lang="en-US" sz="3200" b="1">
                <a:latin typeface="Arial"/>
                <a:ea typeface="Roboto"/>
                <a:cs typeface="Roboto"/>
              </a:rPr>
              <a:t>?</a:t>
            </a:r>
            <a:endParaRPr lang="en-US" sz="3200">
              <a:latin typeface="Arial"/>
              <a:ea typeface="Calibri"/>
              <a:cs typeface="Calibri"/>
            </a:endParaRPr>
          </a:p>
          <a:p>
            <a:pPr algn="ctr"/>
            <a:endParaRPr lang="en-US" sz="3200" b="1">
              <a:latin typeface="Arial"/>
              <a:ea typeface="Roboto"/>
              <a:cs typeface="Roboto"/>
            </a:endParaRPr>
          </a:p>
          <a:p>
            <a:pPr algn="just"/>
            <a:r>
              <a:rPr lang="en-US" sz="3200" err="1">
                <a:latin typeface="Arial"/>
                <a:ea typeface="Roboto"/>
                <a:cs typeface="Roboto"/>
              </a:rPr>
              <a:t>Они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создают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структуру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уроков</a:t>
            </a:r>
            <a:r>
              <a:rPr lang="en-US" sz="3200">
                <a:latin typeface="Arial"/>
                <a:ea typeface="Roboto"/>
                <a:cs typeface="Roboto"/>
              </a:rPr>
              <a:t>, </a:t>
            </a:r>
            <a:r>
              <a:rPr lang="en-US" sz="3200" err="1">
                <a:latin typeface="Arial"/>
                <a:ea typeface="Roboto"/>
                <a:cs typeface="Roboto"/>
              </a:rPr>
              <a:t>придумывают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интересные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задания</a:t>
            </a:r>
            <a:r>
              <a:rPr lang="en-US" sz="3200">
                <a:latin typeface="Arial"/>
                <a:ea typeface="Roboto"/>
                <a:cs typeface="Roboto"/>
              </a:rPr>
              <a:t> и </a:t>
            </a:r>
            <a:r>
              <a:rPr lang="en-US" sz="3200" err="1">
                <a:latin typeface="Arial"/>
                <a:ea typeface="Roboto"/>
                <a:cs typeface="Roboto"/>
              </a:rPr>
              <a:t>вопросы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для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тестов</a:t>
            </a:r>
            <a:r>
              <a:rPr lang="en-US" sz="3200">
                <a:latin typeface="Arial"/>
                <a:ea typeface="Roboto"/>
                <a:cs typeface="Roboto"/>
              </a:rPr>
              <a:t>, </a:t>
            </a:r>
            <a:r>
              <a:rPr lang="en-US" sz="3200" err="1">
                <a:latin typeface="Arial"/>
                <a:ea typeface="Roboto"/>
                <a:cs typeface="Roboto"/>
              </a:rPr>
              <a:t>находят</a:t>
            </a:r>
            <a:r>
              <a:rPr lang="en-US" sz="3200">
                <a:latin typeface="Arial"/>
                <a:ea typeface="Roboto"/>
                <a:cs typeface="Roboto"/>
              </a:rPr>
              <a:t> и </a:t>
            </a:r>
            <a:r>
              <a:rPr lang="en-US" sz="3200" err="1">
                <a:latin typeface="Arial"/>
                <a:ea typeface="Roboto"/>
                <a:cs typeface="Roboto"/>
              </a:rPr>
              <a:t>кратко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излагают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информацию</a:t>
            </a:r>
            <a:r>
              <a:rPr lang="en-US" sz="3200">
                <a:latin typeface="Arial"/>
                <a:ea typeface="Roboto"/>
                <a:cs typeface="Roboto"/>
              </a:rPr>
              <a:t>, а </a:t>
            </a:r>
            <a:r>
              <a:rPr lang="en-US" sz="3200" err="1">
                <a:latin typeface="Arial"/>
                <a:ea typeface="Roboto"/>
                <a:cs typeface="Roboto"/>
              </a:rPr>
              <a:t>также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помогают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составлять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тексты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для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самых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разных</a:t>
            </a:r>
            <a:r>
              <a:rPr lang="en-US" sz="3200">
                <a:latin typeface="Arial"/>
                <a:ea typeface="Roboto"/>
                <a:cs typeface="Roboto"/>
              </a:rPr>
              <a:t> </a:t>
            </a:r>
            <a:r>
              <a:rPr lang="en-US" sz="3200" err="1">
                <a:latin typeface="Arial"/>
                <a:ea typeface="Roboto"/>
                <a:cs typeface="Roboto"/>
              </a:rPr>
              <a:t>задач</a:t>
            </a:r>
            <a:r>
              <a:rPr lang="en-US" sz="3200">
                <a:latin typeface="Arial"/>
                <a:ea typeface="Roboto"/>
                <a:cs typeface="Roboto"/>
              </a:rPr>
              <a:t>.</a:t>
            </a:r>
            <a:endParaRPr lang="en-US" sz="3200">
              <a:latin typeface="Arial"/>
              <a:ea typeface="Calibri"/>
              <a:cs typeface="Calibri"/>
            </a:endParaRP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9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7408903-B59D-A5C6-023F-EEA6128B5FCE}"/>
              </a:ext>
            </a:extLst>
          </p:cNvPr>
          <p:cNvSpPr txBox="1"/>
          <p:nvPr/>
        </p:nvSpPr>
        <p:spPr>
          <a:xfrm>
            <a:off x="2002681" y="179293"/>
            <a:ext cx="9905999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200" b="1" err="1">
                <a:latin typeface="Arial"/>
                <a:ea typeface="Roboto"/>
                <a:cs typeface="Roboto"/>
              </a:rPr>
              <a:t>GigaChat</a:t>
            </a:r>
            <a:endParaRPr lang="en-US"/>
          </a:p>
          <a:p>
            <a:pPr algn="just"/>
            <a:r>
              <a:rPr lang="en-US" sz="2200" b="1" err="1">
                <a:latin typeface="Arial"/>
                <a:ea typeface="Roboto"/>
                <a:cs typeface="Roboto"/>
              </a:rPr>
              <a:t>Регистрация</a:t>
            </a:r>
            <a:r>
              <a:rPr lang="en-US" sz="2200" b="1">
                <a:latin typeface="Arial"/>
                <a:ea typeface="Roboto"/>
                <a:cs typeface="Roboto"/>
              </a:rPr>
              <a:t>: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по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номеру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телефона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algn="just"/>
            <a:r>
              <a:rPr lang="en-US" sz="2200" b="1" err="1">
                <a:latin typeface="Arial"/>
                <a:ea typeface="Roboto"/>
                <a:cs typeface="Roboto"/>
              </a:rPr>
              <a:t>Как</a:t>
            </a:r>
            <a:r>
              <a:rPr lang="en-US" sz="2200" b="1">
                <a:latin typeface="Arial"/>
                <a:ea typeface="Roboto"/>
                <a:cs typeface="Roboto"/>
              </a:rPr>
              <a:t> </a:t>
            </a:r>
            <a:r>
              <a:rPr lang="en-US" sz="2200" b="1" err="1">
                <a:latin typeface="Arial"/>
                <a:ea typeface="Roboto"/>
                <a:cs typeface="Roboto"/>
              </a:rPr>
              <a:t>пользоваться</a:t>
            </a:r>
            <a:r>
              <a:rPr lang="en-US" sz="2200" b="1">
                <a:latin typeface="Arial"/>
                <a:ea typeface="Roboto"/>
                <a:cs typeface="Roboto"/>
              </a:rPr>
              <a:t>: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через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сайт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телеграм-бот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или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бота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ВКонтакте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algn="just"/>
            <a:r>
              <a:rPr lang="en-US" sz="2200" b="1" err="1">
                <a:latin typeface="Arial"/>
                <a:ea typeface="Roboto"/>
                <a:cs typeface="Roboto"/>
              </a:rPr>
              <a:t>Чем</a:t>
            </a:r>
            <a:r>
              <a:rPr lang="en-US" sz="2200" b="1">
                <a:latin typeface="Arial"/>
                <a:ea typeface="Roboto"/>
                <a:cs typeface="Roboto"/>
              </a:rPr>
              <a:t> </a:t>
            </a:r>
            <a:r>
              <a:rPr lang="en-US" sz="2200" b="1" err="1">
                <a:latin typeface="Arial"/>
                <a:ea typeface="Roboto"/>
                <a:cs typeface="Roboto"/>
              </a:rPr>
              <a:t>полезен</a:t>
            </a:r>
            <a:r>
              <a:rPr lang="en-US" sz="2200" b="1">
                <a:latin typeface="Arial"/>
                <a:ea typeface="Roboto"/>
                <a:cs typeface="Roboto"/>
              </a:rPr>
              <a:t> </a:t>
            </a:r>
            <a:r>
              <a:rPr lang="en-US" sz="2200" b="1" err="1">
                <a:latin typeface="Arial"/>
                <a:ea typeface="Roboto"/>
                <a:cs typeface="Roboto"/>
              </a:rPr>
              <a:t>учителю</a:t>
            </a:r>
            <a:r>
              <a:rPr lang="en-US" sz="2200" b="1">
                <a:latin typeface="Arial"/>
                <a:ea typeface="Roboto"/>
                <a:cs typeface="Roboto"/>
              </a:rPr>
              <a:t>:</a:t>
            </a:r>
            <a:endParaRPr lang="en-US" sz="2200" b="1">
              <a:latin typeface="Arial"/>
              <a:ea typeface="Roboto"/>
              <a:cs typeface="Arial"/>
            </a:endParaRPr>
          </a:p>
          <a:p>
            <a:pPr marL="285750" indent="-285750" algn="just">
              <a:buAutoNum type="arabicPeriod"/>
            </a:pP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всех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учителей</a:t>
            </a:r>
            <a:r>
              <a:rPr lang="en-US" sz="2200">
                <a:latin typeface="Arial"/>
                <a:ea typeface="Roboto"/>
                <a:cs typeface="Roboto"/>
              </a:rPr>
              <a:t>: </a:t>
            </a:r>
            <a:r>
              <a:rPr lang="en-US" sz="2200" err="1">
                <a:latin typeface="Arial"/>
                <a:ea typeface="Roboto"/>
                <a:cs typeface="Roboto"/>
              </a:rPr>
              <a:t>напишет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план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урока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придумает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идеи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занятий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обработает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любой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текст</a:t>
            </a:r>
            <a:r>
              <a:rPr lang="en-US" sz="2200">
                <a:latin typeface="Arial"/>
                <a:ea typeface="Roboto"/>
                <a:cs typeface="Roboto"/>
              </a:rPr>
              <a:t> — </a:t>
            </a:r>
            <a:r>
              <a:rPr lang="en-US" sz="2200" err="1">
                <a:latin typeface="Arial"/>
                <a:ea typeface="Roboto"/>
                <a:cs typeface="Roboto"/>
              </a:rPr>
              <a:t>сократит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упростит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или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сделает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более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научным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marL="285750" indent="-285750" algn="just">
              <a:buAutoNum type="arabicPeriod"/>
            </a:pP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учителя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русского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языка</a:t>
            </a:r>
            <a:r>
              <a:rPr lang="en-US" sz="2200">
                <a:latin typeface="Arial"/>
                <a:ea typeface="Roboto"/>
                <a:cs typeface="Roboto"/>
              </a:rPr>
              <a:t>: </a:t>
            </a:r>
            <a:r>
              <a:rPr lang="en-US" sz="2200" err="1">
                <a:latin typeface="Arial"/>
                <a:ea typeface="Roboto"/>
                <a:cs typeface="Roboto"/>
              </a:rPr>
              <a:t>поможет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составить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упражнения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подобрать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примеры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правила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придумать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темы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сочинений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marL="285750" indent="-285750" algn="just">
              <a:buAutoNum type="arabicPeriod"/>
            </a:pP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учителя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английского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языка</a:t>
            </a:r>
            <a:r>
              <a:rPr lang="en-US" sz="2200">
                <a:latin typeface="Arial"/>
                <a:ea typeface="Roboto"/>
                <a:cs typeface="Roboto"/>
              </a:rPr>
              <a:t>: </a:t>
            </a:r>
            <a:r>
              <a:rPr lang="en-US" sz="2200" err="1">
                <a:latin typeface="Arial"/>
                <a:ea typeface="Roboto"/>
                <a:cs typeface="Roboto"/>
              </a:rPr>
              <a:t>сгенерирует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диалоги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отработки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тем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списки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слов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задания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на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аудирование</a:t>
            </a:r>
            <a:r>
              <a:rPr lang="en-US" sz="2200">
                <a:latin typeface="Arial"/>
                <a:ea typeface="Roboto"/>
                <a:cs typeface="Roboto"/>
              </a:rPr>
              <a:t> и </a:t>
            </a:r>
            <a:r>
              <a:rPr lang="en-US" sz="2200" err="1">
                <a:latin typeface="Arial"/>
                <a:ea typeface="Roboto"/>
                <a:cs typeface="Roboto"/>
              </a:rPr>
              <a:t>грамматику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marL="285750" indent="-285750" algn="just">
              <a:buAutoNum type="arabicPeriod"/>
            </a:pP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учителя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химии</a:t>
            </a:r>
            <a:r>
              <a:rPr lang="en-US" sz="2200">
                <a:latin typeface="Arial"/>
                <a:ea typeface="Roboto"/>
                <a:cs typeface="Roboto"/>
              </a:rPr>
              <a:t>: </a:t>
            </a:r>
            <a:r>
              <a:rPr lang="en-US" sz="2200" err="1">
                <a:latin typeface="Arial"/>
                <a:ea typeface="Roboto"/>
                <a:cs typeface="Roboto"/>
              </a:rPr>
              <a:t>интерактивные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симуляции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помогают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визуализировать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химические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реакции</a:t>
            </a:r>
            <a:r>
              <a:rPr lang="en-US" sz="2200">
                <a:latin typeface="Arial"/>
                <a:ea typeface="Roboto"/>
                <a:cs typeface="Roboto"/>
              </a:rPr>
              <a:t> и </a:t>
            </a:r>
            <a:r>
              <a:rPr lang="en-US" sz="2200" err="1">
                <a:latin typeface="Arial"/>
                <a:ea typeface="Roboto"/>
                <a:cs typeface="Roboto"/>
              </a:rPr>
              <a:t>процессы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например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моделирование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атомов</a:t>
            </a:r>
            <a:r>
              <a:rPr lang="en-US" sz="2200">
                <a:latin typeface="Arial"/>
                <a:ea typeface="Roboto"/>
                <a:cs typeface="Roboto"/>
              </a:rPr>
              <a:t>, </a:t>
            </a:r>
            <a:r>
              <a:rPr lang="en-US" sz="2200" err="1">
                <a:latin typeface="Arial"/>
                <a:ea typeface="Roboto"/>
                <a:cs typeface="Roboto"/>
              </a:rPr>
              <a:t>молекул</a:t>
            </a:r>
            <a:r>
              <a:rPr lang="en-US" sz="2200">
                <a:latin typeface="Arial"/>
                <a:ea typeface="Roboto"/>
                <a:cs typeface="Roboto"/>
              </a:rPr>
              <a:t> и </a:t>
            </a:r>
            <a:r>
              <a:rPr lang="en-US" sz="2200" err="1">
                <a:latin typeface="Arial"/>
                <a:ea typeface="Roboto"/>
                <a:cs typeface="Roboto"/>
              </a:rPr>
              <a:t>кристаллических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решёток</a:t>
            </a:r>
            <a:r>
              <a:rPr lang="en-US" sz="2200">
                <a:latin typeface="Arial"/>
                <a:ea typeface="Roboto"/>
                <a:cs typeface="Roboto"/>
              </a:rPr>
              <a:t>. </a:t>
            </a:r>
          </a:p>
          <a:p>
            <a:pPr marL="285750" indent="-285750" algn="just">
              <a:buAutoNum type="arabicPeriod"/>
            </a:pPr>
            <a:r>
              <a:rPr lang="en-US" sz="2200" err="1">
                <a:latin typeface="Arial"/>
                <a:ea typeface="Roboto"/>
                <a:cs typeface="Roboto"/>
              </a:rPr>
              <a:t>Для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учителей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математики</a:t>
            </a:r>
            <a:r>
              <a:rPr lang="en-US" sz="2200">
                <a:latin typeface="Arial"/>
                <a:ea typeface="Roboto"/>
                <a:cs typeface="Roboto"/>
              </a:rPr>
              <a:t>: </a:t>
            </a:r>
            <a:r>
              <a:rPr lang="en-US" sz="2200" err="1">
                <a:latin typeface="Arial"/>
                <a:ea typeface="Roboto"/>
                <a:cs typeface="Roboto"/>
              </a:rPr>
              <a:t>поможет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сгенерировать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примеры</a:t>
            </a:r>
            <a:r>
              <a:rPr lang="en-US" sz="2200">
                <a:latin typeface="Arial"/>
                <a:ea typeface="Roboto"/>
                <a:cs typeface="Roboto"/>
              </a:rPr>
              <a:t> и </a:t>
            </a:r>
            <a:r>
              <a:rPr lang="en-US" sz="2200" err="1">
                <a:latin typeface="Arial"/>
                <a:ea typeface="Roboto"/>
                <a:cs typeface="Roboto"/>
              </a:rPr>
              <a:t>задачи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разного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уровня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сложности</a:t>
            </a:r>
            <a:r>
              <a:rPr lang="en-US" sz="2200">
                <a:latin typeface="Arial"/>
                <a:ea typeface="Roboto"/>
                <a:cs typeface="Roboto"/>
              </a:rPr>
              <a:t>.</a:t>
            </a:r>
            <a:endParaRPr lang="en-US" sz="2200">
              <a:latin typeface="Arial"/>
              <a:ea typeface="Roboto"/>
              <a:cs typeface="Arial"/>
            </a:endParaRPr>
          </a:p>
          <a:p>
            <a:pPr algn="just"/>
            <a:r>
              <a:rPr lang="en-US" sz="2200" b="1" err="1">
                <a:latin typeface="Arial"/>
                <a:ea typeface="Roboto"/>
                <a:cs typeface="Roboto"/>
              </a:rPr>
              <a:t>Особенности</a:t>
            </a:r>
            <a:r>
              <a:rPr lang="en-US" sz="2200" b="1">
                <a:latin typeface="Arial"/>
                <a:ea typeface="Roboto"/>
                <a:cs typeface="Roboto"/>
              </a:rPr>
              <a:t>:</a:t>
            </a:r>
            <a:r>
              <a:rPr lang="en-US" sz="2200">
                <a:latin typeface="Arial"/>
                <a:ea typeface="Roboto"/>
                <a:cs typeface="Roboto"/>
              </a:rPr>
              <a:t> </a:t>
            </a:r>
            <a:r>
              <a:rPr lang="en-US" sz="2200" err="1">
                <a:latin typeface="Arial"/>
                <a:ea typeface="Roboto"/>
                <a:cs typeface="Roboto"/>
              </a:rPr>
              <a:t>может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работать</a:t>
            </a:r>
            <a:r>
              <a:rPr lang="en-US" sz="2200">
                <a:latin typeface="Arial"/>
                <a:ea typeface="Roboto"/>
                <a:cs typeface="Roboto"/>
              </a:rPr>
              <a:t> с </a:t>
            </a:r>
            <a:r>
              <a:rPr lang="en-US" sz="2200" err="1">
                <a:latin typeface="Arial"/>
                <a:ea typeface="Roboto"/>
                <a:cs typeface="Roboto"/>
              </a:rPr>
              <a:t>загруженными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документами</a:t>
            </a:r>
            <a:r>
              <a:rPr lang="en-US" sz="2200">
                <a:latin typeface="Arial"/>
                <a:ea typeface="Roboto"/>
                <a:cs typeface="Roboto"/>
              </a:rPr>
              <a:t> (PDF, TXT), </a:t>
            </a:r>
            <a:r>
              <a:rPr lang="en-US" sz="2200" err="1">
                <a:latin typeface="Arial"/>
                <a:ea typeface="Roboto"/>
                <a:cs typeface="Roboto"/>
              </a:rPr>
              <a:t>создавать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изображения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по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описанию</a:t>
            </a:r>
            <a:r>
              <a:rPr lang="en-US" sz="2200">
                <a:latin typeface="Arial"/>
                <a:ea typeface="Roboto"/>
                <a:cs typeface="Roboto"/>
              </a:rPr>
              <a:t> и </a:t>
            </a:r>
            <a:r>
              <a:rPr lang="en-US" sz="2200" err="1">
                <a:latin typeface="Arial"/>
                <a:ea typeface="Roboto"/>
                <a:cs typeface="Roboto"/>
              </a:rPr>
              <a:t>понимает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голосовые</a:t>
            </a:r>
            <a:r>
              <a:rPr lang="en-US" sz="2200">
                <a:latin typeface="Arial"/>
                <a:ea typeface="Roboto"/>
                <a:cs typeface="Roboto"/>
              </a:rPr>
              <a:t> </a:t>
            </a:r>
            <a:r>
              <a:rPr lang="en-US" sz="2200" err="1">
                <a:latin typeface="Arial"/>
                <a:ea typeface="Roboto"/>
                <a:cs typeface="Roboto"/>
              </a:rPr>
              <a:t>команды</a:t>
            </a:r>
            <a:r>
              <a:rPr lang="en-US" sz="2200">
                <a:latin typeface="Arial"/>
                <a:ea typeface="Roboto"/>
                <a:cs typeface="Roboto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4177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7BC6E13F-BABD-9069-145A-8581034B2D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974" y="208472"/>
            <a:ext cx="10299939" cy="6441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41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20CC6C-54B3-D635-4DAB-51628EEB6A32}"/>
              </a:ext>
            </a:extLst>
          </p:cNvPr>
          <p:cNvSpPr txBox="1"/>
          <p:nvPr/>
        </p:nvSpPr>
        <p:spPr>
          <a:xfrm>
            <a:off x="2057372" y="1397140"/>
            <a:ext cx="9351202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>
                <a:latin typeface="Arial"/>
                <a:ea typeface="Roboto"/>
                <a:cs typeface="Roboto"/>
              </a:rPr>
              <a:t>2. </a:t>
            </a:r>
            <a:r>
              <a:rPr lang="en-US" sz="2800" b="1" err="1">
                <a:latin typeface="Arial"/>
                <a:ea typeface="Roboto"/>
                <a:cs typeface="Roboto"/>
              </a:rPr>
              <a:t>YandexGPT</a:t>
            </a:r>
            <a:endParaRPr lang="en-US" sz="2800" b="1">
              <a:latin typeface="Arial"/>
              <a:ea typeface="Roboto"/>
              <a:cs typeface="Roboto"/>
            </a:endParaRPr>
          </a:p>
          <a:p>
            <a:pPr algn="just"/>
            <a:r>
              <a:rPr lang="en-US" sz="2800" b="1" err="1">
                <a:latin typeface="Arial"/>
                <a:ea typeface="Roboto"/>
                <a:cs typeface="Roboto"/>
              </a:rPr>
              <a:t>Регистрация</a:t>
            </a:r>
            <a:r>
              <a:rPr lang="en-US" sz="2800" b="1">
                <a:latin typeface="Arial"/>
                <a:ea typeface="Roboto"/>
                <a:cs typeface="Roboto"/>
              </a:rPr>
              <a:t>: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требуется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аккаунт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Яндекса</a:t>
            </a:r>
            <a:r>
              <a:rPr lang="en-US" sz="2800">
                <a:latin typeface="Arial"/>
                <a:ea typeface="Roboto"/>
                <a:cs typeface="Roboto"/>
              </a:rPr>
              <a:t>.</a:t>
            </a:r>
            <a:endParaRPr lang="en-US" sz="2800">
              <a:latin typeface="Arial"/>
              <a:cs typeface="Arial"/>
            </a:endParaRPr>
          </a:p>
          <a:p>
            <a:pPr algn="just"/>
            <a:r>
              <a:rPr lang="en-US" sz="2800" b="1" err="1">
                <a:latin typeface="Arial"/>
                <a:ea typeface="Roboto"/>
                <a:cs typeface="Roboto"/>
              </a:rPr>
              <a:t>Как</a:t>
            </a:r>
            <a:r>
              <a:rPr lang="en-US" sz="2800" b="1">
                <a:latin typeface="Arial"/>
                <a:ea typeface="Roboto"/>
                <a:cs typeface="Roboto"/>
              </a:rPr>
              <a:t> </a:t>
            </a:r>
            <a:r>
              <a:rPr lang="en-US" sz="2800" b="1" err="1">
                <a:latin typeface="Arial"/>
                <a:ea typeface="Roboto"/>
                <a:cs typeface="Roboto"/>
              </a:rPr>
              <a:t>пользоваться</a:t>
            </a:r>
            <a:r>
              <a:rPr lang="en-US" sz="2800" b="1">
                <a:latin typeface="Arial"/>
                <a:ea typeface="Roboto"/>
                <a:cs typeface="Roboto"/>
              </a:rPr>
              <a:t>: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через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чат</a:t>
            </a:r>
            <a:r>
              <a:rPr lang="en-US" sz="2800">
                <a:latin typeface="Arial"/>
                <a:ea typeface="Roboto"/>
                <a:cs typeface="Roboto"/>
              </a:rPr>
              <a:t> с </a:t>
            </a:r>
            <a:r>
              <a:rPr lang="en-US" sz="2800" err="1">
                <a:latin typeface="Arial"/>
                <a:ea typeface="Roboto"/>
                <a:cs typeface="Roboto"/>
              </a:rPr>
              <a:t>Алисой</a:t>
            </a:r>
            <a:r>
              <a:rPr lang="en-US" sz="2800">
                <a:latin typeface="Arial"/>
                <a:ea typeface="Roboto"/>
                <a:cs typeface="Roboto"/>
              </a:rPr>
              <a:t> в </a:t>
            </a:r>
            <a:r>
              <a:rPr lang="en-US" sz="2800" err="1">
                <a:latin typeface="Arial"/>
                <a:ea typeface="Roboto"/>
                <a:cs typeface="Roboto"/>
              </a:rPr>
              <a:t>приложении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или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браузере</a:t>
            </a:r>
            <a:r>
              <a:rPr lang="en-US" sz="2800">
                <a:latin typeface="Arial"/>
                <a:ea typeface="Roboto"/>
                <a:cs typeface="Roboto"/>
              </a:rPr>
              <a:t>, </a:t>
            </a:r>
            <a:r>
              <a:rPr lang="en-US" sz="2800" err="1">
                <a:latin typeface="Arial"/>
                <a:ea typeface="Roboto"/>
                <a:cs typeface="Roboto"/>
              </a:rPr>
              <a:t>на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сайте</a:t>
            </a:r>
            <a:r>
              <a:rPr lang="en-US" sz="2800">
                <a:latin typeface="Arial"/>
                <a:ea typeface="Roboto"/>
                <a:cs typeface="Roboto"/>
              </a:rPr>
              <a:t> Yandex Cloud.</a:t>
            </a:r>
            <a:endParaRPr lang="en-US" sz="2800">
              <a:latin typeface="Arial"/>
              <a:cs typeface="Arial"/>
            </a:endParaRPr>
          </a:p>
          <a:p>
            <a:pPr algn="just"/>
            <a:r>
              <a:rPr lang="en-US" sz="2800" b="1" err="1">
                <a:latin typeface="Arial"/>
                <a:ea typeface="Roboto"/>
                <a:cs typeface="Roboto"/>
              </a:rPr>
              <a:t>Чем</a:t>
            </a:r>
            <a:r>
              <a:rPr lang="en-US" sz="2800" b="1">
                <a:latin typeface="Arial"/>
                <a:ea typeface="Roboto"/>
                <a:cs typeface="Roboto"/>
              </a:rPr>
              <a:t> </a:t>
            </a:r>
            <a:r>
              <a:rPr lang="en-US" sz="2800" b="1" err="1">
                <a:latin typeface="Arial"/>
                <a:ea typeface="Roboto"/>
                <a:cs typeface="Roboto"/>
              </a:rPr>
              <a:t>полезен</a:t>
            </a:r>
            <a:r>
              <a:rPr lang="en-US" sz="2800" b="1">
                <a:latin typeface="Arial"/>
                <a:ea typeface="Roboto"/>
                <a:cs typeface="Roboto"/>
              </a:rPr>
              <a:t> </a:t>
            </a:r>
            <a:r>
              <a:rPr lang="en-US" sz="2800" b="1" err="1">
                <a:latin typeface="Arial"/>
                <a:ea typeface="Roboto"/>
                <a:cs typeface="Roboto"/>
              </a:rPr>
              <a:t>учителю</a:t>
            </a:r>
            <a:r>
              <a:rPr lang="en-US" sz="2800" b="1">
                <a:latin typeface="Arial"/>
                <a:ea typeface="Roboto"/>
                <a:cs typeface="Roboto"/>
              </a:rPr>
              <a:t>: </a:t>
            </a:r>
            <a:r>
              <a:rPr lang="en-US" sz="2800" err="1">
                <a:latin typeface="Arial"/>
                <a:ea typeface="Roboto"/>
                <a:cs typeface="Roboto"/>
              </a:rPr>
              <a:t>ищет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информацию</a:t>
            </a:r>
            <a:r>
              <a:rPr lang="en-US" sz="2800">
                <a:latin typeface="Arial"/>
                <a:ea typeface="Roboto"/>
                <a:cs typeface="Roboto"/>
              </a:rPr>
              <a:t>, </a:t>
            </a:r>
            <a:r>
              <a:rPr lang="en-US" sz="2800" err="1">
                <a:latin typeface="Arial"/>
                <a:ea typeface="Roboto"/>
                <a:cs typeface="Roboto"/>
              </a:rPr>
              <a:t>генерирует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идеи</a:t>
            </a:r>
            <a:r>
              <a:rPr lang="en-US" sz="2800">
                <a:latin typeface="Arial"/>
                <a:ea typeface="Roboto"/>
                <a:cs typeface="Roboto"/>
              </a:rPr>
              <a:t> и </a:t>
            </a:r>
            <a:r>
              <a:rPr lang="en-US" sz="2800" err="1">
                <a:latin typeface="Arial"/>
                <a:ea typeface="Roboto"/>
                <a:cs typeface="Roboto"/>
              </a:rPr>
              <a:t>тексты</a:t>
            </a:r>
            <a:r>
              <a:rPr lang="en-US" sz="2800">
                <a:latin typeface="Arial"/>
                <a:ea typeface="Roboto"/>
                <a:cs typeface="Roboto"/>
              </a:rPr>
              <a:t>. </a:t>
            </a:r>
            <a:r>
              <a:rPr lang="en-US" sz="2800" err="1">
                <a:latin typeface="Arial"/>
                <a:ea typeface="Roboto"/>
                <a:cs typeface="Roboto"/>
              </a:rPr>
              <a:t>Удобно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использовать</a:t>
            </a:r>
            <a:r>
              <a:rPr lang="en-US" sz="2800">
                <a:latin typeface="Arial"/>
                <a:ea typeface="Roboto"/>
                <a:cs typeface="Roboto"/>
              </a:rPr>
              <a:t> в </a:t>
            </a:r>
            <a:r>
              <a:rPr lang="en-US" sz="2800" err="1">
                <a:latin typeface="Arial"/>
                <a:ea typeface="Roboto"/>
                <a:cs typeface="Roboto"/>
              </a:rPr>
              <a:t>связке</a:t>
            </a:r>
            <a:r>
              <a:rPr lang="en-US" sz="2800">
                <a:latin typeface="Arial"/>
                <a:ea typeface="Roboto"/>
                <a:cs typeface="Roboto"/>
              </a:rPr>
              <a:t> с </a:t>
            </a:r>
            <a:r>
              <a:rPr lang="en-US" sz="2800" err="1">
                <a:latin typeface="Arial"/>
                <a:ea typeface="Roboto"/>
                <a:cs typeface="Roboto"/>
              </a:rPr>
              <a:t>другими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сервисами</a:t>
            </a:r>
            <a:r>
              <a:rPr lang="en-US" sz="2800">
                <a:latin typeface="Arial"/>
                <a:ea typeface="Roboto"/>
                <a:cs typeface="Roboto"/>
              </a:rPr>
              <a:t> </a:t>
            </a:r>
            <a:r>
              <a:rPr lang="en-US" sz="2800" err="1">
                <a:latin typeface="Arial"/>
                <a:ea typeface="Roboto"/>
                <a:cs typeface="Roboto"/>
              </a:rPr>
              <a:t>Яндекса</a:t>
            </a:r>
            <a:r>
              <a:rPr lang="en-US" sz="2800">
                <a:latin typeface="Arial"/>
                <a:ea typeface="Roboto"/>
                <a:cs typeface="Roboto"/>
              </a:rPr>
              <a:t>.</a:t>
            </a:r>
            <a:endParaRPr lang="en-US" sz="2800">
              <a:latin typeface="Arial"/>
              <a:cs typeface="Arial"/>
            </a:endParaRPr>
          </a:p>
          <a:p>
            <a:pPr algn="l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7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4A12905B-C465-01EC-F138-CA78BD899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89" y="655694"/>
            <a:ext cx="11415623" cy="590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1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EA70FA8-6F14-A466-6A6E-A4BCF2EF4073}"/>
              </a:ext>
            </a:extLst>
          </p:cNvPr>
          <p:cNvSpPr txBox="1"/>
          <p:nvPr/>
        </p:nvSpPr>
        <p:spPr>
          <a:xfrm>
            <a:off x="2074004" y="867152"/>
            <a:ext cx="9241765" cy="489364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>
                <a:latin typeface="Arial"/>
                <a:ea typeface="+mn-lt"/>
                <a:cs typeface="+mn-lt"/>
              </a:rPr>
              <a:t>3. </a:t>
            </a:r>
            <a:r>
              <a:rPr lang="en-US" sz="2400" b="1" err="1">
                <a:latin typeface="Arial"/>
                <a:ea typeface="+mn-lt"/>
                <a:cs typeface="+mn-lt"/>
              </a:rPr>
              <a:t>Бегемот</a:t>
            </a:r>
            <a:r>
              <a:rPr lang="en-US" sz="2400" b="1">
                <a:latin typeface="Arial"/>
                <a:ea typeface="+mn-lt"/>
                <a:cs typeface="+mn-lt"/>
              </a:rPr>
              <a:t> </a:t>
            </a:r>
            <a:endParaRPr lang="en-US"/>
          </a:p>
          <a:p>
            <a:pPr algn="just"/>
            <a:r>
              <a:rPr lang="en-US" sz="2400" err="1">
                <a:latin typeface="Arial"/>
                <a:ea typeface="+mn-lt"/>
                <a:cs typeface="+mn-lt"/>
              </a:rPr>
              <a:t>Бегемот</a:t>
            </a:r>
            <a:r>
              <a:rPr lang="en-US" sz="2400">
                <a:latin typeface="Arial"/>
                <a:ea typeface="+mn-lt"/>
                <a:cs typeface="+mn-lt"/>
              </a:rPr>
              <a:t> - </a:t>
            </a:r>
            <a:r>
              <a:rPr lang="en-US" sz="2400" err="1">
                <a:latin typeface="Arial"/>
                <a:ea typeface="+mn-lt"/>
                <a:cs typeface="+mn-lt"/>
              </a:rPr>
              <a:t>это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нейросеть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для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создания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проектов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курсовых</a:t>
            </a:r>
            <a:r>
              <a:rPr lang="en-US" sz="2400">
                <a:latin typeface="Arial"/>
                <a:ea typeface="+mn-lt"/>
                <a:cs typeface="+mn-lt"/>
              </a:rPr>
              <a:t> и </a:t>
            </a:r>
            <a:r>
              <a:rPr lang="en-US" sz="2400" err="1">
                <a:latin typeface="Arial"/>
                <a:ea typeface="+mn-lt"/>
                <a:cs typeface="+mn-lt"/>
              </a:rPr>
              <a:t>презентаций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на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русском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языке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endParaRPr lang="en-US" sz="2400">
              <a:latin typeface="Arial"/>
              <a:ea typeface="Calibri"/>
              <a:cs typeface="Calibri"/>
            </a:endParaRPr>
          </a:p>
          <a:p>
            <a:pPr algn="just"/>
            <a:r>
              <a:rPr lang="en-US" sz="2400" b="1" err="1">
                <a:latin typeface="Arial"/>
                <a:ea typeface="+mn-lt"/>
                <a:cs typeface="+mn-lt"/>
              </a:rPr>
              <a:t>Возможности</a:t>
            </a:r>
            <a:r>
              <a:rPr lang="en-US" sz="2400" b="1">
                <a:latin typeface="Arial"/>
                <a:ea typeface="+mn-lt"/>
                <a:cs typeface="+mn-lt"/>
              </a:rPr>
              <a:t> </a:t>
            </a:r>
            <a:r>
              <a:rPr lang="en-US" sz="2400" b="1" err="1">
                <a:latin typeface="Arial"/>
                <a:ea typeface="+mn-lt"/>
                <a:cs typeface="+mn-lt"/>
              </a:rPr>
              <a:t>сервиса</a:t>
            </a:r>
            <a:r>
              <a:rPr lang="en-US" sz="2400" b="1">
                <a:latin typeface="Arial"/>
                <a:ea typeface="+mn-lt"/>
                <a:cs typeface="+mn-lt"/>
              </a:rPr>
              <a:t>:</a:t>
            </a:r>
            <a:endParaRPr lang="en-US" sz="2400" b="1">
              <a:latin typeface="Arial"/>
              <a:ea typeface="Calibri"/>
              <a:cs typeface="Calibri"/>
            </a:endParaRPr>
          </a:p>
          <a:p>
            <a:pPr algn="just"/>
            <a:r>
              <a:rPr lang="en-US" sz="2400" err="1">
                <a:latin typeface="Arial"/>
                <a:ea typeface="+mn-lt"/>
                <a:cs typeface="+mn-lt"/>
              </a:rPr>
              <a:t>Генерация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структурированного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текстового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контента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r>
              <a:rPr lang="en-US" sz="2400" err="1">
                <a:latin typeface="Arial"/>
                <a:ea typeface="+mn-lt"/>
                <a:cs typeface="+mn-lt"/>
              </a:rPr>
              <a:t>Текстовые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материалы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различаются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форматом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объёмом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содержанием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глубиной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проработки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темы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уровнем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детализации</a:t>
            </a:r>
            <a:r>
              <a:rPr lang="en-US" sz="2400">
                <a:latin typeface="Arial"/>
                <a:ea typeface="+mn-lt"/>
                <a:cs typeface="+mn-lt"/>
              </a:rPr>
              <a:t> и </a:t>
            </a:r>
            <a:r>
              <a:rPr lang="en-US" sz="2400" err="1">
                <a:latin typeface="Arial"/>
                <a:ea typeface="+mn-lt"/>
                <a:cs typeface="+mn-lt"/>
              </a:rPr>
              <a:t>аудиторией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для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которой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они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предназначены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r>
              <a:rPr lang="en-US" sz="2400" err="1">
                <a:latin typeface="Arial"/>
                <a:ea typeface="+mn-lt"/>
                <a:cs typeface="+mn-lt"/>
              </a:rPr>
              <a:t>Добавление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изображений</a:t>
            </a:r>
            <a:r>
              <a:rPr lang="en-US" sz="2400">
                <a:latin typeface="Arial"/>
                <a:ea typeface="+mn-lt"/>
                <a:cs typeface="+mn-lt"/>
              </a:rPr>
              <a:t>, </a:t>
            </a:r>
            <a:r>
              <a:rPr lang="en-US" sz="2400" err="1">
                <a:latin typeface="Arial"/>
                <a:ea typeface="+mn-lt"/>
                <a:cs typeface="+mn-lt"/>
              </a:rPr>
              <a:t>соответствующих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тематике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текста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r>
              <a:rPr lang="en-US" sz="2400" err="1">
                <a:latin typeface="Arial"/>
                <a:ea typeface="+mn-lt"/>
                <a:cs typeface="+mn-lt"/>
              </a:rPr>
              <a:t>Создание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тематических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презентаций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r>
              <a:rPr lang="en-US" sz="2400" err="1">
                <a:latin typeface="Arial"/>
                <a:ea typeface="+mn-lt"/>
                <a:cs typeface="+mn-lt"/>
              </a:rPr>
              <a:t>Сохранение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файлов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на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компьютер</a:t>
            </a:r>
            <a:r>
              <a:rPr lang="en-US" sz="2400">
                <a:latin typeface="Arial"/>
                <a:ea typeface="+mn-lt"/>
                <a:cs typeface="+mn-lt"/>
              </a:rPr>
              <a:t> в </a:t>
            </a:r>
            <a:r>
              <a:rPr lang="en-US" sz="2400" err="1">
                <a:latin typeface="Arial"/>
                <a:ea typeface="+mn-lt"/>
                <a:cs typeface="+mn-lt"/>
              </a:rPr>
              <a:t>форматах</a:t>
            </a:r>
            <a:r>
              <a:rPr lang="en-US" sz="2400">
                <a:latin typeface="Arial"/>
                <a:ea typeface="+mn-lt"/>
                <a:cs typeface="+mn-lt"/>
              </a:rPr>
              <a:t> .pdf, .docx и .pptx. </a:t>
            </a:r>
            <a:r>
              <a:rPr lang="en-US" sz="2400" err="1">
                <a:latin typeface="Arial"/>
                <a:ea typeface="+mn-lt"/>
                <a:cs typeface="+mn-lt"/>
              </a:rPr>
              <a:t>Поддержка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тематического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поиска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научных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источников</a:t>
            </a:r>
            <a:r>
              <a:rPr lang="en-US" sz="2400">
                <a:latin typeface="Arial"/>
                <a:ea typeface="+mn-lt"/>
                <a:cs typeface="+mn-lt"/>
              </a:rPr>
              <a:t>. </a:t>
            </a:r>
            <a:r>
              <a:rPr lang="en-US" sz="2400" err="1">
                <a:latin typeface="Arial"/>
                <a:ea typeface="+mn-lt"/>
                <a:cs typeface="+mn-lt"/>
              </a:rPr>
              <a:t>Опция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скрытия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проектов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из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общего</a:t>
            </a:r>
            <a:r>
              <a:rPr lang="en-US" sz="2400">
                <a:latin typeface="Arial"/>
                <a:ea typeface="+mn-lt"/>
                <a:cs typeface="+mn-lt"/>
              </a:rPr>
              <a:t> </a:t>
            </a:r>
            <a:r>
              <a:rPr lang="en-US" sz="2400" err="1">
                <a:latin typeface="Arial"/>
                <a:ea typeface="+mn-lt"/>
                <a:cs typeface="+mn-lt"/>
              </a:rPr>
              <a:t>доступа</a:t>
            </a:r>
            <a:r>
              <a:rPr lang="en-US" sz="2400">
                <a:latin typeface="Arial"/>
                <a:ea typeface="+mn-lt"/>
                <a:cs typeface="+mn-lt"/>
              </a:rPr>
              <a:t>.</a:t>
            </a:r>
            <a:endParaRPr lang="en-US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638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A494FB2B-7BB1-8ED0-B1D0-13B7A364F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075" y="480272"/>
            <a:ext cx="11257472" cy="589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39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433</Words>
  <Application>Microsoft Office PowerPoint</Application>
  <PresentationFormat>Произвольный</PresentationFormat>
  <Paragraphs>46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Parallax</vt:lpstr>
      <vt:lpstr>Искусственный интеллект в деятельности учителя химии: обзор возможностей и вызовов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Искусственный интеллект в деятельности учителя химии: обзор возможностей и вызовов</dc:title>
  <dc:creator>Руководитель отдела</dc:creator>
  <cp:lastModifiedBy>Артемова</cp:lastModifiedBy>
  <cp:revision>91</cp:revision>
  <dcterms:created xsi:type="dcterms:W3CDTF">2025-10-14T13:38:59Z</dcterms:created>
  <dcterms:modified xsi:type="dcterms:W3CDTF">2025-10-17T08:11:25Z</dcterms:modified>
</cp:coreProperties>
</file>