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61" r:id="rId5"/>
    <p:sldId id="262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3" r:id="rId18"/>
  </p:sldIdLst>
  <p:sldSz cx="12192000" cy="6858000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06" y="78"/>
      </p:cViewPr>
      <p:guideLst>
        <p:guide orient="horz" pos="219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707" cy="498837"/>
          </a:xfrm>
          <a:prstGeom prst="rect">
            <a:avLst/>
          </a:prstGeom>
        </p:spPr>
        <p:txBody>
          <a:bodyPr vert="horz" lIns="88084" tIns="44042" rIns="88084" bIns="440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590" y="0"/>
            <a:ext cx="2929707" cy="498837"/>
          </a:xfrm>
          <a:prstGeom prst="rect">
            <a:avLst/>
          </a:prstGeom>
        </p:spPr>
        <p:txBody>
          <a:bodyPr vert="horz" lIns="88084" tIns="44042" rIns="88084" bIns="44042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369"/>
            <a:ext cx="2929707" cy="498836"/>
          </a:xfrm>
          <a:prstGeom prst="rect">
            <a:avLst/>
          </a:prstGeom>
        </p:spPr>
        <p:txBody>
          <a:bodyPr vert="horz" lIns="88084" tIns="44042" rIns="88084" bIns="440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590" y="9443369"/>
            <a:ext cx="2929707" cy="498836"/>
          </a:xfrm>
          <a:prstGeom prst="rect">
            <a:avLst/>
          </a:prstGeom>
        </p:spPr>
        <p:txBody>
          <a:bodyPr vert="horz" lIns="88084" tIns="44042" rIns="88084" bIns="44042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11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586" cy="498129"/>
          </a:xfrm>
          <a:prstGeom prst="rect">
            <a:avLst/>
          </a:prstGeom>
        </p:spPr>
        <p:txBody>
          <a:bodyPr vert="horz" lIns="88084" tIns="44042" rIns="88084" bIns="440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3830067" y="0"/>
            <a:ext cx="2929585" cy="498129"/>
          </a:xfrm>
          <a:prstGeom prst="rect">
            <a:avLst/>
          </a:prstGeom>
        </p:spPr>
        <p:txBody>
          <a:bodyPr vert="horz" lIns="88084" tIns="44042" rIns="88084" bIns="44042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084" tIns="44042" rIns="88084" bIns="44042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676872" y="4785423"/>
            <a:ext cx="5408930" cy="3914084"/>
          </a:xfrm>
          <a:prstGeom prst="rect">
            <a:avLst/>
          </a:prstGeom>
        </p:spPr>
        <p:txBody>
          <a:bodyPr vert="horz" lIns="88084" tIns="44042" rIns="88084" bIns="4404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385"/>
            <a:ext cx="2929586" cy="498129"/>
          </a:xfrm>
          <a:prstGeom prst="rect">
            <a:avLst/>
          </a:prstGeom>
        </p:spPr>
        <p:txBody>
          <a:bodyPr vert="horz" lIns="88084" tIns="44042" rIns="88084" bIns="440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0067" y="9444385"/>
            <a:ext cx="2929585" cy="498129"/>
          </a:xfrm>
          <a:prstGeom prst="rect">
            <a:avLst/>
          </a:prstGeom>
        </p:spPr>
        <p:txBody>
          <a:bodyPr vert="horz" lIns="88084" tIns="44042" rIns="88084" bIns="44042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4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B24468F-6682-48AA-B5F4-BEF8E7F9833C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425" y="1882140"/>
            <a:ext cx="11080115" cy="2186940"/>
          </a:xfrm>
        </p:spPr>
        <p:txBody>
          <a:bodyPr>
            <a:noAutofit/>
          </a:bodyPr>
          <a:lstStyle/>
          <a:p>
            <a:r>
              <a:rPr lang="ru-RU" altLang="en-US" sz="4400" b="1">
                <a:latin typeface="Times New Roman" panose="02020603050405020304" charset="0"/>
                <a:cs typeface="Times New Roman" panose="02020603050405020304" charset="0"/>
              </a:rPr>
              <a:t>Результаты ОГЭ, изменение в КИМ ОГЭ, особенности преподавания в 2025</a:t>
            </a:r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ru-RU" altLang="en-US" sz="4400" b="1">
                <a:latin typeface="Times New Roman" panose="02020603050405020304" charset="0"/>
                <a:cs typeface="Times New Roman" panose="02020603050405020304" charset="0"/>
              </a:rPr>
              <a:t>2026 учебном году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12940" y="5334635"/>
            <a:ext cx="4916170" cy="1370965"/>
          </a:xfrm>
        </p:spPr>
        <p:txBody>
          <a:bodyPr>
            <a:normAutofit fontScale="90000"/>
          </a:bodyPr>
          <a:lstStyle/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Кашникова П.С., руководитель ОМО, </a:t>
            </a: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учитель географии</a:t>
            </a: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ГБОУ СОШ №2 п.г.т.Усть-Кинельский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0"/>
            <a:ext cx="10515600" cy="906780"/>
          </a:xfrm>
        </p:spPr>
        <p:txBody>
          <a:bodyPr/>
          <a:lstStyle/>
          <a:p>
            <a:pPr algn="ctr"/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Изменения в ОГЭ по географии в 2026 году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80" y="992505"/>
            <a:ext cx="8427720" cy="5794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40005"/>
            <a:ext cx="10759440" cy="6627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138430"/>
            <a:ext cx="10560050" cy="64185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100" y="2431291"/>
            <a:ext cx="5417600" cy="242995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1867" y="1685067"/>
            <a:ext cx="5417600" cy="392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735" dirty="0">
                <a:solidFill>
                  <a:srgbClr val="434343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Расписание учебных часов по географии сохраняется с предыдущего учебного года, отражая дифференциацию по уровням и классам.
Объем часов соответствует предыдущему периоду, обеспечивая необходимое время для усвоения базового и углубленного материала.
</a:t>
            </a:r>
            <a:endParaRPr lang="en-US" sz="1735" dirty="0"/>
          </a:p>
        </p:txBody>
      </p:sp>
      <p:sp>
        <p:nvSpPr>
          <p:cNvPr id="6" name="Text 1"/>
          <p:cNvSpPr txBox="1"/>
          <p:nvPr/>
        </p:nvSpPr>
        <p:spPr>
          <a:xfrm>
            <a:off x="11507200" y="6388533"/>
            <a:ext cx="786400" cy="50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35" dirty="0">
                <a:solidFill>
                  <a:srgbClr val="434343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4</a:t>
            </a:r>
            <a:endParaRPr lang="en-US" sz="1335" dirty="0"/>
          </a:p>
        </p:txBody>
      </p:sp>
      <p:sp>
        <p:nvSpPr>
          <p:cNvPr id="7" name="Text 2"/>
          <p:cNvSpPr txBox="1"/>
          <p:nvPr/>
        </p:nvSpPr>
        <p:spPr>
          <a:xfrm>
            <a:off x="7507300" y="5607467"/>
            <a:ext cx="4000000" cy="472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465" dirty="0">
                <a:solidFill>
                  <a:srgbClr val="434343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Нормативные документы Минпросвещения РФ
</a:t>
            </a:r>
            <a:endParaRPr lang="en-US" sz="1465" dirty="0"/>
          </a:p>
        </p:txBody>
      </p:sp>
      <p:sp>
        <p:nvSpPr>
          <p:cNvPr id="8" name="Text 3"/>
          <p:cNvSpPr txBox="1"/>
          <p:nvPr/>
        </p:nvSpPr>
        <p:spPr>
          <a:xfrm>
            <a:off x="920433" y="383667"/>
            <a:ext cx="10698800" cy="777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Структура и объем учебных часов по классам в 2025/2026 году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67" y="1972504"/>
            <a:ext cx="4928400" cy="303579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1867" y="5322333"/>
            <a:ext cx="4739600" cy="348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65" dirty="0">
                <a:solidFill>
                  <a:srgbClr val="434343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Статистика педагогической практики 2025
</a:t>
            </a:r>
            <a:endParaRPr lang="en-US" sz="1465" dirty="0"/>
          </a:p>
        </p:txBody>
      </p:sp>
      <p:sp>
        <p:nvSpPr>
          <p:cNvPr id="6" name="Text 1"/>
          <p:cNvSpPr txBox="1"/>
          <p:nvPr/>
        </p:nvSpPr>
        <p:spPr>
          <a:xfrm>
            <a:off x="11507200" y="6388533"/>
            <a:ext cx="786400" cy="50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35" dirty="0">
                <a:solidFill>
                  <a:srgbClr val="434343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7</a:t>
            </a:r>
            <a:endParaRPr lang="en-US" sz="1335" dirty="0"/>
          </a:p>
        </p:txBody>
      </p:sp>
      <p:sp>
        <p:nvSpPr>
          <p:cNvPr id="7" name="Text 2"/>
          <p:cNvSpPr txBox="1"/>
          <p:nvPr/>
        </p:nvSpPr>
        <p:spPr>
          <a:xfrm>
            <a:off x="6414667" y="1593800"/>
            <a:ext cx="5417600" cy="3793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735" dirty="0">
                <a:solidFill>
                  <a:srgbClr val="434343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 2025/2026 году увеличилась доля практико-ориентированных методов и работы с информацией для повышения компетентности учащихся.
Сдвиг в сторону активного обучения и анализа информации способствует развитию у школьников ключевых навыков и самостоятельного мышления.
</a:t>
            </a:r>
            <a:endParaRPr lang="en-US" sz="1735" dirty="0"/>
          </a:p>
        </p:txBody>
      </p:sp>
      <p:sp>
        <p:nvSpPr>
          <p:cNvPr id="8" name="Text 3"/>
          <p:cNvSpPr txBox="1"/>
          <p:nvPr/>
        </p:nvSpPr>
        <p:spPr>
          <a:xfrm>
            <a:off x="920433" y="383667"/>
            <a:ext cx="10698800" cy="777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Доля разных форм учебной деятельности в преподавании географии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3500" y="2145267"/>
            <a:ext cx="10478800" cy="1283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35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Методическая гибкость и актуализация содержания на базе обновленной нормативной базы обеспечивают формирование патриотичных, критически мыслящих выпускников с высоким уровнем географической компетентности.
</a:t>
            </a:r>
            <a:endParaRPr lang="en-US" sz="1735" dirty="0"/>
          </a:p>
        </p:txBody>
      </p:sp>
      <p:sp>
        <p:nvSpPr>
          <p:cNvPr id="5" name="Text 1"/>
          <p:cNvSpPr txBox="1"/>
          <p:nvPr/>
        </p:nvSpPr>
        <p:spPr>
          <a:xfrm>
            <a:off x="920433" y="383667"/>
            <a:ext cx="10723200" cy="777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Заключение: задачи и перспективы преподавания географии в 2025/2026 году
</a:t>
            </a:r>
            <a:endParaRPr lang="en-US" sz="320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099" y="3130552"/>
            <a:ext cx="4263535" cy="3497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398780"/>
            <a:ext cx="11358880" cy="5934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Результаты проведения ОГЭ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85" y="1518285"/>
            <a:ext cx="9968230" cy="48437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45" y="252095"/>
            <a:ext cx="9077960" cy="63557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  <a:t>Результаты</a:t>
            </a:r>
            <a:r>
              <a:rPr lang="en-US" altLang="ru-RU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  <a:t>группам</a:t>
            </a:r>
            <a:r>
              <a:rPr lang="en-US" altLang="ru-RU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  <a:t>участников</a:t>
            </a:r>
            <a:r>
              <a:rPr lang="en-US" altLang="ru-RU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  <a:t>экзамена</a:t>
            </a:r>
            <a:r>
              <a:rPr lang="en-US" altLang="ru-RU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  <a:t>различным</a:t>
            </a:r>
            <a:r>
              <a:rPr lang="en-US" altLang="ru-RU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  <a:t>уровнем</a:t>
            </a:r>
            <a:r>
              <a:rPr lang="en-US" altLang="ru-RU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  <a:t>подготовки</a:t>
            </a:r>
            <a:r>
              <a:rPr lang="en-US" altLang="ru-RU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  <a:t>учетом</a:t>
            </a:r>
            <a:r>
              <a:rPr lang="en-US" altLang="ru-RU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  <a:t>типа</a:t>
            </a:r>
            <a:r>
              <a:rPr lang="en-US" altLang="ru-RU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  <a:t>ОО</a:t>
            </a:r>
            <a:b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en-US" sz="320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00" b="1">
                <a:latin typeface="Times New Roman" panose="02020603050405020304" charset="0"/>
                <a:cs typeface="Times New Roman" panose="02020603050405020304" charset="0"/>
              </a:rPr>
              <a:t>Средний балл в 2025 году 3,6</a:t>
            </a:r>
          </a:p>
        </p:txBody>
      </p:sp>
      <p:sp>
        <p:nvSpPr>
          <p:cNvPr id="10" name="Замещающий 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8" name="Таблица 7"/>
          <p:cNvGraphicFramePr/>
          <p:nvPr>
            <p:custDataLst>
              <p:tags r:id="rId1"/>
            </p:custDataLst>
          </p:nvPr>
        </p:nvGraphicFramePr>
        <p:xfrm>
          <a:off x="577215" y="2175510"/>
          <a:ext cx="11019790" cy="4249420"/>
        </p:xfrm>
        <a:graphic>
          <a:graphicData uri="http://schemas.openxmlformats.org/drawingml/2006/table">
            <a:tbl>
              <a:tblPr/>
              <a:tblGrid>
                <a:gridCol w="539115"/>
                <a:gridCol w="1964690"/>
                <a:gridCol w="1419225"/>
                <a:gridCol w="1417320"/>
                <a:gridCol w="1417955"/>
                <a:gridCol w="1417955"/>
                <a:gridCol w="1417955"/>
                <a:gridCol w="1425575"/>
              </a:tblGrid>
              <a:tr h="274320">
                <a:tc row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1">
                          <a:latin typeface="Times New Roman" panose="02020603050405020304"/>
                          <a:ea typeface="Calibri" panose="020F0502020204030204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1">
                          <a:latin typeface="Times New Roman" panose="02020603050405020304"/>
                          <a:ea typeface="Calibri" panose="020F0502020204030204"/>
                        </a:rPr>
                        <a:t>Участники ОГЭ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1">
                          <a:latin typeface="Times New Roman" panose="02020603050405020304"/>
                          <a:ea typeface="Calibri" panose="020F0502020204030204"/>
                        </a:rPr>
                        <a:t>Доля участников, получивших отметку</a:t>
                      </a:r>
                      <a:endParaRPr lang="en-US" altLang="zh-CN" sz="1800" b="1" baseline="300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506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Calibri" panose="020F0502020204030204"/>
                        </a:rPr>
                        <a:t>«2»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Calibri" panose="020F0502020204030204"/>
                        </a:rPr>
                        <a:t>«3»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Calibri" panose="020F0502020204030204"/>
                        </a:rPr>
                        <a:t>«4»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Calibri" panose="020F0502020204030204"/>
                        </a:rPr>
                        <a:t>«5»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Calibri" panose="020F0502020204030204"/>
                        </a:rPr>
                        <a:t>«4» и «5» </a:t>
                      </a:r>
                      <a:br>
                        <a:rPr lang="en-US" altLang="zh-CN" sz="1800">
                          <a:latin typeface="Times New Roman" panose="02020603050405020304"/>
                          <a:ea typeface="Calibri" panose="020F0502020204030204"/>
                        </a:rPr>
                      </a:br>
                      <a:r>
                        <a:rPr lang="en-US" altLang="zh-CN" sz="1800">
                          <a:latin typeface="Times New Roman" panose="02020603050405020304"/>
                          <a:ea typeface="Calibri" panose="020F0502020204030204"/>
                        </a:rPr>
                        <a:t>(качество обучения)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Calibri" panose="020F0502020204030204"/>
                        </a:rPr>
                        <a:t>«3», «4» и «5» </a:t>
                      </a:r>
                      <a:br>
                        <a:rPr lang="en-US" altLang="zh-CN" sz="1800">
                          <a:latin typeface="Times New Roman" panose="02020603050405020304"/>
                          <a:ea typeface="Calibri" panose="020F0502020204030204"/>
                        </a:rPr>
                      </a:br>
                      <a:r>
                        <a:rPr lang="en-US" altLang="zh-CN" sz="1800">
                          <a:latin typeface="Times New Roman" panose="02020603050405020304"/>
                          <a:ea typeface="Calibri" panose="020F0502020204030204"/>
                        </a:rPr>
                        <a:t>(уровень обученности)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1.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Обучающиеся СОШ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5,3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43,4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40,3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11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51,3%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94,7%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2.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Обучающиеся ООШ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67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33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33%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100%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3.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Обучающиеся гимназий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4.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Обучающиеся коррекционных школ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Выделение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перечня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ОО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продемонстрировавших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наиболее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высокие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результаты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ОГЭ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предмету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4" name="Таблица 3"/>
          <p:cNvGraphicFramePr/>
          <p:nvPr>
            <p:custDataLst>
              <p:tags r:id="rId1"/>
            </p:custDataLst>
          </p:nvPr>
        </p:nvGraphicFramePr>
        <p:xfrm>
          <a:off x="598170" y="1985010"/>
          <a:ext cx="10986770" cy="3815715"/>
        </p:xfrm>
        <a:graphic>
          <a:graphicData uri="http://schemas.openxmlformats.org/drawingml/2006/table">
            <a:tbl>
              <a:tblPr/>
              <a:tblGrid>
                <a:gridCol w="434975"/>
                <a:gridCol w="2748915"/>
                <a:gridCol w="2600325"/>
                <a:gridCol w="2601595"/>
                <a:gridCol w="2600960"/>
              </a:tblGrid>
              <a:tr h="138811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Название ОО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Доля участников, получивших отметку «2»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Доля участников, получивших </a:t>
                      </a:r>
                      <a:b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отметки «4» и «5» 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(качество обучения)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Доля участников, получивших отметки «3», «4» и «5» </a:t>
                      </a:r>
                      <a:b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en-US" altLang="zh-CN" sz="1600">
                          <a:latin typeface="Times New Roman" panose="02020603050405020304"/>
                          <a:ea typeface="MS Mincho"/>
                        </a:rPr>
                        <a:t>(</a:t>
                      </a: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уровень обученности)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ГБОУ СОШ с.Бобровка 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70%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2.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ГБОУ СОШ пос.Октябрьский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86%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94690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3.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ГБОУ СОШ пос.Кинельский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70%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4.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ГБОУ СОШ с.Бузаевка 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5.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ГБОУ СОШ №10 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71%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Выделение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перечня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ОО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продемонстрировавших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самые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низкие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результаты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ОГЭ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предмету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4" name="Таблица 3"/>
          <p:cNvGraphicFramePr/>
          <p:nvPr>
            <p:custDataLst>
              <p:tags r:id="rId1"/>
            </p:custDataLst>
          </p:nvPr>
        </p:nvGraphicFramePr>
        <p:xfrm>
          <a:off x="406400" y="1749425"/>
          <a:ext cx="11289665" cy="4209415"/>
        </p:xfrm>
        <a:graphic>
          <a:graphicData uri="http://schemas.openxmlformats.org/drawingml/2006/table">
            <a:tbl>
              <a:tblPr/>
              <a:tblGrid>
                <a:gridCol w="446405"/>
                <a:gridCol w="2821940"/>
                <a:gridCol w="2711450"/>
                <a:gridCol w="2599055"/>
                <a:gridCol w="2710815"/>
              </a:tblGrid>
              <a:tr h="140335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Название ОО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Доля участников, получивших отметку «2»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Доля участников, получивших отметки</a:t>
                      </a:r>
                      <a:b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 «4» и «5» 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(качество обучения)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Доля участников, получивших отметки «3», «4» и «5» </a:t>
                      </a:r>
                      <a:b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en-US" altLang="zh-CN" sz="1600">
                          <a:latin typeface="Times New Roman" panose="02020603050405020304"/>
                          <a:ea typeface="MS Mincho"/>
                        </a:rPr>
                        <a:t>(</a:t>
                      </a: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уровень обученности)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ГБОУ СОШ с.Малая Малышевка 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25%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62%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75%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2.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ГБОУ СОШ с.Домашка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18%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36%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81%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3.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ГБОУ СОШ №3 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25%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17%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75%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4.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ГБОУ СОШ с.Сырейка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9%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45%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90%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5.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ГБОУ СОШ с.Чубовка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7%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42%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92%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6.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Calibri" panose="020F0502020204030204"/>
                        </a:rPr>
                        <a:t>ГБОУ СОШ с.Большая Малышевка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5095"/>
            <a:ext cx="10515600" cy="3403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Анализ результатов выполнения заданий КИМ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4" name="Таблица 3"/>
          <p:cNvGraphicFramePr/>
          <p:nvPr>
            <p:custDataLst>
              <p:tags r:id="rId1"/>
            </p:custDataLst>
          </p:nvPr>
        </p:nvGraphicFramePr>
        <p:xfrm>
          <a:off x="603885" y="465455"/>
          <a:ext cx="11079480" cy="6401435"/>
        </p:xfrm>
        <a:graphic>
          <a:graphicData uri="http://schemas.openxmlformats.org/drawingml/2006/table">
            <a:tbl>
              <a:tblPr/>
              <a:tblGrid>
                <a:gridCol w="1846580"/>
                <a:gridCol w="1846580"/>
                <a:gridCol w="1846580"/>
                <a:gridCol w="1846580"/>
                <a:gridCol w="1846580"/>
                <a:gridCol w="1846580"/>
              </a:tblGrid>
              <a:tr h="548640">
                <a:tc rowSpan="2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Номер</a:t>
                      </a: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задания / критерия оценивания в КИМ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Количество полученных первичных баллов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Процент участников экзамена в субъекте Российской Федерации, получивших соответствующий первичный балл за выполнения задания в группах участников </a:t>
                      </a:r>
                      <a:b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</a:b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экзамен, получивших отметку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«2»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«3»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«4»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«5»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46,4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65,7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77,7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42,8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83,3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98,1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10,7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62,5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50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74,5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78,1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91,3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53,5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95,6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94,7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76,7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77,7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87,9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10,7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40,7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65,4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94,8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60,7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98,3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88,6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93,1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7,1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44,2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37,9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50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57,1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85,9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91,4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43,8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69,1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93,1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25,9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33,4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27,9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14,8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49,3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68,7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86,2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14,2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28,9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64,9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96,5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47,8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70,1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93,1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10,7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36,4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57,3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75,8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28,5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50,4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65,4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91,3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42,8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43,8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68,2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84,4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21,4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46,4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93,8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91,3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32,1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93,8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96,5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17,8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42,9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67,7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93,1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14,2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38,1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60,1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79,3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35,7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62,2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84,8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89,6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25,8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54,9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84,4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28,5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43,8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82,9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91,3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10,7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68,4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87,6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14,2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45,6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68,2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98,2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72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98,2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5,2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63,7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26,5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67,2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3,5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17,1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45,4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/>
                          <a:ea typeface="SimSun" panose="02010600030101010101" pitchFamily="2" charset="-122"/>
                        </a:rPr>
                        <a:t>84,4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</a:rPr>
              <a:t>Выводы</a:t>
            </a:r>
            <a:r>
              <a:rPr lang="en-US" altLang="ru-RU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</a:rPr>
              <a:t>вероятных</a:t>
            </a:r>
            <a:r>
              <a:rPr lang="en-US" altLang="ru-RU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</a:rPr>
              <a:t>причинах</a:t>
            </a:r>
            <a:r>
              <a:rPr lang="en-US" altLang="ru-RU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</a:rPr>
              <a:t>затруднений</a:t>
            </a:r>
            <a:r>
              <a:rPr lang="en-US" altLang="ru-RU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</a:rPr>
              <a:t>типичных</a:t>
            </a:r>
            <a:r>
              <a:rPr lang="en-US" altLang="ru-RU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</a:rPr>
              <a:t>ошибок</a:t>
            </a:r>
            <a:r>
              <a:rPr lang="en-US" altLang="ru-RU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</a:rPr>
              <a:t>обучающихся</a:t>
            </a:r>
            <a:r>
              <a:rPr lang="en-US" altLang="ru-RU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381000" y="1378585"/>
            <a:ext cx="11496675" cy="501777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Недостаточная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сформированность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географических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компетенций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частности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сложности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вызывают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темы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связанные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климатом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разными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территориями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Земли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её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ресурсами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природными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особенностями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Нехватка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учебного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времени</a:t>
            </a:r>
            <a:r>
              <a:rPr lang="" altLang="en-US" sz="18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подготовки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экзамену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рамках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учебного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заведения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Уровень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подготовки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выпускников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Неотработанные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навыки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картами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атласа</a:t>
            </a:r>
            <a:r>
              <a:rPr lang="" altLang="en-US" sz="18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смысловое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чтение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" altLang="en-US" sz="18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Неправильная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запись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бланк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ответов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" altLang="en-US" sz="1800">
                <a:latin typeface="Times New Roman" panose="02020603050405020304" charset="0"/>
                <a:cs typeface="Times New Roman" panose="02020603050405020304" charset="0"/>
              </a:rPr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Неумение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использовать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приобретенные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знания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умения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практической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повседневной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жизни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выявления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описания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разнообразных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явлений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текущих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событий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ситуаций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окружающей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среде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анализа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оценки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разных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территорий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точки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зрения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взаимосвязи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природных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социально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экономических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техногенных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процессов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исходя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пространственно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временного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развития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Неумение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определить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процент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долю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" altLang="en-US" sz="18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общего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числа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также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математическая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ошибка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ответе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округлении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результата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целого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числа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Неумением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правильно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найти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карте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географический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объект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непонимание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природных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особенностей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иного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региона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Низкий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уровень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читательской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грамотности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который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включает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себя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умение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анализировать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информацию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разных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источниках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географической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информации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текст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график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таблица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карта</a:t>
            </a:r>
            <a:r>
              <a:rPr lang="en-US" altLang="ru-RU" sz="18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7*326"/>
  <p:tag name="TABLE_ENDDRAG_RECT" val="45*133*867*3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5*300"/>
  <p:tag name="TABLE_ENDDRAG_RECT" val="47*156*865*3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88*331"/>
  <p:tag name="TABLE_ENDDRAG_RECT" val="32*137*888*3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72*503"/>
  <p:tag name="TABLE_ENDDRAG_RECT" val="47*36*872*50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702</Words>
  <Application>Microsoft Office PowerPoint</Application>
  <PresentationFormat>Произвольный</PresentationFormat>
  <Paragraphs>333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Результаты ОГЭ, изменение в КИМ ОГЭ, особенности преподавания в 2025/2026 учебном году</vt:lpstr>
      <vt:lpstr>Презентация PowerPoint</vt:lpstr>
      <vt:lpstr>Результаты проведения ОГЭ</vt:lpstr>
      <vt:lpstr>Презентация PowerPoint</vt:lpstr>
      <vt:lpstr>Результаты по группам участников экзамена с различным уровнем подготовки с учетом типа ОО  Средний балл в 2025 году 3,6</vt:lpstr>
      <vt:lpstr>Выделение перечня ОО, продемонстрировавших наиболее высокие результаты ОГЭ по предмету</vt:lpstr>
      <vt:lpstr>Выделение перечня ОО, продемонстрировавших самые низкие результаты ОГЭ по предмету</vt:lpstr>
      <vt:lpstr>Анализ результатов выполнения заданий КИМ</vt:lpstr>
      <vt:lpstr>Выводы о вероятных причинах затруднений и типичных ошибок обучающихся </vt:lpstr>
      <vt:lpstr>Изменения в ОГЭ по географии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Руководитель отдела</dc:creator>
  <cp:lastModifiedBy>Артемова</cp:lastModifiedBy>
  <cp:revision>7</cp:revision>
  <cp:lastPrinted>2025-10-17T10:08:11Z</cp:lastPrinted>
  <dcterms:created xsi:type="dcterms:W3CDTF">2025-07-23T00:59:00Z</dcterms:created>
  <dcterms:modified xsi:type="dcterms:W3CDTF">2025-10-17T10:14:39Z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1049-12.2.0.22549</vt:lpwstr>
  </property>
  <property fmtid="{D5CDD505-2E9C-101B-9397-08002B2CF9AE}" pid="3" name="ICV">
    <vt:lpwstr>4DBE7F5B4CA04A5798C2BE2321E6DFEB_13</vt:lpwstr>
  </property>
</Properties>
</file>