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notesSlides/notesSlide4.xml" ContentType="application/vnd.openxmlformats-officedocument.presentationml.notesSlide+xml"/>
  <Override PartName="/ppt/ink/ink5.xml" ContentType="application/inkml+xml"/>
  <Override PartName="/ppt/notesSlides/notesSlide5.xml" ContentType="application/vnd.openxmlformats-officedocument.presentationml.notesSlide+xml"/>
  <Override PartName="/ppt/ink/ink6.xml" ContentType="application/inkml+xml"/>
  <Override PartName="/ppt/notesSlides/notesSlide6.xml" ContentType="application/vnd.openxmlformats-officedocument.presentationml.notesSlide+xml"/>
  <Override PartName="/ppt/ink/ink7.xml" ContentType="application/inkml+xml"/>
  <Override PartName="/ppt/notesSlides/notesSlide7.xml" ContentType="application/vnd.openxmlformats-officedocument.presentationml.notesSlide+xml"/>
  <Override PartName="/ppt/ink/ink8.xml" ContentType="application/inkml+xml"/>
  <Override PartName="/ppt/notesSlides/notesSlide8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38" r:id="rId3"/>
    <p:sldId id="2640" r:id="rId4"/>
    <p:sldId id="2668" r:id="rId5"/>
    <p:sldId id="2649" r:id="rId6"/>
    <p:sldId id="2667" r:id="rId7"/>
    <p:sldId id="2648" r:id="rId8"/>
    <p:sldId id="2660" r:id="rId9"/>
    <p:sldId id="26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3E0"/>
    <a:srgbClr val="9DC243"/>
    <a:srgbClr val="47D7AC"/>
    <a:srgbClr val="C0E1ED"/>
    <a:srgbClr val="E40076"/>
    <a:srgbClr val="E4CAD6"/>
    <a:srgbClr val="172C51"/>
    <a:srgbClr val="ED1690"/>
    <a:srgbClr val="0070C0"/>
    <a:srgbClr val="F18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3" autoAdjust="0"/>
    <p:restoredTop sz="91300" autoAdjust="0"/>
  </p:normalViewPr>
  <p:slideViewPr>
    <p:cSldViewPr snapToGrid="0" showGuides="1">
      <p:cViewPr varScale="1">
        <p:scale>
          <a:sx n="100" d="100"/>
          <a:sy n="100" d="100"/>
        </p:scale>
        <p:origin x="43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6849D-454E-4848-924A-AB453BC28850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6AC18-DBA0-49C0-9C36-B8C72CE00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762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A3448-16FF-0973-D758-963724AE6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E4CC1C-9271-650D-6506-B2EF9BD314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0EB4ECA-281B-2550-B479-9E004C98DB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266250-586B-EB53-30B3-401A9A627F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02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F75C1-5E57-D40E-2B41-150414A88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C6CB384-1285-96FE-F998-B53CB15996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572D833-36BC-3DDE-8BA0-9E01440DF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58A3A3-49D1-D757-6062-DF753AA8F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35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5ED49-814C-851C-05C4-19479579E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CA0F8B9-C641-07EC-F33E-FABF7A95A1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A29CD85-B1B0-DC9D-6E89-41EAF59FD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936A1B-455F-93FA-518F-07F3F7DFF1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654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5973B-BE13-DB68-B75C-C70D2793D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763D5FB-81E6-AF08-0CBE-0D9EACC9E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95167CD-830B-B0FB-B5FC-3C1C0FECE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413351-9AE2-C18E-E938-333B0756E8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8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BBF01-F56D-2508-B990-3128E18B9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E7CA89F-AD81-F813-7415-7E66679EFC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010BBF2-B465-174D-BDCD-AE1E4351A3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B093B7-C881-8AA6-EFE8-9446438BF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6AC18-DBA0-49C0-9C36-B8C72CE009D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972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9C383-CB2D-85C4-5E0F-FE9E46CB2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2EE169A-B56A-A48A-AF72-8F62D5678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83A4125-39A1-84AE-40FA-87A3CC0858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C557CD-546B-361A-22B3-15E8C88665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248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B3923-2FCB-188F-A5BA-753E3035A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0588C4B-2C1F-BD6D-2F13-27130E9AA7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5F3C991-9C3E-3105-F52F-58C7A17804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CF93DA-029E-2DE2-9F1D-03E0D8DC6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81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E0EB6-31D8-0876-F937-387F31856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630198A-A72A-6C1E-66C0-892CEFB42E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7A6AB31-C06B-DF31-2C30-3970E36FA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6DDD75-437F-F358-CDE0-0B6897831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421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63AEE-C083-8FD9-7690-12D077486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7E755E-7309-B2C4-F391-3F2B41720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30318B-F7F5-E41C-53F6-5AB04EC3E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B6C044-5DEB-1B17-5287-0977D2B25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889B9A-977B-F453-15E8-BD949FA3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70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54461-DB4C-FE52-FBC9-A6A6F121A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EC6B30-0D3B-C1E6-B925-9D73955DB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D183A7-2B4C-856F-3C63-D1CB661AD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90A46F-AD86-AADC-6E5C-8032E09B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05DAA9-D116-51B3-F51E-EB359B23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8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836A17-5DF5-59E1-830D-2B58AE215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842B1E3-4D0A-EA8B-0928-C7D31BBC70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85C7FE-5F0A-D7CD-FCAE-522923E0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32EED1-1424-5CF7-01E4-B98EF451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5AD80-B987-E0F0-CEB4-10469099C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70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681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65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186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71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03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3141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786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57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1E352-F970-D4D1-B30B-F89C713D2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48304B-8817-8723-1135-1E69EA0F5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D9C7F9-F103-0F14-C791-92F75B86B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5D549-B83B-C4BF-476D-B050AD373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7A70E2-DDCD-F96D-B19E-54E36702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7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317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313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9526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Сгруппировать"/>
          <p:cNvGrpSpPr/>
          <p:nvPr/>
        </p:nvGrpSpPr>
        <p:grpSpPr>
          <a:xfrm>
            <a:off x="-1" y="0"/>
            <a:ext cx="12192001" cy="6918195"/>
            <a:chOff x="0" y="0"/>
            <a:chExt cx="24384000" cy="13836388"/>
          </a:xfrm>
        </p:grpSpPr>
        <p:pic>
          <p:nvPicPr>
            <p:cNvPr id="148" name="Picture 5" descr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Picture 5" descr="Picture 5"/>
            <p:cNvPicPr>
              <a:picLocks noChangeAspect="1"/>
            </p:cNvPicPr>
            <p:nvPr/>
          </p:nvPicPr>
          <p:blipFill>
            <a:blip r:embed="rId2"/>
            <a:srcRect t="67034" r="88329" b="15472"/>
            <a:stretch>
              <a:fillRect/>
            </a:stretch>
          </p:blipFill>
          <p:spPr>
            <a:xfrm rot="10800000" flipH="1">
              <a:off x="0" y="11437074"/>
              <a:ext cx="2845715" cy="23993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51" name="4.png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810" y="-2421"/>
            <a:ext cx="12307620" cy="69230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3" descr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3417" y="255337"/>
            <a:ext cx="1212332" cy="584636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506577" y="6387267"/>
            <a:ext cx="252629" cy="27559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80289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81F7E8-9F12-12AC-3EE0-B12340B53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9442EC-167F-A613-3151-C0D27C5B8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60ABB0-8669-89C0-5A4E-02AE826BE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5CD2B2-C408-00AD-EF78-3B204A18D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A9C50E-9D96-A1C5-7E25-7D09ADAE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2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7259A-0849-DDD1-F7ED-83735856C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AF1573-5B46-9710-DA6F-6D7E0FD8E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EC8460-919F-14D3-FA2B-B5DBD6903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5EB606-8AF3-6720-3494-416CCE85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3B0A02-2B81-4B35-B09A-B0ABFACFD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6EF86B-8952-8BF1-BC14-F2FABBFEA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706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F6572-4210-31CC-7734-355406D7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34CAAB-F118-FD79-602F-AA29947FA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5E64FD9-3289-837F-D484-337A5AC64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46BCED-A6E6-B2C7-B8FF-74F88982CD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9F3D54-9C4A-8412-E909-E9E32B3CD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AACAB4-699C-3093-0F76-AA5225BE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7982F8-0673-ABFD-F563-DFB954188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2F50B0A-5740-08DD-5C96-9CE3E97C6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0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82071-A543-97BD-9462-D59F979CF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F00740-AB72-64F2-5795-6FF623CDB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1751F6-9A11-89C1-9417-E7A56366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FD17B9-33F9-4658-1EE6-1DCB8D37B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26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8B6BB0B-6BF5-BCFA-32EE-8F6FF3FC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201CD00-C44D-D343-E4DB-D75A46E9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262A072-30FF-B007-3D38-7E84C71F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0043B-DFA7-E72A-0C07-2B3AD2EDA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4B43C6-BC2B-32A3-3AB1-973BD3D1A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CF3C9D-15AE-0BED-C09D-BB69E2CAA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685AC3-9EEE-58B3-7865-E42755733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657183-66A3-D318-C54E-49A6D1C6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0D23E6-A1AE-AF91-D525-4E478D53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56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BED314-30C7-B244-530F-F5E9ED2DE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579A3F2-3675-37AA-87BE-E495D19CFE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F347B6-A36C-556F-BE6A-1880188E5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19A826-0551-5EB0-CBE1-451B20F3E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380D93-B07A-22EA-BC53-FCB20217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414C0D-A991-B7D7-AF9E-1BD0CD2D4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02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52184-98EC-6AA8-E1D8-A642B4941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484287-6441-C0BE-2DB9-2A7C82B8D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CAEA5D-5ACD-F829-143F-BA7ECA0DC2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BA689-9673-427A-8C4A-4CA543804E4C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10F53F-D0B1-9949-F393-2CD3EEF61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5010F-9B9D-6B60-D99B-8D4F579EC1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3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CAA13-0624-4B1E-BCD1-92F91C4CE5E3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9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2.xml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customXml" Target="../ink/ink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customXml" Target="../ink/ink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customXml" Target="../ink/ink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0.png"/><Relationship Id="rId4" Type="http://schemas.openxmlformats.org/officeDocument/2006/relationships/customXml" Target="../ink/ink5.xm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4.png"/><Relationship Id="rId7" Type="http://schemas.openxmlformats.org/officeDocument/2006/relationships/customXml" Target="../ink/ink6.xml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11" Type="http://schemas.openxmlformats.org/officeDocument/2006/relationships/image" Target="../media/image24.png"/><Relationship Id="rId5" Type="http://schemas.openxmlformats.org/officeDocument/2006/relationships/image" Target="../media/image22.png"/><Relationship Id="rId10" Type="http://schemas.openxmlformats.org/officeDocument/2006/relationships/image" Target="../media/image20.png"/><Relationship Id="rId4" Type="http://schemas.openxmlformats.org/officeDocument/2006/relationships/image" Target="../media/image2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5" Type="http://schemas.openxmlformats.org/officeDocument/2006/relationships/customXml" Target="../ink/ink8.xml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customXml" Target="../ink/ink10.xml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0.png"/><Relationship Id="rId11" Type="http://schemas.openxmlformats.org/officeDocument/2006/relationships/image" Target="../media/image13.png"/><Relationship Id="rId5" Type="http://schemas.openxmlformats.org/officeDocument/2006/relationships/customXml" Target="../ink/ink9.xml"/><Relationship Id="rId10" Type="http://schemas.openxmlformats.org/officeDocument/2006/relationships/image" Target="../media/image10.png"/><Relationship Id="rId4" Type="http://schemas.openxmlformats.org/officeDocument/2006/relationships/image" Target="../media/image3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FC798C-828E-3D14-EC12-E4DF2AB78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9AB617B-47A4-E6C0-E6AB-66BF56BC74FD}"/>
              </a:ext>
            </a:extLst>
          </p:cNvPr>
          <p:cNvSpPr/>
          <p:nvPr/>
        </p:nvSpPr>
        <p:spPr>
          <a:xfrm>
            <a:off x="3217545" y="531494"/>
            <a:ext cx="5763895" cy="209740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609A7F-900B-52AA-68B6-5CE1EA788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D76028F-3481-5557-84A5-2459AF4DAF2F}"/>
              </a:ext>
            </a:extLst>
          </p:cNvPr>
          <p:cNvSpPr/>
          <p:nvPr/>
        </p:nvSpPr>
        <p:spPr>
          <a:xfrm>
            <a:off x="-1427481" y="3310563"/>
            <a:ext cx="10241771" cy="1733878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CE8928DA-07FA-AED6-5114-F45CBC0C6666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CE8928DA-07FA-AED6-5114-F45CBC0C666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B844CC81-FCBB-901D-3BF4-950471ECCAA2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B844CC81-FCBB-901D-3BF4-950471ECCAA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78DA34-EE12-7CA5-4E42-89C63FDBB46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18" y="871727"/>
            <a:ext cx="3933764" cy="187896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E5B2F23-D04D-9478-DF4A-9EB07E47DDF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093" y="835895"/>
            <a:ext cx="1556966" cy="1944362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3CC13F6-90AB-0C72-3B2C-5A3134C341FB}"/>
              </a:ext>
            </a:extLst>
          </p:cNvPr>
          <p:cNvSpPr txBox="1"/>
          <p:nvPr/>
        </p:nvSpPr>
        <p:spPr>
          <a:xfrm>
            <a:off x="219331" y="3577337"/>
            <a:ext cx="8363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ОРГАНИЗАЦИЯ ЗАНЯТИЙ ПО ФУТБОЛУ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В УСЛОВИЯХ ОБЩЕОБРАЗОВАТЕЛЬНОЙ ОРГАНИЗАЦИИ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7D0166-6BFB-795A-46F2-C9452C946A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699">
            <a:off x="-825921" y="-659383"/>
            <a:ext cx="2090504" cy="21541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AABD8B-8E96-B011-4CAD-895E5DD309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11827">
            <a:off x="873953" y="4621774"/>
            <a:ext cx="1060616" cy="32593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C5F919-6472-B1E2-9658-50AC69789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747" y="304432"/>
            <a:ext cx="3578595" cy="624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74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564208-0076-5111-1FEB-2B690CE1B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E1FB6E-C91E-6A69-8E09-18A21EF65EA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B27C5CD9-699A-6563-AE13-74FA1B1121DF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B27C5CD9-699A-6563-AE13-74FA1B1121D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B78C1D71-B889-B8BD-7ECA-8A820E7141A2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2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5858A8-F1C4-C841-828E-08FE8C54FF47}"/>
              </a:ext>
            </a:extLst>
          </p:cNvPr>
          <p:cNvSpPr txBox="1"/>
          <p:nvPr/>
        </p:nvSpPr>
        <p:spPr>
          <a:xfrm>
            <a:off x="1358630" y="60622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ЦЕЛИ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CDD5E69D-C533-FEF8-93C0-773AA7F579A6}"/>
              </a:ext>
            </a:extLst>
          </p:cNvPr>
          <p:cNvGrpSpPr/>
          <p:nvPr/>
        </p:nvGrpSpPr>
        <p:grpSpPr>
          <a:xfrm>
            <a:off x="-123825" y="1398269"/>
            <a:ext cx="11799570" cy="1056769"/>
            <a:chOff x="-123825" y="2103119"/>
            <a:chExt cx="11799570" cy="1056769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2D5E2FC2-8FEF-9C8B-A58F-7BACB3F08989}"/>
                </a:ext>
              </a:extLst>
            </p:cNvPr>
            <p:cNvSpPr/>
            <p:nvPr/>
          </p:nvSpPr>
          <p:spPr>
            <a:xfrm>
              <a:off x="-123825" y="2103119"/>
              <a:ext cx="11799569" cy="105676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D7079CD-B570-291D-AB9D-BA17803B4ED9}"/>
                </a:ext>
              </a:extLst>
            </p:cNvPr>
            <p:cNvSpPr txBox="1"/>
            <p:nvPr/>
          </p:nvSpPr>
          <p:spPr>
            <a:xfrm>
              <a:off x="1" y="2377587"/>
              <a:ext cx="11675744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kumimoji="0" lang="ru-RU" sz="2700" b="1" i="0" u="none" strike="noStrike" cap="none" spc="0" normalizeH="0" baseline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FillTx/>
                  <a:latin typeface="Unbounded SemiBold" pitchFamily="2" charset="-52"/>
                  <a:ea typeface="Roboto" panose="02000000000000000000" pitchFamily="2" charset="0"/>
                  <a:sym typeface="Gill Sans"/>
                </a:rPr>
                <a:t>ОДИНАКОВЫЙ ШАНС ДЛЯ ВСЕХ</a:t>
              </a:r>
            </a:p>
          </p:txBody>
        </p:sp>
      </p:grp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E4E6316-4D9F-A52A-B5FD-63C9A4B1B5E7}"/>
              </a:ext>
            </a:extLst>
          </p:cNvPr>
          <p:cNvSpPr/>
          <p:nvPr/>
        </p:nvSpPr>
        <p:spPr>
          <a:xfrm>
            <a:off x="-123828" y="5225269"/>
            <a:ext cx="11799570" cy="1056769"/>
          </a:xfrm>
          <a:prstGeom prst="roundRect">
            <a:avLst>
              <a:gd name="adj" fmla="val 0"/>
            </a:avLst>
          </a:prstGeom>
          <a:solidFill>
            <a:srgbClr val="4EC3E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B3EBEF3-D8EB-DAB7-8DD7-D1D61AA6F79E}"/>
              </a:ext>
            </a:extLst>
          </p:cNvPr>
          <p:cNvGrpSpPr/>
          <p:nvPr/>
        </p:nvGrpSpPr>
        <p:grpSpPr>
          <a:xfrm>
            <a:off x="-123826" y="3330638"/>
            <a:ext cx="11799570" cy="1056769"/>
            <a:chOff x="-123824" y="3696134"/>
            <a:chExt cx="11799570" cy="1056769"/>
          </a:xfrm>
        </p:grpSpPr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AB98662C-9F09-F514-4B19-DB837D86F4D6}"/>
                </a:ext>
              </a:extLst>
            </p:cNvPr>
            <p:cNvSpPr/>
            <p:nvPr/>
          </p:nvSpPr>
          <p:spPr>
            <a:xfrm>
              <a:off x="-123824" y="3696134"/>
              <a:ext cx="11799570" cy="1056769"/>
            </a:xfrm>
            <a:prstGeom prst="roundRect">
              <a:avLst>
                <a:gd name="adj" fmla="val 0"/>
              </a:avLst>
            </a:prstGeom>
            <a:solidFill>
              <a:srgbClr val="ED1690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87BA3C4-0314-F3CF-778A-9014DC6CEC11}"/>
                </a:ext>
              </a:extLst>
            </p:cNvPr>
            <p:cNvSpPr txBox="1"/>
            <p:nvPr/>
          </p:nvSpPr>
          <p:spPr>
            <a:xfrm>
              <a:off x="0" y="3970602"/>
              <a:ext cx="11675744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kumimoji="0" lang="ru-RU" sz="27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Unbounded SemiBold" pitchFamily="2" charset="-52"/>
                  <a:ea typeface="Roboto" panose="02000000000000000000" pitchFamily="2" charset="0"/>
                  <a:sym typeface="Gill Sans"/>
                </a:rPr>
                <a:t>ВОВЛЕЧЕНИЕ ДЕВОЧЕК 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60D9F8C-E0BD-2F67-107C-6EAA74B2945B}"/>
              </a:ext>
            </a:extLst>
          </p:cNvPr>
          <p:cNvSpPr txBox="1"/>
          <p:nvPr/>
        </p:nvSpPr>
        <p:spPr>
          <a:xfrm>
            <a:off x="0" y="5499737"/>
            <a:ext cx="1167574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27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Unbounded SemiBold" pitchFamily="2" charset="-52"/>
                <a:ea typeface="Roboto" panose="02000000000000000000" pitchFamily="2" charset="0"/>
                <a:sym typeface="Gill Sans"/>
              </a:rPr>
              <a:t>РАЗВИТИЕ МАССОВОГО ФУТБОЛА НА БАЗЕ ШКОЛ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91D1EA2-67EF-7433-E04B-A561F5AA8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97" y="113124"/>
            <a:ext cx="981575" cy="43360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09307AA-0D6F-1796-5E1F-B3B691288E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977" y="150904"/>
            <a:ext cx="3464707" cy="3464707"/>
          </a:xfrm>
          <a:prstGeom prst="rect">
            <a:avLst/>
          </a:prstGeom>
        </p:spPr>
      </p:pic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2D7136CD-F427-6462-1076-DF5C9274115C}"/>
              </a:ext>
            </a:extLst>
          </p:cNvPr>
          <p:cNvSpPr/>
          <p:nvPr/>
        </p:nvSpPr>
        <p:spPr>
          <a:xfrm>
            <a:off x="5224082" y="741533"/>
            <a:ext cx="1743836" cy="307777"/>
          </a:xfrm>
          <a:prstGeom prst="roundRect">
            <a:avLst>
              <a:gd name="adj" fmla="val 0"/>
            </a:avLst>
          </a:prstGeom>
          <a:solidFill>
            <a:srgbClr val="47D7AC"/>
          </a:solidFill>
          <a:ln w="19050" cap="flat">
            <a:solidFill>
              <a:srgbClr val="0FDAB5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7589188"/>
                      <a:gd name="connsiteY0" fmla="*/ 136210 h 817245"/>
                      <a:gd name="connsiteX1" fmla="*/ 136210 w 7589188"/>
                      <a:gd name="connsiteY1" fmla="*/ 0 h 817245"/>
                      <a:gd name="connsiteX2" fmla="*/ 7452978 w 7589188"/>
                      <a:gd name="connsiteY2" fmla="*/ 0 h 817245"/>
                      <a:gd name="connsiteX3" fmla="*/ 7589188 w 7589188"/>
                      <a:gd name="connsiteY3" fmla="*/ 136210 h 817245"/>
                      <a:gd name="connsiteX4" fmla="*/ 7589188 w 7589188"/>
                      <a:gd name="connsiteY4" fmla="*/ 681035 h 817245"/>
                      <a:gd name="connsiteX5" fmla="*/ 7452978 w 7589188"/>
                      <a:gd name="connsiteY5" fmla="*/ 817245 h 817245"/>
                      <a:gd name="connsiteX6" fmla="*/ 136210 w 7589188"/>
                      <a:gd name="connsiteY6" fmla="*/ 817245 h 817245"/>
                      <a:gd name="connsiteX7" fmla="*/ 0 w 7589188"/>
                      <a:gd name="connsiteY7" fmla="*/ 681035 h 817245"/>
                      <a:gd name="connsiteX8" fmla="*/ 0 w 7589188"/>
                      <a:gd name="connsiteY8" fmla="*/ 136210 h 817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89188" h="817245" fill="none" extrusionOk="0">
                        <a:moveTo>
                          <a:pt x="0" y="136210"/>
                        </a:moveTo>
                        <a:cubicBezTo>
                          <a:pt x="8000" y="54042"/>
                          <a:pt x="54530" y="-13152"/>
                          <a:pt x="136210" y="0"/>
                        </a:cubicBezTo>
                        <a:cubicBezTo>
                          <a:pt x="2111742" y="-36271"/>
                          <a:pt x="5275117" y="148777"/>
                          <a:pt x="7452978" y="0"/>
                        </a:cubicBezTo>
                        <a:cubicBezTo>
                          <a:pt x="7536837" y="-100"/>
                          <a:pt x="7593101" y="49965"/>
                          <a:pt x="7589188" y="136210"/>
                        </a:cubicBezTo>
                        <a:cubicBezTo>
                          <a:pt x="7540210" y="387655"/>
                          <a:pt x="7627150" y="504521"/>
                          <a:pt x="7589188" y="681035"/>
                        </a:cubicBezTo>
                        <a:cubicBezTo>
                          <a:pt x="7599713" y="750400"/>
                          <a:pt x="7527584" y="829315"/>
                          <a:pt x="7452978" y="817245"/>
                        </a:cubicBezTo>
                        <a:cubicBezTo>
                          <a:pt x="6143348" y="885172"/>
                          <a:pt x="1918889" y="840272"/>
                          <a:pt x="136210" y="817245"/>
                        </a:cubicBezTo>
                        <a:cubicBezTo>
                          <a:pt x="55091" y="815505"/>
                          <a:pt x="-3126" y="741682"/>
                          <a:pt x="0" y="681035"/>
                        </a:cubicBezTo>
                        <a:cubicBezTo>
                          <a:pt x="16902" y="441996"/>
                          <a:pt x="46532" y="312896"/>
                          <a:pt x="0" y="136210"/>
                        </a:cubicBezTo>
                        <a:close/>
                      </a:path>
                      <a:path w="7589188" h="817245" stroke="0" extrusionOk="0">
                        <a:moveTo>
                          <a:pt x="0" y="136210"/>
                        </a:moveTo>
                        <a:cubicBezTo>
                          <a:pt x="8819" y="71009"/>
                          <a:pt x="62784" y="-4027"/>
                          <a:pt x="136210" y="0"/>
                        </a:cubicBezTo>
                        <a:cubicBezTo>
                          <a:pt x="1908999" y="-7530"/>
                          <a:pt x="4494534" y="-78616"/>
                          <a:pt x="7452978" y="0"/>
                        </a:cubicBezTo>
                        <a:cubicBezTo>
                          <a:pt x="7527996" y="1695"/>
                          <a:pt x="7585146" y="67406"/>
                          <a:pt x="7589188" y="136210"/>
                        </a:cubicBezTo>
                        <a:cubicBezTo>
                          <a:pt x="7593090" y="270163"/>
                          <a:pt x="7585625" y="423252"/>
                          <a:pt x="7589188" y="681035"/>
                        </a:cubicBezTo>
                        <a:cubicBezTo>
                          <a:pt x="7589310" y="755067"/>
                          <a:pt x="7524803" y="805206"/>
                          <a:pt x="7452978" y="817245"/>
                        </a:cubicBezTo>
                        <a:cubicBezTo>
                          <a:pt x="4978196" y="902396"/>
                          <a:pt x="2396696" y="698976"/>
                          <a:pt x="136210" y="817245"/>
                        </a:cubicBezTo>
                        <a:cubicBezTo>
                          <a:pt x="59601" y="816633"/>
                          <a:pt x="5174" y="747657"/>
                          <a:pt x="0" y="681035"/>
                        </a:cubicBezTo>
                        <a:cubicBezTo>
                          <a:pt x="33286" y="597174"/>
                          <a:pt x="-41831" y="289739"/>
                          <a:pt x="0" y="136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Unbounded" pitchFamily="2" charset="-52"/>
              </a:rPr>
              <a:t>ГЛАВНОЕ: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uFillTx/>
              <a:latin typeface="Unbounded" pitchFamily="2" charset="-52"/>
              <a:sym typeface="Gill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83B78B-750F-25CB-2501-F0A100093E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58" y="2746210"/>
            <a:ext cx="1201743" cy="201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61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B2C3D3-10A2-7431-4DA5-E103179D4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303CBB-1B6C-5DCA-1BF9-2B361AD51E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35967D4C-C205-DEAC-CAFD-4B5AAF2095F4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35967D4C-C205-DEAC-CAFD-4B5AAF2095F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D828F681-99B1-60B3-E1C1-143931590133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3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B15967-A843-F36E-A0DE-BC23B5EDD87D}"/>
              </a:ext>
            </a:extLst>
          </p:cNvPr>
          <p:cNvSpPr txBox="1"/>
          <p:nvPr/>
        </p:nvSpPr>
        <p:spPr>
          <a:xfrm>
            <a:off x="1358629" y="60622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КЛЮЧЕВЫЕ АКЦЕНТЫ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4" name="Google Shape;299;p34">
            <a:extLst>
              <a:ext uri="{FF2B5EF4-FFF2-40B4-BE49-F238E27FC236}">
                <a16:creationId xmlns:a16="http://schemas.microsoft.com/office/drawing/2014/main" id="{4AAE88BA-150C-A914-EC97-A5A6AF9259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4682563"/>
              </p:ext>
            </p:extLst>
          </p:nvPr>
        </p:nvGraphicFramePr>
        <p:xfrm>
          <a:off x="740663" y="1004808"/>
          <a:ext cx="10710671" cy="531616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710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Градация сложности индивидуально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Показ, понимание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08189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584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latin typeface="Unbounded SemiBold" pitchFamily="2" charset="-52"/>
                        </a:rPr>
                        <a:t>Использование пространства</a:t>
                      </a:r>
                      <a:endParaRPr kumimoji="0" lang="ru-RU" sz="32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Unbounded SemiBold" pitchFamily="2" charset="-52"/>
                        <a:sym typeface="Gill Sans"/>
                      </a:endParaRP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5842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Количество инвентаря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5842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Количество упражнений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772670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826BAA-5DC2-56F5-9514-14EAE2F330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97" y="113124"/>
            <a:ext cx="981575" cy="4336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42403C-8C63-5D8B-A01E-046136BA14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1390083"/>
            <a:ext cx="333940" cy="3213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FDAFC1F-767C-8C6F-61C0-81576056BD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2456883"/>
            <a:ext cx="333940" cy="3213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3EAD1CE-2E27-780F-F07C-5FDB613B20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3502234"/>
            <a:ext cx="333940" cy="3213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C58E934-C12F-141A-6F53-8DB92D715B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4547585"/>
            <a:ext cx="333940" cy="32131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AD41F23-47B2-492D-60D1-ABD473BD9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5626291"/>
            <a:ext cx="333940" cy="32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29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35C0DB-FD11-94B1-C2C1-6C04B7A5C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6750D9-689C-30A1-EAC8-801BE4C79F0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72CEFAD6-09A2-8B6D-9B91-BCC7947EFD88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72CEFAD6-09A2-8B6D-9B91-BCC7947EFD8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BB2162DE-44B3-7B9D-8368-8B2879E060CE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4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BEDC56-95A7-D68F-AFEB-7F54882A9AD9}"/>
              </a:ext>
            </a:extLst>
          </p:cNvPr>
          <p:cNvSpPr txBox="1"/>
          <p:nvPr/>
        </p:nvSpPr>
        <p:spPr>
          <a:xfrm>
            <a:off x="1358629" y="60622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УСЛОВИЯ ПРОВЕДЕНИЯ УРОКА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4" name="Google Shape;299;p34">
            <a:extLst>
              <a:ext uri="{FF2B5EF4-FFF2-40B4-BE49-F238E27FC236}">
                <a16:creationId xmlns:a16="http://schemas.microsoft.com/office/drawing/2014/main" id="{1DA11B01-310F-D552-B3A6-8DAFF03C68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0401210"/>
              </p:ext>
            </p:extLst>
          </p:nvPr>
        </p:nvGraphicFramePr>
        <p:xfrm>
          <a:off x="740664" y="1371164"/>
          <a:ext cx="11044936" cy="31896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044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3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Тема урока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3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Unbounded SemiBold" pitchFamily="2" charset="-52"/>
                          <a:sym typeface="Gill Sans"/>
                        </a:rPr>
                        <a:t>Мяч - у каждого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08189"/>
                  </a:ext>
                </a:extLst>
              </a:tr>
              <a:tr h="106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584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>
                          <a:latin typeface="Unbounded SemiBold" pitchFamily="2" charset="-52"/>
                        </a:rPr>
                        <a:t>Метод обучения - игровой</a:t>
                      </a:r>
                    </a:p>
                  </a:txBody>
                  <a:tcPr marL="243800" marR="243800" marT="243800" marB="243800" anchor="ctr">
                    <a:lnL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B8B85A-277B-D1DD-B5F1-627A53D7AF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97" y="113124"/>
            <a:ext cx="981575" cy="4336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B285EC-DF19-9393-C71D-CFCD348399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1786215"/>
            <a:ext cx="333940" cy="3213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7DF6D3-F795-576C-F7D9-E0E8DD8601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2853015"/>
            <a:ext cx="333940" cy="3213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7B6D2A-73D8-6AB3-B22F-1506C3AB74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6" y="3919815"/>
            <a:ext cx="333940" cy="32131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5844314-0E64-059A-C0B0-FE9D0B885C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11469">
            <a:off x="237978" y="5033892"/>
            <a:ext cx="1792195" cy="213380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6FECD50-0AAA-7233-B0F6-829DDE30C7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097" y="3229884"/>
            <a:ext cx="3478400" cy="34784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03BC31-2E35-A445-6B7A-D6C151321085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64" y="3844152"/>
            <a:ext cx="3580843" cy="358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29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05F31A-5257-E702-2953-6EC1FB4BF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09E8BA5E-6088-5E50-0361-B0FEB711C3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3F5EF697-7A0F-BAB7-D3B5-C750D6B64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65" y="4068569"/>
            <a:ext cx="1798734" cy="2086144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D80DBE6F-97D8-A31A-9701-63F928B1F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253">
            <a:off x="4983819" y="4016902"/>
            <a:ext cx="2621631" cy="2143776"/>
          </a:xfrm>
          <a:prstGeom prst="rect">
            <a:avLst/>
          </a:prstGeom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52CE2134-B6EA-0C04-E67E-58132D6790BA}"/>
              </a:ext>
            </a:extLst>
          </p:cNvPr>
          <p:cNvGrpSpPr/>
          <p:nvPr/>
        </p:nvGrpSpPr>
        <p:grpSpPr>
          <a:xfrm>
            <a:off x="614937" y="2292818"/>
            <a:ext cx="3992882" cy="782299"/>
            <a:chOff x="5468111" y="3377361"/>
            <a:chExt cx="3992882" cy="782299"/>
          </a:xfrm>
        </p:grpSpPr>
        <p:sp>
          <p:nvSpPr>
            <p:cNvPr id="21" name="Прямоугольник: скругленные углы 20">
              <a:extLst>
                <a:ext uri="{FF2B5EF4-FFF2-40B4-BE49-F238E27FC236}">
                  <a16:creationId xmlns:a16="http://schemas.microsoft.com/office/drawing/2014/main" id="{F262DBDC-EFE6-E3CA-F5CE-769D275CF657}"/>
                </a:ext>
              </a:extLst>
            </p:cNvPr>
            <p:cNvSpPr/>
            <p:nvPr/>
          </p:nvSpPr>
          <p:spPr>
            <a:xfrm>
              <a:off x="5468111" y="3377361"/>
              <a:ext cx="3992881" cy="782299"/>
            </a:xfrm>
            <a:prstGeom prst="roundRect">
              <a:avLst>
                <a:gd name="adj" fmla="val 0"/>
              </a:avLst>
            </a:prstGeom>
            <a:solidFill>
              <a:srgbClr val="ED1690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8C32A23-A2F3-A2E4-2607-3E91895A74B2}"/>
                </a:ext>
              </a:extLst>
            </p:cNvPr>
            <p:cNvSpPr txBox="1"/>
            <p:nvPr/>
          </p:nvSpPr>
          <p:spPr>
            <a:xfrm>
              <a:off x="5468111" y="3514595"/>
              <a:ext cx="3992882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SemiBold" pitchFamily="2" charset="-52"/>
                  <a:ea typeface="Roboto" panose="02000000000000000000" pitchFamily="2" charset="0"/>
                  <a:cs typeface="+mn-cs"/>
                  <a:sym typeface="Gill Sans"/>
                </a:rPr>
                <a:t>КОНЦЕНТРАЦИЯ</a:t>
              </a:r>
            </a:p>
          </p:txBody>
        </p:sp>
      </p:grp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F5534673-3AFC-451E-AC7E-C486DC4935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99144" flipH="1">
            <a:off x="4681693" y="2258813"/>
            <a:ext cx="584724" cy="9652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C5E30877-5B8C-1D03-386C-AB054735E88A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C5E30877-5B8C-1D03-386C-AB054735E88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1900E677-8CC9-F25F-F4C8-67320C01D01C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Medium" pitchFamily="2" charset="-52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 Medium" pitchFamily="2" charset="-52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A5CAB1-4C28-C7A8-49FF-0AC14138912F}"/>
              </a:ext>
            </a:extLst>
          </p:cNvPr>
          <p:cNvSpPr txBox="1"/>
          <p:nvPr/>
        </p:nvSpPr>
        <p:spPr>
          <a:xfrm>
            <a:off x="1358629" y="60622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КЛЮЧЕВЫЕ ПОСЫЛЫ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4913AA4-F807-3B97-38B5-0D59012776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97" y="113124"/>
            <a:ext cx="981575" cy="433604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2E68133-174D-F926-EF2D-5C1338C9BA2D}"/>
              </a:ext>
            </a:extLst>
          </p:cNvPr>
          <p:cNvGrpSpPr/>
          <p:nvPr/>
        </p:nvGrpSpPr>
        <p:grpSpPr>
          <a:xfrm>
            <a:off x="2611380" y="5459995"/>
            <a:ext cx="6969242" cy="782299"/>
            <a:chOff x="-123827" y="3503158"/>
            <a:chExt cx="6969242" cy="782299"/>
          </a:xfrm>
          <a:solidFill>
            <a:srgbClr val="9DC243"/>
          </a:solidFill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5029A6B2-9A0C-2630-54EA-6F537588D016}"/>
                </a:ext>
              </a:extLst>
            </p:cNvPr>
            <p:cNvSpPr/>
            <p:nvPr/>
          </p:nvSpPr>
          <p:spPr>
            <a:xfrm>
              <a:off x="-123827" y="3503158"/>
              <a:ext cx="6969242" cy="782299"/>
            </a:xfrm>
            <a:prstGeom prst="roundRect">
              <a:avLst>
                <a:gd name="adj" fmla="val 0"/>
              </a:avLst>
            </a:prstGeom>
            <a:grpFill/>
            <a:ln w="1905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2907AA8-91B9-8E4A-21C8-86FDACE8C0D8}"/>
                </a:ext>
              </a:extLst>
            </p:cNvPr>
            <p:cNvSpPr txBox="1"/>
            <p:nvPr/>
          </p:nvSpPr>
          <p:spPr>
            <a:xfrm>
              <a:off x="-101544" y="3640391"/>
              <a:ext cx="6912768" cy="5078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SemiBold" pitchFamily="2" charset="-52"/>
                  <a:ea typeface="Roboto" panose="02000000000000000000" pitchFamily="2" charset="0"/>
                  <a:cs typeface="+mn-cs"/>
                  <a:sym typeface="Gill Sans"/>
                </a:rPr>
                <a:t>ФУТБОЛ – ИГРА – </a:t>
              </a:r>
              <a:r>
                <a:rPr lang="ru-RU" sz="2700" b="1" dirty="0">
                  <a:solidFill>
                    <a:prstClr val="white"/>
                  </a:solidFill>
                  <a:latin typeface="Unbounded SemiBold" pitchFamily="2" charset="-52"/>
                  <a:ea typeface="Roboto" panose="02000000000000000000" pitchFamily="2" charset="0"/>
                  <a:sym typeface="Gill Sans"/>
                </a:rPr>
                <a:t>ГОЛ</a:t>
              </a:r>
              <a:endPara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SemiBold" pitchFamily="2" charset="-52"/>
                <a:ea typeface="Roboto" panose="02000000000000000000" pitchFamily="2" charset="0"/>
                <a:cs typeface="+mn-cs"/>
                <a:sym typeface="Gill Sans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3224290-DA5B-15A2-F10B-969A95BE479B}"/>
              </a:ext>
            </a:extLst>
          </p:cNvPr>
          <p:cNvGrpSpPr/>
          <p:nvPr/>
        </p:nvGrpSpPr>
        <p:grpSpPr>
          <a:xfrm>
            <a:off x="7584180" y="2292818"/>
            <a:ext cx="3992882" cy="782299"/>
            <a:chOff x="5468111" y="3377361"/>
            <a:chExt cx="3992882" cy="782299"/>
          </a:xfrm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604E7A68-8ABC-1A3F-BF56-0123EF882D10}"/>
                </a:ext>
              </a:extLst>
            </p:cNvPr>
            <p:cNvSpPr/>
            <p:nvPr/>
          </p:nvSpPr>
          <p:spPr>
            <a:xfrm>
              <a:off x="5468111" y="3377361"/>
              <a:ext cx="3992881" cy="782299"/>
            </a:xfrm>
            <a:prstGeom prst="roundRect">
              <a:avLst>
                <a:gd name="adj" fmla="val 0"/>
              </a:avLst>
            </a:prstGeom>
            <a:solidFill>
              <a:srgbClr val="ED1690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DD829D5-99AD-C630-1BF8-BC64EED8A711}"/>
                </a:ext>
              </a:extLst>
            </p:cNvPr>
            <p:cNvSpPr txBox="1"/>
            <p:nvPr/>
          </p:nvSpPr>
          <p:spPr>
            <a:xfrm>
              <a:off x="5468111" y="3514595"/>
              <a:ext cx="3992882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SemiBold" pitchFamily="2" charset="-52"/>
                  <a:ea typeface="Roboto" panose="02000000000000000000" pitchFamily="2" charset="0"/>
                  <a:cs typeface="+mn-cs"/>
                  <a:sym typeface="Gill Sans"/>
                </a:rPr>
                <a:t>КООРДИНАЦИЯ</a:t>
              </a:r>
            </a:p>
          </p:txBody>
        </p:sp>
      </p:grp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BCED4304-6D8C-5826-8E60-EF32AABA754F}"/>
              </a:ext>
            </a:extLst>
          </p:cNvPr>
          <p:cNvSpPr/>
          <p:nvPr/>
        </p:nvSpPr>
        <p:spPr>
          <a:xfrm>
            <a:off x="614937" y="1151843"/>
            <a:ext cx="5877295" cy="782299"/>
          </a:xfrm>
          <a:prstGeom prst="roundRect">
            <a:avLst>
              <a:gd name="adj" fmla="val 0"/>
            </a:avLst>
          </a:prstGeom>
          <a:solidFill>
            <a:srgbClr val="4EC3E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CDF315-2151-6949-F070-C8A60344CE26}"/>
              </a:ext>
            </a:extLst>
          </p:cNvPr>
          <p:cNvSpPr txBox="1"/>
          <p:nvPr/>
        </p:nvSpPr>
        <p:spPr>
          <a:xfrm>
            <a:off x="614936" y="1289076"/>
            <a:ext cx="508482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SemiBold" pitchFamily="2" charset="-52"/>
                <a:ea typeface="Roboto" panose="02000000000000000000" pitchFamily="2" charset="0"/>
                <a:cs typeface="+mn-cs"/>
                <a:sym typeface="Gill Sans"/>
              </a:rPr>
              <a:t>МЯЧ </a:t>
            </a:r>
            <a:r>
              <a:rPr lang="ru-RU" sz="2700" b="1" dirty="0">
                <a:solidFill>
                  <a:prstClr val="white"/>
                </a:solidFill>
                <a:latin typeface="Unbounded SemiBold" pitchFamily="2" charset="-52"/>
                <a:ea typeface="Roboto" panose="02000000000000000000" pitchFamily="2" charset="0"/>
                <a:sym typeface="Gill Sans"/>
              </a:rPr>
              <a:t>У КАЖДОГО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 SemiBold" pitchFamily="2" charset="-52"/>
              <a:ea typeface="Roboto" panose="02000000000000000000" pitchFamily="2" charset="0"/>
              <a:cs typeface="+mn-cs"/>
              <a:sym typeface="Gill Sans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139FA9E3-BB4E-4785-967D-2EB49D81F6CF}"/>
              </a:ext>
            </a:extLst>
          </p:cNvPr>
          <p:cNvSpPr/>
          <p:nvPr/>
        </p:nvSpPr>
        <p:spPr>
          <a:xfrm>
            <a:off x="6096000" y="1151843"/>
            <a:ext cx="5481061" cy="782299"/>
          </a:xfrm>
          <a:prstGeom prst="roundRect">
            <a:avLst>
              <a:gd name="adj" fmla="val 0"/>
            </a:avLst>
          </a:prstGeom>
          <a:solidFill>
            <a:srgbClr val="4EC3E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F63DCFB-CF75-0835-4ACD-E697B6749619}"/>
              </a:ext>
            </a:extLst>
          </p:cNvPr>
          <p:cNvSpPr txBox="1"/>
          <p:nvPr/>
        </p:nvSpPr>
        <p:spPr>
          <a:xfrm>
            <a:off x="6492235" y="1289076"/>
            <a:ext cx="508482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SemiBold" pitchFamily="2" charset="-52"/>
                <a:ea typeface="Roboto" panose="02000000000000000000" pitchFamily="2" charset="0"/>
                <a:cs typeface="+mn-cs"/>
                <a:sym typeface="Gill Sans"/>
              </a:rPr>
              <a:t>МЯЧ</a:t>
            </a:r>
            <a:r>
              <a:rPr lang="ru-RU" sz="2700" b="1" dirty="0">
                <a:solidFill>
                  <a:prstClr val="white"/>
                </a:solidFill>
                <a:latin typeface="Unbounded SemiBold" pitchFamily="2" charset="-52"/>
                <a:ea typeface="Roboto" panose="02000000000000000000" pitchFamily="2" charset="0"/>
                <a:sym typeface="Gill Sans"/>
              </a:rPr>
              <a:t> – ДРУГ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7B20E1E9-0A73-0C5B-12F2-9E04214ED0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31297" flipH="1">
            <a:off x="6939994" y="1978899"/>
            <a:ext cx="577432" cy="953260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B053C5D-DB9D-0AA0-C01C-E5EA20676801}"/>
              </a:ext>
            </a:extLst>
          </p:cNvPr>
          <p:cNvSpPr/>
          <p:nvPr/>
        </p:nvSpPr>
        <p:spPr>
          <a:xfrm>
            <a:off x="5318760" y="2289703"/>
            <a:ext cx="1554480" cy="782299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0055DF-3F04-A831-1561-91394F65294D}"/>
              </a:ext>
            </a:extLst>
          </p:cNvPr>
          <p:cNvSpPr txBox="1"/>
          <p:nvPr/>
        </p:nvSpPr>
        <p:spPr>
          <a:xfrm>
            <a:off x="5318759" y="2304065"/>
            <a:ext cx="155448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SemiBold" pitchFamily="2" charset="-52"/>
                <a:ea typeface="Roboto" panose="02000000000000000000" pitchFamily="2" charset="0"/>
                <a:cs typeface="+mn-cs"/>
                <a:sym typeface="Gill Sans"/>
              </a:rPr>
              <a:t>2К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A903811-B812-CEA4-E9DF-AC8B0ACD9B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35"/>
          <a:stretch/>
        </p:blipFill>
        <p:spPr>
          <a:xfrm>
            <a:off x="4511370" y="-90268"/>
            <a:ext cx="3169260" cy="2242736"/>
          </a:xfrm>
          <a:prstGeom prst="rect">
            <a:avLst/>
          </a:prstGeom>
        </p:spPr>
      </p:pic>
      <p:sp>
        <p:nvSpPr>
          <p:cNvPr id="60" name="Прямоугольник: скругленные углы 59">
            <a:extLst>
              <a:ext uri="{FF2B5EF4-FFF2-40B4-BE49-F238E27FC236}">
                <a16:creationId xmlns:a16="http://schemas.microsoft.com/office/drawing/2014/main" id="{F5FAD83F-63F1-BF0A-A26D-F61D5AAFF2EB}"/>
              </a:ext>
            </a:extLst>
          </p:cNvPr>
          <p:cNvSpPr/>
          <p:nvPr/>
        </p:nvSpPr>
        <p:spPr>
          <a:xfrm>
            <a:off x="515958" y="3843755"/>
            <a:ext cx="10957195" cy="7822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08EDA3A-7F09-EF45-1744-CDF0A6A37797}"/>
              </a:ext>
            </a:extLst>
          </p:cNvPr>
          <p:cNvSpPr txBox="1"/>
          <p:nvPr/>
        </p:nvSpPr>
        <p:spPr>
          <a:xfrm>
            <a:off x="515958" y="3980988"/>
            <a:ext cx="109571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nbounded SemiBold" pitchFamily="2" charset="-52"/>
                <a:ea typeface="Roboto" panose="02000000000000000000" pitchFamily="2" charset="0"/>
                <a:sym typeface="Gill Sans"/>
              </a:rPr>
              <a:t>СКАМЕЙКА</a:t>
            </a:r>
            <a:r>
              <a:rPr 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nbounded SemiBold" pitchFamily="2" charset="-52"/>
                <a:ea typeface="Roboto" panose="02000000000000000000" pitchFamily="2" charset="0"/>
                <a:sym typeface="Gill Sans"/>
              </a:rPr>
              <a:t>/</a:t>
            </a:r>
            <a:r>
              <a:rPr lang="ru-RU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nbounded SemiBold" pitchFamily="2" charset="-52"/>
                <a:ea typeface="Roboto" panose="02000000000000000000" pitchFamily="2" charset="0"/>
                <a:sym typeface="Gill Sans"/>
              </a:rPr>
              <a:t>СТЕНА – ЛУЧШИЙ ПАРТНЕР</a:t>
            </a: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B3CDEC57-81D8-1DDC-757B-C9F55CA043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4587" y="4592476"/>
            <a:ext cx="2009503" cy="2009503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A10E5116-3F60-CD54-51BE-F6BC334F94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504" y="3447172"/>
            <a:ext cx="729368" cy="161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92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238C7C-0C81-F936-9A23-1651DF24D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4C7F49-F056-E096-1AE5-8332B482068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2F2817C4-6EAF-5A9A-61A0-7AA878AF8A57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2F2817C4-6EAF-5A9A-61A0-7AA878AF8A5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4ED74917-6137-0700-C759-926B4E9F995C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6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6718F639-A37F-F4F2-5D91-8E9C243139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1C26D8-6AE5-D15B-74A1-6FB85446FA97}"/>
              </a:ext>
            </a:extLst>
          </p:cNvPr>
          <p:cNvSpPr txBox="1"/>
          <p:nvPr/>
        </p:nvSpPr>
        <p:spPr>
          <a:xfrm>
            <a:off x="1358629" y="-1846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УСЛОВИЯ ПРОВЕДЕНИЯ УРОКА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3" name="Google Shape;299;p34">
            <a:extLst>
              <a:ext uri="{FF2B5EF4-FFF2-40B4-BE49-F238E27FC236}">
                <a16:creationId xmlns:a16="http://schemas.microsoft.com/office/drawing/2014/main" id="{3B0B114F-C0C3-F8AE-3F18-CAB6B60FF3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5183232"/>
              </p:ext>
            </p:extLst>
          </p:nvPr>
        </p:nvGraphicFramePr>
        <p:xfrm>
          <a:off x="214313" y="1861457"/>
          <a:ext cx="11588523" cy="448829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044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7607">
                  <a:extLst>
                    <a:ext uri="{9D8B030D-6E8A-4147-A177-3AD203B41FA5}">
                      <a16:colId xmlns:a16="http://schemas.microsoft.com/office/drawing/2014/main" val="1615534958"/>
                    </a:ext>
                  </a:extLst>
                </a:gridCol>
                <a:gridCol w="6835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9689"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u="none" dirty="0">
                          <a:solidFill>
                            <a:schemeClr val="dk1"/>
                          </a:solidFill>
                          <a:latin typeface="Unbounded" pitchFamily="2" charset="-52"/>
                          <a:sym typeface="Figtree Black"/>
                        </a:rPr>
                        <a:t>Подготовительная часть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sng" dirty="0">
                        <a:solidFill>
                          <a:schemeClr val="dk1"/>
                        </a:solidFill>
                        <a:latin typeface="Unbounded" pitchFamily="2" charset="-52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kumimoji="0" lang="ru-RU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Unbounded" pitchFamily="2" charset="-52"/>
                          <a:sym typeface="Gill Sans"/>
                        </a:rPr>
                        <a:t> 1. Ознакомление с темой урока 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dk1"/>
                          </a:solidFill>
                          <a:latin typeface="Unbounded" pitchFamily="2" charset="-52"/>
                          <a:sym typeface="Hanken Grotesk"/>
                        </a:rPr>
                        <a:t> Способы передвижения или двигательная активность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2869">
                <a:tc rowSpan="2"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u="none" dirty="0">
                          <a:solidFill>
                            <a:schemeClr val="dk1"/>
                          </a:solidFill>
                          <a:latin typeface="Unbounded" pitchFamily="2" charset="-52"/>
                          <a:ea typeface="Figtree Black"/>
                          <a:cs typeface="Figtree Black"/>
                          <a:sym typeface="Figtree Black"/>
                        </a:rPr>
                        <a:t>Основная часть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sng" dirty="0">
                        <a:solidFill>
                          <a:schemeClr val="dk1"/>
                        </a:solidFill>
                        <a:latin typeface="Unbounded" pitchFamily="2" charset="-52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0" dirty="0">
                          <a:solidFill>
                            <a:srgbClr val="000000"/>
                          </a:solidFill>
                          <a:latin typeface="Unbounded" pitchFamily="2" charset="-52"/>
                          <a:sym typeface="Gill Sans"/>
                        </a:rPr>
                        <a:t> 2. Упражнение или подвижная игра</a:t>
                      </a: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2869">
                <a:tc vMerge="1">
                  <a:txBody>
                    <a:bodyPr/>
                    <a:lstStyle>
                      <a:lvl1pPr marL="0" marR="0" indent="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1pPr>
                      <a:lvl2pPr marL="0" marR="0" indent="4572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2pPr>
                      <a:lvl3pPr marL="0" marR="0" indent="9144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3pPr>
                      <a:lvl4pPr marL="0" marR="0" indent="13716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4pPr>
                      <a:lvl5pPr marL="0" marR="0" indent="18288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5pPr>
                      <a:lvl6pPr marL="0" marR="0" indent="22860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6pPr>
                      <a:lvl7pPr marL="0" marR="0" indent="27432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7pPr>
                      <a:lvl8pPr marL="0" marR="0" indent="32004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8pPr>
                      <a:lvl9pPr marL="0" marR="0" indent="36576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sym typeface="Mabry Pro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 u="sng" dirty="0">
                        <a:solidFill>
                          <a:schemeClr val="dk1"/>
                        </a:solidFill>
                        <a:latin typeface="Montserrat Medium" pitchFamily="2" charset="-52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7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sng" dirty="0">
                        <a:solidFill>
                          <a:schemeClr val="dk1"/>
                        </a:solidFill>
                        <a:latin typeface="Unbounded" pitchFamily="2" charset="-52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0" dirty="0">
                          <a:solidFill>
                            <a:srgbClr val="000000"/>
                          </a:solidFill>
                          <a:latin typeface="Unbounded" pitchFamily="2" charset="-52"/>
                          <a:sym typeface="Gill Sans"/>
                        </a:rPr>
                        <a:t> 3. Игра в футбол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2869"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marR="0" lvl="0" indent="0" algn="ct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kern="0" dirty="0">
                          <a:solidFill>
                            <a:schemeClr val="tx1"/>
                          </a:solidFill>
                          <a:latin typeface="Unbounded" pitchFamily="2" charset="-52"/>
                          <a:sym typeface="Gill Sans"/>
                        </a:rPr>
                        <a:t>Заключительная часть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sng" dirty="0">
                        <a:solidFill>
                          <a:schemeClr val="dk1"/>
                        </a:solidFill>
                        <a:latin typeface="Unbounded" pitchFamily="2" charset="-52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1pPr>
                      <a:lvl2pPr marL="0" marR="0" indent="457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2pPr>
                      <a:lvl3pPr marL="0" marR="0" indent="914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3pPr>
                      <a:lvl4pPr marL="0" marR="0" indent="1371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4pPr>
                      <a:lvl5pPr marL="0" marR="0" indent="18288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5pPr>
                      <a:lvl6pPr marL="0" marR="0" indent="22860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6pPr>
                      <a:lvl7pPr marL="0" marR="0" indent="27432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7pPr>
                      <a:lvl8pPr marL="0" marR="0" indent="32004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8pPr>
                      <a:lvl9pPr marL="0" marR="0" indent="3657600" algn="ctr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kern="1200" cap="none" spc="0" baseline="0">
                          <a:solidFill>
                            <a:schemeClr val="tx1"/>
                          </a:solidFill>
                          <a:uFillTx/>
                          <a:latin typeface="Arial"/>
                          <a:ea typeface="Gill Sans"/>
                          <a:cs typeface="Gill Sans"/>
                          <a:sym typeface="Mabry Pro"/>
                        </a:defRPr>
                      </a:lvl9pPr>
                    </a:lstStyle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0" dirty="0">
                          <a:solidFill>
                            <a:srgbClr val="000000"/>
                          </a:solidFill>
                          <a:latin typeface="Unbounded" pitchFamily="2" charset="-52"/>
                          <a:sym typeface="Gill Sans"/>
                        </a:rPr>
                        <a:t> 4. </a:t>
                      </a:r>
                      <a:r>
                        <a:rPr lang="ru-RU" sz="2000" b="1" kern="0" dirty="0">
                          <a:solidFill>
                            <a:srgbClr val="000000"/>
                          </a:solidFill>
                          <a:latin typeface="Unbounded" pitchFamily="2" charset="-52"/>
                          <a:sym typeface="Gill Sans"/>
                        </a:rPr>
                        <a:t>Подведение итогов урока</a:t>
                      </a:r>
                      <a:endParaRPr lang="ru-RU" sz="1800" b="1" kern="0" dirty="0">
                        <a:solidFill>
                          <a:srgbClr val="000000"/>
                        </a:solidFill>
                        <a:latin typeface="Unbounded" pitchFamily="2" charset="-52"/>
                        <a:sym typeface="Gill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3333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Google Shape;426;p44">
            <a:extLst>
              <a:ext uri="{FF2B5EF4-FFF2-40B4-BE49-F238E27FC236}">
                <a16:creationId xmlns:a16="http://schemas.microsoft.com/office/drawing/2014/main" id="{5CBD7E2D-FEE3-5383-5ED8-8360338770CF}"/>
              </a:ext>
            </a:extLst>
          </p:cNvPr>
          <p:cNvSpPr txBox="1"/>
          <p:nvPr/>
        </p:nvSpPr>
        <p:spPr>
          <a:xfrm>
            <a:off x="3321244" y="1861457"/>
            <a:ext cx="1673679" cy="1296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 hangingPunct="1">
              <a:lnSpc>
                <a:spcPct val="115000"/>
              </a:lnSpc>
              <a:buClr>
                <a:srgbClr val="000000"/>
              </a:buClr>
            </a:pP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ДО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 10 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МИНУТ</a:t>
            </a:r>
            <a:endParaRPr lang="ru-RU" sz="3200" b="1" dirty="0">
              <a:highlight>
                <a:srgbClr val="E4CAD6"/>
              </a:highlight>
              <a:latin typeface="Unbounded" pitchFamily="2" charset="-52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B385C4-FD4C-327B-7BCB-FE3A2E019C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t="18578" r="21540" b="21161"/>
          <a:stretch/>
        </p:blipFill>
        <p:spPr>
          <a:xfrm rot="3302817">
            <a:off x="4489331" y="2504148"/>
            <a:ext cx="587121" cy="600755"/>
          </a:xfrm>
          <a:prstGeom prst="rect">
            <a:avLst/>
          </a:prstGeom>
        </p:spPr>
      </p:pic>
      <p:sp>
        <p:nvSpPr>
          <p:cNvPr id="7" name="Google Shape;426;p44">
            <a:extLst>
              <a:ext uri="{FF2B5EF4-FFF2-40B4-BE49-F238E27FC236}">
                <a16:creationId xmlns:a16="http://schemas.microsoft.com/office/drawing/2014/main" id="{DF53F107-5DEB-A9CD-B718-F777D0A80996}"/>
              </a:ext>
            </a:extLst>
          </p:cNvPr>
          <p:cNvSpPr txBox="1"/>
          <p:nvPr/>
        </p:nvSpPr>
        <p:spPr>
          <a:xfrm>
            <a:off x="3321245" y="3157538"/>
            <a:ext cx="1673678" cy="106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 hangingPunct="1">
              <a:lnSpc>
                <a:spcPct val="115000"/>
              </a:lnSpc>
              <a:buClr>
                <a:srgbClr val="000000"/>
              </a:buClr>
            </a:pP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ДО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12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МИНУТ</a:t>
            </a:r>
            <a:endParaRPr lang="ru-RU" sz="3200" b="1" dirty="0">
              <a:highlight>
                <a:srgbClr val="E4CAD6"/>
              </a:highlight>
              <a:latin typeface="Unbounded" pitchFamily="2" charset="-52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F4461A-E828-2C91-2A1C-89DFEF4D02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t="18578" r="21540" b="21161"/>
          <a:stretch/>
        </p:blipFill>
        <p:spPr>
          <a:xfrm rot="3302817">
            <a:off x="4489331" y="3566185"/>
            <a:ext cx="587121" cy="600755"/>
          </a:xfrm>
          <a:prstGeom prst="rect">
            <a:avLst/>
          </a:prstGeom>
        </p:spPr>
      </p:pic>
      <p:sp>
        <p:nvSpPr>
          <p:cNvPr id="9" name="Google Shape;426;p44">
            <a:extLst>
              <a:ext uri="{FF2B5EF4-FFF2-40B4-BE49-F238E27FC236}">
                <a16:creationId xmlns:a16="http://schemas.microsoft.com/office/drawing/2014/main" id="{7AECF74C-3B9D-3698-104D-6321BA93BA6C}"/>
              </a:ext>
            </a:extLst>
          </p:cNvPr>
          <p:cNvSpPr txBox="1"/>
          <p:nvPr/>
        </p:nvSpPr>
        <p:spPr>
          <a:xfrm>
            <a:off x="3321245" y="4219575"/>
            <a:ext cx="1673678" cy="106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 hangingPunct="1">
              <a:lnSpc>
                <a:spcPct val="115000"/>
              </a:lnSpc>
              <a:buClr>
                <a:srgbClr val="000000"/>
              </a:buClr>
            </a:pP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ОТ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18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МИНУТ</a:t>
            </a:r>
            <a:endParaRPr lang="ru-RU" sz="3200" b="1" dirty="0">
              <a:highlight>
                <a:srgbClr val="E4CAD6"/>
              </a:highlight>
              <a:latin typeface="Unbounded" pitchFamily="2" charset="-52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78158A-D81D-E3B8-BE4F-26DAF3249D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t="18578" r="21540" b="21161"/>
          <a:stretch/>
        </p:blipFill>
        <p:spPr>
          <a:xfrm rot="3302817">
            <a:off x="4489330" y="4624445"/>
            <a:ext cx="587121" cy="600755"/>
          </a:xfrm>
          <a:prstGeom prst="rect">
            <a:avLst/>
          </a:prstGeom>
        </p:spPr>
      </p:pic>
      <p:sp>
        <p:nvSpPr>
          <p:cNvPr id="11" name="Google Shape;426;p44">
            <a:extLst>
              <a:ext uri="{FF2B5EF4-FFF2-40B4-BE49-F238E27FC236}">
                <a16:creationId xmlns:a16="http://schemas.microsoft.com/office/drawing/2014/main" id="{3659FBF4-485E-2C40-84D0-4A069D428CBE}"/>
              </a:ext>
            </a:extLst>
          </p:cNvPr>
          <p:cNvSpPr txBox="1"/>
          <p:nvPr/>
        </p:nvSpPr>
        <p:spPr>
          <a:xfrm>
            <a:off x="3321245" y="5281612"/>
            <a:ext cx="1673678" cy="106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 hangingPunct="1">
              <a:lnSpc>
                <a:spcPct val="115000"/>
              </a:lnSpc>
              <a:buClr>
                <a:srgbClr val="000000"/>
              </a:buClr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E4CAD6"/>
                </a:highlight>
                <a:uLnTx/>
                <a:uFillTx/>
                <a:latin typeface="Unbounded" pitchFamily="2" charset="-52"/>
                <a:ea typeface="Hanken Grotesk"/>
                <a:cs typeface="Hanken Grotesk"/>
                <a:sym typeface="Hanken Grotesk"/>
              </a:rPr>
              <a:t>ДО</a:t>
            </a:r>
            <a:r>
              <a:rPr lang="en-US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</a:t>
            </a:r>
            <a:r>
              <a:rPr lang="ru-RU" sz="28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 5 </a:t>
            </a:r>
            <a:r>
              <a:rPr lang="ru-RU" sz="1200" b="1" dirty="0">
                <a:highlight>
                  <a:srgbClr val="E4CAD6"/>
                </a:highlight>
                <a:latin typeface="Unbounded" pitchFamily="2" charset="-52"/>
                <a:ea typeface="Hanken Grotesk"/>
                <a:cs typeface="Hanken Grotesk"/>
                <a:sym typeface="Hanken Grotesk"/>
              </a:rPr>
              <a:t>МИНУТ</a:t>
            </a:r>
            <a:endParaRPr lang="ru-RU" sz="3200" b="1" dirty="0">
              <a:highlight>
                <a:srgbClr val="E4CAD6"/>
              </a:highlight>
              <a:latin typeface="Unbounded" pitchFamily="2" charset="-52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BC1A6A6-0D06-B125-F892-06B56AF1C6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t="18578" r="21540" b="21161"/>
          <a:stretch/>
        </p:blipFill>
        <p:spPr>
          <a:xfrm rot="3302817">
            <a:off x="4395064" y="5630575"/>
            <a:ext cx="587121" cy="6007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174847C-3DB4-9BD3-A9E6-AA3D4121CC50}"/>
              </a:ext>
            </a:extLst>
          </p:cNvPr>
          <p:cNvSpPr txBox="1"/>
          <p:nvPr/>
        </p:nvSpPr>
        <p:spPr>
          <a:xfrm>
            <a:off x="5750738" y="1306467"/>
            <a:ext cx="6052098" cy="420628"/>
          </a:xfrm>
          <a:prstGeom prst="rect">
            <a:avLst/>
          </a:prstGeom>
          <a:solidFill>
            <a:srgbClr val="47D7AC"/>
          </a:solidFill>
          <a:ln w="19050" cap="flat">
            <a:noFill/>
            <a:miter lim="400000"/>
            <a:extLst>
              <a:ext uri="{C807C97D-BFC1-408E-A445-0C87EB9F89A2}">
                <ask:lineSketchStyleProps xmlns:ask="http://schemas.microsoft.com/office/drawing/2018/sketchyshapes" sd="3837653177">
                  <a:custGeom>
                    <a:avLst/>
                    <a:gdLst>
                      <a:gd name="connsiteX0" fmla="*/ 0 w 8233987"/>
                      <a:gd name="connsiteY0" fmla="*/ 0 h 728405"/>
                      <a:gd name="connsiteX1" fmla="*/ 8233987 w 8233987"/>
                      <a:gd name="connsiteY1" fmla="*/ 0 h 728405"/>
                      <a:gd name="connsiteX2" fmla="*/ 8233987 w 8233987"/>
                      <a:gd name="connsiteY2" fmla="*/ 728405 h 728405"/>
                      <a:gd name="connsiteX3" fmla="*/ 0 w 8233987"/>
                      <a:gd name="connsiteY3" fmla="*/ 728405 h 728405"/>
                      <a:gd name="connsiteX4" fmla="*/ 0 w 8233987"/>
                      <a:gd name="connsiteY4" fmla="*/ 0 h 7284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33987" h="728405" fill="none" extrusionOk="0">
                        <a:moveTo>
                          <a:pt x="0" y="0"/>
                        </a:moveTo>
                        <a:cubicBezTo>
                          <a:pt x="3487441" y="-144407"/>
                          <a:pt x="5134801" y="-19743"/>
                          <a:pt x="8233987" y="0"/>
                        </a:cubicBezTo>
                        <a:cubicBezTo>
                          <a:pt x="8290779" y="94959"/>
                          <a:pt x="8205035" y="457859"/>
                          <a:pt x="8233987" y="728405"/>
                        </a:cubicBezTo>
                        <a:cubicBezTo>
                          <a:pt x="4809965" y="756515"/>
                          <a:pt x="2827637" y="620541"/>
                          <a:pt x="0" y="728405"/>
                        </a:cubicBezTo>
                        <a:cubicBezTo>
                          <a:pt x="42841" y="606200"/>
                          <a:pt x="-40546" y="248046"/>
                          <a:pt x="0" y="0"/>
                        </a:cubicBezTo>
                        <a:close/>
                      </a:path>
                      <a:path w="8233987" h="728405" stroke="0" extrusionOk="0">
                        <a:moveTo>
                          <a:pt x="0" y="0"/>
                        </a:moveTo>
                        <a:cubicBezTo>
                          <a:pt x="1715028" y="165762"/>
                          <a:pt x="6329011" y="-158658"/>
                          <a:pt x="8233987" y="0"/>
                        </a:cubicBezTo>
                        <a:cubicBezTo>
                          <a:pt x="8263915" y="270037"/>
                          <a:pt x="8185735" y="532194"/>
                          <a:pt x="8233987" y="728405"/>
                        </a:cubicBezTo>
                        <a:cubicBezTo>
                          <a:pt x="4126216" y="848384"/>
                          <a:pt x="3869114" y="812586"/>
                          <a:pt x="0" y="728405"/>
                        </a:cubicBezTo>
                        <a:cubicBezTo>
                          <a:pt x="-34469" y="506472"/>
                          <a:pt x="5145" y="25131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2921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bounded" pitchFamily="2" charset="-52"/>
                <a:sym typeface="Gill Sans"/>
              </a:rPr>
              <a:t>Основной метод: Игровой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BDEFAFF-F16A-A22F-6F5F-44320CDCF8AC}"/>
              </a:ext>
            </a:extLst>
          </p:cNvPr>
          <p:cNvSpPr/>
          <p:nvPr/>
        </p:nvSpPr>
        <p:spPr>
          <a:xfrm>
            <a:off x="3825973" y="787347"/>
            <a:ext cx="4540054" cy="408623"/>
          </a:xfrm>
          <a:prstGeom prst="roundRect">
            <a:avLst>
              <a:gd name="adj" fmla="val 0"/>
            </a:avLst>
          </a:prstGeom>
          <a:solidFill>
            <a:srgbClr val="E0E721"/>
          </a:solidFill>
          <a:ln w="19050" cap="flat">
            <a:solidFill>
              <a:srgbClr val="E0E721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4540054"/>
                      <a:gd name="connsiteY0" fmla="*/ 68105 h 408623"/>
                      <a:gd name="connsiteX1" fmla="*/ 68105 w 4540054"/>
                      <a:gd name="connsiteY1" fmla="*/ 0 h 408623"/>
                      <a:gd name="connsiteX2" fmla="*/ 4471949 w 4540054"/>
                      <a:gd name="connsiteY2" fmla="*/ 0 h 408623"/>
                      <a:gd name="connsiteX3" fmla="*/ 4540054 w 4540054"/>
                      <a:gd name="connsiteY3" fmla="*/ 68105 h 408623"/>
                      <a:gd name="connsiteX4" fmla="*/ 4540054 w 4540054"/>
                      <a:gd name="connsiteY4" fmla="*/ 340518 h 408623"/>
                      <a:gd name="connsiteX5" fmla="*/ 4471949 w 4540054"/>
                      <a:gd name="connsiteY5" fmla="*/ 408623 h 408623"/>
                      <a:gd name="connsiteX6" fmla="*/ 68105 w 4540054"/>
                      <a:gd name="connsiteY6" fmla="*/ 408623 h 408623"/>
                      <a:gd name="connsiteX7" fmla="*/ 0 w 4540054"/>
                      <a:gd name="connsiteY7" fmla="*/ 340518 h 408623"/>
                      <a:gd name="connsiteX8" fmla="*/ 0 w 4540054"/>
                      <a:gd name="connsiteY8" fmla="*/ 68105 h 408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540054" h="408623" fill="none" extrusionOk="0">
                        <a:moveTo>
                          <a:pt x="0" y="68105"/>
                        </a:moveTo>
                        <a:cubicBezTo>
                          <a:pt x="4981" y="26171"/>
                          <a:pt x="27285" y="-6537"/>
                          <a:pt x="68105" y="0"/>
                        </a:cubicBezTo>
                        <a:cubicBezTo>
                          <a:pt x="767179" y="-36271"/>
                          <a:pt x="3672303" y="148777"/>
                          <a:pt x="4471949" y="0"/>
                        </a:cubicBezTo>
                        <a:cubicBezTo>
                          <a:pt x="4512785" y="-37"/>
                          <a:pt x="4541332" y="26895"/>
                          <a:pt x="4540054" y="68105"/>
                        </a:cubicBezTo>
                        <a:cubicBezTo>
                          <a:pt x="4522780" y="177370"/>
                          <a:pt x="4555565" y="296872"/>
                          <a:pt x="4540054" y="340518"/>
                        </a:cubicBezTo>
                        <a:cubicBezTo>
                          <a:pt x="4541040" y="377582"/>
                          <a:pt x="4509504" y="409749"/>
                          <a:pt x="4471949" y="408623"/>
                        </a:cubicBezTo>
                        <a:cubicBezTo>
                          <a:pt x="2301416" y="476550"/>
                          <a:pt x="1274892" y="431650"/>
                          <a:pt x="68105" y="408623"/>
                        </a:cubicBezTo>
                        <a:cubicBezTo>
                          <a:pt x="24633" y="406892"/>
                          <a:pt x="-528" y="375669"/>
                          <a:pt x="0" y="340518"/>
                        </a:cubicBezTo>
                        <a:cubicBezTo>
                          <a:pt x="-11486" y="245814"/>
                          <a:pt x="17189" y="133448"/>
                          <a:pt x="0" y="68105"/>
                        </a:cubicBezTo>
                        <a:close/>
                      </a:path>
                      <a:path w="4540054" h="408623" stroke="0" extrusionOk="0">
                        <a:moveTo>
                          <a:pt x="0" y="68105"/>
                        </a:moveTo>
                        <a:cubicBezTo>
                          <a:pt x="2242" y="33040"/>
                          <a:pt x="30859" y="-820"/>
                          <a:pt x="68105" y="0"/>
                        </a:cubicBezTo>
                        <a:cubicBezTo>
                          <a:pt x="1649740" y="-7530"/>
                          <a:pt x="2855634" y="-78616"/>
                          <a:pt x="4471949" y="0"/>
                        </a:cubicBezTo>
                        <a:cubicBezTo>
                          <a:pt x="4509247" y="2561"/>
                          <a:pt x="4538885" y="32350"/>
                          <a:pt x="4540054" y="68105"/>
                        </a:cubicBezTo>
                        <a:cubicBezTo>
                          <a:pt x="4520617" y="159755"/>
                          <a:pt x="4561051" y="214363"/>
                          <a:pt x="4540054" y="340518"/>
                        </a:cubicBezTo>
                        <a:cubicBezTo>
                          <a:pt x="4540326" y="375475"/>
                          <a:pt x="4508565" y="405094"/>
                          <a:pt x="4471949" y="408623"/>
                        </a:cubicBezTo>
                        <a:cubicBezTo>
                          <a:pt x="3574039" y="493774"/>
                          <a:pt x="585910" y="290354"/>
                          <a:pt x="68105" y="408623"/>
                        </a:cubicBezTo>
                        <a:cubicBezTo>
                          <a:pt x="24132" y="405807"/>
                          <a:pt x="318" y="377601"/>
                          <a:pt x="0" y="340518"/>
                        </a:cubicBezTo>
                        <a:cubicBezTo>
                          <a:pt x="7354" y="287867"/>
                          <a:pt x="-17936" y="202543"/>
                          <a:pt x="0" y="6810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2921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Unbounded" pitchFamily="2" charset="-52"/>
                <a:sym typeface="Gill Sans"/>
              </a:rPr>
              <a:t>2 упражнения + Игра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07ECF3DA-B3AF-DB2A-7298-81FCB4722959}"/>
              </a:ext>
            </a:extLst>
          </p:cNvPr>
          <p:cNvSpPr/>
          <p:nvPr/>
        </p:nvSpPr>
        <p:spPr>
          <a:xfrm>
            <a:off x="389164" y="1332115"/>
            <a:ext cx="3728348" cy="369332"/>
          </a:xfrm>
          <a:prstGeom prst="roundRect">
            <a:avLst>
              <a:gd name="adj" fmla="val 0"/>
            </a:avLst>
          </a:prstGeom>
          <a:solidFill>
            <a:srgbClr val="47D7AC"/>
          </a:solidFill>
          <a:ln w="19050" cap="flat">
            <a:noFill/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2599708"/>
                      <a:gd name="connsiteY0" fmla="*/ 70314 h 421876"/>
                      <a:gd name="connsiteX1" fmla="*/ 70314 w 2599708"/>
                      <a:gd name="connsiteY1" fmla="*/ 0 h 421876"/>
                      <a:gd name="connsiteX2" fmla="*/ 2529394 w 2599708"/>
                      <a:gd name="connsiteY2" fmla="*/ 0 h 421876"/>
                      <a:gd name="connsiteX3" fmla="*/ 2599708 w 2599708"/>
                      <a:gd name="connsiteY3" fmla="*/ 70314 h 421876"/>
                      <a:gd name="connsiteX4" fmla="*/ 2599708 w 2599708"/>
                      <a:gd name="connsiteY4" fmla="*/ 351562 h 421876"/>
                      <a:gd name="connsiteX5" fmla="*/ 2529394 w 2599708"/>
                      <a:gd name="connsiteY5" fmla="*/ 421876 h 421876"/>
                      <a:gd name="connsiteX6" fmla="*/ 70314 w 2599708"/>
                      <a:gd name="connsiteY6" fmla="*/ 421876 h 421876"/>
                      <a:gd name="connsiteX7" fmla="*/ 0 w 2599708"/>
                      <a:gd name="connsiteY7" fmla="*/ 351562 h 421876"/>
                      <a:gd name="connsiteX8" fmla="*/ 0 w 2599708"/>
                      <a:gd name="connsiteY8" fmla="*/ 70314 h 42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99708" h="421876" fill="none" extrusionOk="0">
                        <a:moveTo>
                          <a:pt x="0" y="70314"/>
                        </a:moveTo>
                        <a:cubicBezTo>
                          <a:pt x="1283" y="30368"/>
                          <a:pt x="29521" y="-3994"/>
                          <a:pt x="70314" y="0"/>
                        </a:cubicBezTo>
                        <a:cubicBezTo>
                          <a:pt x="793404" y="-36271"/>
                          <a:pt x="1731226" y="148777"/>
                          <a:pt x="2529394" y="0"/>
                        </a:cubicBezTo>
                        <a:cubicBezTo>
                          <a:pt x="2573938" y="-66"/>
                          <a:pt x="2600472" y="29331"/>
                          <a:pt x="2599708" y="70314"/>
                        </a:cubicBezTo>
                        <a:cubicBezTo>
                          <a:pt x="2603677" y="174894"/>
                          <a:pt x="2616214" y="215916"/>
                          <a:pt x="2599708" y="351562"/>
                        </a:cubicBezTo>
                        <a:cubicBezTo>
                          <a:pt x="2600367" y="390028"/>
                          <a:pt x="2568141" y="423546"/>
                          <a:pt x="2529394" y="421876"/>
                        </a:cubicBezTo>
                        <a:cubicBezTo>
                          <a:pt x="2044961" y="489803"/>
                          <a:pt x="337103" y="444903"/>
                          <a:pt x="70314" y="421876"/>
                        </a:cubicBezTo>
                        <a:cubicBezTo>
                          <a:pt x="24824" y="419910"/>
                          <a:pt x="-942" y="386002"/>
                          <a:pt x="0" y="351562"/>
                        </a:cubicBezTo>
                        <a:cubicBezTo>
                          <a:pt x="-18786" y="233744"/>
                          <a:pt x="-5189" y="117532"/>
                          <a:pt x="0" y="70314"/>
                        </a:cubicBezTo>
                        <a:close/>
                      </a:path>
                      <a:path w="2599708" h="421876" stroke="0" extrusionOk="0">
                        <a:moveTo>
                          <a:pt x="0" y="70314"/>
                        </a:moveTo>
                        <a:cubicBezTo>
                          <a:pt x="3124" y="35033"/>
                          <a:pt x="33314" y="-4098"/>
                          <a:pt x="70314" y="0"/>
                        </a:cubicBezTo>
                        <a:cubicBezTo>
                          <a:pt x="1058855" y="-7530"/>
                          <a:pt x="1698664" y="-78616"/>
                          <a:pt x="2529394" y="0"/>
                        </a:cubicBezTo>
                        <a:cubicBezTo>
                          <a:pt x="2567406" y="6674"/>
                          <a:pt x="2597089" y="35643"/>
                          <a:pt x="2599708" y="70314"/>
                        </a:cubicBezTo>
                        <a:cubicBezTo>
                          <a:pt x="2597727" y="175439"/>
                          <a:pt x="2623884" y="283670"/>
                          <a:pt x="2599708" y="351562"/>
                        </a:cubicBezTo>
                        <a:cubicBezTo>
                          <a:pt x="2600172" y="385859"/>
                          <a:pt x="2566399" y="415405"/>
                          <a:pt x="2529394" y="421876"/>
                        </a:cubicBezTo>
                        <a:cubicBezTo>
                          <a:pt x="1395249" y="507027"/>
                          <a:pt x="413370" y="303607"/>
                          <a:pt x="70314" y="421876"/>
                        </a:cubicBezTo>
                        <a:cubicBezTo>
                          <a:pt x="26891" y="419843"/>
                          <a:pt x="1412" y="388046"/>
                          <a:pt x="0" y="351562"/>
                        </a:cubicBezTo>
                        <a:cubicBezTo>
                          <a:pt x="4483" y="310772"/>
                          <a:pt x="15745" y="180458"/>
                          <a:pt x="0" y="703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2921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bounded" pitchFamily="2" charset="-52"/>
                <a:sym typeface="Gill Sans"/>
              </a:rPr>
              <a:t>ТЕМА УРОКА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B4094A2A-49C7-02F5-FAC8-FC609E820FDF}"/>
              </a:ext>
            </a:extLst>
          </p:cNvPr>
          <p:cNvSpPr/>
          <p:nvPr/>
        </p:nvSpPr>
        <p:spPr>
          <a:xfrm>
            <a:off x="2462695" y="837769"/>
            <a:ext cx="1434359" cy="307777"/>
          </a:xfrm>
          <a:prstGeom prst="roundRect">
            <a:avLst>
              <a:gd name="adj" fmla="val 0"/>
            </a:avLst>
          </a:prstGeom>
          <a:solidFill>
            <a:srgbClr val="E40076"/>
          </a:solidFill>
          <a:ln w="19050" cap="flat">
            <a:solidFill>
              <a:srgbClr val="E40076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2479142"/>
                      <a:gd name="connsiteY0" fmla="*/ 102158 h 612934"/>
                      <a:gd name="connsiteX1" fmla="*/ 102158 w 2479142"/>
                      <a:gd name="connsiteY1" fmla="*/ 0 h 612934"/>
                      <a:gd name="connsiteX2" fmla="*/ 2376984 w 2479142"/>
                      <a:gd name="connsiteY2" fmla="*/ 0 h 612934"/>
                      <a:gd name="connsiteX3" fmla="*/ 2479142 w 2479142"/>
                      <a:gd name="connsiteY3" fmla="*/ 102158 h 612934"/>
                      <a:gd name="connsiteX4" fmla="*/ 2479142 w 2479142"/>
                      <a:gd name="connsiteY4" fmla="*/ 510776 h 612934"/>
                      <a:gd name="connsiteX5" fmla="*/ 2376984 w 2479142"/>
                      <a:gd name="connsiteY5" fmla="*/ 612934 h 612934"/>
                      <a:gd name="connsiteX6" fmla="*/ 102158 w 2479142"/>
                      <a:gd name="connsiteY6" fmla="*/ 612934 h 612934"/>
                      <a:gd name="connsiteX7" fmla="*/ 0 w 2479142"/>
                      <a:gd name="connsiteY7" fmla="*/ 510776 h 612934"/>
                      <a:gd name="connsiteX8" fmla="*/ 0 w 2479142"/>
                      <a:gd name="connsiteY8" fmla="*/ 102158 h 612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79142" h="612934" fill="none" extrusionOk="0">
                        <a:moveTo>
                          <a:pt x="0" y="102158"/>
                        </a:moveTo>
                        <a:cubicBezTo>
                          <a:pt x="4266" y="42037"/>
                          <a:pt x="45073" y="-1355"/>
                          <a:pt x="102158" y="0"/>
                        </a:cubicBezTo>
                        <a:cubicBezTo>
                          <a:pt x="531853" y="-36271"/>
                          <a:pt x="1792826" y="148777"/>
                          <a:pt x="2376984" y="0"/>
                        </a:cubicBezTo>
                        <a:cubicBezTo>
                          <a:pt x="2435442" y="-24"/>
                          <a:pt x="2480573" y="41708"/>
                          <a:pt x="2479142" y="102158"/>
                        </a:cubicBezTo>
                        <a:cubicBezTo>
                          <a:pt x="2459753" y="176818"/>
                          <a:pt x="2478263" y="348041"/>
                          <a:pt x="2479142" y="510776"/>
                        </a:cubicBezTo>
                        <a:cubicBezTo>
                          <a:pt x="2485390" y="563716"/>
                          <a:pt x="2433156" y="617748"/>
                          <a:pt x="2376984" y="612934"/>
                        </a:cubicBezTo>
                        <a:cubicBezTo>
                          <a:pt x="1723894" y="680861"/>
                          <a:pt x="857945" y="635961"/>
                          <a:pt x="102158" y="612934"/>
                        </a:cubicBezTo>
                        <a:cubicBezTo>
                          <a:pt x="36540" y="610217"/>
                          <a:pt x="-1008" y="562492"/>
                          <a:pt x="0" y="510776"/>
                        </a:cubicBezTo>
                        <a:cubicBezTo>
                          <a:pt x="-16002" y="393936"/>
                          <a:pt x="-34452" y="209556"/>
                          <a:pt x="0" y="102158"/>
                        </a:cubicBezTo>
                        <a:close/>
                      </a:path>
                      <a:path w="2479142" h="612934" stroke="0" extrusionOk="0">
                        <a:moveTo>
                          <a:pt x="0" y="102158"/>
                        </a:moveTo>
                        <a:cubicBezTo>
                          <a:pt x="2684" y="48789"/>
                          <a:pt x="49436" y="-8268"/>
                          <a:pt x="102158" y="0"/>
                        </a:cubicBezTo>
                        <a:cubicBezTo>
                          <a:pt x="888018" y="-7530"/>
                          <a:pt x="1284023" y="-78616"/>
                          <a:pt x="2376984" y="0"/>
                        </a:cubicBezTo>
                        <a:cubicBezTo>
                          <a:pt x="2433025" y="3078"/>
                          <a:pt x="2473587" y="54566"/>
                          <a:pt x="2479142" y="102158"/>
                        </a:cubicBezTo>
                        <a:cubicBezTo>
                          <a:pt x="2445090" y="223207"/>
                          <a:pt x="2487794" y="321314"/>
                          <a:pt x="2479142" y="510776"/>
                        </a:cubicBezTo>
                        <a:cubicBezTo>
                          <a:pt x="2479666" y="562072"/>
                          <a:pt x="2431145" y="604939"/>
                          <a:pt x="2376984" y="612934"/>
                        </a:cubicBezTo>
                        <a:cubicBezTo>
                          <a:pt x="1819698" y="698085"/>
                          <a:pt x="608237" y="494665"/>
                          <a:pt x="102158" y="612934"/>
                        </a:cubicBezTo>
                        <a:cubicBezTo>
                          <a:pt x="38456" y="609709"/>
                          <a:pt x="3516" y="561349"/>
                          <a:pt x="0" y="510776"/>
                        </a:cubicBezTo>
                        <a:cubicBezTo>
                          <a:pt x="-26591" y="440346"/>
                          <a:pt x="-28949" y="296160"/>
                          <a:pt x="0" y="10215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2921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bounded" pitchFamily="2" charset="-52"/>
                <a:sym typeface="Gill Sans"/>
              </a:rPr>
              <a:t>40-60 %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EE937AA9-FC24-B480-D202-DC6E992B650B}"/>
              </a:ext>
            </a:extLst>
          </p:cNvPr>
          <p:cNvSpPr/>
          <p:nvPr/>
        </p:nvSpPr>
        <p:spPr>
          <a:xfrm>
            <a:off x="8294948" y="837769"/>
            <a:ext cx="1470558" cy="307777"/>
          </a:xfrm>
          <a:prstGeom prst="roundRect">
            <a:avLst>
              <a:gd name="adj" fmla="val 0"/>
            </a:avLst>
          </a:prstGeom>
          <a:solidFill>
            <a:srgbClr val="E40076"/>
          </a:solidFill>
          <a:ln w="19050" cap="flat">
            <a:solidFill>
              <a:srgbClr val="E40076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2479142"/>
                      <a:gd name="connsiteY0" fmla="*/ 0 h 612934"/>
                      <a:gd name="connsiteX1" fmla="*/ 0 w 2479142"/>
                      <a:gd name="connsiteY1" fmla="*/ 0 h 612934"/>
                      <a:gd name="connsiteX2" fmla="*/ 2479142 w 2479142"/>
                      <a:gd name="connsiteY2" fmla="*/ 0 h 612934"/>
                      <a:gd name="connsiteX3" fmla="*/ 2479142 w 2479142"/>
                      <a:gd name="connsiteY3" fmla="*/ 0 h 612934"/>
                      <a:gd name="connsiteX4" fmla="*/ 2479142 w 2479142"/>
                      <a:gd name="connsiteY4" fmla="*/ 612934 h 612934"/>
                      <a:gd name="connsiteX5" fmla="*/ 2479142 w 2479142"/>
                      <a:gd name="connsiteY5" fmla="*/ 612934 h 612934"/>
                      <a:gd name="connsiteX6" fmla="*/ 0 w 2479142"/>
                      <a:gd name="connsiteY6" fmla="*/ 612934 h 612934"/>
                      <a:gd name="connsiteX7" fmla="*/ 0 w 2479142"/>
                      <a:gd name="connsiteY7" fmla="*/ 612934 h 612934"/>
                      <a:gd name="connsiteX8" fmla="*/ 0 w 2479142"/>
                      <a:gd name="connsiteY8" fmla="*/ 0 h 612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79142" h="612934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827028" y="71712"/>
                          <a:pt x="1480617" y="-145067"/>
                          <a:pt x="2479142" y="0"/>
                        </a:cubicBezTo>
                        <a:lnTo>
                          <a:pt x="2479142" y="0"/>
                        </a:lnTo>
                        <a:cubicBezTo>
                          <a:pt x="2446863" y="144637"/>
                          <a:pt x="2488314" y="422661"/>
                          <a:pt x="2479142" y="612934"/>
                        </a:cubicBezTo>
                        <a:lnTo>
                          <a:pt x="2479142" y="612934"/>
                        </a:lnTo>
                        <a:cubicBezTo>
                          <a:pt x="2118912" y="722325"/>
                          <a:pt x="1100807" y="573292"/>
                          <a:pt x="0" y="612934"/>
                        </a:cubicBezTo>
                        <a:lnTo>
                          <a:pt x="0" y="612934"/>
                        </a:lnTo>
                        <a:cubicBezTo>
                          <a:pt x="-53787" y="527869"/>
                          <a:pt x="22340" y="144612"/>
                          <a:pt x="0" y="0"/>
                        </a:cubicBezTo>
                        <a:close/>
                      </a:path>
                      <a:path w="2479142" h="612934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312843" y="-114447"/>
                          <a:pt x="1564700" y="67465"/>
                          <a:pt x="2479142" y="0"/>
                        </a:cubicBezTo>
                        <a:lnTo>
                          <a:pt x="2479142" y="0"/>
                        </a:lnTo>
                        <a:cubicBezTo>
                          <a:pt x="2500164" y="286895"/>
                          <a:pt x="2434494" y="535001"/>
                          <a:pt x="2479142" y="612934"/>
                        </a:cubicBezTo>
                        <a:lnTo>
                          <a:pt x="2479142" y="612934"/>
                        </a:lnTo>
                        <a:cubicBezTo>
                          <a:pt x="2022629" y="667687"/>
                          <a:pt x="555218" y="624790"/>
                          <a:pt x="0" y="612934"/>
                        </a:cubicBezTo>
                        <a:lnTo>
                          <a:pt x="0" y="612934"/>
                        </a:lnTo>
                        <a:cubicBezTo>
                          <a:pt x="45108" y="329998"/>
                          <a:pt x="46244" y="13485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2921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bounded" pitchFamily="2" charset="-52"/>
                <a:sym typeface="Gill Sans"/>
              </a:rPr>
              <a:t>60-40 %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 pitchFamily="2" charset="-5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887282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5A4E8B-E2C9-4BE9-AD61-23D8FD02C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BA5021-75E1-1600-9AC1-D9DCB24306F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0C1BE7-5F97-E412-AD5A-1C1622595A3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660" y="4257569"/>
            <a:ext cx="1055777" cy="1396471"/>
          </a:xfrm>
          <a:prstGeom prst="rect">
            <a:avLst/>
          </a:prstGeom>
          <a:effectLst>
            <a:glow rad="127000">
              <a:schemeClr val="accent1">
                <a:alpha val="44000"/>
              </a:schemeClr>
            </a:glow>
          </a:effectLst>
        </p:spPr>
      </p:pic>
      <p:pic>
        <p:nvPicPr>
          <p:cNvPr id="196" name="Рисунок 195">
            <a:extLst>
              <a:ext uri="{FF2B5EF4-FFF2-40B4-BE49-F238E27FC236}">
                <a16:creationId xmlns:a16="http://schemas.microsoft.com/office/drawing/2014/main" id="{06F8A5F2-9425-74DE-FA7B-EAD3FA5BFF0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987" y="4257569"/>
            <a:ext cx="1171932" cy="1935110"/>
          </a:xfrm>
          <a:prstGeom prst="rect">
            <a:avLst/>
          </a:prstGeom>
          <a:effectLst>
            <a:glow rad="127000">
              <a:schemeClr val="accent1">
                <a:alpha val="44000"/>
              </a:schemeClr>
            </a:glow>
          </a:effectLst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FF5CD73E-EF77-1936-4B6F-0E13F379AD78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FF5CD73E-EF77-1936-4B6F-0E13F379AD7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BC62C7B9-F0AA-BDCD-48C8-90C142CDC386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7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9DFB8F2-0F4C-35EE-9C1E-67194CB0BD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ACB33F-C0DA-2A92-4C4F-F4B16FC84DDB}"/>
              </a:ext>
            </a:extLst>
          </p:cNvPr>
          <p:cNvSpPr txBox="1"/>
          <p:nvPr/>
        </p:nvSpPr>
        <p:spPr>
          <a:xfrm>
            <a:off x="0" y="-1846"/>
            <a:ext cx="121919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ВАРИАНТЫ ОРГАНИЗАЦИИ УРОКОВ ФУТБОЛА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04C7039E-139B-DA8F-F65E-17986D974C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7583" y="2540126"/>
            <a:ext cx="3936833" cy="1777748"/>
          </a:xfrm>
          <a:prstGeom prst="rect">
            <a:avLst/>
          </a:prstGeom>
        </p:spPr>
      </p:pic>
      <p:pic>
        <p:nvPicPr>
          <p:cNvPr id="170" name="Рисунок 169">
            <a:extLst>
              <a:ext uri="{FF2B5EF4-FFF2-40B4-BE49-F238E27FC236}">
                <a16:creationId xmlns:a16="http://schemas.microsoft.com/office/drawing/2014/main" id="{D1E5DBF7-582E-64D0-9D4E-971D858BCF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2199" y="2540126"/>
            <a:ext cx="3936833" cy="1777748"/>
          </a:xfrm>
          <a:prstGeom prst="rect">
            <a:avLst/>
          </a:prstGeom>
        </p:spPr>
      </p:pic>
      <p:pic>
        <p:nvPicPr>
          <p:cNvPr id="175" name="Рисунок 174">
            <a:extLst>
              <a:ext uri="{FF2B5EF4-FFF2-40B4-BE49-F238E27FC236}">
                <a16:creationId xmlns:a16="http://schemas.microsoft.com/office/drawing/2014/main" id="{29F4AF7C-FCA7-53DC-ACC7-EB12B014A5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67" y="2540126"/>
            <a:ext cx="3936833" cy="1777748"/>
          </a:xfrm>
          <a:prstGeom prst="rect">
            <a:avLst/>
          </a:prstGeom>
        </p:spPr>
      </p:pic>
      <p:grpSp>
        <p:nvGrpSpPr>
          <p:cNvPr id="176" name="Группа 175">
            <a:extLst>
              <a:ext uri="{FF2B5EF4-FFF2-40B4-BE49-F238E27FC236}">
                <a16:creationId xmlns:a16="http://schemas.microsoft.com/office/drawing/2014/main" id="{1FD934F4-F338-2E71-E270-B5014B5BA559}"/>
              </a:ext>
            </a:extLst>
          </p:cNvPr>
          <p:cNvGrpSpPr/>
          <p:nvPr/>
        </p:nvGrpSpPr>
        <p:grpSpPr>
          <a:xfrm rot="10800000">
            <a:off x="2042333" y="737208"/>
            <a:ext cx="8058152" cy="1149897"/>
            <a:chOff x="-11790868" y="4421067"/>
            <a:chExt cx="9190673" cy="1094401"/>
          </a:xfrm>
        </p:grpSpPr>
        <p:cxnSp>
          <p:nvCxnSpPr>
            <p:cNvPr id="177" name="Google Shape;455;p44">
              <a:extLst>
                <a:ext uri="{FF2B5EF4-FFF2-40B4-BE49-F238E27FC236}">
                  <a16:creationId xmlns:a16="http://schemas.microsoft.com/office/drawing/2014/main" id="{6FF1183D-9492-EA44-B6C3-FD142CE931AC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10054467" y="2684666"/>
              <a:ext cx="1094400" cy="4567202"/>
            </a:xfrm>
            <a:prstGeom prst="bentConnector3">
              <a:avLst>
                <a:gd name="adj1" fmla="val 50003"/>
              </a:avLst>
            </a:prstGeom>
            <a:noFill/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" name="Google Shape;456;p44">
              <a:extLst>
                <a:ext uri="{FF2B5EF4-FFF2-40B4-BE49-F238E27FC236}">
                  <a16:creationId xmlns:a16="http://schemas.microsoft.com/office/drawing/2014/main" id="{7CBE69B9-2733-042B-6B62-F6A09FE17E6B}"/>
                </a:ext>
              </a:extLst>
            </p:cNvPr>
            <p:cNvCxnSpPr>
              <a:cxnSpLocks/>
            </p:cNvCxnSpPr>
            <p:nvPr/>
          </p:nvCxnSpPr>
          <p:spPr>
            <a:xfrm rot="-5400000" flipH="1">
              <a:off x="-7769872" y="4967468"/>
              <a:ext cx="1094400" cy="1600"/>
            </a:xfrm>
            <a:prstGeom prst="bentConnector3">
              <a:avLst>
                <a:gd name="adj1" fmla="val 50003"/>
              </a:avLst>
            </a:prstGeom>
            <a:noFill/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" name="Google Shape;457;p44">
              <a:extLst>
                <a:ext uri="{FF2B5EF4-FFF2-40B4-BE49-F238E27FC236}">
                  <a16:creationId xmlns:a16="http://schemas.microsoft.com/office/drawing/2014/main" id="{CE1B6F72-641C-C6C2-A15A-F4BA4D510E4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5458995" y="2656668"/>
              <a:ext cx="1094400" cy="4623200"/>
            </a:xfrm>
            <a:prstGeom prst="bentConnector3">
              <a:avLst>
                <a:gd name="adj1" fmla="val 50003"/>
              </a:avLst>
            </a:prstGeom>
            <a:noFill/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83" name="Google Shape;425;p44">
            <a:extLst>
              <a:ext uri="{FF2B5EF4-FFF2-40B4-BE49-F238E27FC236}">
                <a16:creationId xmlns:a16="http://schemas.microsoft.com/office/drawing/2014/main" id="{9A405BB7-C3F1-5CF6-1263-49349E6DE89A}"/>
              </a:ext>
            </a:extLst>
          </p:cNvPr>
          <p:cNvSpPr txBox="1"/>
          <p:nvPr/>
        </p:nvSpPr>
        <p:spPr>
          <a:xfrm>
            <a:off x="92966" y="2006710"/>
            <a:ext cx="3936834" cy="438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lnSpc>
                <a:spcPct val="115000"/>
              </a:lnSpc>
              <a:buClr>
                <a:srgbClr val="000000"/>
              </a:buClr>
              <a:buSzPts val="1100"/>
            </a:pPr>
            <a:r>
              <a:rPr lang="ru-RU" sz="2300" kern="0" dirty="0">
                <a:solidFill>
                  <a:schemeClr val="bg1"/>
                </a:solidFill>
                <a:latin typeface="Unbounded SemiBold" pitchFamily="2" charset="-52"/>
                <a:ea typeface="Figtree Black"/>
                <a:cs typeface="Figtree Black"/>
                <a:sym typeface="Figtree Black"/>
              </a:rPr>
              <a:t>«КРЕСТ»</a:t>
            </a:r>
            <a:endParaRPr sz="2300" kern="0" dirty="0">
              <a:solidFill>
                <a:schemeClr val="bg1"/>
              </a:solidFill>
              <a:latin typeface="Unbounded SemiBold" pitchFamily="2" charset="-52"/>
              <a:ea typeface="Figtree Black"/>
              <a:cs typeface="Figtree Black"/>
              <a:sym typeface="Figtree Black"/>
            </a:endParaRPr>
          </a:p>
        </p:txBody>
      </p:sp>
      <p:sp>
        <p:nvSpPr>
          <p:cNvPr id="186" name="Google Shape;425;p44">
            <a:extLst>
              <a:ext uri="{FF2B5EF4-FFF2-40B4-BE49-F238E27FC236}">
                <a16:creationId xmlns:a16="http://schemas.microsoft.com/office/drawing/2014/main" id="{1DE04650-0A50-3819-1F5F-582A5EE45699}"/>
              </a:ext>
            </a:extLst>
          </p:cNvPr>
          <p:cNvSpPr txBox="1"/>
          <p:nvPr/>
        </p:nvSpPr>
        <p:spPr>
          <a:xfrm>
            <a:off x="4127582" y="1994125"/>
            <a:ext cx="3936834" cy="438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lnSpc>
                <a:spcPct val="115000"/>
              </a:lnSpc>
              <a:buClr>
                <a:srgbClr val="000000"/>
              </a:buClr>
              <a:buSzPts val="1100"/>
            </a:pPr>
            <a:r>
              <a:rPr lang="ru-RU" sz="2300" kern="0" dirty="0">
                <a:solidFill>
                  <a:schemeClr val="bg1"/>
                </a:solidFill>
                <a:latin typeface="Unbounded SemiBold" pitchFamily="2" charset="-52"/>
                <a:ea typeface="Figtree Black"/>
                <a:cs typeface="Figtree Black"/>
                <a:sym typeface="Figtree Black"/>
              </a:rPr>
              <a:t>«ШИРИНА ЗАЛА»</a:t>
            </a:r>
            <a:endParaRPr sz="2300" kern="0" dirty="0">
              <a:solidFill>
                <a:schemeClr val="bg1"/>
              </a:solidFill>
              <a:latin typeface="Unbounded SemiBold" pitchFamily="2" charset="-52"/>
              <a:ea typeface="Figtree Black"/>
              <a:cs typeface="Figtree Black"/>
              <a:sym typeface="Figtree Black"/>
            </a:endParaRPr>
          </a:p>
        </p:txBody>
      </p:sp>
      <p:sp>
        <p:nvSpPr>
          <p:cNvPr id="187" name="Google Shape;425;p44">
            <a:extLst>
              <a:ext uri="{FF2B5EF4-FFF2-40B4-BE49-F238E27FC236}">
                <a16:creationId xmlns:a16="http://schemas.microsoft.com/office/drawing/2014/main" id="{5BCB785F-520D-EEB7-8B7B-A9C708E2CE0D}"/>
              </a:ext>
            </a:extLst>
          </p:cNvPr>
          <p:cNvSpPr txBox="1"/>
          <p:nvPr/>
        </p:nvSpPr>
        <p:spPr>
          <a:xfrm>
            <a:off x="8162198" y="1994125"/>
            <a:ext cx="3936834" cy="438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lnSpc>
                <a:spcPct val="115000"/>
              </a:lnSpc>
              <a:buClr>
                <a:srgbClr val="000000"/>
              </a:buClr>
              <a:buSzPts val="1100"/>
            </a:pPr>
            <a:r>
              <a:rPr lang="ru-RU" sz="2300" kern="0" dirty="0">
                <a:solidFill>
                  <a:schemeClr val="bg1"/>
                </a:solidFill>
                <a:latin typeface="Unbounded SemiBold" pitchFamily="2" charset="-52"/>
                <a:ea typeface="Figtree Black"/>
                <a:cs typeface="Figtree Black"/>
                <a:sym typeface="Figtree Black"/>
              </a:rPr>
              <a:t>«КРУГ»</a:t>
            </a:r>
            <a:endParaRPr sz="2300" kern="0" dirty="0">
              <a:solidFill>
                <a:schemeClr val="bg1"/>
              </a:solidFill>
              <a:latin typeface="Unbounded SemiBold" pitchFamily="2" charset="-52"/>
              <a:ea typeface="Figtree Black"/>
              <a:cs typeface="Figtree Black"/>
              <a:sym typeface="Figtree Black"/>
            </a:endParaRPr>
          </a:p>
        </p:txBody>
      </p:sp>
      <p:sp>
        <p:nvSpPr>
          <p:cNvPr id="191" name="Google Shape;426;p44">
            <a:extLst>
              <a:ext uri="{FF2B5EF4-FFF2-40B4-BE49-F238E27FC236}">
                <a16:creationId xmlns:a16="http://schemas.microsoft.com/office/drawing/2014/main" id="{232EE86A-B8D9-29E4-9E68-96CF335D5C83}"/>
              </a:ext>
            </a:extLst>
          </p:cNvPr>
          <p:cNvSpPr txBox="1"/>
          <p:nvPr/>
        </p:nvSpPr>
        <p:spPr>
          <a:xfrm>
            <a:off x="1864258" y="4404890"/>
            <a:ext cx="5107438" cy="177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numCol="1" anchor="ctr" anchorCtr="0">
            <a:noAutofit/>
          </a:bodyPr>
          <a:lstStyle/>
          <a:p>
            <a:pPr marL="342900" indent="-34290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2000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Способы передвижения</a:t>
            </a:r>
          </a:p>
          <a:p>
            <a:pPr marL="342900" indent="-34290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2000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Ведение</a:t>
            </a:r>
          </a:p>
          <a:p>
            <a:pPr marL="342900" indent="-34290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2000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Удар по мячу ногой (передача),</a:t>
            </a:r>
          </a:p>
          <a:p>
            <a:pPr defTabSz="2438430">
              <a:lnSpc>
                <a:spcPct val="115000"/>
              </a:lnSpc>
              <a:buClr>
                <a:schemeClr val="bg1"/>
              </a:buClr>
            </a:pPr>
            <a:r>
              <a:rPr lang="ru-RU" sz="2000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     остановка мяча</a:t>
            </a:r>
          </a:p>
          <a:p>
            <a:pPr marL="342900" indent="-34290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2000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Финты (обманные движения) </a:t>
            </a:r>
            <a:endParaRPr sz="2000" b="1" kern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anken Grotesk"/>
              <a:sym typeface="Hanken Grotesk"/>
            </a:endParaRPr>
          </a:p>
        </p:txBody>
      </p:sp>
      <p:sp>
        <p:nvSpPr>
          <p:cNvPr id="192" name="Google Shape;426;p44">
            <a:extLst>
              <a:ext uri="{FF2B5EF4-FFF2-40B4-BE49-F238E27FC236}">
                <a16:creationId xmlns:a16="http://schemas.microsoft.com/office/drawing/2014/main" id="{DEA314AA-1A97-EEFF-C395-4452A4D87A3E}"/>
              </a:ext>
            </a:extLst>
          </p:cNvPr>
          <p:cNvSpPr txBox="1"/>
          <p:nvPr/>
        </p:nvSpPr>
        <p:spPr>
          <a:xfrm>
            <a:off x="8064416" y="4542004"/>
            <a:ext cx="4071908" cy="1381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marL="171450" indent="-17145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Способы передвижения</a:t>
            </a:r>
          </a:p>
          <a:p>
            <a:pPr marL="171450" indent="-17145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Ведение</a:t>
            </a:r>
          </a:p>
          <a:p>
            <a:pPr marL="171450" indent="-171450" defTabSz="2438430">
              <a:lnSpc>
                <a:spcPct val="115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Удар по мячу ногой (передача)</a:t>
            </a:r>
          </a:p>
          <a:p>
            <a:pPr defTabSz="2438430">
              <a:lnSpc>
                <a:spcPct val="115000"/>
              </a:lnSpc>
              <a:buClr>
                <a:schemeClr val="bg1"/>
              </a:buClr>
            </a:pPr>
            <a:r>
              <a:rPr lang="ru-RU" b="1" kern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anken Grotesk"/>
                <a:sym typeface="Hanken Grotesk"/>
              </a:rPr>
              <a:t>   остановка мяча</a:t>
            </a:r>
          </a:p>
        </p:txBody>
      </p:sp>
      <p:pic>
        <p:nvPicPr>
          <p:cNvPr id="198" name="Рисунок 197">
            <a:extLst>
              <a:ext uri="{FF2B5EF4-FFF2-40B4-BE49-F238E27FC236}">
                <a16:creationId xmlns:a16="http://schemas.microsoft.com/office/drawing/2014/main" id="{C34DB2EB-DFBD-4F51-675A-9F571E954E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68698" y="5781834"/>
            <a:ext cx="1600843" cy="1374575"/>
          </a:xfrm>
          <a:prstGeom prst="rect">
            <a:avLst/>
          </a:prstGeom>
        </p:spPr>
      </p:pic>
      <p:pic>
        <p:nvPicPr>
          <p:cNvPr id="201" name="Рисунок 200">
            <a:extLst>
              <a:ext uri="{FF2B5EF4-FFF2-40B4-BE49-F238E27FC236}">
                <a16:creationId xmlns:a16="http://schemas.microsoft.com/office/drawing/2014/main" id="{AD60A8AA-8390-3385-F482-0C6735136899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7097">
            <a:off x="6522961" y="5791476"/>
            <a:ext cx="265923" cy="322112"/>
          </a:xfrm>
          <a:prstGeom prst="rect">
            <a:avLst/>
          </a:prstGeom>
        </p:spPr>
      </p:pic>
      <p:pic>
        <p:nvPicPr>
          <p:cNvPr id="202" name="Рисунок 201">
            <a:extLst>
              <a:ext uri="{FF2B5EF4-FFF2-40B4-BE49-F238E27FC236}">
                <a16:creationId xmlns:a16="http://schemas.microsoft.com/office/drawing/2014/main" id="{74A999B6-2A99-7006-DDFF-2368D8164996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457">
            <a:off x="6612510" y="5778069"/>
            <a:ext cx="86824" cy="3466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65CD74-5C75-40B3-CAAB-F267C1587D99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145" y="5339350"/>
            <a:ext cx="327057" cy="314690"/>
          </a:xfrm>
          <a:prstGeom prst="rect">
            <a:avLst/>
          </a:prstGeom>
          <a:effectLst>
            <a:glow rad="127000">
              <a:schemeClr val="accent1">
                <a:alpha val="4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280321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5A8C67-F295-B3FC-E8F4-87B0FFBF7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6D19F0-8DBD-2A4C-EC83-6C6963E95F1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2653"/>
            <a:ext cx="12192000" cy="685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C8B7AB2-B7C6-CF86-CE2B-34780809D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190" y="564762"/>
            <a:ext cx="2813971" cy="4223386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8C0BDCB-AAA4-023A-1A5E-40CD4861794C}"/>
              </a:ext>
            </a:extLst>
          </p:cNvPr>
          <p:cNvSpPr/>
          <p:nvPr/>
        </p:nvSpPr>
        <p:spPr>
          <a:xfrm>
            <a:off x="-2294257" y="1303199"/>
            <a:ext cx="10133331" cy="1071225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359968C9-2607-590F-9D17-47FBCE986564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359968C9-2607-590F-9D17-47FBCE98656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49761E53-9EF1-FADB-4CE3-F6221E48D7F0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49761E53-9EF1-FADB-4CE3-F6221E48D7F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284ECC85-4B81-F82B-F5AB-558D6D94B9D8}"/>
              </a:ext>
            </a:extLst>
          </p:cNvPr>
          <p:cNvSpPr txBox="1"/>
          <p:nvPr/>
        </p:nvSpPr>
        <p:spPr>
          <a:xfrm>
            <a:off x="-621383" y="1391366"/>
            <a:ext cx="8363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Основной подход: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«ОТ ПРОСТОГО - К СЛОЖНОМУ»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3AD4A1-8685-8744-DC5D-C5DF0A26FD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699">
            <a:off x="-1121196" y="-828543"/>
            <a:ext cx="2090504" cy="21541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994E3D-40D6-2A71-6AA3-43921CB85F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11827">
            <a:off x="873953" y="4621774"/>
            <a:ext cx="1060616" cy="3259377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AE8A32E-5EFE-0057-71A5-3D1071C1F42C}"/>
              </a:ext>
            </a:extLst>
          </p:cNvPr>
          <p:cNvSpPr/>
          <p:nvPr/>
        </p:nvSpPr>
        <p:spPr>
          <a:xfrm>
            <a:off x="-2294257" y="2693101"/>
            <a:ext cx="10133331" cy="1414145"/>
          </a:xfrm>
          <a:prstGeom prst="roundRect">
            <a:avLst>
              <a:gd name="adj" fmla="val 50000"/>
            </a:avLst>
          </a:prstGeom>
          <a:solidFill>
            <a:srgbClr val="C0E1ED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165698-0632-EA58-1810-45882608E67B}"/>
              </a:ext>
            </a:extLst>
          </p:cNvPr>
          <p:cNvSpPr txBox="1"/>
          <p:nvPr/>
        </p:nvSpPr>
        <p:spPr>
          <a:xfrm>
            <a:off x="-597334" y="2835643"/>
            <a:ext cx="8363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Основные условия: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БЕЗОПАСНОСТЬ, УВЕРЕННОСТЬ, УДОВОЛЬСТВИЕ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6CB0C4-66AD-BF3C-E092-495E3D0A9E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97" y="113124"/>
            <a:ext cx="981575" cy="43360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E13145-BBE3-2F15-705A-EC51160C5E08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122" y="1199189"/>
            <a:ext cx="3262802" cy="4077352"/>
          </a:xfrm>
          <a:prstGeom prst="rect">
            <a:avLst/>
          </a:prstGeom>
        </p:spPr>
      </p:pic>
      <p:sp>
        <p:nvSpPr>
          <p:cNvPr id="18" name="Google Shape;856;p60">
            <a:extLst>
              <a:ext uri="{FF2B5EF4-FFF2-40B4-BE49-F238E27FC236}">
                <a16:creationId xmlns:a16="http://schemas.microsoft.com/office/drawing/2014/main" id="{033B8C02-F9FB-19A1-8697-6FA2801F753D}"/>
              </a:ext>
            </a:extLst>
          </p:cNvPr>
          <p:cNvSpPr txBox="1">
            <a:spLocks/>
          </p:cNvSpPr>
          <p:nvPr/>
        </p:nvSpPr>
        <p:spPr>
          <a:xfrm>
            <a:off x="878351" y="4806182"/>
            <a:ext cx="12191281" cy="21524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dirty="0">
                <a:solidFill>
                  <a:schemeClr val="bg1"/>
                </a:solidFill>
                <a:latin typeface="Unbounded SemiBold" pitchFamily="2" charset="-52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790235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4933</TotalTime>
  <Words>220</Words>
  <Application>Microsoft Office PowerPoint</Application>
  <PresentationFormat>Широкоэкранный</PresentationFormat>
  <Paragraphs>75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Calibri</vt:lpstr>
      <vt:lpstr>Calibri Light</vt:lpstr>
      <vt:lpstr>Montserrat ExtraBold</vt:lpstr>
      <vt:lpstr>Roboto</vt:lpstr>
      <vt:lpstr>Unbounded</vt:lpstr>
      <vt:lpstr>Unbounded Medium</vt:lpstr>
      <vt:lpstr>Unbounded SemiBold</vt:lpstr>
      <vt:lpstr>Wingdings</vt:lpstr>
      <vt:lpstr>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Корякин Даниил Дмитриевич</dc:creator>
  <cp:lastModifiedBy>Семенов Евгений Валентинович</cp:lastModifiedBy>
  <cp:revision>19</cp:revision>
  <dcterms:created xsi:type="dcterms:W3CDTF">2025-01-14T07:14:54Z</dcterms:created>
  <dcterms:modified xsi:type="dcterms:W3CDTF">2025-02-24T10:49:17Z</dcterms:modified>
</cp:coreProperties>
</file>