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7" r:id="rId16"/>
    <p:sldId id="279" r:id="rId17"/>
    <p:sldId id="280" r:id="rId18"/>
    <p:sldId id="281" r:id="rId19"/>
    <p:sldId id="282" r:id="rId20"/>
    <p:sldId id="283" r:id="rId21"/>
    <p:sldId id="270" r:id="rId22"/>
    <p:sldId id="271" r:id="rId23"/>
    <p:sldId id="275" r:id="rId24"/>
    <p:sldId id="276" r:id="rId25"/>
    <p:sldId id="272" r:id="rId26"/>
    <p:sldId id="28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384" y="-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6B0E-8486-43C3-A1C0-8FEA4EBF084B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60E8-C7ED-4035-80F7-C1DA1927A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197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6B0E-8486-43C3-A1C0-8FEA4EBF084B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60E8-C7ED-4035-80F7-C1DA1927A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397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6B0E-8486-43C3-A1C0-8FEA4EBF084B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60E8-C7ED-4035-80F7-C1DA1927ACE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6972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6B0E-8486-43C3-A1C0-8FEA4EBF084B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60E8-C7ED-4035-80F7-C1DA1927A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737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6B0E-8486-43C3-A1C0-8FEA4EBF084B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60E8-C7ED-4035-80F7-C1DA1927ACE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2884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6B0E-8486-43C3-A1C0-8FEA4EBF084B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60E8-C7ED-4035-80F7-C1DA1927A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799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6B0E-8486-43C3-A1C0-8FEA4EBF084B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60E8-C7ED-4035-80F7-C1DA1927A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391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6B0E-8486-43C3-A1C0-8FEA4EBF084B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60E8-C7ED-4035-80F7-C1DA1927A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507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6B0E-8486-43C3-A1C0-8FEA4EBF084B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60E8-C7ED-4035-80F7-C1DA1927A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54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6B0E-8486-43C3-A1C0-8FEA4EBF084B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60E8-C7ED-4035-80F7-C1DA1927A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438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6B0E-8486-43C3-A1C0-8FEA4EBF084B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60E8-C7ED-4035-80F7-C1DA1927A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496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6B0E-8486-43C3-A1C0-8FEA4EBF084B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60E8-C7ED-4035-80F7-C1DA1927A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916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6B0E-8486-43C3-A1C0-8FEA4EBF084B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60E8-C7ED-4035-80F7-C1DA1927A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564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6B0E-8486-43C3-A1C0-8FEA4EBF084B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60E8-C7ED-4035-80F7-C1DA1927A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524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6B0E-8486-43C3-A1C0-8FEA4EBF084B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60E8-C7ED-4035-80F7-C1DA1927A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054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6B0E-8486-43C3-A1C0-8FEA4EBF084B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60E8-C7ED-4035-80F7-C1DA1927A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647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86B0E-8486-43C3-A1C0-8FEA4EBF084B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FE160E8-C7ED-4035-80F7-C1DA1927A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69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Логопедические 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для ранней профориентации дошкольников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Подготовили: Атаманова Л. Г., Храмова Ю.О. -</a:t>
            </a:r>
          </a:p>
          <a:p>
            <a:pPr marL="0" indent="0">
              <a:buNone/>
            </a:pPr>
            <a:r>
              <a:rPr lang="ru-RU" dirty="0"/>
              <a:t>у</a:t>
            </a:r>
            <a:r>
              <a:rPr lang="ru-RU" dirty="0" smtClean="0"/>
              <a:t>чителя - логопеды СПДС «Колосок»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0"/>
            <a:ext cx="12199172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32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«Назови ласково»</a:t>
            </a:r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782" y="2857396"/>
            <a:ext cx="2647740" cy="269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84" y="1479991"/>
            <a:ext cx="3612861" cy="450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21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«Какой? Какая? Какие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?»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035066"/>
            <a:ext cx="4430280" cy="387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963" y="2035066"/>
            <a:ext cx="3798181" cy="379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34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«Чей? Чья? Чьё?»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(«Жадина»)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706" y="1909045"/>
            <a:ext cx="3211078" cy="321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848" y="1930400"/>
            <a:ext cx="3189722" cy="318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52" y="1930400"/>
            <a:ext cx="3394363" cy="339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14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«Из чего какой?»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200" name="Picture 8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347" y="5436694"/>
            <a:ext cx="4873048" cy="142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397701"/>
            <a:ext cx="45720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225" y="2077520"/>
            <a:ext cx="2940339" cy="269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89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Расширение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словарного запаса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57289" y="1930400"/>
            <a:ext cx="8838334" cy="3881437"/>
          </a:xfrm>
        </p:spPr>
        <p:txBody>
          <a:bodyPr/>
          <a:lstStyle/>
          <a:p>
            <a:pPr marL="0" lvl="0" indent="0">
              <a:buNone/>
            </a:pPr>
            <a:r>
              <a:rPr lang="ru-RU" sz="2800" b="1" dirty="0" smtClean="0"/>
              <a:t>«</a:t>
            </a:r>
            <a:r>
              <a:rPr lang="ru-RU" sz="2800" b="1" dirty="0" smtClean="0">
                <a:solidFill>
                  <a:schemeClr val="tx1"/>
                </a:solidFill>
              </a:rPr>
              <a:t>Кто </a:t>
            </a:r>
            <a:r>
              <a:rPr lang="ru-RU" sz="2800" b="1" dirty="0">
                <a:solidFill>
                  <a:schemeClr val="tx1"/>
                </a:solidFill>
              </a:rPr>
              <a:t>где работает</a:t>
            </a:r>
            <a:r>
              <a:rPr lang="ru-RU" sz="2800" b="1" dirty="0" smtClean="0">
                <a:solidFill>
                  <a:schemeClr val="tx1"/>
                </a:solidFill>
              </a:rPr>
              <a:t>?»</a:t>
            </a:r>
          </a:p>
          <a:p>
            <a:pPr marL="0" lvl="0" indent="0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>
                <a:solidFill>
                  <a:schemeClr val="tx1"/>
                </a:solidFill>
              </a:rPr>
              <a:t>«Кто это знает и умеет</a:t>
            </a:r>
            <a:r>
              <a:rPr lang="ru-RU" sz="2800" b="1" dirty="0" smtClean="0">
                <a:solidFill>
                  <a:schemeClr val="tx1"/>
                </a:solidFill>
              </a:rPr>
              <a:t>?»</a:t>
            </a:r>
          </a:p>
          <a:p>
            <a:pPr marL="0" lvl="0" indent="0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>
                <a:solidFill>
                  <a:schemeClr val="tx1"/>
                </a:solidFill>
              </a:rPr>
              <a:t>«Кто это делает</a:t>
            </a:r>
            <a:r>
              <a:rPr lang="ru-RU" sz="2800" b="1" dirty="0" smtClean="0">
                <a:solidFill>
                  <a:schemeClr val="tx1"/>
                </a:solidFill>
              </a:rPr>
              <a:t>?»</a:t>
            </a:r>
          </a:p>
          <a:p>
            <a:pPr marL="0" lvl="0" indent="0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«</a:t>
            </a:r>
            <a:r>
              <a:rPr lang="ru-RU" sz="2800" b="1" dirty="0">
                <a:solidFill>
                  <a:schemeClr val="tx1"/>
                </a:solidFill>
              </a:rPr>
              <a:t>Для человека какой профессии это нужно</a:t>
            </a:r>
            <a:r>
              <a:rPr lang="ru-RU" sz="2800" b="1" dirty="0" smtClean="0">
                <a:solidFill>
                  <a:schemeClr val="tx1"/>
                </a:solidFill>
              </a:rPr>
              <a:t>?» </a:t>
            </a:r>
          </a:p>
          <a:p>
            <a:pPr marL="0" lvl="0" indent="0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«</a:t>
            </a:r>
            <a:r>
              <a:rPr lang="ru-RU" sz="2800" b="1" dirty="0">
                <a:solidFill>
                  <a:schemeClr val="tx1"/>
                </a:solidFill>
              </a:rPr>
              <a:t>Кому </a:t>
            </a:r>
            <a:r>
              <a:rPr lang="ru-RU" sz="2800" b="1" dirty="0" smtClean="0">
                <a:solidFill>
                  <a:schemeClr val="tx1"/>
                </a:solidFill>
              </a:rPr>
              <a:t>это </a:t>
            </a:r>
            <a:r>
              <a:rPr lang="ru-RU" sz="2800" b="1" dirty="0">
                <a:solidFill>
                  <a:schemeClr val="tx1"/>
                </a:solidFill>
              </a:rPr>
              <a:t>нужно для работы</a:t>
            </a:r>
            <a:r>
              <a:rPr lang="ru-RU" sz="2800" b="1" dirty="0" smtClean="0">
                <a:solidFill>
                  <a:schemeClr val="tx1"/>
                </a:solidFill>
              </a:rPr>
              <a:t>?»</a:t>
            </a:r>
          </a:p>
          <a:p>
            <a:pPr marL="0" lvl="0" indent="0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«</a:t>
            </a:r>
            <a:r>
              <a:rPr lang="ru-RU" sz="2800" b="1" dirty="0">
                <a:solidFill>
                  <a:schemeClr val="tx1"/>
                </a:solidFill>
              </a:rPr>
              <a:t>Кто больше назовет действий</a:t>
            </a:r>
            <a:r>
              <a:rPr lang="ru-RU" sz="2800" b="1" dirty="0" smtClean="0">
                <a:solidFill>
                  <a:schemeClr val="tx1"/>
                </a:solidFill>
              </a:rPr>
              <a:t>?»</a:t>
            </a:r>
          </a:p>
          <a:p>
            <a:pPr marL="0" lvl="0" indent="0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«</a:t>
            </a:r>
            <a:r>
              <a:rPr lang="ru-RU" sz="2800" b="1" dirty="0">
                <a:solidFill>
                  <a:schemeClr val="tx1"/>
                </a:solidFill>
              </a:rPr>
              <a:t>Четвертый лишний</a:t>
            </a:r>
            <a:r>
              <a:rPr lang="ru-RU" sz="2800" b="1" dirty="0" smtClean="0">
                <a:solidFill>
                  <a:schemeClr val="tx1"/>
                </a:solidFill>
              </a:rPr>
              <a:t>»</a:t>
            </a:r>
            <a:endParaRPr lang="ru-RU" sz="2800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131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«Кто где работает?»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218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39" b="17560"/>
          <a:stretch/>
        </p:blipFill>
        <p:spPr bwMode="auto">
          <a:xfrm>
            <a:off x="1067628" y="1930400"/>
            <a:ext cx="2986997" cy="345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919" y="1930400"/>
            <a:ext cx="7056992" cy="297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60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«Кто это делает?»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46" name="Picture 6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8" t="5388" r="49448" b="13438"/>
          <a:stretch/>
        </p:blipFill>
        <p:spPr bwMode="auto">
          <a:xfrm>
            <a:off x="1156047" y="1684481"/>
            <a:ext cx="3215929" cy="400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364" y="1684481"/>
            <a:ext cx="5761469" cy="384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56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«Для человека какой профессии это нужно?» 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26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343" y="1930400"/>
            <a:ext cx="5962650" cy="432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93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«Кому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это нужно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для работы?»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29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88" y="1657047"/>
            <a:ext cx="6017204" cy="217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172" y="3647646"/>
            <a:ext cx="5433840" cy="305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79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«Кто больше назовет действий?»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t="4387" r="3132" b="6837"/>
          <a:stretch/>
        </p:blipFill>
        <p:spPr bwMode="auto">
          <a:xfrm>
            <a:off x="379548" y="1270000"/>
            <a:ext cx="5536345" cy="362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" t="4210" r="1990" b="8415"/>
          <a:stretch/>
        </p:blipFill>
        <p:spPr bwMode="auto">
          <a:xfrm>
            <a:off x="6167717" y="2881746"/>
            <a:ext cx="5386976" cy="346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68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Актуальность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76401"/>
            <a:ext cx="8596668" cy="4364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Основной сложностью </a:t>
            </a:r>
            <a:r>
              <a:rPr lang="ru-RU" sz="2400" b="1" dirty="0">
                <a:solidFill>
                  <a:schemeClr val="tx1"/>
                </a:solidFill>
              </a:rPr>
              <a:t>работы</a:t>
            </a:r>
            <a:r>
              <a:rPr lang="ru-RU" sz="2400" dirty="0">
                <a:solidFill>
                  <a:schemeClr val="tx1"/>
                </a:solidFill>
              </a:rPr>
              <a:t> по ознакомлению детей с </a:t>
            </a:r>
            <a:r>
              <a:rPr lang="ru-RU" sz="2400" b="1" dirty="0">
                <a:solidFill>
                  <a:schemeClr val="tx1"/>
                </a:solidFill>
              </a:rPr>
              <a:t>профессиями заключается в том</a:t>
            </a:r>
            <a:r>
              <a:rPr lang="ru-RU" sz="2400" dirty="0">
                <a:solidFill>
                  <a:schemeClr val="tx1"/>
                </a:solidFill>
              </a:rPr>
              <a:t>, что значительная часть труда взрослых недоступна для непосредственного наблюдения за ней, и в силу этого остаётся за пределами понимания ребёнка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Проживая в сельской местности, для нас наиболее актуально знакомить детей с профессиями сельского хозяйства.</a:t>
            </a:r>
            <a:endParaRPr lang="ru-RU" sz="2400" dirty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19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246909"/>
          </a:xfrm>
        </p:spPr>
        <p:txBody>
          <a:bodyPr>
            <a:normAutofit fontScale="90000"/>
          </a:bodyPr>
          <a:lstStyle/>
          <a:p>
            <a:pPr marL="0" lvl="0" indent="0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«Четвертый лишний»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AutoShape 2" descr="Picture background"/>
          <p:cNvSpPr>
            <a:spLocks noChangeAspect="1" noChangeArrowheads="1"/>
          </p:cNvSpPr>
          <p:nvPr/>
        </p:nvSpPr>
        <p:spPr bwMode="auto">
          <a:xfrm>
            <a:off x="1335347" y="3111355"/>
            <a:ext cx="355169" cy="35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4" name="Picture 4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" t="28065" r="78016" b="29739"/>
          <a:stretch/>
        </p:blipFill>
        <p:spPr bwMode="auto">
          <a:xfrm>
            <a:off x="391454" y="2325356"/>
            <a:ext cx="2057139" cy="238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5" t="26403" r="53678" b="33840"/>
          <a:stretch/>
        </p:blipFill>
        <p:spPr bwMode="auto">
          <a:xfrm>
            <a:off x="3110720" y="2223729"/>
            <a:ext cx="2404757" cy="248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85" t="27313" r="27133" b="29051"/>
          <a:stretch/>
        </p:blipFill>
        <p:spPr bwMode="auto">
          <a:xfrm>
            <a:off x="7683839" y="2079844"/>
            <a:ext cx="2634311" cy="267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13" t="26463" r="2588" b="27638"/>
          <a:stretch/>
        </p:blipFill>
        <p:spPr bwMode="auto">
          <a:xfrm>
            <a:off x="5439401" y="2075352"/>
            <a:ext cx="2244438" cy="263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13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Развитие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связной речи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1357746" y="1551132"/>
            <a:ext cx="8596313" cy="4684713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«</a:t>
            </a:r>
            <a:r>
              <a:rPr lang="ru-RU" sz="3200" b="1" dirty="0">
                <a:solidFill>
                  <a:schemeClr val="tx1"/>
                </a:solidFill>
              </a:rPr>
              <a:t>Продолжи предложение</a:t>
            </a:r>
            <a:r>
              <a:rPr lang="ru-RU" sz="3200" b="1" dirty="0" smtClean="0">
                <a:solidFill>
                  <a:schemeClr val="tx1"/>
                </a:solidFill>
              </a:rPr>
              <a:t>» </a:t>
            </a:r>
          </a:p>
          <a:p>
            <a:pPr marL="0" lvl="0" indent="0"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«</a:t>
            </a:r>
            <a:r>
              <a:rPr lang="ru-RU" sz="3200" b="1" dirty="0">
                <a:solidFill>
                  <a:schemeClr val="tx1"/>
                </a:solidFill>
              </a:rPr>
              <a:t>Расскажи-ка» (рассказ по </a:t>
            </a:r>
            <a:r>
              <a:rPr lang="ru-RU" sz="3200" b="1" dirty="0" err="1" smtClean="0">
                <a:solidFill>
                  <a:schemeClr val="tx1"/>
                </a:solidFill>
              </a:rPr>
              <a:t>мнемотаблицам</a:t>
            </a:r>
            <a:r>
              <a:rPr lang="ru-RU" sz="3200" b="1" dirty="0" smtClean="0">
                <a:solidFill>
                  <a:schemeClr val="tx1"/>
                </a:solidFill>
              </a:rPr>
              <a:t>)</a:t>
            </a:r>
          </a:p>
          <a:p>
            <a:pPr marL="0" lvl="0" indent="0"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«</a:t>
            </a:r>
            <a:r>
              <a:rPr lang="ru-RU" sz="3200" b="1" dirty="0">
                <a:solidFill>
                  <a:schemeClr val="tx1"/>
                </a:solidFill>
              </a:rPr>
              <a:t>Составь рассказ по плану</a:t>
            </a:r>
            <a:r>
              <a:rPr lang="ru-RU" sz="3200" b="1" dirty="0" smtClean="0">
                <a:solidFill>
                  <a:schemeClr val="tx1"/>
                </a:solidFill>
              </a:rPr>
              <a:t>»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tx1"/>
                </a:solidFill>
              </a:rPr>
              <a:t>«Нарисуй портрет» (словесный)</a:t>
            </a:r>
          </a:p>
          <a:p>
            <a:pPr marL="0" lvl="0" indent="0">
              <a:buNone/>
            </a:pPr>
            <a:endParaRPr lang="ru-RU" sz="3200" b="1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ru-RU" sz="3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800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9803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lvl="0" indent="0"/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>«Продолжи предложение» </a:t>
            </a: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843589" y="3158837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Объект 4"/>
          <p:cNvSpPr txBox="1">
            <a:spLocks/>
          </p:cNvSpPr>
          <p:nvPr/>
        </p:nvSpPr>
        <p:spPr>
          <a:xfrm>
            <a:off x="677334" y="1634117"/>
            <a:ext cx="8596668" cy="13584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dirty="0" smtClean="0">
                <a:solidFill>
                  <a:schemeClr val="tx1"/>
                </a:solidFill>
              </a:rPr>
              <a:t>На ферме работают …</a:t>
            </a:r>
          </a:p>
          <a:p>
            <a:endParaRPr lang="ru-RU" sz="4400" dirty="0" smtClean="0">
              <a:solidFill>
                <a:schemeClr val="tx1"/>
              </a:solidFill>
            </a:endParaRPr>
          </a:p>
          <a:p>
            <a:r>
              <a:rPr lang="ru-RU" sz="4400" dirty="0" smtClean="0">
                <a:solidFill>
                  <a:schemeClr val="tx1"/>
                </a:solidFill>
              </a:rPr>
              <a:t>Ветврачу для работы необходимы…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88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«Расскажи-ка» (рассказ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мнемотаблицам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521516"/>
              </p:ext>
            </p:extLst>
          </p:nvPr>
        </p:nvGraphicFramePr>
        <p:xfrm>
          <a:off x="911668" y="2257521"/>
          <a:ext cx="8127999" cy="4461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341788577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69452773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220743324"/>
                    </a:ext>
                  </a:extLst>
                </a:gridCol>
              </a:tblGrid>
              <a:tr h="2175934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Как называется ?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Место работы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Какую работу выполняет?</a:t>
                      </a:r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9210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Спецодежда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Инструменты</a:t>
                      </a:r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Отношении</a:t>
                      </a:r>
                      <a:r>
                        <a:rPr lang="ru-RU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к профессии</a:t>
                      </a:r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6241635"/>
                  </a:ext>
                </a:extLst>
              </a:tr>
            </a:tbl>
          </a:graphicData>
        </a:graphic>
      </p:graphicFrame>
      <p:pic>
        <p:nvPicPr>
          <p:cNvPr id="17414" name="Picture 6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891" y="2388384"/>
            <a:ext cx="1229599" cy="122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567" y="2388384"/>
            <a:ext cx="1639465" cy="122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340" y="4464550"/>
            <a:ext cx="1464723" cy="146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0" name="Picture 12" descr="Picture background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3" t="1654" r="23375"/>
          <a:stretch/>
        </p:blipFill>
        <p:spPr bwMode="auto">
          <a:xfrm>
            <a:off x="4252713" y="4612551"/>
            <a:ext cx="1545215" cy="126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4" name="Picture 16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957" y="4464550"/>
            <a:ext cx="1411075" cy="141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6" name="Picture 18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1" y="2388384"/>
            <a:ext cx="1225972" cy="122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46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«Составь рассказ по плану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Название профессии (Кто это</a:t>
            </a:r>
            <a:r>
              <a:rPr lang="ru-RU" sz="2400" dirty="0" smtClean="0"/>
              <a:t>?)</a:t>
            </a:r>
            <a:endParaRPr lang="ru-RU" sz="2400" dirty="0"/>
          </a:p>
          <a:p>
            <a:r>
              <a:rPr lang="ru-RU" sz="2400" dirty="0"/>
              <a:t>Место работы (Где работает</a:t>
            </a:r>
            <a:r>
              <a:rPr lang="ru-RU" sz="2400" dirty="0" smtClean="0"/>
              <a:t>?)</a:t>
            </a:r>
          </a:p>
          <a:p>
            <a:r>
              <a:rPr lang="ru-RU" sz="2400" dirty="0"/>
              <a:t>Что делает человек данной профессии (Что делает на работе</a:t>
            </a:r>
            <a:r>
              <a:rPr lang="ru-RU" sz="2400" dirty="0" smtClean="0"/>
              <a:t>?)</a:t>
            </a:r>
            <a:r>
              <a:rPr lang="ru-RU" sz="2400" dirty="0"/>
              <a:t> </a:t>
            </a:r>
          </a:p>
          <a:p>
            <a:r>
              <a:rPr lang="ru-RU" sz="2400" dirty="0"/>
              <a:t>Форменная одежда (Какую специальную одежду носит</a:t>
            </a:r>
            <a:r>
              <a:rPr lang="ru-RU" sz="2400" dirty="0" smtClean="0"/>
              <a:t>?)</a:t>
            </a:r>
            <a:endParaRPr lang="ru-RU" sz="2400" dirty="0"/>
          </a:p>
          <a:p>
            <a:r>
              <a:rPr lang="ru-RU" sz="2400" dirty="0"/>
              <a:t>Что ему нужно для работы (Какие предметы нужны ему для работы</a:t>
            </a:r>
            <a:r>
              <a:rPr lang="ru-RU" sz="2400" dirty="0" smtClean="0"/>
              <a:t>?)</a:t>
            </a:r>
          </a:p>
          <a:p>
            <a:r>
              <a:rPr lang="ru-RU" sz="2400" dirty="0"/>
              <a:t>Отношении к профессии</a:t>
            </a:r>
          </a:p>
          <a:p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216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Нарисуй портрет» (словесный)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102" y="2291195"/>
            <a:ext cx="7581900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46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4655127"/>
          </a:xfrm>
        </p:spPr>
        <p:txBody>
          <a:bodyPr>
            <a:normAutofit/>
          </a:bodyPr>
          <a:lstStyle/>
          <a:p>
            <a:r>
              <a:rPr lang="ru-RU" sz="8800" dirty="0" smtClean="0"/>
              <a:t>Спасибо за внимание!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3500196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Целью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профориентации</a:t>
            </a:r>
            <a:r>
              <a:rPr lang="ru-RU" sz="2400" dirty="0">
                <a:solidFill>
                  <a:schemeClr val="tx1"/>
                </a:solidFill>
              </a:rPr>
              <a:t> в дошкольном возрасте является расширение знаний о мире </a:t>
            </a:r>
            <a:r>
              <a:rPr lang="ru-RU" sz="2400" b="1" dirty="0">
                <a:solidFill>
                  <a:schemeClr val="tx1"/>
                </a:solidFill>
              </a:rPr>
              <a:t>профессий</a:t>
            </a:r>
            <a:r>
              <a:rPr lang="ru-RU" sz="2400" dirty="0">
                <a:solidFill>
                  <a:schemeClr val="tx1"/>
                </a:solidFill>
              </a:rPr>
              <a:t>, формирование интереса к трудовой деятельности взрослых.</a:t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160589"/>
            <a:ext cx="10627975" cy="45588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 </a:t>
            </a:r>
            <a:r>
              <a:rPr lang="ru-RU" sz="2000" dirty="0" smtClean="0"/>
              <a:t> </a:t>
            </a:r>
            <a:r>
              <a:rPr lang="ru-RU" sz="2000" dirty="0">
                <a:solidFill>
                  <a:schemeClr val="tx1"/>
                </a:solidFill>
              </a:rPr>
              <a:t>Задачи:</a:t>
            </a:r>
          </a:p>
          <a:p>
            <a:pPr lvl="0"/>
            <a:r>
              <a:rPr lang="ru-RU" sz="2000" dirty="0">
                <a:solidFill>
                  <a:schemeClr val="tx1"/>
                </a:solidFill>
              </a:rPr>
              <a:t>расширять и систематизировать представления о труде взрослых, материальных и нематериальных результатах труда, его личностной и общественной значимости;</a:t>
            </a:r>
          </a:p>
          <a:p>
            <a:pPr lvl="0"/>
            <a:r>
              <a:rPr lang="ru-RU" sz="2000" dirty="0">
                <a:solidFill>
                  <a:schemeClr val="tx1"/>
                </a:solidFill>
              </a:rPr>
              <a:t>расширять и систематизировать представления о разнообразных видах техники, облегчающей выполнение трудовых функций человека;</a:t>
            </a:r>
          </a:p>
          <a:p>
            <a:pPr lvl="0"/>
            <a:r>
              <a:rPr lang="ru-RU" sz="2000" dirty="0">
                <a:solidFill>
                  <a:schemeClr val="tx1"/>
                </a:solidFill>
              </a:rPr>
              <a:t>формировать первоначальные представления о труде как экономической категории;</a:t>
            </a:r>
          </a:p>
          <a:p>
            <a:pPr lvl="0"/>
            <a:r>
              <a:rPr lang="ru-RU" sz="2000" dirty="0">
                <a:solidFill>
                  <a:schemeClr val="tx1"/>
                </a:solidFill>
              </a:rPr>
              <a:t>формировать представления о различных сторонах трудовой деятельности детей средствами художественной литературы;</a:t>
            </a:r>
          </a:p>
          <a:p>
            <a:pPr lvl="0"/>
            <a:r>
              <a:rPr lang="ru-RU" sz="2000" dirty="0">
                <a:solidFill>
                  <a:schemeClr val="tx1"/>
                </a:solidFill>
              </a:rPr>
              <a:t>систематизировать знания о труде людей в разное время года;</a:t>
            </a:r>
          </a:p>
          <a:p>
            <a:pPr lvl="0"/>
            <a:r>
              <a:rPr lang="ru-RU" sz="2000" dirty="0">
                <a:solidFill>
                  <a:schemeClr val="tx1"/>
                </a:solidFill>
              </a:rPr>
              <a:t>знакомить с трудом людей творческих </a:t>
            </a:r>
            <a:r>
              <a:rPr lang="ru-RU" sz="2000" b="1" dirty="0">
                <a:solidFill>
                  <a:schemeClr val="tx1"/>
                </a:solidFill>
              </a:rPr>
              <a:t>профессий</a:t>
            </a:r>
            <a:r>
              <a:rPr lang="ru-RU" sz="2000" dirty="0">
                <a:solidFill>
                  <a:schemeClr val="tx1"/>
                </a:solidFill>
              </a:rPr>
              <a:t>: художников, писателей, композиторов.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 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5603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21673"/>
            <a:ext cx="8596668" cy="1708727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Лексические темы по учебному плану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60765"/>
            <a:ext cx="11099030" cy="5389418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«Профессии в детском саду!» (повар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воспитатель,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помощник</a:t>
            </a:r>
          </a:p>
          <a:p>
            <a:pPr marL="0" lvl="0" indent="0">
              <a:buNone/>
            </a:pP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воспитателя, учитель-логопед, педагог-психолог, прачка, музыкальный руководитель, физ. Инструктор)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«Овощи, фрукты. сад, огород»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ru-RU" sz="2000" b="1" dirty="0" smtClean="0">
                <a:solidFill>
                  <a:schemeClr val="tx1"/>
                </a:solidFill>
              </a:rPr>
              <a:t>садовод</a:t>
            </a:r>
            <a:r>
              <a:rPr lang="ru-RU" sz="2000" b="1" dirty="0">
                <a:solidFill>
                  <a:schemeClr val="tx1"/>
                </a:solidFill>
              </a:rPr>
              <a:t>, растениевод, </a:t>
            </a:r>
            <a:r>
              <a:rPr lang="ru-RU" sz="2000" b="1" dirty="0" smtClean="0">
                <a:solidFill>
                  <a:schemeClr val="tx1"/>
                </a:solidFill>
              </a:rPr>
              <a:t>овощевод, агроном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)</a:t>
            </a:r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  <a:p>
            <a:pPr lvl="0"/>
            <a:r>
              <a:rPr lang="ru-RU" sz="2000" dirty="0">
                <a:solidFill>
                  <a:schemeClr val="tx1"/>
                </a:solidFill>
              </a:rPr>
              <a:t>«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Грибы, ягоды»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ru-RU" sz="2000" b="1" dirty="0" smtClean="0">
                <a:solidFill>
                  <a:schemeClr val="tx1"/>
                </a:solidFill>
              </a:rPr>
              <a:t>лесник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)</a:t>
            </a:r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  <a:p>
            <a:pPr lvl="0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«Дорожная безопасность.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Профессии на транспорте» (полицейский,                  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водитель, шофер, машинист и т.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д.)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«Одежда. обувь. головные уборы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» (швея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портниха,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сапожник 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 т. д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.)</a:t>
            </a:r>
          </a:p>
          <a:p>
            <a:pPr lvl="0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«Домашние птицы</a:t>
            </a:r>
            <a:r>
              <a:rPr lang="ru-RU" sz="2000" dirty="0" smtClean="0">
                <a:solidFill>
                  <a:schemeClr val="tx1"/>
                </a:solidFill>
              </a:rPr>
              <a:t>» 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ru-RU" sz="2000" b="1" dirty="0" smtClean="0">
                <a:solidFill>
                  <a:schemeClr val="tx1"/>
                </a:solidFill>
              </a:rPr>
              <a:t>птицевод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)</a:t>
            </a:r>
          </a:p>
          <a:p>
            <a:pPr lvl="0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«Домашние животные» (</a:t>
            </a:r>
            <a:r>
              <a:rPr lang="ru-RU" sz="2000" b="1" dirty="0" smtClean="0">
                <a:solidFill>
                  <a:schemeClr val="tx1"/>
                </a:solidFill>
              </a:rPr>
              <a:t>скотник, доярка, ветврач, зоотехник, пастух)</a:t>
            </a:r>
          </a:p>
          <a:p>
            <a:pPr lvl="0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«Насекомые»</a:t>
            </a:r>
            <a:r>
              <a:rPr lang="ru-RU" sz="2000" dirty="0" smtClean="0">
                <a:solidFill>
                  <a:schemeClr val="tx1"/>
                </a:solidFill>
              </a:rPr>
              <a:t> (</a:t>
            </a:r>
            <a:r>
              <a:rPr lang="ru-RU" sz="2000" b="1" dirty="0" smtClean="0">
                <a:solidFill>
                  <a:schemeClr val="tx1"/>
                </a:solidFill>
              </a:rPr>
              <a:t>пчеловод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)</a:t>
            </a:r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 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«Профессии на стройке» каменщик, стекольщик, маляр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и т.д.</a:t>
            </a:r>
          </a:p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«Откуда хлеб пришёл?» (</a:t>
            </a:r>
            <a:r>
              <a:rPr lang="ru-RU" sz="2000" b="1" dirty="0" smtClean="0">
                <a:solidFill>
                  <a:schemeClr val="tx1"/>
                </a:solidFill>
              </a:rPr>
              <a:t>тракторист, комбайнер, агроном, хлебороб, мельник, </a:t>
            </a:r>
            <a:r>
              <a:rPr lang="ru-RU" sz="2000" dirty="0" smtClean="0">
                <a:solidFill>
                  <a:schemeClr val="tx1"/>
                </a:solidFill>
              </a:rPr>
              <a:t>пекарь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)</a:t>
            </a: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71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Коррекция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звукопроизношения и формирование фонематического слуха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«</a:t>
            </a:r>
            <a:r>
              <a:rPr lang="ru-RU" sz="2800" b="1" dirty="0">
                <a:solidFill>
                  <a:schemeClr val="tx1"/>
                </a:solidFill>
              </a:rPr>
              <a:t>Повтори правильно</a:t>
            </a:r>
            <a:r>
              <a:rPr lang="ru-RU" sz="2800" b="1" dirty="0" smtClean="0">
                <a:solidFill>
                  <a:schemeClr val="tx1"/>
                </a:solidFill>
              </a:rPr>
              <a:t>» </a:t>
            </a:r>
          </a:p>
          <a:p>
            <a:pPr marL="0" lvl="0" indent="0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«</a:t>
            </a:r>
            <a:r>
              <a:rPr lang="ru-RU" sz="2800" b="1" dirty="0">
                <a:solidFill>
                  <a:schemeClr val="tx1"/>
                </a:solidFill>
              </a:rPr>
              <a:t>Назови профессию с заданным звуком</a:t>
            </a:r>
            <a:r>
              <a:rPr lang="ru-RU" sz="2800" b="1" dirty="0" smtClean="0">
                <a:solidFill>
                  <a:schemeClr val="tx1"/>
                </a:solidFill>
              </a:rPr>
              <a:t>»</a:t>
            </a:r>
          </a:p>
          <a:p>
            <a:pPr marL="0" lvl="0" indent="0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>
                <a:solidFill>
                  <a:schemeClr val="tx1"/>
                </a:solidFill>
              </a:rPr>
              <a:t>«Где находится заданный звук</a:t>
            </a:r>
            <a:r>
              <a:rPr lang="ru-RU" sz="2800" b="1" dirty="0" smtClean="0">
                <a:solidFill>
                  <a:schemeClr val="tx1"/>
                </a:solidFill>
              </a:rPr>
              <a:t>?»</a:t>
            </a:r>
          </a:p>
          <a:p>
            <a:pPr marL="0" lvl="0" indent="0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 «</a:t>
            </a:r>
            <a:r>
              <a:rPr lang="ru-RU" sz="2800" b="1" dirty="0">
                <a:solidFill>
                  <a:schemeClr val="tx1"/>
                </a:solidFill>
              </a:rPr>
              <a:t>Хлопни, если </a:t>
            </a:r>
            <a:r>
              <a:rPr lang="ru-RU" sz="2800" b="1" dirty="0" smtClean="0">
                <a:solidFill>
                  <a:schemeClr val="tx1"/>
                </a:solidFill>
              </a:rPr>
              <a:t>услышишь заданный звук»</a:t>
            </a:r>
          </a:p>
          <a:p>
            <a:pPr marL="0" lvl="0" indent="0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«</a:t>
            </a:r>
            <a:r>
              <a:rPr lang="ru-RU" sz="2800" b="1" dirty="0">
                <a:solidFill>
                  <a:schemeClr val="tx1"/>
                </a:solidFill>
              </a:rPr>
              <a:t>Прохлопай по слогам»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</a:p>
          <a:p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34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Развитие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грамматического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строя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274619" y="1930400"/>
            <a:ext cx="8596313" cy="4539673"/>
          </a:xfrm>
        </p:spPr>
        <p:txBody>
          <a:bodyPr>
            <a:noAutofit/>
          </a:bodyPr>
          <a:lstStyle/>
          <a:p>
            <a:pPr lvl="0"/>
            <a:r>
              <a:rPr lang="ru-RU" sz="2400" dirty="0" smtClean="0"/>
              <a:t>«</a:t>
            </a:r>
            <a:r>
              <a:rPr lang="ru-RU" sz="2400" dirty="0">
                <a:solidFill>
                  <a:schemeClr val="tx1"/>
                </a:solidFill>
              </a:rPr>
              <a:t>Один-много</a:t>
            </a:r>
            <a:r>
              <a:rPr lang="ru-RU" sz="2400" dirty="0" smtClean="0">
                <a:solidFill>
                  <a:schemeClr val="tx1"/>
                </a:solidFill>
              </a:rPr>
              <a:t>»</a:t>
            </a:r>
          </a:p>
          <a:p>
            <a:pPr lvl="0"/>
            <a:r>
              <a:rPr lang="ru-RU" sz="2400" dirty="0" smtClean="0">
                <a:solidFill>
                  <a:schemeClr val="tx1"/>
                </a:solidFill>
              </a:rPr>
              <a:t>«</a:t>
            </a:r>
            <a:r>
              <a:rPr lang="ru-RU" sz="2400" dirty="0">
                <a:solidFill>
                  <a:schemeClr val="tx1"/>
                </a:solidFill>
              </a:rPr>
              <a:t>Сосчитай до 5</a:t>
            </a:r>
            <a:r>
              <a:rPr lang="ru-RU" sz="2400" dirty="0" smtClean="0">
                <a:solidFill>
                  <a:schemeClr val="tx1"/>
                </a:solidFill>
              </a:rPr>
              <a:t>»</a:t>
            </a:r>
          </a:p>
          <a:p>
            <a:pPr lvl="0"/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«2-5-9</a:t>
            </a:r>
            <a:r>
              <a:rPr lang="ru-RU" sz="2400" dirty="0" smtClean="0">
                <a:solidFill>
                  <a:schemeClr val="tx1"/>
                </a:solidFill>
              </a:rPr>
              <a:t>»,</a:t>
            </a:r>
          </a:p>
          <a:p>
            <a:pPr lvl="0"/>
            <a:r>
              <a:rPr lang="ru-RU" sz="2400" dirty="0" smtClean="0">
                <a:solidFill>
                  <a:schemeClr val="tx1"/>
                </a:solidFill>
              </a:rPr>
              <a:t>«</a:t>
            </a:r>
            <a:r>
              <a:rPr lang="ru-RU" sz="2400" dirty="0">
                <a:solidFill>
                  <a:schemeClr val="tx1"/>
                </a:solidFill>
              </a:rPr>
              <a:t>Назови ласково</a:t>
            </a:r>
            <a:r>
              <a:rPr lang="ru-RU" sz="2400" dirty="0" smtClean="0">
                <a:solidFill>
                  <a:schemeClr val="tx1"/>
                </a:solidFill>
              </a:rPr>
              <a:t>»</a:t>
            </a:r>
          </a:p>
          <a:p>
            <a:pPr lvl="0"/>
            <a:r>
              <a:rPr lang="ru-RU" sz="2400" dirty="0" smtClean="0">
                <a:solidFill>
                  <a:schemeClr val="tx1"/>
                </a:solidFill>
              </a:rPr>
              <a:t>«</a:t>
            </a:r>
            <a:r>
              <a:rPr lang="ru-RU" sz="2400" dirty="0">
                <a:solidFill>
                  <a:schemeClr val="tx1"/>
                </a:solidFill>
              </a:rPr>
              <a:t>Мальчик-девочка</a:t>
            </a:r>
            <a:r>
              <a:rPr lang="ru-RU" sz="2400" dirty="0" smtClean="0">
                <a:solidFill>
                  <a:schemeClr val="tx1"/>
                </a:solidFill>
              </a:rPr>
              <a:t>»</a:t>
            </a:r>
          </a:p>
          <a:p>
            <a:pPr lvl="0"/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«Какой? Какая? Какие</a:t>
            </a:r>
            <a:r>
              <a:rPr lang="ru-RU" sz="2400" dirty="0" smtClean="0">
                <a:solidFill>
                  <a:schemeClr val="tx1"/>
                </a:solidFill>
              </a:rPr>
              <a:t>?»,</a:t>
            </a:r>
          </a:p>
          <a:p>
            <a:pPr lvl="0"/>
            <a:r>
              <a:rPr lang="ru-RU" sz="2400" dirty="0" smtClean="0">
                <a:solidFill>
                  <a:schemeClr val="tx1"/>
                </a:solidFill>
              </a:rPr>
              <a:t>«</a:t>
            </a:r>
            <a:r>
              <a:rPr lang="ru-RU" sz="2400" dirty="0">
                <a:solidFill>
                  <a:schemeClr val="tx1"/>
                </a:solidFill>
              </a:rPr>
              <a:t>Чей? Чья? Чьё</a:t>
            </a:r>
            <a:r>
              <a:rPr lang="ru-RU" sz="2400" dirty="0" smtClean="0">
                <a:solidFill>
                  <a:schemeClr val="tx1"/>
                </a:solidFill>
              </a:rPr>
              <a:t>?» </a:t>
            </a:r>
          </a:p>
          <a:p>
            <a:pPr lvl="0"/>
            <a:r>
              <a:rPr lang="ru-RU" sz="2400" dirty="0" smtClean="0">
                <a:solidFill>
                  <a:schemeClr val="tx1"/>
                </a:solidFill>
              </a:rPr>
              <a:t>«Из чего какой?» </a:t>
            </a:r>
            <a:r>
              <a:rPr lang="ru-RU" sz="2400" dirty="0">
                <a:solidFill>
                  <a:schemeClr val="tx1"/>
                </a:solidFill>
              </a:rPr>
              <a:t> </a:t>
            </a:r>
            <a:endParaRPr lang="ru-RU" sz="2400" dirty="0" smtClean="0">
              <a:solidFill>
                <a:schemeClr val="tx1"/>
              </a:solidFill>
            </a:endParaRPr>
          </a:p>
          <a:p>
            <a:pPr lvl="0"/>
            <a:r>
              <a:rPr lang="ru-RU" sz="2400" dirty="0">
                <a:solidFill>
                  <a:schemeClr val="tx1"/>
                </a:solidFill>
              </a:rPr>
              <a:t>«Назови первый и последний звук</a:t>
            </a:r>
            <a:r>
              <a:rPr lang="ru-RU" sz="2400" dirty="0" smtClean="0">
                <a:solidFill>
                  <a:schemeClr val="tx1"/>
                </a:solidFill>
              </a:rPr>
              <a:t>»</a:t>
            </a:r>
            <a:endParaRPr lang="ru-RU" sz="2400" dirty="0">
              <a:solidFill>
                <a:schemeClr val="tx1"/>
              </a:solidFill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9563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«Один-много»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6" name="Picture 8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65" t="4956" r="7762" b="6559"/>
          <a:stretch/>
        </p:blipFill>
        <p:spPr bwMode="auto">
          <a:xfrm>
            <a:off x="677334" y="1565027"/>
            <a:ext cx="3020292" cy="424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65" t="4956" r="7762" b="6559"/>
          <a:stretch/>
        </p:blipFill>
        <p:spPr bwMode="auto">
          <a:xfrm>
            <a:off x="5860471" y="1565027"/>
            <a:ext cx="3020292" cy="424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65" t="4956" r="7762" b="6559"/>
          <a:stretch/>
        </p:blipFill>
        <p:spPr bwMode="auto">
          <a:xfrm>
            <a:off x="8880763" y="1565028"/>
            <a:ext cx="3020292" cy="424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92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«Сосчитай до 5»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38" y="1272312"/>
            <a:ext cx="2726169" cy="286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154" y="4276085"/>
            <a:ext cx="2493848" cy="262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939" y="4192958"/>
            <a:ext cx="2440282" cy="256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078" y="1270000"/>
            <a:ext cx="2726169" cy="286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930" y="1270000"/>
            <a:ext cx="2726169" cy="286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83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39091"/>
          </a:xfrm>
        </p:spPr>
        <p:txBody>
          <a:bodyPr/>
          <a:lstStyle/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2-5-9»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30" y="1391616"/>
            <a:ext cx="1964170" cy="130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504" y="1391616"/>
            <a:ext cx="1964170" cy="130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30" y="2971034"/>
            <a:ext cx="1964170" cy="130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6"/>
          <a:stretch/>
        </p:blipFill>
        <p:spPr bwMode="auto">
          <a:xfrm>
            <a:off x="697443" y="4682595"/>
            <a:ext cx="1122218" cy="130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161" y="2938105"/>
            <a:ext cx="1964170" cy="130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45" y="2938106"/>
            <a:ext cx="1964170" cy="130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529" y="2938107"/>
            <a:ext cx="1964170" cy="130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213" y="2984624"/>
            <a:ext cx="1964170" cy="130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Picture backgrou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6"/>
          <a:stretch/>
        </p:blipFill>
        <p:spPr bwMode="auto">
          <a:xfrm>
            <a:off x="2035930" y="4607162"/>
            <a:ext cx="1122218" cy="130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Picture backgrou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6"/>
          <a:stretch/>
        </p:blipFill>
        <p:spPr bwMode="auto">
          <a:xfrm>
            <a:off x="3337807" y="4607163"/>
            <a:ext cx="1122218" cy="130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Picture backgrou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6"/>
          <a:stretch/>
        </p:blipFill>
        <p:spPr bwMode="auto">
          <a:xfrm>
            <a:off x="4633383" y="4607164"/>
            <a:ext cx="1122218" cy="130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Picture backgrou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6"/>
          <a:stretch/>
        </p:blipFill>
        <p:spPr bwMode="auto">
          <a:xfrm>
            <a:off x="5872924" y="4607165"/>
            <a:ext cx="1122218" cy="130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Picture backgrou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6"/>
          <a:stretch/>
        </p:blipFill>
        <p:spPr bwMode="auto">
          <a:xfrm>
            <a:off x="7081821" y="4562771"/>
            <a:ext cx="1122218" cy="130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Picture backgrou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6"/>
          <a:stretch/>
        </p:blipFill>
        <p:spPr bwMode="auto">
          <a:xfrm>
            <a:off x="8290718" y="4552690"/>
            <a:ext cx="1122218" cy="130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Picture backgrou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6"/>
          <a:stretch/>
        </p:blipFill>
        <p:spPr bwMode="auto">
          <a:xfrm>
            <a:off x="9499615" y="4552691"/>
            <a:ext cx="1122218" cy="130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Picture backgrou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6"/>
          <a:stretch/>
        </p:blipFill>
        <p:spPr bwMode="auto">
          <a:xfrm>
            <a:off x="10708512" y="4534121"/>
            <a:ext cx="1122218" cy="130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81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259</TotalTime>
  <Words>459</Words>
  <Application>Microsoft Office PowerPoint</Application>
  <PresentationFormat>Произвольный</PresentationFormat>
  <Paragraphs>124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Аспект</vt:lpstr>
      <vt:lpstr>Логопедические игры для ранней профориентации дошкольников</vt:lpstr>
      <vt:lpstr>Актуальность</vt:lpstr>
      <vt:lpstr>Целью профориентации в дошкольном возрасте является расширение знаний о мире профессий, формирование интереса к трудовой деятельности взрослых. </vt:lpstr>
      <vt:lpstr>Лексические темы по учебному плану</vt:lpstr>
      <vt:lpstr>Коррекция звукопроизношения и формирование фонематического слуха</vt:lpstr>
      <vt:lpstr>Развитие грамматического строя</vt:lpstr>
      <vt:lpstr>«Один-много» </vt:lpstr>
      <vt:lpstr>«Сосчитай до 5» </vt:lpstr>
      <vt:lpstr>«2-5-9»</vt:lpstr>
      <vt:lpstr>«Назови ласково»</vt:lpstr>
      <vt:lpstr>«Какой? Какая? Какие?» </vt:lpstr>
      <vt:lpstr>«Чей? Чья? Чьё?»  («Жадина») </vt:lpstr>
      <vt:lpstr>«Из чего какой?»</vt:lpstr>
      <vt:lpstr>Расширение словарного запаса</vt:lpstr>
      <vt:lpstr>«Кто где работает?» </vt:lpstr>
      <vt:lpstr>«Кто это делает?» </vt:lpstr>
      <vt:lpstr>«Для человека какой профессии это нужно?»  </vt:lpstr>
      <vt:lpstr>«Кому это нужно для работы?» </vt:lpstr>
      <vt:lpstr>«Кто больше назовет действий?» </vt:lpstr>
      <vt:lpstr>«Четвертый лишний»  </vt:lpstr>
      <vt:lpstr>Развитие связной речи</vt:lpstr>
      <vt:lpstr>«Продолжи предложение» </vt:lpstr>
      <vt:lpstr>«Расскажи-ка» (рассказ по мнемотаблицам)</vt:lpstr>
      <vt:lpstr>«Составь рассказ по плану»  </vt:lpstr>
      <vt:lpstr>«Нарисуй портрет» (словесный)  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Логопедические игры для ранней профориентации дошкольников</dc:title>
  <dc:creator>ludmila</dc:creator>
  <cp:lastModifiedBy>Артемова</cp:lastModifiedBy>
  <cp:revision>37</cp:revision>
  <dcterms:created xsi:type="dcterms:W3CDTF">2024-10-14T13:26:06Z</dcterms:created>
  <dcterms:modified xsi:type="dcterms:W3CDTF">2025-08-21T10:26:37Z</dcterms:modified>
</cp:coreProperties>
</file>