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1151" r:id="rId2"/>
    <p:sldId id="2147380986" r:id="rId3"/>
    <p:sldId id="2147380987" r:id="rId4"/>
    <p:sldId id="1204" r:id="rId5"/>
    <p:sldId id="2147380985" r:id="rId6"/>
    <p:sldId id="1208" r:id="rId7"/>
    <p:sldId id="2147380983" r:id="rId8"/>
    <p:sldId id="2147380989" r:id="rId9"/>
    <p:sldId id="1206" r:id="rId10"/>
    <p:sldId id="1207" r:id="rId11"/>
    <p:sldId id="2147380990" r:id="rId12"/>
  </p:sldIdLst>
  <p:sldSz cx="12192000" cy="6858000"/>
  <p:notesSz cx="6808788" cy="9929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3D6"/>
    <a:srgbClr val="FF5050"/>
    <a:srgbClr val="D5FC79"/>
    <a:srgbClr val="003399"/>
    <a:srgbClr val="F7F9FD"/>
    <a:srgbClr val="4165D5"/>
    <a:srgbClr val="F9FAFF"/>
    <a:srgbClr val="4467D6"/>
    <a:srgbClr val="652D90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93494" autoAdjust="0"/>
  </p:normalViewPr>
  <p:slideViewPr>
    <p:cSldViewPr snapToGrid="0">
      <p:cViewPr varScale="1">
        <p:scale>
          <a:sx n="60" d="100"/>
          <a:sy n="60" d="100"/>
        </p:scale>
        <p:origin x="876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01D588-995E-4058-A1AC-2202FA407231}" type="datetimeFigureOut">
              <a:rPr lang="ru-RU" smtClean="0"/>
              <a:pPr/>
              <a:t>28.08.2025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7038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78722"/>
            <a:ext cx="544703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50475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31600"/>
            <a:ext cx="2950475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59AE0-8241-4DA1-B995-4BCA02939E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29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08E3B4-A007-4A58-91E2-311CDF4612DB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5515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DC9FC-826B-4658-9364-527249E573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8C20E0-59C5-4081-96BD-F3EE3865D1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5ECC646-FC0B-4822-AC8A-696A2E17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E200A3-9893-41BC-A0E9-C37DF400C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D05D24-0F12-4D53-BF94-20898B649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5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0A644-2EA6-4F08-B86C-ADA5BBA93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BB7856E-1096-4F4F-A823-8700C664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1DCF877-A5BA-4414-81F6-3873D86BB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527A82E-A5F4-4B5C-9E26-65C4FCA03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F5F6CC-EB98-4D17-972A-D274FD132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4563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0577D2F-1923-4C05-821E-525E12F716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3B98E17-FF5B-4721-85A3-AF3B6F8670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EEA7CD-CB64-4D91-90E8-E60A848D5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A1DA46D-D785-45CB-93D3-E245E37E9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28D4121-DD58-4F45-AB76-12A1DE12A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9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08A405-2B76-448B-8BAF-D3237C6A5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3C8976-FD92-4E23-930B-F5CB94DB4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83604A-8975-48F3-8DDA-341E074C4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E33AED-85A5-4933-9BCE-DEEDD29DD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87A7D2-33F8-4F03-B7A1-AEF5618DD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04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F2D63DB-E595-425D-95E0-8E38E9F45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844B346-6C3D-4FC9-BBD4-E8E42C9BF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300E92-DDA0-433E-8E64-D971C0C81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C512B2-0455-4F01-9CE3-CE5795F07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828A3B-0DE1-43BC-9AA8-843D86A53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138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771EF2-4808-46EA-A1AC-10AD5D883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1EE7DA-2CF6-4A74-AF3C-002A33F951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3564B1-380C-4B96-A8EC-31F0EDAA3A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2583CF-38FC-4F2E-BFD0-03C88C1395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2F8F1E-0C98-4E0C-9FFA-39E65135E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204550-B69A-4B67-9139-D8E795416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62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C0A0BA-0CA3-4A5D-839D-A717E6871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93A3CB-DBA1-4AEF-BADB-F5AA85C22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5B906E-F5D5-4B1E-9E81-27D4C80A4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BE29B6-25CA-41AD-8C78-34221D0BD8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13DDAC8-243A-4836-AB23-ADB6398363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04DD196-4250-4E01-B351-920AC4884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8115795-F801-4CF5-B856-D02905D14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CBB026-8B1E-4044-9194-F51BD8D7A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3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1FAA0-F493-4999-A6D1-7F742D1D8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960F2B1-CE0F-45C0-B2F5-C13B892B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BE83EAF-92A1-4A2A-B108-6E8F29C85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A15C73-C440-4F14-8DB3-C00F9A147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425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F89E312-64F7-47CE-991C-772B70EA1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6C050D-4AF0-4F9C-AEAD-8C7A86956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146330F-77C5-4A45-B8BE-F02353425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8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12A04-AD20-45AD-ACC2-84DD5F081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821D0A-6994-4567-BA0F-DCBFA3C2C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4AC3A18-20CA-4CF1-8E25-63FE79CDA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12AF3A6-8108-469E-8D04-44CB4A4A4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BB8655-D0E2-4516-8DAE-7A97A2268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106BBB-427F-4EE5-9835-793DEE0F5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50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DD1B1B-559D-43B0-A888-0F638FF41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00C0EF-3ECE-4393-80B2-EF9217BF0A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7D8F39-CF13-49F6-B225-F8E09BDC04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58E2F0-7623-4A8E-9A03-4F806DD1F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6A6BD7-50B1-4B4B-B582-B21AE89B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DDFDBF-2E13-4CA4-82FA-D331297F8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7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C16295-54A7-4B6A-9BC7-00F50DA24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241F5F-CCB9-413E-B21E-162FA1AD1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610126-36D0-4CD9-B7F1-0424B05494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1BE829-988C-4C79-A8DF-BE63EE26364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28.08.2025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630FDA-D3A9-4105-A528-FBA66E5BB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D6414A-76E7-485C-8B44-8945F74D43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46F1A-8BE1-4082-8BD2-03F06D71EDA4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949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ation.pravo.gov.ru/document/0001202506240021" TargetMode="External"/><Relationship Id="rId7" Type="http://schemas.openxmlformats.org/officeDocument/2006/relationships/hyperlink" Target="https://normativ.kontur.ru/document?moduleId=1100&amp;documentId=60201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olymp.bmstu.ru/ru" TargetMode="External"/><Relationship Id="rId3" Type="http://schemas.microsoft.com/office/2007/relationships/hdphoto" Target="../media/hdphoto1.wdp"/><Relationship Id="rId7" Type="http://schemas.openxmlformats.org/officeDocument/2006/relationships/hyperlink" Target="https://olymp-online.mipt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vuz.innopolis.university/pre-olympiads/innopolis-open" TargetMode="External"/><Relationship Id="rId5" Type="http://schemas.openxmlformats.org/officeDocument/2006/relationships/hyperlink" Target="https://ai.edu.gov.ru/" TargetMode="External"/><Relationship Id="rId4" Type="http://schemas.openxmlformats.org/officeDocument/2006/relationships/hyperlink" Target="https://ntcontest.ru/" TargetMode="External"/><Relationship Id="rId9" Type="http://schemas.openxmlformats.org/officeDocument/2006/relationships/hyperlink" Target="https://techno-cup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disk.yandex.ru/i/9BdvkXXS-jz6Ng" TargetMode="External"/><Relationship Id="rId4" Type="http://schemas.openxmlformats.org/officeDocument/2006/relationships/hyperlink" Target="https://chat.deepseek.com/" TargetMode="External"/><Relationship Id="rId9" Type="http://schemas.openxmlformats.org/officeDocument/2006/relationships/hyperlink" Target="https://disk.yandex.ru/i/iIAG4A_KR6C00w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chat.deepseek.com/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alice.yandex.ru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ga.chat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u.mipt.ru/ai/" TargetMode="External"/><Relationship Id="rId3" Type="http://schemas.openxmlformats.org/officeDocument/2006/relationships/hyperlink" Target="https://education.yandex.ru/uchebnik/main" TargetMode="External"/><Relationship Id="rId7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lck.ru/3MQ6RX" TargetMode="External"/><Relationship Id="rId11" Type="http://schemas.openxmlformats.org/officeDocument/2006/relationships/image" Target="../media/image19.png"/><Relationship Id="rId5" Type="http://schemas.openxmlformats.org/officeDocument/2006/relationships/image" Target="../media/image15.png"/><Relationship Id="rId10" Type="http://schemas.openxmlformats.org/officeDocument/2006/relationships/image" Target="../media/image18.png"/><Relationship Id="rId4" Type="http://schemas.openxmlformats.org/officeDocument/2006/relationships/hyperlink" Target="https://disk.yandex.ru/d/ungm4_Ebzwmj9w" TargetMode="External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courses.sberuniversity.ru/ai-education" TargetMode="External"/><Relationship Id="rId3" Type="http://schemas.microsoft.com/office/2007/relationships/hdphoto" Target="../media/hdphoto1.wdp"/><Relationship Id="rId7" Type="http://schemas.openxmlformats.org/officeDocument/2006/relationships/hyperlink" Target="https://clck.ru/3NtJy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lck.ru/3NtJy6" TargetMode="External"/><Relationship Id="rId5" Type="http://schemas.openxmlformats.org/officeDocument/2006/relationships/hyperlink" Target="https://clck.ru/3NtJqM" TargetMode="External"/><Relationship Id="rId4" Type="http://schemas.openxmlformats.org/officeDocument/2006/relationships/hyperlink" Target="https://clck.ru/3NtJq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hyperlink" Target="https://www.gosuslugi.ru/help/faq/myschool_app/711241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>
            <a:extLst>
              <a:ext uri="{FF2B5EF4-FFF2-40B4-BE49-F238E27FC236}">
                <a16:creationId xmlns:a16="http://schemas.microsoft.com/office/drawing/2014/main" id="{CC3AB971-2A29-704D-84EE-CF8650A71C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alphaModFix amt="5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4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8892" y="568608"/>
            <a:ext cx="7093108" cy="618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4C9F870-3B41-4A2B-BD68-13AEB4A7EC70}"/>
              </a:ext>
            </a:extLst>
          </p:cNvPr>
          <p:cNvSpPr txBox="1"/>
          <p:nvPr/>
        </p:nvSpPr>
        <p:spPr>
          <a:xfrm>
            <a:off x="875024" y="820215"/>
            <a:ext cx="10924786" cy="64479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3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20000"/>
                    <a:lumOff val="80000"/>
                  </a:srgbClr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2025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F2D940D-C610-4211-A342-7A0B3F2B94E3}"/>
              </a:ext>
            </a:extLst>
          </p:cNvPr>
          <p:cNvSpPr/>
          <p:nvPr/>
        </p:nvSpPr>
        <p:spPr>
          <a:xfrm>
            <a:off x="414620" y="2659559"/>
            <a:ext cx="113851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200" b="1" dirty="0">
                <a:solidFill>
                  <a:srgbClr val="00339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СЕКЦИЯ:</a:t>
            </a:r>
            <a:endParaRPr lang="en-US" sz="4200" b="1" dirty="0">
              <a:solidFill>
                <a:srgbClr val="003399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lvl="0"/>
            <a:r>
              <a:rPr lang="ru-RU" sz="4200" b="1" dirty="0">
                <a:solidFill>
                  <a:srgbClr val="003399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«Искусственный интеллект и цифровизация»</a:t>
            </a:r>
          </a:p>
        </p:txBody>
      </p:sp>
    </p:spTree>
    <p:extLst>
      <p:ext uri="{BB962C8B-B14F-4D97-AF65-F5344CB8AC3E}">
        <p14:creationId xmlns:p14="http://schemas.microsoft.com/office/powerpoint/2010/main" val="1107884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80F5D6D-A907-4C9E-82C5-36789268CD5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14733" r="13049"/>
          <a:stretch/>
        </p:blipFill>
        <p:spPr>
          <a:xfrm>
            <a:off x="8842077" y="189630"/>
            <a:ext cx="2976113" cy="231803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F937C59-205B-4B4F-A3B9-D20562254723}"/>
              </a:ext>
            </a:extLst>
          </p:cNvPr>
          <p:cNvSpPr/>
          <p:nvPr/>
        </p:nvSpPr>
        <p:spPr>
          <a:xfrm>
            <a:off x="422993" y="640025"/>
            <a:ext cx="76870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hlinkClick r:id="rId3"/>
              </a:rPr>
              <a:t>Федеральный закон от 24.06.2025 № 156-ФЗ</a:t>
            </a:r>
            <a:endParaRPr lang="ru-RU" sz="1600" dirty="0"/>
          </a:p>
          <a:p>
            <a:r>
              <a:rPr lang="ru-RU" sz="1400" dirty="0"/>
              <a:t>"О создании многофункционального сервиса обмена информацией и о внесении изменений в отдельные законодательные акты Российской Федерации"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FFB6368-5A0A-428D-94F4-6793A395840A}"/>
              </a:ext>
            </a:extLst>
          </p:cNvPr>
          <p:cNvSpPr/>
          <p:nvPr/>
        </p:nvSpPr>
        <p:spPr>
          <a:xfrm>
            <a:off x="379449" y="82677"/>
            <a:ext cx="69985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3399"/>
                </a:solidFill>
                <a:ea typeface="+mj-ea"/>
                <a:cs typeface="Times New Roman" panose="02020603050405020304" pitchFamily="18" charset="0"/>
              </a:rPr>
              <a:t>Переход на новый Российский мессенджер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D8BB45-1F3B-44FB-A378-C80BC9C596E7}"/>
              </a:ext>
            </a:extLst>
          </p:cNvPr>
          <p:cNvSpPr txBox="1"/>
          <p:nvPr/>
        </p:nvSpPr>
        <p:spPr>
          <a:xfrm>
            <a:off x="612921" y="5180641"/>
            <a:ext cx="100929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ЗАДАЧА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B9EFB3B-24C6-4CB0-9823-1552F249876C}"/>
              </a:ext>
            </a:extLst>
          </p:cNvPr>
          <p:cNvSpPr txBox="1"/>
          <p:nvPr/>
        </p:nvSpPr>
        <p:spPr>
          <a:xfrm>
            <a:off x="307061" y="5724840"/>
            <a:ext cx="9417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Перенести все деловое общение в российский мессенджер МАХ с 1 сентября 2025 г.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dirty="0">
                <a:solidFill>
                  <a:srgbClr val="0070C0"/>
                </a:solidFill>
              </a:rPr>
              <a:t>Включить в критерии эффективности педагогических работников показатель, связанный с переходом на новый мессенджер ученических и родительских чатов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39EF02-3425-4FD5-B910-4115876BC24F}"/>
              </a:ext>
            </a:extLst>
          </p:cNvPr>
          <p:cNvSpPr txBox="1"/>
          <p:nvPr/>
        </p:nvSpPr>
        <p:spPr>
          <a:xfrm>
            <a:off x="7580681" y="3842980"/>
            <a:ext cx="356638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ЗАДАНИЕ для </a:t>
            </a:r>
            <a:r>
              <a:rPr lang="ru-RU" b="1" dirty="0">
                <a:solidFill>
                  <a:srgbClr val="C00000"/>
                </a:solidFill>
              </a:rPr>
              <a:t>ВСЕХ</a:t>
            </a:r>
            <a:r>
              <a:rPr lang="ru-RU" dirty="0">
                <a:solidFill>
                  <a:srgbClr val="0070C0"/>
                </a:solidFill>
              </a:rPr>
              <a:t> групп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44FBC1F-8444-47A2-9B3E-7C32A1092DE8}"/>
              </a:ext>
            </a:extLst>
          </p:cNvPr>
          <p:cNvSpPr txBox="1"/>
          <p:nvPr/>
        </p:nvSpPr>
        <p:spPr>
          <a:xfrm>
            <a:off x="7378032" y="4536310"/>
            <a:ext cx="558114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Скачать и установить приложение МАХ.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Создать общий чат с руководителем ТУ/ ДО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2800AD-BBB5-4424-915D-0F7AC1DB5C76}"/>
              </a:ext>
            </a:extLst>
          </p:cNvPr>
          <p:cNvSpPr txBox="1"/>
          <p:nvPr/>
        </p:nvSpPr>
        <p:spPr>
          <a:xfrm flipH="1">
            <a:off x="449197" y="3081476"/>
            <a:ext cx="4726651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Простой переход чатов из </a:t>
            </a:r>
            <a:r>
              <a:rPr lang="ru-RU" sz="1600" dirty="0" err="1"/>
              <a:t>Сферума</a:t>
            </a:r>
            <a:r>
              <a:rPr lang="ru-RU" sz="1600" dirty="0"/>
              <a:t> в МАХ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Все привычные функции </a:t>
            </a:r>
            <a:r>
              <a:rPr lang="ru-RU" sz="1600" dirty="0" err="1"/>
              <a:t>Сферума</a:t>
            </a:r>
            <a:endParaRPr lang="ru-RU" sz="16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Доступ ко всем учебным сервисам: ФГИС «Моя школа», события Пушкинской карты, помощник ученика, чат-бот Рособрнадзора, Переменка – сервис для полезного отдыха между уроками</a:t>
            </a:r>
          </a:p>
        </p:txBody>
      </p:sp>
      <p:pic>
        <p:nvPicPr>
          <p:cNvPr id="12" name="Picture 2" descr="http://qrcoder.ru/code/?https%3A%2F%2Fdownload.max.ru%2F&amp;6&amp;0">
            <a:extLst>
              <a:ext uri="{FF2B5EF4-FFF2-40B4-BE49-F238E27FC236}">
                <a16:creationId xmlns:a16="http://schemas.microsoft.com/office/drawing/2014/main" id="{8106FE5C-91B9-44D9-B54B-43F336A109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710" y="3559122"/>
            <a:ext cx="18859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14D3A0D1-7A07-4305-BC2E-B383ADE3170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2" y="1878163"/>
            <a:ext cx="2472532" cy="96940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5CBE503-D216-414C-9DDE-EF6736F3CEE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68503">
            <a:off x="221642" y="784897"/>
            <a:ext cx="344189" cy="273507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49EAB72-C579-48BC-86D8-25D48C25D161}"/>
              </a:ext>
            </a:extLst>
          </p:cNvPr>
          <p:cNvSpPr/>
          <p:nvPr/>
        </p:nvSpPr>
        <p:spPr>
          <a:xfrm>
            <a:off x="3644221" y="1505870"/>
            <a:ext cx="50472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 </a:t>
            </a:r>
            <a:r>
              <a:rPr lang="ru-RU" sz="1400" dirty="0">
                <a:hlinkClick r:id="rId7"/>
              </a:rPr>
              <a:t>Распоряжение №1880-р от 12 июля 2025 года</a:t>
            </a:r>
            <a:endParaRPr lang="ru-RU" sz="1400" dirty="0"/>
          </a:p>
          <a:p>
            <a:r>
              <a:rPr lang="ru-RU" sz="1400" dirty="0"/>
              <a:t> Определяющее «Цифровую платформу МАХ» обеспечить функционирование многофункционального сервиса обмена информацией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E6F95C6-C785-4F18-AD93-00976104B5B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568503">
            <a:off x="3472127" y="1605011"/>
            <a:ext cx="344189" cy="273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1921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1ED50F7E-E468-45F0-813B-2741E1BF02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alphaModFix amt="5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8892" y="167164"/>
            <a:ext cx="7093108" cy="618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AB5225-5A3A-4BED-8523-1053C60FC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0018C0-AE0D-4976-AF1C-C347B7787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ТЕХНОЛОГИЧЕСКАЯ ОЛИМПИАДА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https://ntcontest.ru/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Всероссийская олимпиада по искусственному интеллекту 2025</a:t>
            </a: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https://ai.edu.gov.ru/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олимпиада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Innopolis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Open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https://dovuz.innopolis.university/pre-olympiads/innopolis-open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  «Физтех»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https://olymp-online.mipt.ru/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школьников «Шаг в будущее»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https://olymp.bmstu.ru/ru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школьников по программированию «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ТехноКубок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https://techno-cup.ru/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949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14BFE7E-CA8E-4A1C-91C5-B3CA3894D29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alphaModFix amt="5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8892" y="0"/>
            <a:ext cx="7093108" cy="618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4AFE2FB1-4311-4EE6-B5FF-C4D632083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9268" y="668969"/>
            <a:ext cx="7203688" cy="550799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Искусственный интеллект (ИИ) является важнейшим компонентом цифровизации, усиливая ее, позволяя автоматизировать, оптимизировать и модернизировать процессы. 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Цифровизация, представляющая собой переход на цифровые технологии, становится "умнее" и эффективнее благодаря ИИ, который обеспечивает более глубокую интеграцию цифровых решений и способствует трансформации бизнеса на основе данных, инноваций и конкурентных преимуществ. </a:t>
            </a:r>
          </a:p>
        </p:txBody>
      </p:sp>
      <p:pic>
        <p:nvPicPr>
          <p:cNvPr id="1026" name="Picture 2" descr="Искусственный интеллект в цифровом управлении: влияние на будущее  технологий и бизнеса - Современные технологии управления">
            <a:extLst>
              <a:ext uri="{FF2B5EF4-FFF2-40B4-BE49-F238E27FC236}">
                <a16:creationId xmlns:a16="http://schemas.microsoft.com/office/drawing/2014/main" id="{14CC6AD7-1E6B-49B4-80B3-1CE632642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62" y="1851207"/>
            <a:ext cx="4119562" cy="433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233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857FC88-AD7A-49FE-8B11-2929E12A3E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alphaModFix amt="5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8892" y="0"/>
            <a:ext cx="7093108" cy="618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AE7FC3-FD99-44D3-B7AE-35D144CAC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2299"/>
          </a:xfrm>
        </p:spPr>
        <p:txBody>
          <a:bodyPr>
            <a:noAutofit/>
          </a:bodyPr>
          <a:lstStyle/>
          <a:p>
            <a:pPr font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Цифровизация – это процесс внедрения и использования цифровых технологий в различных сферах.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C97FDA-C5A1-423C-BDAB-525DAD433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443" y="1248934"/>
            <a:ext cx="11608419" cy="56202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Модернизация и автоматизация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нацелена на автоматизацию существующих процессов и модернизацию работы организаций, делая их более эффективными. 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"умных" возможностей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 добавляет в цифровизацию интеллект, делая технологии более автономными и способными к принятию решений. 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сложных задач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 позволяет автоматизировать не только рутинные, но и сложные задачи, например, анализ данных с датчиков, оптимизацию ассортимента продукции или подготовку документов в судах. 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процессов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ИИ происходит оптимизация рабочих процессов, мерчандайзинга, ассортимента продукции и других функций. 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Инновации и конкурентное преимущество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 открывает возможности для внедрения инноваций и получения конкурентных преимуществ, трансформируя бизнес на основе передовых технологий. 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Умные продукты и сервисы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font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 позволяет создавать "умные" продукты и сервисы, например, умные средства индивидуальной защиты (СИЗ) или системы контроля безопасности на производстве. 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Взаимосвязь ИИ и цифровизации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Цифровизация предоставляет платформу и данные для работы ИИ, а ИИ, в свою очередь, делает цифровизацию более мощной и эффективной. Это создает синергию, позволяющую организациям и целым отраслям развиваться, внедряя инновационные решения и повышая производительность труда</a:t>
            </a:r>
          </a:p>
        </p:txBody>
      </p:sp>
    </p:spTree>
    <p:extLst>
      <p:ext uri="{BB962C8B-B14F-4D97-AF65-F5344CB8AC3E}">
        <p14:creationId xmlns:p14="http://schemas.microsoft.com/office/powerpoint/2010/main" val="86146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A4B1A6B-D63B-4B7D-ACB7-B4E042BBF8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454" y="524107"/>
            <a:ext cx="5300546" cy="29189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8968FB9-64D5-4EB3-B2F9-83686FCAA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36" y="132457"/>
            <a:ext cx="6391786" cy="3095774"/>
          </a:xfrm>
          <a:prstGeom prst="rect">
            <a:avLst/>
          </a:prstGeo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EC453617-14C2-41A8-B46A-1C2545F66F51}"/>
              </a:ext>
            </a:extLst>
          </p:cNvPr>
          <p:cNvSpPr/>
          <p:nvPr/>
        </p:nvSpPr>
        <p:spPr>
          <a:xfrm>
            <a:off x="5325208" y="4930035"/>
            <a:ext cx="545123" cy="53633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6D4B6133-216F-49FE-976A-2494A642563D}"/>
              </a:ext>
            </a:extLst>
          </p:cNvPr>
          <p:cNvSpPr/>
          <p:nvPr/>
        </p:nvSpPr>
        <p:spPr>
          <a:xfrm rot="5400000">
            <a:off x="3245995" y="3257649"/>
            <a:ext cx="785936" cy="92781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3B6892-0422-4E80-9853-7A27744B4F79}"/>
              </a:ext>
            </a:extLst>
          </p:cNvPr>
          <p:cNvSpPr txBox="1"/>
          <p:nvPr/>
        </p:nvSpPr>
        <p:spPr>
          <a:xfrm>
            <a:off x="299049" y="2338754"/>
            <a:ext cx="101983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/>
              <a:t>Апрель 2025 г.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E3C99E-E661-4E9A-BF80-C6F6D96B89ED}"/>
              </a:ext>
            </a:extLst>
          </p:cNvPr>
          <p:cNvSpPr txBox="1"/>
          <p:nvPr/>
        </p:nvSpPr>
        <p:spPr>
          <a:xfrm>
            <a:off x="663278" y="4182537"/>
            <a:ext cx="10229339" cy="2031325"/>
          </a:xfrm>
          <a:prstGeom prst="rect">
            <a:avLst/>
          </a:prstGeom>
          <a:solidFill>
            <a:srgbClr val="F9FAFF"/>
          </a:solidFill>
          <a:ln>
            <a:solidFill>
              <a:srgbClr val="4467D6"/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4165D5"/>
                </a:solidFill>
              </a:rPr>
              <a:t>Вызовы:</a:t>
            </a:r>
          </a:p>
          <a:p>
            <a:pPr marL="342900" indent="-342900">
              <a:buAutoNum type="arabicPeriod"/>
            </a:pPr>
            <a:r>
              <a:rPr lang="ru-RU" dirty="0"/>
              <a:t>Трансформация миропорядка и ценностная война против России</a:t>
            </a:r>
          </a:p>
          <a:p>
            <a:pPr marL="342900" indent="-342900">
              <a:buAutoNum type="arabicPeriod"/>
            </a:pPr>
            <a:r>
              <a:rPr lang="ru-RU" dirty="0"/>
              <a:t>Необходимость обеспечения технологического лидерства и устойчивой и динамичной экономики</a:t>
            </a:r>
          </a:p>
          <a:p>
            <a:pPr marL="342900" indent="-342900">
              <a:buAutoNum type="arabicPeriod"/>
            </a:pPr>
            <a:r>
              <a:rPr lang="ru-RU" dirty="0"/>
              <a:t>Стремительное развитие искусственного интеллекта и цифровых технологий</a:t>
            </a:r>
          </a:p>
          <a:p>
            <a:pPr marL="342900" indent="-342900">
              <a:buAutoNum type="arabicPeriod"/>
            </a:pPr>
            <a:r>
              <a:rPr lang="ru-RU" dirty="0"/>
              <a:t>Неравные стартовые возможности и разобщенность социальных групп</a:t>
            </a:r>
          </a:p>
          <a:p>
            <a:pPr marL="342900" indent="-342900">
              <a:buAutoNum type="arabicPeriod"/>
            </a:pPr>
            <a:r>
              <a:rPr lang="ru-RU" dirty="0"/>
              <a:t>Демографическая ситуация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0" name="Стрелка: вправо 9">
            <a:extLst>
              <a:ext uri="{FF2B5EF4-FFF2-40B4-BE49-F238E27FC236}">
                <a16:creationId xmlns:a16="http://schemas.microsoft.com/office/drawing/2014/main" id="{CD5D42DD-E7A8-4E6A-BE94-7E3D69F1BA83}"/>
              </a:ext>
            </a:extLst>
          </p:cNvPr>
          <p:cNvSpPr/>
          <p:nvPr/>
        </p:nvSpPr>
        <p:spPr>
          <a:xfrm rot="16200000">
            <a:off x="8948405" y="3304693"/>
            <a:ext cx="785936" cy="927818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8421CA54-2E67-4170-B44A-6754213060E4}"/>
              </a:ext>
            </a:extLst>
          </p:cNvPr>
          <p:cNvSpPr/>
          <p:nvPr/>
        </p:nvSpPr>
        <p:spPr>
          <a:xfrm>
            <a:off x="414068" y="5047236"/>
            <a:ext cx="8341743" cy="301925"/>
          </a:xfrm>
          <a:prstGeom prst="roundRect">
            <a:avLst/>
          </a:prstGeom>
          <a:solidFill>
            <a:schemeClr val="accent1"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06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Вырезка экрана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3" y="668647"/>
            <a:ext cx="5631092" cy="50871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629812-1E29-4715-9D1C-D99F3B97F9A8}"/>
              </a:ext>
            </a:extLst>
          </p:cNvPr>
          <p:cNvSpPr txBox="1"/>
          <p:nvPr/>
        </p:nvSpPr>
        <p:spPr>
          <a:xfrm>
            <a:off x="153765" y="11718"/>
            <a:ext cx="68234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3399"/>
                </a:solidFill>
                <a:latin typeface="Calibri"/>
                <a:ea typeface="+mj-ea"/>
                <a:cs typeface="Times New Roman" panose="02020603050405020304" pitchFamily="18" charset="0"/>
              </a:rPr>
              <a:t>Анализ результатов ВПР с помощью ИИ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FC2841-7E3E-4490-BA59-7E9F89E4D6F5}"/>
              </a:ext>
            </a:extLst>
          </p:cNvPr>
          <p:cNvSpPr txBox="1"/>
          <p:nvPr/>
        </p:nvSpPr>
        <p:spPr>
          <a:xfrm>
            <a:off x="87379" y="6130237"/>
            <a:ext cx="2724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/>
              <a:t>Файл с результатами ВПР для анализа: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A3C5CAE-516B-4ED7-A7E4-CD96B35C838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06023" y="1908125"/>
            <a:ext cx="2041586" cy="434634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08CC6E31-4376-4678-B66C-2C318AF5E6DB}"/>
              </a:ext>
            </a:extLst>
          </p:cNvPr>
          <p:cNvSpPr/>
          <p:nvPr/>
        </p:nvSpPr>
        <p:spPr>
          <a:xfrm>
            <a:off x="9122988" y="2386459"/>
            <a:ext cx="24192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4"/>
              </a:rPr>
              <a:t>https://chat.deepseek.com</a:t>
            </a:r>
            <a:endParaRPr lang="en-US" sz="1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FAAD4B-8EFA-43DD-8A2A-5C27E6260517}"/>
              </a:ext>
            </a:extLst>
          </p:cNvPr>
          <p:cNvSpPr txBox="1"/>
          <p:nvPr/>
        </p:nvSpPr>
        <p:spPr>
          <a:xfrm>
            <a:off x="9587732" y="2768713"/>
            <a:ext cx="1870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Видеозапись запроса: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F1A2D1D-75A5-4D41-86E4-66AF10E98886}"/>
              </a:ext>
            </a:extLst>
          </p:cNvPr>
          <p:cNvSpPr/>
          <p:nvPr/>
        </p:nvSpPr>
        <p:spPr>
          <a:xfrm>
            <a:off x="9322493" y="3047572"/>
            <a:ext cx="2717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5"/>
              </a:rPr>
              <a:t>https://disk.yandex.ru/i/9BdvkXXS-jz6Ng</a:t>
            </a:r>
            <a:endParaRPr lang="ru-RU" sz="1200" dirty="0"/>
          </a:p>
          <a:p>
            <a:endParaRPr lang="ru-RU" sz="1200" dirty="0"/>
          </a:p>
        </p:txBody>
      </p:sp>
      <p:pic>
        <p:nvPicPr>
          <p:cNvPr id="6" name="Рисунок 5" descr="Вырезка экрана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571" y="1056876"/>
            <a:ext cx="5509130" cy="55171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Рисунок 1" descr="Вырезка экрана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895" y="96747"/>
            <a:ext cx="6014633" cy="17423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Рисунок 6" descr="Вырезка экрана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249" y="4557622"/>
            <a:ext cx="8731078" cy="223278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8" name="Прямоугольник 17"/>
          <p:cNvSpPr/>
          <p:nvPr/>
        </p:nvSpPr>
        <p:spPr>
          <a:xfrm>
            <a:off x="172422" y="6359522"/>
            <a:ext cx="26035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>
                <a:hlinkClick r:id="rId9"/>
              </a:rPr>
              <a:t>https://disk.yandex.ru/i/iIAG4A_KR6C00w</a:t>
            </a:r>
            <a:endParaRPr lang="ru-RU" sz="1100" dirty="0"/>
          </a:p>
          <a:p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3886611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3A3B393-A232-41CC-9951-E3BD48FE277E}"/>
              </a:ext>
            </a:extLst>
          </p:cNvPr>
          <p:cNvSpPr/>
          <p:nvPr/>
        </p:nvSpPr>
        <p:spPr>
          <a:xfrm>
            <a:off x="658055" y="3619435"/>
            <a:ext cx="49055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Автоматизация рутиной работы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письменных работ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тестов с обратной связью.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Чат-боты для ответов на вопросы</a:t>
            </a:r>
          </a:p>
          <a:p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433A2AE-B7BA-457B-A545-3E95F502490C}"/>
              </a:ext>
            </a:extLst>
          </p:cNvPr>
          <p:cNvSpPr/>
          <p:nvPr/>
        </p:nvSpPr>
        <p:spPr>
          <a:xfrm>
            <a:off x="535453" y="153076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Помощь, аналитика и прогнозирование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отстающих учеников.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выполнения контрольных работ и разработка рекомендаций 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Автоматизация отчётов.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Генерация конспектов, задач 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Транскрибация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перевод (работа с мигрантами).</a:t>
            </a:r>
          </a:p>
          <a:p>
            <a:endParaRPr lang="ru-RU" dirty="0"/>
          </a:p>
        </p:txBody>
      </p: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8A6A7188-4714-4D68-A118-084FC89B57AC}"/>
              </a:ext>
            </a:extLst>
          </p:cNvPr>
          <p:cNvGrpSpPr/>
          <p:nvPr/>
        </p:nvGrpSpPr>
        <p:grpSpPr>
          <a:xfrm>
            <a:off x="6631453" y="2237076"/>
            <a:ext cx="2655352" cy="959689"/>
            <a:chOff x="8767211" y="3768859"/>
            <a:chExt cx="2655352" cy="959689"/>
          </a:xfrm>
        </p:grpSpPr>
        <p:pic>
          <p:nvPicPr>
            <p:cNvPr id="7" name="Рисунок 6">
              <a:extLst>
                <a:ext uri="{FF2B5EF4-FFF2-40B4-BE49-F238E27FC236}">
                  <a16:creationId xmlns:a16="http://schemas.microsoft.com/office/drawing/2014/main" id="{653C1FAC-5A6B-44D9-B4B7-7F80F98F1B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67211" y="3768859"/>
              <a:ext cx="959689" cy="959689"/>
            </a:xfrm>
            <a:prstGeom prst="rect">
              <a:avLst/>
            </a:prstGeom>
          </p:spPr>
        </p:pic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B93BB504-A1A6-4474-B366-FC182E4072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716330" y="3925678"/>
              <a:ext cx="1706233" cy="646049"/>
            </a:xfrm>
            <a:prstGeom prst="rect">
              <a:avLst/>
            </a:prstGeom>
          </p:spPr>
        </p:pic>
      </p:grp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783666A-C758-4B38-9C85-EC4CA66B9DE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0349" y="5327232"/>
            <a:ext cx="2041586" cy="4346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DB70F7E-9AE6-4CB5-843E-72464FC8EF41}"/>
              </a:ext>
            </a:extLst>
          </p:cNvPr>
          <p:cNvSpPr txBox="1"/>
          <p:nvPr/>
        </p:nvSpPr>
        <p:spPr>
          <a:xfrm>
            <a:off x="218108" y="907731"/>
            <a:ext cx="2034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954C7B-0637-4908-BA95-E15BA9FF0FA4}"/>
              </a:ext>
            </a:extLst>
          </p:cNvPr>
          <p:cNvSpPr txBox="1"/>
          <p:nvPr/>
        </p:nvSpPr>
        <p:spPr>
          <a:xfrm>
            <a:off x="7504127" y="1243539"/>
            <a:ext cx="26563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Нейросети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B67C8A9-D1FB-496B-B091-B61E0B6002A4}"/>
              </a:ext>
            </a:extLst>
          </p:cNvPr>
          <p:cNvSpPr/>
          <p:nvPr/>
        </p:nvSpPr>
        <p:spPr>
          <a:xfrm>
            <a:off x="658055" y="5279554"/>
            <a:ext cx="6096001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Персонализация обучения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заданий по уровню ученика.</a:t>
            </a:r>
          </a:p>
          <a:p>
            <a:pPr marL="285750" indent="-285750">
              <a:buFont typeface="Calibri" panose="020F0502020204030204" pitchFamily="34" charset="0"/>
              <a:buChar char="‒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индивидуальных образовательных программ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A47A750-6E74-4CDA-845E-EE986F45FAE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764" y="4103607"/>
            <a:ext cx="1546841" cy="785982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18E4AD7-C585-472B-BFB0-073BC1B07DF4}"/>
              </a:ext>
            </a:extLst>
          </p:cNvPr>
          <p:cNvSpPr/>
          <p:nvPr/>
        </p:nvSpPr>
        <p:spPr>
          <a:xfrm>
            <a:off x="4532704" y="182226"/>
            <a:ext cx="77588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"Искусственный интеллект – ваш помощник в образовании будущего: быстрее, эффективнее, прогрессивнее!"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BA788CF-3E95-405F-8168-5DCE76F69EE0}"/>
              </a:ext>
            </a:extLst>
          </p:cNvPr>
          <p:cNvSpPr/>
          <p:nvPr/>
        </p:nvSpPr>
        <p:spPr>
          <a:xfrm>
            <a:off x="9601200" y="2484881"/>
            <a:ext cx="25178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hlinkClick r:id="rId6"/>
              </a:rPr>
              <a:t>https://giga.chat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2FE890C-2B86-4D96-9A99-13E8F87816E7}"/>
              </a:ext>
            </a:extLst>
          </p:cNvPr>
          <p:cNvSpPr/>
          <p:nvPr/>
        </p:nvSpPr>
        <p:spPr>
          <a:xfrm>
            <a:off x="8374566" y="4204940"/>
            <a:ext cx="38174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hlinkClick r:id="rId7"/>
              </a:rPr>
              <a:t>https://alice.yandex.ru/</a:t>
            </a:r>
            <a:endParaRPr lang="en-US" sz="2800" dirty="0"/>
          </a:p>
          <a:p>
            <a:endParaRPr lang="ru-RU" sz="280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9BD17A3-CCF4-451F-A1C6-D3B7F7736B7A}"/>
              </a:ext>
            </a:extLst>
          </p:cNvPr>
          <p:cNvSpPr/>
          <p:nvPr/>
        </p:nvSpPr>
        <p:spPr>
          <a:xfrm>
            <a:off x="7092176" y="5881277"/>
            <a:ext cx="48375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hlinkClick r:id="rId8"/>
              </a:rPr>
              <a:t>https://chat.deepseek.com</a:t>
            </a:r>
            <a:endParaRPr lang="en-US" sz="3200" dirty="0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FF822E02-8DB9-4AC3-8D5D-E12058EFBAF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0075" y="5643006"/>
            <a:ext cx="627942" cy="62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775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7837C61-AA84-43C3-BFA0-2DDF157C35E1}"/>
              </a:ext>
            </a:extLst>
          </p:cNvPr>
          <p:cNvSpPr/>
          <p:nvPr/>
        </p:nvSpPr>
        <p:spPr>
          <a:xfrm>
            <a:off x="218108" y="55225"/>
            <a:ext cx="71484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3399"/>
                </a:solidFill>
                <a:latin typeface="Calibri"/>
                <a:ea typeface="+mj-ea"/>
                <a:cs typeface="Times New Roman" panose="02020603050405020304" pitchFamily="18" charset="0"/>
              </a:rPr>
              <a:t>Обучение сотрудников использованию ИИ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D5EBA88-E6BB-41E1-84C8-0C74E203AD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62" t="41382" r="50133" b="31251"/>
          <a:stretch/>
        </p:blipFill>
        <p:spPr>
          <a:xfrm>
            <a:off x="343118" y="1081420"/>
            <a:ext cx="4400550" cy="176392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5845E63C-EF6E-40F7-ACBE-BC50C051843D}"/>
              </a:ext>
            </a:extLst>
          </p:cNvPr>
          <p:cNvSpPr/>
          <p:nvPr/>
        </p:nvSpPr>
        <p:spPr>
          <a:xfrm>
            <a:off x="1678327" y="584600"/>
            <a:ext cx="3403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hlinkClick r:id="rId3"/>
              </a:rPr>
              <a:t>https://education.yandex.ru/uchebnik/main</a:t>
            </a:r>
            <a:endParaRPr lang="ru-RU" sz="1400" dirty="0"/>
          </a:p>
          <a:p>
            <a:endParaRPr lang="ru-RU" sz="14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020D0C6-DF58-4482-8CE3-F4FD8C2C261E}"/>
              </a:ext>
            </a:extLst>
          </p:cNvPr>
          <p:cNvSpPr/>
          <p:nvPr/>
        </p:nvSpPr>
        <p:spPr>
          <a:xfrm>
            <a:off x="343118" y="2802986"/>
            <a:ext cx="394966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>
                <a:hlinkClick r:id="rId4"/>
              </a:rPr>
              <a:t>Презентация: ИИ-помощник для учителей информатики</a:t>
            </a:r>
            <a:endParaRPr lang="ru-RU" sz="1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44A8073-9AEA-4702-BACE-1C513C39CB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57" t="1928" r="78930" b="91761"/>
          <a:stretch/>
        </p:blipFill>
        <p:spPr>
          <a:xfrm>
            <a:off x="267136" y="582908"/>
            <a:ext cx="1305974" cy="37111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E754481-4CAC-4217-8937-AACB1557A6A3}"/>
              </a:ext>
            </a:extLst>
          </p:cNvPr>
          <p:cNvSpPr/>
          <p:nvPr/>
        </p:nvSpPr>
        <p:spPr>
          <a:xfrm>
            <a:off x="6433505" y="1069792"/>
            <a:ext cx="56411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Августовская онлайн конференция </a:t>
            </a:r>
            <a:r>
              <a:rPr lang="ru-RU" b="1" dirty="0" err="1">
                <a:solidFill>
                  <a:srgbClr val="0070C0"/>
                </a:solidFill>
              </a:rPr>
              <a:t>Учи.ру</a:t>
            </a:r>
            <a:endParaRPr lang="ru-RU" b="1" dirty="0">
              <a:solidFill>
                <a:srgbClr val="0070C0"/>
              </a:solidFill>
            </a:endParaRPr>
          </a:p>
          <a:p>
            <a:r>
              <a:rPr lang="ru-RU" i="1" dirty="0">
                <a:solidFill>
                  <a:srgbClr val="0070C0"/>
                </a:solidFill>
              </a:rPr>
              <a:t>Педагог в фокусе перемен: искусственный интеллект, престиж и поддержка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3BEF502-9090-47E3-ADCE-42F9B303AC38}"/>
              </a:ext>
            </a:extLst>
          </p:cNvPr>
          <p:cNvSpPr/>
          <p:nvPr/>
        </p:nvSpPr>
        <p:spPr>
          <a:xfrm>
            <a:off x="6433505" y="213037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Искусственный интеллект в руках педагога:</a:t>
            </a:r>
          </a:p>
          <a:p>
            <a:r>
              <a:rPr lang="ru-RU" dirty="0"/>
              <a:t>как повысить профессиональную эффективность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A669A93-DB61-4022-97C1-856DEB62C173}"/>
              </a:ext>
            </a:extLst>
          </p:cNvPr>
          <p:cNvSpPr/>
          <p:nvPr/>
        </p:nvSpPr>
        <p:spPr>
          <a:xfrm>
            <a:off x="6433505" y="3691113"/>
            <a:ext cx="51972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Мастер класс</a:t>
            </a:r>
          </a:p>
          <a:p>
            <a:r>
              <a:rPr lang="ru-RU" sz="2800" dirty="0">
                <a:solidFill>
                  <a:srgbClr val="0070C0"/>
                </a:solidFill>
              </a:rPr>
              <a:t>20.08.2025, </a:t>
            </a:r>
            <a:r>
              <a:rPr lang="ru-RU" sz="2800" dirty="0"/>
              <a:t>12:05-12:50 </a:t>
            </a:r>
            <a:r>
              <a:rPr lang="ru-RU" sz="2800" dirty="0" err="1"/>
              <a:t>мск</a:t>
            </a:r>
            <a:endParaRPr lang="ru-RU" sz="28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4CAE363-FF6E-4371-B43F-CACA372180DD}"/>
              </a:ext>
            </a:extLst>
          </p:cNvPr>
          <p:cNvSpPr/>
          <p:nvPr/>
        </p:nvSpPr>
        <p:spPr>
          <a:xfrm>
            <a:off x="6410291" y="4839465"/>
            <a:ext cx="26910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hlinkClick r:id="rId6"/>
              </a:rPr>
              <a:t>https://clck.ru/3MQ6RX</a:t>
            </a:r>
            <a:endParaRPr lang="ru-RU" sz="2000" dirty="0"/>
          </a:p>
          <a:p>
            <a:endParaRPr lang="ru-RU" sz="1200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E50D5F9-AE30-40D3-963F-F0DDCB9242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505" y="799818"/>
            <a:ext cx="1105854" cy="298879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8D594705-9DE9-46A4-84D1-DC00E1E7CDC1}"/>
              </a:ext>
            </a:extLst>
          </p:cNvPr>
          <p:cNvSpPr/>
          <p:nvPr/>
        </p:nvSpPr>
        <p:spPr>
          <a:xfrm>
            <a:off x="1573110" y="3223475"/>
            <a:ext cx="16232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8"/>
              </a:rPr>
              <a:t>https://edu.mipt.ru/ai/</a:t>
            </a:r>
            <a:endParaRPr lang="ru-RU" sz="1200" dirty="0"/>
          </a:p>
          <a:p>
            <a:endParaRPr lang="ru-RU" sz="1200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71357D9-096D-453A-8A29-A497E1F589D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319" y="3062522"/>
            <a:ext cx="1371791" cy="57158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367288B0-B1F5-4060-8DE5-054FCF565D13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632"/>
          <a:stretch/>
        </p:blipFill>
        <p:spPr>
          <a:xfrm>
            <a:off x="280633" y="3695122"/>
            <a:ext cx="4636322" cy="29042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F4694C2-EB0F-4A7E-9A62-15DC91D001E1}"/>
              </a:ext>
            </a:extLst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4105497" y="2885720"/>
            <a:ext cx="374565" cy="370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469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9F37EA7-5A42-4782-A190-9CBF342994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alphaModFix amt="53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4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98892" y="167164"/>
            <a:ext cx="7093108" cy="6189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1B6087-5317-474B-8E70-23B87536B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КПК по 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6AFC7B-9AF1-4210-B6E7-ADF4737F6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317" y="1690688"/>
            <a:ext cx="11140068" cy="4486275"/>
          </a:xfrm>
        </p:spPr>
        <p:txBody>
          <a:bodyPr>
            <a:normAutofit/>
          </a:bodyPr>
          <a:lstStyle/>
          <a:p>
            <a:r>
              <a:rPr lang="ru-RU" b="1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Фоксфорд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 учителя </a:t>
            </a:r>
            <a:r>
              <a:rPr lang="en-US" b="1" cap="all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https://clck.ru/3NtJqs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ИИ-инструменты Яндекс Учебника для учителей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https://clck.ru/3NtJqM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cap="all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ии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образования </a:t>
            </a:r>
            <a:r>
              <a:rPr lang="en-US" b="1" cap="all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https://clck.ru/3NtJy6</a:t>
            </a:r>
            <a:endParaRPr lang="ru-RU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/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29 августа 13:00 МСК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ЛЕКЦИЯ-ПРАКТИКУМ </a:t>
            </a:r>
            <a:r>
              <a:rPr lang="ru-RU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 НЕЙРОСЕТЯМ ДЛЯ ПРЕПОДАВАТЕЛЕЙ</a:t>
            </a:r>
          </a:p>
          <a:p>
            <a:pPr marL="0" indent="0" fontAlgn="ctr">
              <a:buNone/>
            </a:pPr>
            <a:r>
              <a:rPr lang="en-US" b="1" cap="all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https://clck.ru/3NtJyv</a:t>
            </a:r>
            <a:endParaRPr lang="ru-RU" b="1" cap="al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Онлайн-курс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СберУниверситета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Искусственный интеллект в образовании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https://courses.sberuniversity.ru/ai-education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ctr">
              <a:buNone/>
            </a:pPr>
            <a:endParaRPr lang="ru-RU" b="1" dirty="0"/>
          </a:p>
          <a:p>
            <a:pPr marL="0" indent="0" fontAlgn="ctr">
              <a:buNone/>
            </a:pPr>
            <a:endParaRPr lang="ru-RU" b="1" cap="all" dirty="0"/>
          </a:p>
          <a:p>
            <a:endParaRPr lang="ru-RU" b="1" dirty="0"/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693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4B9B969-F510-40AF-B1F6-C4DC1F27367B}"/>
              </a:ext>
            </a:extLst>
          </p:cNvPr>
          <p:cNvSpPr/>
          <p:nvPr/>
        </p:nvSpPr>
        <p:spPr>
          <a:xfrm>
            <a:off x="249340" y="259793"/>
            <a:ext cx="79157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  <a:latin typeface="Calibri"/>
                <a:ea typeface="+mj-ea"/>
                <a:cs typeface="Times New Roman" panose="02020603050405020304" pitchFamily="18" charset="0"/>
              </a:rPr>
              <a:t>Обеспечение доступа родителей к информации об успеваемости через сервис Госуслуги «Моя школа»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5E003E-F1BB-429E-8B5C-FEB7BC30481D}"/>
              </a:ext>
            </a:extLst>
          </p:cNvPr>
          <p:cNvSpPr txBox="1"/>
          <p:nvPr/>
        </p:nvSpPr>
        <p:spPr>
          <a:xfrm>
            <a:off x="528300" y="6274357"/>
            <a:ext cx="100929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ЗАДАЧА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6A7D1B-16CA-453A-8D8E-2EB8C4B1C8E0}"/>
              </a:ext>
            </a:extLst>
          </p:cNvPr>
          <p:cNvSpPr txBox="1"/>
          <p:nvPr/>
        </p:nvSpPr>
        <p:spPr>
          <a:xfrm>
            <a:off x="1767493" y="6105080"/>
            <a:ext cx="60541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ru-RU" b="1" dirty="0">
                <a:solidFill>
                  <a:srgbClr val="0070C0"/>
                </a:solidFill>
              </a:rPr>
              <a:t>Информировать родителей о приложении, в сентябре на родительском собрании установить данное приложение</a:t>
            </a:r>
          </a:p>
          <a:p>
            <a:pPr>
              <a:spcAft>
                <a:spcPts val="1200"/>
              </a:spcAft>
            </a:pP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423D1A6-8991-4B46-B91A-B4190C2F6701}"/>
              </a:ext>
            </a:extLst>
          </p:cNvPr>
          <p:cNvSpPr/>
          <p:nvPr/>
        </p:nvSpPr>
        <p:spPr>
          <a:xfrm>
            <a:off x="2140419" y="4426688"/>
            <a:ext cx="45295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https://www.gosuslugi.ru/help/faq/myschool_app/711241</a:t>
            </a:r>
            <a:endParaRPr lang="ru-RU" sz="1200" dirty="0"/>
          </a:p>
          <a:p>
            <a:endParaRPr lang="ru-RU" sz="120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8FF3434-554A-4C0C-84BA-5E2ACF1D00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13"/>
          <a:stretch/>
        </p:blipFill>
        <p:spPr>
          <a:xfrm>
            <a:off x="434197" y="1355671"/>
            <a:ext cx="5661803" cy="13074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CDE9832-B73C-48F4-9EC2-C7A59FE10C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067" y="4194867"/>
            <a:ext cx="1719352" cy="171935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A442A4-F4D2-45B7-AE1B-16E27F3A88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2625"/>
          <a:stretch/>
        </p:blipFill>
        <p:spPr>
          <a:xfrm>
            <a:off x="421067" y="2731233"/>
            <a:ext cx="5688061" cy="1463634"/>
          </a:xfrm>
          <a:prstGeom prst="rect">
            <a:avLst/>
          </a:prstGeom>
          <a:ln>
            <a:solidFill>
              <a:srgbClr val="0070C0"/>
            </a:solidFill>
          </a:ln>
        </p:spPr>
      </p:pic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EF3B15CE-C33C-4CC5-806D-88D6FA819670}"/>
              </a:ext>
            </a:extLst>
          </p:cNvPr>
          <p:cNvGrpSpPr/>
          <p:nvPr/>
        </p:nvGrpSpPr>
        <p:grpSpPr>
          <a:xfrm>
            <a:off x="8624874" y="302769"/>
            <a:ext cx="2853414" cy="6340920"/>
            <a:chOff x="8624874" y="302769"/>
            <a:chExt cx="2853414" cy="6340920"/>
          </a:xfrm>
        </p:grpSpPr>
        <p:grpSp>
          <p:nvGrpSpPr>
            <p:cNvPr id="13" name="Группа 12">
              <a:extLst>
                <a:ext uri="{FF2B5EF4-FFF2-40B4-BE49-F238E27FC236}">
                  <a16:creationId xmlns:a16="http://schemas.microsoft.com/office/drawing/2014/main" id="{F08D2F86-1FFB-4CAA-B75C-4E921ED3B0F5}"/>
                </a:ext>
              </a:extLst>
            </p:cNvPr>
            <p:cNvGrpSpPr/>
            <p:nvPr/>
          </p:nvGrpSpPr>
          <p:grpSpPr>
            <a:xfrm>
              <a:off x="8624874" y="302769"/>
              <a:ext cx="2853414" cy="6340920"/>
              <a:chOff x="8624874" y="302769"/>
              <a:chExt cx="2853414" cy="6340920"/>
            </a:xfrm>
          </p:grpSpPr>
          <p:pic>
            <p:nvPicPr>
              <p:cNvPr id="9" name="Рисунок 8">
                <a:extLst>
                  <a:ext uri="{FF2B5EF4-FFF2-40B4-BE49-F238E27FC236}">
                    <a16:creationId xmlns:a16="http://schemas.microsoft.com/office/drawing/2014/main" id="{CADEBFF4-485D-470A-9F2A-0087C5B627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24874" y="302769"/>
                <a:ext cx="2853414" cy="6340920"/>
              </a:xfrm>
              <a:prstGeom prst="rect">
                <a:avLst/>
              </a:prstGeom>
              <a:ln>
                <a:solidFill>
                  <a:srgbClr val="0070C0"/>
                </a:solidFill>
              </a:ln>
            </p:spPr>
          </p:pic>
          <p:pic>
            <p:nvPicPr>
              <p:cNvPr id="12" name="Рисунок 11">
                <a:extLst>
                  <a:ext uri="{FF2B5EF4-FFF2-40B4-BE49-F238E27FC236}">
                    <a16:creationId xmlns:a16="http://schemas.microsoft.com/office/drawing/2014/main" id="{197A847D-7684-4592-AE3C-3D86AB4F0B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9530328" y="1454063"/>
                <a:ext cx="1042506" cy="377985"/>
              </a:xfrm>
              <a:prstGeom prst="rect">
                <a:avLst/>
              </a:prstGeom>
            </p:spPr>
          </p:pic>
        </p:grpSp>
        <p:pic>
          <p:nvPicPr>
            <p:cNvPr id="15" name="Рисунок 14">
              <a:extLst>
                <a:ext uri="{FF2B5EF4-FFF2-40B4-BE49-F238E27FC236}">
                  <a16:creationId xmlns:a16="http://schemas.microsoft.com/office/drawing/2014/main" id="{B4CF4778-318E-4DB8-BAA1-24AFC15A86B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879320" y="6014712"/>
              <a:ext cx="598968" cy="21717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99D8E83B-6BDD-49D3-BF74-B611BFE2B1FD}"/>
              </a:ext>
            </a:extLst>
          </p:cNvPr>
          <p:cNvSpPr txBox="1"/>
          <p:nvPr/>
        </p:nvSpPr>
        <p:spPr>
          <a:xfrm>
            <a:off x="7018475" y="869288"/>
            <a:ext cx="2476508" cy="58477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70C0"/>
                </a:solidFill>
              </a:rPr>
              <a:t>Титульная страница приложения у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60633423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7945</TotalTime>
  <Words>874</Words>
  <Application>Microsoft Office PowerPoint</Application>
  <PresentationFormat>Широкоэкранный</PresentationFormat>
  <Paragraphs>107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1_Тема Office</vt:lpstr>
      <vt:lpstr>Презентация PowerPoint</vt:lpstr>
      <vt:lpstr>Презентация PowerPoint</vt:lpstr>
      <vt:lpstr>Цифровизация – это процесс внедрения и использования цифровых технологий в различных сферах. </vt:lpstr>
      <vt:lpstr>Презентация PowerPoint</vt:lpstr>
      <vt:lpstr>Презентация PowerPoint</vt:lpstr>
      <vt:lpstr>Презентация PowerPoint</vt:lpstr>
      <vt:lpstr>Презентация PowerPoint</vt:lpstr>
      <vt:lpstr>КПК по ИИ</vt:lpstr>
      <vt:lpstr>Презентация PowerPoint</vt:lpstr>
      <vt:lpstr>Презентация PowerPoint</vt:lpstr>
      <vt:lpstr>Мероприятия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User-090</dc:creator>
  <cp:lastModifiedBy>Ксения Плеханова</cp:lastModifiedBy>
  <cp:revision>588</cp:revision>
  <cp:lastPrinted>2025-07-24T13:49:40Z</cp:lastPrinted>
  <dcterms:created xsi:type="dcterms:W3CDTF">2025-06-23T12:39:07Z</dcterms:created>
  <dcterms:modified xsi:type="dcterms:W3CDTF">2025-08-28T06:48:20Z</dcterms:modified>
</cp:coreProperties>
</file>