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23.06.2025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23.06.2025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23.06.2025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23.06.2025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storage.strategy24.ru/files/news/202108/43fb021bdd716421c34492388e98a41c.pdf" TargetMode="External"/><Relationship Id="rId2" Type="http://schemas.openxmlformats.org/officeDocument/2006/relationships/hyperlink" Target="https://digital.gov.ru/uploaded/files/mr-po-tst-gk.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348" y="3886200"/>
            <a:ext cx="7643866" cy="1752600"/>
          </a:xfrm>
        </p:spPr>
        <p:txBody>
          <a:bodyPr/>
          <a:lstStyle/>
          <a:p>
            <a:r>
              <a:rPr lang="ru-RU" dirty="0" smtClean="0">
                <a:solidFill>
                  <a:schemeClr val="tx1"/>
                </a:solidFill>
                <a:cs typeface="Aharoni" pitchFamily="2" charset="-79"/>
              </a:rPr>
              <a:t>Подготовила учитель начальных классов ГБОУ СОШ № 5 «ОЦ «Лидер» г.о. </a:t>
            </a:r>
            <a:r>
              <a:rPr lang="ru-RU" dirty="0" err="1" smtClean="0">
                <a:solidFill>
                  <a:schemeClr val="tx1"/>
                </a:solidFill>
                <a:cs typeface="Aharoni" pitchFamily="2" charset="-79"/>
              </a:rPr>
              <a:t>Кинель</a:t>
            </a:r>
            <a:r>
              <a:rPr lang="ru-RU" dirty="0" smtClean="0">
                <a:solidFill>
                  <a:schemeClr val="tx1"/>
                </a:solidFill>
                <a:cs typeface="Aharoni" pitchFamily="2" charset="-79"/>
              </a:rPr>
              <a:t> Васильева В.В.</a:t>
            </a:r>
            <a:endParaRPr lang="ru-RU" dirty="0">
              <a:solidFill>
                <a:schemeClr val="tx1"/>
              </a:solidFill>
              <a:cs typeface="Aharoni" pitchFamily="2" charset="-79"/>
            </a:endParaRPr>
          </a:p>
        </p:txBody>
      </p:sp>
      <p:sp>
        <p:nvSpPr>
          <p:cNvPr id="2" name="Заголовок 1"/>
          <p:cNvSpPr>
            <a:spLocks noGrp="1"/>
          </p:cNvSpPr>
          <p:nvPr>
            <p:ph type="ctrTitle"/>
          </p:nvPr>
        </p:nvSpPr>
        <p:spPr>
          <a:xfrm>
            <a:off x="785786" y="428604"/>
            <a:ext cx="7672414" cy="3171847"/>
          </a:xfrm>
        </p:spPr>
        <p:txBody>
          <a:bodyPr>
            <a:normAutofit fontScale="90000"/>
          </a:bodyPr>
          <a:lstStyle/>
          <a:p>
            <a:r>
              <a:rPr lang="ru-RU" b="1" dirty="0" smtClean="0"/>
              <a:t>ПРИМЕНЕНИЕ ФГИС «МОЯ ШКОЛА» </a:t>
            </a:r>
            <a:br>
              <a:rPr lang="ru-RU" b="1" dirty="0" smtClean="0"/>
            </a:br>
            <a:r>
              <a:rPr lang="ru-RU" b="1" dirty="0" smtClean="0"/>
              <a:t>НА УРОКАХ РУССКОГО ЯЗЫКА ВО 2 « </a:t>
            </a:r>
            <a:r>
              <a:rPr lang="ru-RU" b="1" dirty="0" smtClean="0"/>
              <a:t>КЛАССЕ»</a:t>
            </a: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715040"/>
          </a:xfrm>
        </p:spPr>
        <p:txBody>
          <a:bodyPr>
            <a:normAutofit fontScale="90000"/>
          </a:bodyPr>
          <a:lstStyle/>
          <a:p>
            <a:r>
              <a:rPr lang="ru-RU" sz="3600" dirty="0" smtClean="0">
                <a:cs typeface="Aharoni" pitchFamily="2" charset="-79"/>
              </a:rPr>
              <a:t>Не стоит безмерно увлекаться цифровыми средствами, нужно помнить, что это не цель, а средство обучения. </a:t>
            </a:r>
            <a:r>
              <a:rPr lang="ru-RU" sz="3600" dirty="0" err="1" smtClean="0">
                <a:cs typeface="Aharoni" pitchFamily="2" charset="-79"/>
              </a:rPr>
              <a:t>Контент</a:t>
            </a:r>
            <a:r>
              <a:rPr lang="ru-RU" sz="3600" dirty="0" smtClean="0">
                <a:cs typeface="Aharoni" pitchFamily="2" charset="-79"/>
              </a:rPr>
              <a:t> должен использоваться лишь в той части, где это необходимо.</a:t>
            </a:r>
            <a:br>
              <a:rPr lang="ru-RU" sz="3600" dirty="0" smtClean="0">
                <a:cs typeface="Aharoni" pitchFamily="2" charset="-79"/>
              </a:rPr>
            </a:br>
            <a:r>
              <a:rPr lang="ru-RU" sz="3600" dirty="0" smtClean="0">
                <a:cs typeface="Aharoni" pitchFamily="2" charset="-79"/>
              </a:rPr>
              <a:t>Важно помнить об одном документе - это САНПИН.</a:t>
            </a:r>
            <a:br>
              <a:rPr lang="ru-RU" sz="3600" dirty="0" smtClean="0">
                <a:cs typeface="Aharoni" pitchFamily="2" charset="-79"/>
              </a:rPr>
            </a:br>
            <a:r>
              <a:rPr lang="ru-RU" sz="3600" dirty="0" smtClean="0">
                <a:cs typeface="Aharoni" pitchFamily="2" charset="-79"/>
              </a:rPr>
              <a:t>В котором есть ограничения временные  на использование максимального времени визуальных средств  и количество времени в течение дня при работе с  ЦОР. (рис.5)</a:t>
            </a:r>
            <a:r>
              <a:rPr lang="ru-RU" dirty="0" smtClean="0"/>
              <a:t/>
            </a:r>
            <a:br>
              <a:rPr lang="ru-RU"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8" descr="сл8.jpg"/>
          <p:cNvPicPr>
            <a:picLocks noChangeAspect="1" noChangeArrowheads="1"/>
          </p:cNvPicPr>
          <p:nvPr/>
        </p:nvPicPr>
        <p:blipFill>
          <a:blip r:embed="rId2"/>
          <a:srcRect/>
          <a:stretch>
            <a:fillRect/>
          </a:stretch>
        </p:blipFill>
        <p:spPr bwMode="auto">
          <a:xfrm>
            <a:off x="500034" y="428604"/>
            <a:ext cx="7929586" cy="58579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txBody>
          <a:bodyPr>
            <a:normAutofit/>
          </a:bodyPr>
          <a:lstStyle/>
          <a:p>
            <a:r>
              <a:rPr lang="ru-RU" sz="5400" dirty="0" smtClean="0"/>
              <a:t>Для составления урока по русскому языку во  2 классе  заходим в  РЭШ, выбираем предмет, класс. (рис.6)</a:t>
            </a:r>
            <a:r>
              <a:rPr lang="ru-RU" dirty="0" smtClean="0"/>
              <a:t/>
            </a:r>
            <a:br>
              <a:rPr lang="ru-RU" dirty="0" smtClean="0"/>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9" descr="сл9.jpg"/>
          <p:cNvPicPr>
            <a:picLocks noChangeAspect="1" noChangeArrowheads="1"/>
          </p:cNvPicPr>
          <p:nvPr/>
        </p:nvPicPr>
        <p:blipFill>
          <a:blip r:embed="rId2"/>
          <a:srcRect/>
          <a:stretch>
            <a:fillRect/>
          </a:stretch>
        </p:blipFill>
        <p:spPr bwMode="auto">
          <a:xfrm>
            <a:off x="571472" y="428604"/>
            <a:ext cx="7929618" cy="592935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5297502"/>
          </a:xfrm>
        </p:spPr>
        <p:txBody>
          <a:bodyPr>
            <a:noAutofit/>
          </a:bodyPr>
          <a:lstStyle/>
          <a:p>
            <a:r>
              <a:rPr lang="ru-RU" sz="3200" dirty="0" smtClean="0">
                <a:cs typeface="Aharoni" pitchFamily="2" charset="-79"/>
              </a:rPr>
              <a:t>Стоит обратить внимание, что программа которая размещена на платформе может отличаться от содержания учебника не только темами, но и порядком прохождения данных тем. Но все темы можно найти. </a:t>
            </a:r>
            <a:br>
              <a:rPr lang="ru-RU" sz="3200" dirty="0" smtClean="0">
                <a:cs typeface="Aharoni" pitchFamily="2" charset="-79"/>
              </a:rPr>
            </a:br>
            <a:r>
              <a:rPr lang="ru-RU" sz="3200" dirty="0" smtClean="0">
                <a:cs typeface="Aharoni" pitchFamily="2" charset="-79"/>
              </a:rPr>
              <a:t> </a:t>
            </a:r>
            <a:br>
              <a:rPr lang="ru-RU" sz="3200" dirty="0" smtClean="0">
                <a:cs typeface="Aharoni" pitchFamily="2" charset="-79"/>
              </a:rPr>
            </a:br>
            <a:r>
              <a:rPr lang="ru-RU" sz="3200" dirty="0" smtClean="0">
                <a:cs typeface="Aharoni" pitchFamily="2" charset="-79"/>
              </a:rPr>
              <a:t>И на первой вкладке НАЧНЁМ УРОК находится конспект и дополнительный материал.(рис.7)</a:t>
            </a:r>
            <a:br>
              <a:rPr lang="ru-RU" sz="3200" dirty="0" smtClean="0">
                <a:cs typeface="Aharoni" pitchFamily="2" charset="-79"/>
              </a:rPr>
            </a:br>
            <a:endParaRPr lang="ru-RU" sz="3200" dirty="0">
              <a:cs typeface="Aharoni"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0" descr="сл10.jpg"/>
          <p:cNvPicPr>
            <a:picLocks noChangeAspect="1" noChangeArrowheads="1"/>
          </p:cNvPicPr>
          <p:nvPr/>
        </p:nvPicPr>
        <p:blipFill>
          <a:blip r:embed="rId2"/>
          <a:srcRect/>
          <a:stretch>
            <a:fillRect/>
          </a:stretch>
        </p:blipFill>
        <p:spPr bwMode="auto">
          <a:xfrm>
            <a:off x="857224" y="500042"/>
            <a:ext cx="7715304" cy="59293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4214842"/>
          </a:xfrm>
        </p:spPr>
        <p:txBody>
          <a:bodyPr>
            <a:normAutofit/>
          </a:bodyPr>
          <a:lstStyle/>
          <a:p>
            <a:r>
              <a:rPr lang="ru-RU" sz="5400" dirty="0" err="1" smtClean="0">
                <a:cs typeface="Aharoni" pitchFamily="2" charset="-79"/>
              </a:rPr>
              <a:t>Кликая</a:t>
            </a:r>
            <a:r>
              <a:rPr lang="ru-RU" sz="5400" dirty="0" smtClean="0">
                <a:cs typeface="Aharoni" pitchFamily="2" charset="-79"/>
              </a:rPr>
              <a:t> на </a:t>
            </a:r>
            <a:r>
              <a:rPr lang="ru-RU" sz="5400" dirty="0" smtClean="0">
                <a:cs typeface="Aharoni" pitchFamily="2" charset="-79"/>
              </a:rPr>
              <a:t>цифры, </a:t>
            </a:r>
            <a:r>
              <a:rPr lang="ru-RU" sz="5400" dirty="0" smtClean="0">
                <a:cs typeface="Aharoni" pitchFamily="2" charset="-79"/>
              </a:rPr>
              <a:t>справа можно увидеть какие цели, задачи урока.(рис 8)</a:t>
            </a:r>
            <a:r>
              <a:rPr lang="ru-RU" dirty="0" smtClean="0"/>
              <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1" descr="сл11.jpg"/>
          <p:cNvPicPr>
            <a:picLocks noChangeAspect="1" noChangeArrowheads="1"/>
          </p:cNvPicPr>
          <p:nvPr/>
        </p:nvPicPr>
        <p:blipFill>
          <a:blip r:embed="rId2"/>
          <a:srcRect/>
          <a:stretch>
            <a:fillRect/>
          </a:stretch>
        </p:blipFill>
        <p:spPr bwMode="auto">
          <a:xfrm>
            <a:off x="500034" y="500042"/>
            <a:ext cx="8286808" cy="54292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normAutofit/>
          </a:bodyPr>
          <a:lstStyle/>
          <a:p>
            <a:r>
              <a:rPr lang="ru-RU" dirty="0" smtClean="0">
                <a:cs typeface="Aharoni" pitchFamily="2" charset="-79"/>
              </a:rPr>
              <a:t>Тема нашего урока: «Что такое текст-описание? Какова в них роль прилагательных?»</a:t>
            </a:r>
            <a:br>
              <a:rPr lang="ru-RU" dirty="0" smtClean="0">
                <a:cs typeface="Aharoni" pitchFamily="2" charset="-79"/>
              </a:rPr>
            </a:br>
            <a:r>
              <a:rPr lang="ru-RU" dirty="0" smtClean="0">
                <a:cs typeface="Aharoni" pitchFamily="2" charset="-79"/>
              </a:rPr>
              <a:t> Для мотивации к учебной деятельности предлагается загадка о лисе.(рис.9)</a:t>
            </a:r>
            <a:br>
              <a:rPr lang="ru-RU" dirty="0" smtClean="0">
                <a:cs typeface="Aharoni" pitchFamily="2" charset="-79"/>
              </a:rPr>
            </a:br>
            <a:endParaRPr lang="ru-RU" dirty="0">
              <a:cs typeface="Aharoni"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3" descr="сл12.jpg"/>
          <p:cNvPicPr>
            <a:picLocks noChangeAspect="1" noChangeArrowheads="1"/>
          </p:cNvPicPr>
          <p:nvPr/>
        </p:nvPicPr>
        <p:blipFill>
          <a:blip r:embed="rId2"/>
          <a:srcRect/>
          <a:stretch>
            <a:fillRect/>
          </a:stretch>
        </p:blipFill>
        <p:spPr bwMode="auto">
          <a:xfrm>
            <a:off x="357158" y="500042"/>
            <a:ext cx="7929618" cy="59293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329642" cy="6369072"/>
          </a:xfrm>
        </p:spPr>
        <p:txBody>
          <a:bodyPr>
            <a:normAutofit fontScale="90000"/>
          </a:bodyPr>
          <a:lstStyle/>
          <a:p>
            <a:r>
              <a:rPr lang="ru-RU" dirty="0" smtClean="0"/>
              <a:t> </a:t>
            </a:r>
            <a:r>
              <a:rPr lang="ru-RU" sz="3600" dirty="0" smtClean="0"/>
              <a:t>Не секрет, что </a:t>
            </a:r>
            <a:r>
              <a:rPr lang="ru-RU" sz="3600" dirty="0" err="1" smtClean="0"/>
              <a:t>он-лайн</a:t>
            </a:r>
            <a:r>
              <a:rPr lang="ru-RU" sz="3600" dirty="0" smtClean="0"/>
              <a:t> формат обучения стал неотъемлемой частью образовательного процесса, он стал менять образование в целом. По статистике, среди опрошенных учителей более 70%, говорят, что будущее образование стоит за смешанным обучением (это формат, который предполагает интеграцию ЦОР в урок и внеурочную деятельность) </a:t>
            </a:r>
            <a:br>
              <a:rPr lang="ru-RU" sz="3600" dirty="0" smtClean="0"/>
            </a:br>
            <a:r>
              <a:rPr lang="ru-RU" sz="3600" dirty="0" smtClean="0"/>
              <a:t>       Проведено интересное исследование, что дети поколения альфа (2010гр) не могут обучаться без каких-либо цифровых инструментов. (рис.1)</a:t>
            </a:r>
            <a:endParaRPr lang="ru-RU"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r>
              <a:rPr lang="ru-RU" dirty="0" smtClean="0">
                <a:cs typeface="Aharoni" pitchFamily="2" charset="-79"/>
              </a:rPr>
              <a:t>И ещё интерактивное задание - собрать картинку из частей.(данное задание можно предложить </a:t>
            </a:r>
            <a:r>
              <a:rPr lang="ru-RU" b="1" dirty="0" smtClean="0">
                <a:cs typeface="Aharoni" pitchFamily="2" charset="-79"/>
              </a:rPr>
              <a:t>детям с ОВЗ</a:t>
            </a:r>
            <a:r>
              <a:rPr lang="ru-RU" dirty="0" smtClean="0">
                <a:cs typeface="Aharoni" pitchFamily="2" charset="-79"/>
              </a:rPr>
              <a:t>) И еще одно задание на актуализацию знаний учащихся на нахождение прилагательных подходящих к описанию лисы.(рис.10)</a:t>
            </a:r>
            <a:r>
              <a:rPr lang="ru-RU" dirty="0" smtClean="0"/>
              <a:t/>
            </a:r>
            <a:br>
              <a:rPr lang="ru-RU" dirty="0" smtClean="0"/>
            </a:b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12" descr="сл13.jpg"/>
          <p:cNvPicPr>
            <a:picLocks noChangeAspect="1" noChangeArrowheads="1"/>
          </p:cNvPicPr>
          <p:nvPr/>
        </p:nvPicPr>
        <p:blipFill>
          <a:blip r:embed="rId2"/>
          <a:srcRect/>
          <a:stretch>
            <a:fillRect/>
          </a:stretch>
        </p:blipFill>
        <p:spPr bwMode="auto">
          <a:xfrm>
            <a:off x="428596" y="571480"/>
            <a:ext cx="8072494" cy="600079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normAutofit/>
          </a:bodyPr>
          <a:lstStyle/>
          <a:p>
            <a:r>
              <a:rPr lang="ru-RU" dirty="0" smtClean="0">
                <a:cs typeface="Aharoni" pitchFamily="2" charset="-79"/>
              </a:rPr>
              <a:t>Для освоения нового материала во вкладке ОСНОВНАЯ ЧАСТЬ видеоролик на 7 минут. Для своего урока я сократила до 3х минут. Объяснение темы урока учителем ничем не заменить. Можно конечно подобрать графический ряд изображений. (рис.11)</a:t>
            </a:r>
            <a:endParaRPr lang="ru-RU" dirty="0">
              <a:cs typeface="Aharoni"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4" descr="сл14.jpg"/>
          <p:cNvPicPr>
            <a:picLocks noChangeAspect="1" noChangeArrowheads="1"/>
          </p:cNvPicPr>
          <p:nvPr/>
        </p:nvPicPr>
        <p:blipFill>
          <a:blip r:embed="rId2"/>
          <a:srcRect/>
          <a:stretch>
            <a:fillRect/>
          </a:stretch>
        </p:blipFill>
        <p:spPr bwMode="auto">
          <a:xfrm>
            <a:off x="285720" y="571480"/>
            <a:ext cx="8143932" cy="585791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929354"/>
          </a:xfrm>
        </p:spPr>
        <p:txBody>
          <a:bodyPr>
            <a:normAutofit fontScale="90000"/>
          </a:bodyPr>
          <a:lstStyle/>
          <a:p>
            <a:r>
              <a:rPr lang="ru-RU" dirty="0" smtClean="0">
                <a:cs typeface="Aharoni" pitchFamily="2" charset="-79"/>
              </a:rPr>
              <a:t>Еще 3 минуты  ребята с удовольствием выполняют проектную работу по составлению собственных загадок. Используются как групповые задания, так и индивидуальные. </a:t>
            </a:r>
            <a:br>
              <a:rPr lang="ru-RU" dirty="0" smtClean="0">
                <a:cs typeface="Aharoni" pitchFamily="2" charset="-79"/>
              </a:rPr>
            </a:br>
            <a:r>
              <a:rPr lang="ru-RU" dirty="0" smtClean="0">
                <a:cs typeface="Aharoni" pitchFamily="2" charset="-79"/>
              </a:rPr>
              <a:t>Продуктивный этап урока включает работу по учебнику и в тетрадях</a:t>
            </a:r>
            <a:r>
              <a:rPr lang="ru-RU" dirty="0" smtClean="0">
                <a:cs typeface="Aharoni" pitchFamily="2" charset="-79"/>
              </a:rPr>
              <a:t>.</a:t>
            </a:r>
            <a:br>
              <a:rPr lang="ru-RU" dirty="0" smtClean="0">
                <a:cs typeface="Aharoni" pitchFamily="2" charset="-79"/>
              </a:rPr>
            </a:br>
            <a:r>
              <a:rPr lang="ru-RU" dirty="0" smtClean="0">
                <a:cs typeface="Aharoni" pitchFamily="2" charset="-79"/>
              </a:rPr>
              <a:t>(</a:t>
            </a:r>
            <a:r>
              <a:rPr lang="ru-RU" dirty="0" smtClean="0">
                <a:cs typeface="Aharoni" pitchFamily="2" charset="-79"/>
              </a:rPr>
              <a:t>рис 12)</a:t>
            </a:r>
            <a:r>
              <a:rPr lang="ru-RU" dirty="0" smtClean="0"/>
              <a:t/>
            </a:r>
            <a:br>
              <a:rPr lang="ru-RU" dirty="0" smtClean="0"/>
            </a:b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5" descr="сл15.jpg"/>
          <p:cNvPicPr>
            <a:picLocks noChangeAspect="1" noChangeArrowheads="1"/>
          </p:cNvPicPr>
          <p:nvPr/>
        </p:nvPicPr>
        <p:blipFill>
          <a:blip r:embed="rId2"/>
          <a:srcRect/>
          <a:stretch>
            <a:fillRect/>
          </a:stretch>
        </p:blipFill>
        <p:spPr bwMode="auto">
          <a:xfrm>
            <a:off x="714348" y="428604"/>
            <a:ext cx="7572428" cy="614366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fontScale="90000"/>
          </a:bodyPr>
          <a:lstStyle/>
          <a:p>
            <a:r>
              <a:rPr lang="ru-RU" dirty="0" smtClean="0">
                <a:cs typeface="Aharoni" pitchFamily="2" charset="-79"/>
              </a:rPr>
              <a:t>Затем следующий этап урока осуществление учебных действий по освоению нового материала можно выполнить задания во вкладке Тренировочные задания. Здесь их большое количество(14), не обязательно выполнять все, необходимо учителю отобрать наиболее подходящие. (рис.13)</a:t>
            </a:r>
            <a:r>
              <a:rPr lang="ru-RU" dirty="0" smtClean="0"/>
              <a:t/>
            </a:r>
            <a:br>
              <a:rPr lang="ru-RU" dirty="0" smtClean="0"/>
            </a:b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6" descr="сл16.jpg"/>
          <p:cNvPicPr>
            <a:picLocks noChangeAspect="1" noChangeArrowheads="1"/>
          </p:cNvPicPr>
          <p:nvPr/>
        </p:nvPicPr>
        <p:blipFill>
          <a:blip r:embed="rId2"/>
          <a:srcRect/>
          <a:stretch>
            <a:fillRect/>
          </a:stretch>
        </p:blipFill>
        <p:spPr bwMode="auto">
          <a:xfrm>
            <a:off x="500034" y="500042"/>
            <a:ext cx="8429684" cy="585791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r>
              <a:rPr lang="ru-RU" dirty="0" smtClean="0">
                <a:cs typeface="Aharoni" pitchFamily="2" charset="-79"/>
              </a:rPr>
              <a:t>Результативный  компонент данного урока состоит из формирующего оценивания.  Дифференцированный подход на этапе проверки приобретённых знаний находится во вкладке -  КОНТРОЛЬНЫЕ ЗАДАНИЯ. (рис.14)</a:t>
            </a:r>
            <a:r>
              <a:rPr lang="ru-RU" dirty="0" smtClean="0"/>
              <a:t/>
            </a:r>
            <a:br>
              <a:rPr lang="ru-RU" dirty="0" smtClean="0"/>
            </a:b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17" descr="сл17.jpg"/>
          <p:cNvPicPr>
            <a:picLocks noChangeAspect="1" noChangeArrowheads="1"/>
          </p:cNvPicPr>
          <p:nvPr/>
        </p:nvPicPr>
        <p:blipFill>
          <a:blip r:embed="rId2"/>
          <a:srcRect/>
          <a:stretch>
            <a:fillRect/>
          </a:stretch>
        </p:blipFill>
        <p:spPr bwMode="auto">
          <a:xfrm>
            <a:off x="857224" y="428604"/>
            <a:ext cx="7572428" cy="60007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3.jpg"/>
          <p:cNvPicPr/>
          <p:nvPr/>
        </p:nvPicPr>
        <p:blipFill>
          <a:blip r:embed="rId2"/>
          <a:srcRect/>
          <a:stretch>
            <a:fillRect/>
          </a:stretch>
        </p:blipFill>
        <p:spPr bwMode="auto">
          <a:xfrm>
            <a:off x="428596" y="357166"/>
            <a:ext cx="8501121" cy="628654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4857784"/>
          </a:xfrm>
        </p:spPr>
        <p:txBody>
          <a:bodyPr>
            <a:normAutofit/>
          </a:bodyPr>
          <a:lstStyle/>
          <a:p>
            <a:r>
              <a:rPr lang="ru-RU" sz="4400" dirty="0" smtClean="0">
                <a:cs typeface="Aharoni" pitchFamily="2" charset="-79"/>
              </a:rPr>
              <a:t>Для закрепления  </a:t>
            </a:r>
            <a:r>
              <a:rPr lang="ru-RU" sz="4400" dirty="0" err="1" smtClean="0">
                <a:cs typeface="Aharoni" pitchFamily="2" charset="-79"/>
              </a:rPr>
              <a:t>метапредметных</a:t>
            </a:r>
            <a:r>
              <a:rPr lang="ru-RU" sz="4400" dirty="0" smtClean="0">
                <a:cs typeface="Aharoni" pitchFamily="2" charset="-79"/>
              </a:rPr>
              <a:t> результатов  урока предлагается ребятам дома составить текст-описание про своё домашнее животное. (рис.15)</a:t>
            </a:r>
            <a:r>
              <a:rPr lang="ru-RU" dirty="0" smtClean="0"/>
              <a:t/>
            </a:r>
            <a:br>
              <a:rPr lang="ru-RU" dirty="0" smtClean="0"/>
            </a:b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8" descr="сл18.jpg"/>
          <p:cNvPicPr>
            <a:picLocks noChangeAspect="1" noChangeArrowheads="1"/>
          </p:cNvPicPr>
          <p:nvPr/>
        </p:nvPicPr>
        <p:blipFill>
          <a:blip r:embed="rId2"/>
          <a:srcRect/>
          <a:stretch>
            <a:fillRect/>
          </a:stretch>
        </p:blipFill>
        <p:spPr bwMode="auto">
          <a:xfrm>
            <a:off x="642910" y="571480"/>
            <a:ext cx="8001056" cy="578647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r>
              <a:rPr lang="ru-RU" dirty="0" smtClean="0">
                <a:cs typeface="Aharoni" pitchFamily="2" charset="-79"/>
              </a:rPr>
              <a:t>Используемые цифровые ресурсы помогают мне провести уроки в соответствии с требованиями обновленных ФГОС, значительно сокращают  время подготовки к уроку. (рис.16)</a:t>
            </a:r>
            <a:endParaRPr lang="ru-RU" dirty="0">
              <a:cs typeface="Aharoni" pitchFamily="2" charset="-79"/>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9" descr="сл19.jpg"/>
          <p:cNvPicPr>
            <a:picLocks noChangeAspect="1" noChangeArrowheads="1"/>
          </p:cNvPicPr>
          <p:nvPr/>
        </p:nvPicPr>
        <p:blipFill>
          <a:blip r:embed="rId2"/>
          <a:srcRect/>
          <a:stretch>
            <a:fillRect/>
          </a:stretch>
        </p:blipFill>
        <p:spPr bwMode="auto">
          <a:xfrm>
            <a:off x="642910" y="285728"/>
            <a:ext cx="7786742" cy="607223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26064"/>
          </a:xfrm>
        </p:spPr>
        <p:txBody>
          <a:bodyPr>
            <a:normAutofit/>
          </a:bodyPr>
          <a:lstStyle/>
          <a:p>
            <a:r>
              <a:rPr lang="ru-RU" dirty="0" smtClean="0">
                <a:cs typeface="Aharoni" pitchFamily="2" charset="-79"/>
              </a:rPr>
              <a:t>ФГИС "Моя школа" – это инструмент для помощи в работе учителю, которая достойно дополняет традиционную систему образования</a:t>
            </a:r>
            <a:r>
              <a:rPr lang="ru-RU" dirty="0" smtClean="0"/>
              <a:t>. </a:t>
            </a:r>
            <a:br>
              <a:rPr lang="ru-RU" dirty="0" smtClean="0"/>
            </a:b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r>
              <a:rPr lang="ru-RU" sz="2800" dirty="0">
                <a:cs typeface="Aharoni" pitchFamily="2" charset="-79"/>
              </a:rPr>
              <a:t>Список литературы:</a:t>
            </a:r>
            <a:br>
              <a:rPr lang="ru-RU" sz="2800" dirty="0">
                <a:cs typeface="Aharoni" pitchFamily="2" charset="-79"/>
              </a:rPr>
            </a:br>
            <a:r>
              <a:rPr lang="ru-RU" sz="2800" dirty="0">
                <a:cs typeface="Aharoni" pitchFamily="2" charset="-79"/>
              </a:rPr>
              <a:t>1.Методические рекомендации по цифровой трансформации государственных корпораций и компаний с государственным участием [Электронный ресурс] // Министерство цифрового развития, связи и массовых коммуникаций Российской Федерации. — URL: </a:t>
            </a:r>
            <a:r>
              <a:rPr lang="ru-RU" sz="2800" u="sng" dirty="0">
                <a:cs typeface="Aharoni" pitchFamily="2" charset="-79"/>
                <a:hlinkClick r:id="rId2"/>
              </a:rPr>
              <a:t>https://digital.gov.ru/uploaded/files/mr-po-tst-gk.pdf</a:t>
            </a:r>
            <a:r>
              <a:rPr lang="ru-RU" sz="2800" dirty="0">
                <a:cs typeface="Aharoni" pitchFamily="2" charset="-79"/>
              </a:rPr>
              <a:t/>
            </a:r>
            <a:br>
              <a:rPr lang="ru-RU" sz="2800" dirty="0">
                <a:cs typeface="Aharoni" pitchFamily="2" charset="-79"/>
              </a:rPr>
            </a:br>
            <a:r>
              <a:rPr lang="ru-RU" sz="2800" dirty="0">
                <a:cs typeface="Aharoni" pitchFamily="2" charset="-79"/>
              </a:rPr>
              <a:t>2.. Паспорт стратегии «Цифровая трансформация образования» [Электронный ресурс] // Стратегия Российской Федерации. — URL: </a:t>
            </a:r>
            <a:br>
              <a:rPr lang="ru-RU" sz="2800" dirty="0">
                <a:cs typeface="Aharoni" pitchFamily="2" charset="-79"/>
              </a:rPr>
            </a:br>
            <a:r>
              <a:rPr lang="ru-RU" sz="2800" u="sng" dirty="0">
                <a:cs typeface="Aharoni" pitchFamily="2" charset="-79"/>
                <a:hlinkClick r:id="rId3"/>
              </a:rPr>
              <a:t>https://storage.strategy24.ru/files/news/202108/43fb021bdd716421c34492388e98a41c.pdf</a:t>
            </a:r>
            <a:r>
              <a:rPr lang="ru-RU" sz="2800" dirty="0">
                <a:cs typeface="Aharoni" pitchFamily="2" charset="-79"/>
              </a:rPr>
              <a:t/>
            </a:r>
            <a:br>
              <a:rPr lang="ru-RU" sz="2800" dirty="0">
                <a:cs typeface="Aharoni" pitchFamily="2" charset="-79"/>
              </a:rPr>
            </a:br>
            <a:endParaRPr lang="ru-RU" sz="2800" dirty="0">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186766" cy="5643602"/>
          </a:xfrm>
        </p:spPr>
        <p:txBody>
          <a:bodyPr>
            <a:noAutofit/>
          </a:bodyPr>
          <a:lstStyle/>
          <a:p>
            <a:pPr fontAlgn="base"/>
            <a:r>
              <a:rPr lang="ru-RU" sz="3600" i="1" dirty="0" smtClean="0">
                <a:cs typeface="Aharoni" pitchFamily="2" charset="-79"/>
              </a:rPr>
              <a:t>Основной формой работы учителя остаётся традиционный  урок. </a:t>
            </a:r>
            <a:r>
              <a:rPr lang="ru-RU" sz="3600" dirty="0" smtClean="0">
                <a:cs typeface="Aharoni" pitchFamily="2" charset="-79"/>
              </a:rPr>
              <a:t>В практике любого учителя их больше, такие уроки веками доказали свою эффективность</a:t>
            </a:r>
            <a:r>
              <a:rPr lang="ru-RU" sz="3600" i="1" dirty="0" smtClean="0">
                <a:cs typeface="Aharoni" pitchFamily="2" charset="-79"/>
              </a:rPr>
              <a:t>. </a:t>
            </a:r>
            <a:r>
              <a:rPr lang="ru-RU" sz="3600" dirty="0" smtClean="0">
                <a:cs typeface="Aharoni" pitchFamily="2" charset="-79"/>
              </a:rPr>
              <a:t/>
            </a:r>
            <a:br>
              <a:rPr lang="ru-RU" sz="3600" dirty="0" smtClean="0">
                <a:cs typeface="Aharoni" pitchFamily="2" charset="-79"/>
              </a:rPr>
            </a:br>
            <a:r>
              <a:rPr lang="ru-RU" sz="3600" b="1" dirty="0" smtClean="0">
                <a:cs typeface="Aharoni" pitchFamily="2" charset="-79"/>
              </a:rPr>
              <a:t> </a:t>
            </a:r>
            <a:r>
              <a:rPr lang="ru-RU" sz="3600" dirty="0" smtClean="0">
                <a:cs typeface="Aharoni" pitchFamily="2" charset="-79"/>
              </a:rPr>
              <a:t/>
            </a:r>
            <a:br>
              <a:rPr lang="ru-RU" sz="3600" dirty="0" smtClean="0">
                <a:cs typeface="Aharoni" pitchFamily="2" charset="-79"/>
              </a:rPr>
            </a:br>
            <a:r>
              <a:rPr lang="ru-RU" sz="3600" dirty="0" smtClean="0">
                <a:cs typeface="Aharoni" pitchFamily="2" charset="-79"/>
              </a:rPr>
              <a:t>Современный  традиционный урок должен быть привлекательным и содержательным.  Цифровые ресурсы обогащают традиционный урок.(рис.2)</a:t>
            </a:r>
            <a:r>
              <a:rPr lang="ru-RU" sz="3600" dirty="0" smtClean="0"/>
              <a:t/>
            </a:r>
            <a:br>
              <a:rPr lang="ru-RU" sz="3600" dirty="0" smtClean="0"/>
            </a:b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л4.jpg"/>
          <p:cNvPicPr/>
          <p:nvPr/>
        </p:nvPicPr>
        <p:blipFill>
          <a:blip r:embed="rId2"/>
          <a:srcRect/>
          <a:stretch>
            <a:fillRect/>
          </a:stretch>
        </p:blipFill>
        <p:spPr bwMode="auto">
          <a:xfrm>
            <a:off x="428596" y="357166"/>
            <a:ext cx="8358245" cy="58594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72452" cy="5654692"/>
          </a:xfrm>
        </p:spPr>
        <p:txBody>
          <a:bodyPr>
            <a:noAutofit/>
          </a:bodyPr>
          <a:lstStyle/>
          <a:p>
            <a:r>
              <a:rPr lang="ru-RU" sz="3600" dirty="0" smtClean="0"/>
              <a:t>Во ФГИС «Моя школа" можно воспользоваться библиотеками  проверенного воспитательного и образовательного </a:t>
            </a:r>
            <a:r>
              <a:rPr lang="ru-RU" sz="3600" dirty="0" err="1" smtClean="0"/>
              <a:t>контента</a:t>
            </a:r>
            <a:r>
              <a:rPr lang="ru-RU" sz="3600" dirty="0" smtClean="0"/>
              <a:t>. Эта система объединяет в себе множество сервисов… (рис.3) и  создаёт равные образовательные возможности для всех участников отношений, в том числе </a:t>
            </a:r>
            <a:r>
              <a:rPr lang="ru-RU" sz="3600" b="1" dirty="0" smtClean="0"/>
              <a:t>для лиц с ограниченными возможностями здоровья. </a:t>
            </a:r>
            <a:r>
              <a:rPr lang="ru-RU" sz="3600" dirty="0" smtClean="0"/>
              <a:t/>
            </a:r>
            <a:br>
              <a:rPr lang="ru-RU" sz="3600" dirty="0" smtClean="0"/>
            </a:br>
            <a:endParaRPr lang="ru-RU"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5" descr="сл6.jpg"/>
          <p:cNvPicPr>
            <a:picLocks noChangeAspect="1" noChangeArrowheads="1"/>
          </p:cNvPicPr>
          <p:nvPr/>
        </p:nvPicPr>
        <p:blipFill>
          <a:blip r:embed="rId2"/>
          <a:srcRect/>
          <a:stretch>
            <a:fillRect/>
          </a:stretch>
        </p:blipFill>
        <p:spPr bwMode="auto">
          <a:xfrm>
            <a:off x="785786" y="714356"/>
            <a:ext cx="7786742" cy="55721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071546"/>
            <a:ext cx="8229600" cy="4000528"/>
          </a:xfrm>
        </p:spPr>
        <p:txBody>
          <a:bodyPr>
            <a:normAutofit/>
          </a:bodyPr>
          <a:lstStyle/>
          <a:p>
            <a:r>
              <a:rPr lang="ru-RU" sz="4400" dirty="0" smtClean="0">
                <a:cs typeface="Aharoni" pitchFamily="2" charset="-79"/>
              </a:rPr>
              <a:t>Для составления урока нужно четко определить структуру урока и спроектировать его компоненты. (рис.4)</a:t>
            </a:r>
            <a:br>
              <a:rPr lang="ru-RU" sz="4400" dirty="0" smtClean="0">
                <a:cs typeface="Aharoni" pitchFamily="2" charset="-79"/>
              </a:rPr>
            </a:br>
            <a:endParaRPr lang="ru-RU" sz="4400" dirty="0">
              <a:cs typeface="Aharoni"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6" descr="сл7.jpg"/>
          <p:cNvPicPr>
            <a:picLocks noChangeAspect="1" noChangeArrowheads="1"/>
          </p:cNvPicPr>
          <p:nvPr/>
        </p:nvPicPr>
        <p:blipFill>
          <a:blip r:embed="rId2"/>
          <a:srcRect/>
          <a:stretch>
            <a:fillRect/>
          </a:stretch>
        </p:blipFill>
        <p:spPr bwMode="auto">
          <a:xfrm>
            <a:off x="571472" y="357166"/>
            <a:ext cx="7858180" cy="621510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TotalTime>
  <Words>506</Words>
  <PresentationFormat>Экран (4:3)</PresentationFormat>
  <Paragraphs>20</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Бумажная</vt:lpstr>
      <vt:lpstr>ПРИМЕНЕНИЕ ФГИС «МОЯ ШКОЛА»  НА УРОКАХ РУССКОГО ЯЗЫКА ВО 2 « КЛАССЕ» </vt:lpstr>
      <vt:lpstr> Не секрет, что он-лайн формат обучения стал неотъемлемой частью образовательного процесса, он стал менять образование в целом. По статистике, среди опрошенных учителей более 70%, говорят, что будущее образование стоит за смешанным обучением (это формат, который предполагает интеграцию ЦОР в урок и внеурочную деятельность)         Проведено интересное исследование, что дети поколения альфа (2010гр) не могут обучаться без каких-либо цифровых инструментов. (рис.1)</vt:lpstr>
      <vt:lpstr>Слайд 3</vt:lpstr>
      <vt:lpstr>Основной формой работы учителя остаётся традиционный  урок. В практике любого учителя их больше, такие уроки веками доказали свою эффективность.    Современный  традиционный урок должен быть привлекательным и содержательным.  Цифровые ресурсы обогащают традиционный урок.(рис.2) </vt:lpstr>
      <vt:lpstr>Слайд 5</vt:lpstr>
      <vt:lpstr>Во ФГИС «Моя школа" можно воспользоваться библиотеками  проверенного воспитательного и образовательного контента. Эта система объединяет в себе множество сервисов… (рис.3) и  создаёт равные образовательные возможности для всех участников отношений, в том числе для лиц с ограниченными возможностями здоровья.  </vt:lpstr>
      <vt:lpstr>Слайд 7</vt:lpstr>
      <vt:lpstr>Для составления урока нужно четко определить структуру урока и спроектировать его компоненты. (рис.4) </vt:lpstr>
      <vt:lpstr>Слайд 9</vt:lpstr>
      <vt:lpstr>Не стоит безмерно увлекаться цифровыми средствами, нужно помнить, что это не цель, а средство обучения. Контент должен использоваться лишь в той части, где это необходимо. Важно помнить об одном документе - это САНПИН. В котором есть ограничения временные  на использование максимального времени визуальных средств  и количество времени в течение дня при работе с  ЦОР. (рис.5) </vt:lpstr>
      <vt:lpstr>Слайд 11</vt:lpstr>
      <vt:lpstr>Для составления урока по русскому языку во  2 классе  заходим в  РЭШ, выбираем предмет, класс. (рис.6) </vt:lpstr>
      <vt:lpstr>Слайд 13</vt:lpstr>
      <vt:lpstr>Стоит обратить внимание, что программа которая размещена на платформе может отличаться от содержания учебника не только темами, но и порядком прохождения данных тем. Но все темы можно найти.    И на первой вкладке НАЧНЁМ УРОК находится конспект и дополнительный материал.(рис.7) </vt:lpstr>
      <vt:lpstr>Слайд 15</vt:lpstr>
      <vt:lpstr>Кликая на цифры, справа можно увидеть какие цели, задачи урока.(рис 8) </vt:lpstr>
      <vt:lpstr>Слайд 17</vt:lpstr>
      <vt:lpstr>Тема нашего урока: «Что такое текст-описание? Какова в них роль прилагательных?»  Для мотивации к учебной деятельности предлагается загадка о лисе.(рис.9) </vt:lpstr>
      <vt:lpstr>Слайд 19</vt:lpstr>
      <vt:lpstr>И ещё интерактивное задание - собрать картинку из частей.(данное задание можно предложить детям с ОВЗ) И еще одно задание на актуализацию знаний учащихся на нахождение прилагательных подходящих к описанию лисы.(рис.10) </vt:lpstr>
      <vt:lpstr>Слайд 21</vt:lpstr>
      <vt:lpstr>Для освоения нового материала во вкладке ОСНОВНАЯ ЧАСТЬ видеоролик на 7 минут. Для своего урока я сократила до 3х минут. Объяснение темы урока учителем ничем не заменить. Можно конечно подобрать графический ряд изображений. (рис.11)</vt:lpstr>
      <vt:lpstr>Слайд 23</vt:lpstr>
      <vt:lpstr>Еще 3 минуты  ребята с удовольствием выполняют проектную работу по составлению собственных загадок. Используются как групповые задания, так и индивидуальные.  Продуктивный этап урока включает работу по учебнику и в тетрадях. (рис 12) </vt:lpstr>
      <vt:lpstr>Слайд 25</vt:lpstr>
      <vt:lpstr>Затем следующий этап урока осуществление учебных действий по освоению нового материала можно выполнить задания во вкладке Тренировочные задания. Здесь их большое количество(14), не обязательно выполнять все, необходимо учителю отобрать наиболее подходящие. (рис.13) </vt:lpstr>
      <vt:lpstr>Слайд 27</vt:lpstr>
      <vt:lpstr>Результативный  компонент данного урока состоит из формирующего оценивания.  Дифференцированный подход на этапе проверки приобретённых знаний находится во вкладке -  КОНТРОЛЬНЫЕ ЗАДАНИЯ. (рис.14) </vt:lpstr>
      <vt:lpstr>Слайд 29</vt:lpstr>
      <vt:lpstr>Для закрепления  метапредметных результатов  урока предлагается ребятам дома составить текст-описание про своё домашнее животное. (рис.15) </vt:lpstr>
      <vt:lpstr>Слайд 31</vt:lpstr>
      <vt:lpstr>Используемые цифровые ресурсы помогают мне провести уроки в соответствии с требованиями обновленных ФГОС, значительно сокращают  время подготовки к уроку. (рис.16)</vt:lpstr>
      <vt:lpstr>Слайд 33</vt:lpstr>
      <vt:lpstr>ФГИС "Моя школа" – это инструмент для помощи в работе учителю, которая достойно дополняет традиционную систему образования.  </vt:lpstr>
      <vt:lpstr>Список литературы: 1.Методические рекомендации по цифровой трансформации государственных корпораций и компаний с государственным участием [Электронный ресурс] // Министерство цифрового развития, связи и массовых коммуникаций Российской Федерации. — URL: https://digital.gov.ru/uploaded/files/mr-po-tst-gk.pdf 2.. Паспорт стратегии «Цифровая трансформация образования» [Электронный ресурс] // Стратегия Российской Федерации. — URL:  https://storage.strategy24.ru/files/news/202108/43fb021bdd716421c34492388e98a41c.pdf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ФГИС «МОЯ ШКОЛА»  НА УРОКАХ РУССКОГО ЯЗЫКА ВО 2 « КЛАССЕ»</dc:title>
  <dc:creator>Васильева В.В.</dc:creator>
  <cp:lastModifiedBy>vasilieva_vv</cp:lastModifiedBy>
  <cp:revision>8</cp:revision>
  <dcterms:created xsi:type="dcterms:W3CDTF">2025-06-16T11:02:41Z</dcterms:created>
  <dcterms:modified xsi:type="dcterms:W3CDTF">2025-06-23T07:16:00Z</dcterms:modified>
</cp:coreProperties>
</file>