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yschool.edu.ru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786081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 Black" pitchFamily="34" charset="0"/>
              </a:rPr>
              <a:t>Опыт привлечения учеников к работе во ФГИС «Моя школа»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886200"/>
            <a:ext cx="6843738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Подготовила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 Прохорова Елена 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Николаевна, учитель начальных классов ГБОУ СОШ № 5 «ОЦ «Лидер» </a:t>
            </a:r>
            <a:r>
              <a:rPr lang="ru-RU" dirty="0" err="1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г.о.Кинель</a:t>
            </a:r>
            <a:endParaRPr lang="ru-RU" dirty="0">
              <a:solidFill>
                <a:schemeClr val="tx1"/>
              </a:solidFill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Arial Black" pitchFamily="34" charset="0"/>
              </a:rPr>
              <a:t>Но, несмотря на все трудности и на всё новое, каждый учитель найдёт для себя в библиотеке всё то, что ему полезно: методическую подсказку, интерактивные справочники, кейс, чек-лист, практическую работу в хорошем исполнении, короткую </a:t>
            </a:r>
            <a:r>
              <a:rPr lang="ru-RU" sz="3100" dirty="0" err="1" smtClean="0">
                <a:latin typeface="Arial Black" pitchFamily="34" charset="0"/>
              </a:rPr>
              <a:t>видеолекцию</a:t>
            </a:r>
            <a:r>
              <a:rPr lang="ru-RU" sz="3100" dirty="0" smtClean="0">
                <a:latin typeface="Arial Black" pitchFamily="34" charset="0"/>
              </a:rPr>
              <a:t>, </a:t>
            </a:r>
            <a:r>
              <a:rPr lang="ru-RU" sz="3100" dirty="0" err="1" smtClean="0">
                <a:latin typeface="Arial Black" pitchFamily="34" charset="0"/>
              </a:rPr>
              <a:t>самооценивание</a:t>
            </a:r>
            <a:r>
              <a:rPr lang="ru-RU" sz="3100" dirty="0" smtClean="0">
                <a:latin typeface="Arial Black" pitchFamily="34" charset="0"/>
              </a:rPr>
              <a:t> и рефлексию.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21510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Arial Black" pitchFamily="34" charset="0"/>
              </a:rPr>
              <a:t>Современные цифровые технологии в образовании безусловно являются серьёзной помощью для учителя. Я хочу поделиться своим опытом использования библиотеки ЦОК (цифрового образовательного </a:t>
            </a:r>
            <a:r>
              <a:rPr lang="ru-RU" sz="2800" dirty="0" err="1" smtClean="0">
                <a:latin typeface="Arial Black" pitchFamily="34" charset="0"/>
              </a:rPr>
              <a:t>контента</a:t>
            </a:r>
            <a:r>
              <a:rPr lang="ru-RU" sz="2800" dirty="0" smtClean="0">
                <a:latin typeface="Arial Black" pitchFamily="34" charset="0"/>
              </a:rPr>
              <a:t>) ФГИС «Моя школа», который включает каталог электронных образовательных материалов по предметам для разных уровней образования. Материалы разработаны и доступны с 2022 года только для 3-4 классов начальной школы по математике, окружающему миру, английскому языку, литературному чтению, изобразительному искусству и музыке.  С 2023 года доступен предмет технология.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Arial Black" pitchFamily="34" charset="0"/>
              </a:rPr>
              <a:t>С 1 января 2023 года все школы в реализации своих образовательных программ обязаны использовать только государственные информационные системы (ГИС). В связи с этим для учебных заведений подготовлена федеральная государственная информационная система (ФГИС) «Моя школа» </a:t>
            </a:r>
            <a:r>
              <a:rPr lang="en-US" sz="3100" dirty="0" smtClean="0">
                <a:latin typeface="Arial Black" pitchFamily="34" charset="0"/>
                <a:hlinkClick r:id="rId2"/>
              </a:rPr>
              <a:t>https</a:t>
            </a:r>
            <a:r>
              <a:rPr lang="ru-RU" sz="3100" dirty="0" smtClean="0">
                <a:latin typeface="Arial Black" pitchFamily="34" charset="0"/>
                <a:hlinkClick r:id="rId2"/>
              </a:rPr>
              <a:t>://</a:t>
            </a:r>
            <a:r>
              <a:rPr lang="en-US" sz="3100" dirty="0" err="1" smtClean="0">
                <a:latin typeface="Arial Black" pitchFamily="34" charset="0"/>
                <a:hlinkClick r:id="rId2"/>
              </a:rPr>
              <a:t>myschool</a:t>
            </a:r>
            <a:r>
              <a:rPr lang="ru-RU" sz="3100" dirty="0" smtClean="0">
                <a:latin typeface="Arial Black" pitchFamily="34" charset="0"/>
                <a:hlinkClick r:id="rId2"/>
              </a:rPr>
              <a:t>.</a:t>
            </a:r>
            <a:r>
              <a:rPr lang="en-US" sz="3100" dirty="0" err="1" smtClean="0">
                <a:latin typeface="Arial Black" pitchFamily="34" charset="0"/>
                <a:hlinkClick r:id="rId2"/>
              </a:rPr>
              <a:t>edu</a:t>
            </a:r>
            <a:r>
              <a:rPr lang="ru-RU" sz="3100" dirty="0" smtClean="0">
                <a:latin typeface="Arial Black" pitchFamily="34" charset="0"/>
                <a:hlinkClick r:id="rId2"/>
              </a:rPr>
              <a:t>.</a:t>
            </a:r>
            <a:r>
              <a:rPr lang="en-US" sz="3100" dirty="0" err="1" smtClean="0">
                <a:latin typeface="Arial Black" pitchFamily="34" charset="0"/>
                <a:hlinkClick r:id="rId2"/>
              </a:rPr>
              <a:t>ru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Arial Black" pitchFamily="34" charset="0"/>
              </a:rPr>
              <a:t>На данный момент доступны следующие сервисы ФГИС: Базовая подсистема, «Мои файлы», «Библиотека», «Библиотека </a:t>
            </a:r>
            <a:r>
              <a:rPr lang="ru-RU" sz="2400" dirty="0" err="1" smtClean="0">
                <a:latin typeface="Arial Black" pitchFamily="34" charset="0"/>
              </a:rPr>
              <a:t>Минпросвещения</a:t>
            </a:r>
            <a:r>
              <a:rPr lang="ru-RU" sz="2400" dirty="0" smtClean="0">
                <a:latin typeface="Arial Black" pitchFamily="34" charset="0"/>
              </a:rPr>
              <a:t>», «Тестирующая подсистема», «Электронный журнал/дневник», «</a:t>
            </a:r>
            <a:r>
              <a:rPr lang="ru-RU" sz="2400" dirty="0" err="1" smtClean="0">
                <a:latin typeface="Arial Black" pitchFamily="34" charset="0"/>
              </a:rPr>
              <a:t>Сферум</a:t>
            </a:r>
            <a:r>
              <a:rPr lang="ru-RU" sz="2400" dirty="0" smtClean="0">
                <a:latin typeface="Arial Black" pitchFamily="34" charset="0"/>
              </a:rPr>
              <a:t>».Это возможность просматривать новости, находить ответы на основные вопросы по работе ФГИС, воспользоваться ссылками на интернет-ресурсы, которые могут быть полезны в образовательной деятельности, а также управлять своими подписками на уведомления, проходить опросы.</a:t>
            </a:r>
            <a:br>
              <a:rPr lang="ru-RU" sz="2400" dirty="0" smtClean="0">
                <a:latin typeface="Arial Black" pitchFamily="34" charset="0"/>
              </a:rPr>
            </a:b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Arial Black" pitchFamily="34" charset="0"/>
              </a:rPr>
              <a:t>Важнейшим элементом ФГИС «Моя школа» стал сервис «</a:t>
            </a:r>
            <a:r>
              <a:rPr lang="ru-RU" sz="2700" dirty="0" err="1" smtClean="0">
                <a:latin typeface="Arial Black" pitchFamily="34" charset="0"/>
              </a:rPr>
              <a:t>Сферум</a:t>
            </a:r>
            <a:r>
              <a:rPr lang="ru-RU" sz="2700" dirty="0" smtClean="0">
                <a:latin typeface="Arial Black" pitchFamily="34" charset="0"/>
              </a:rPr>
              <a:t>», который позволил обеспечить взаимодействие между учителями, обучающимися и родителями.</a:t>
            </a:r>
            <a:br>
              <a:rPr lang="ru-RU" sz="2700" dirty="0" smtClean="0">
                <a:latin typeface="Arial Black" pitchFamily="34" charset="0"/>
              </a:rPr>
            </a:br>
            <a:r>
              <a:rPr lang="ru-RU" sz="2700" dirty="0" smtClean="0">
                <a:latin typeface="Arial Black" pitchFamily="34" charset="0"/>
              </a:rPr>
              <a:t> В нашей школе активно применяется данный сервис. В «</a:t>
            </a:r>
            <a:r>
              <a:rPr lang="ru-RU" sz="2700" dirty="0" err="1" smtClean="0">
                <a:latin typeface="Arial Black" pitchFamily="34" charset="0"/>
              </a:rPr>
              <a:t>Сферуме</a:t>
            </a:r>
            <a:r>
              <a:rPr lang="ru-RU" sz="2700" dirty="0" smtClean="0">
                <a:latin typeface="Arial Black" pitchFamily="34" charset="0"/>
              </a:rPr>
              <a:t>» наши педагоги создали закрытые сообщества и чаты, приглашали в них родителей и учеников. У учителей во время урока есть возможность включить демонстрацию экрана, что значительно повышало качество дистанционного урока. Обучающимся было особо интересно действие «поднять руку».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rial Black" pitchFamily="34" charset="0"/>
              </a:rPr>
              <a:t>На этапе мотивации обучающимся предлагают большой спектр различных заданий: это обучающие ролики, работа с источниками информации, </a:t>
            </a:r>
            <a:r>
              <a:rPr lang="ru-RU" sz="2800" dirty="0" err="1" smtClean="0">
                <a:latin typeface="Arial Black" pitchFamily="34" charset="0"/>
              </a:rPr>
              <a:t>аудиофайлы</a:t>
            </a:r>
            <a:r>
              <a:rPr lang="ru-RU" sz="2800" dirty="0" smtClean="0">
                <a:latin typeface="Arial Black" pitchFamily="34" charset="0"/>
              </a:rPr>
              <a:t>, решение кроссворда, ребуса и всевозможные другие задания. На этапе актуализации опорных знаний – это может быть работа с изображением, диагностические работы с выбором ответов, яркие видеоролики, </a:t>
            </a:r>
            <a:r>
              <a:rPr lang="ru-RU" sz="2800" dirty="0" err="1" smtClean="0">
                <a:latin typeface="Arial Black" pitchFamily="34" charset="0"/>
              </a:rPr>
              <a:t>видеолекции</a:t>
            </a:r>
            <a:r>
              <a:rPr lang="ru-RU" sz="2800" dirty="0" smtClean="0">
                <a:latin typeface="Arial Black" pitchFamily="34" charset="0"/>
              </a:rPr>
              <a:t>, тестовые информации, телевизионные и научные фильмы по работе с информацией.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 Black" pitchFamily="34" charset="0"/>
              </a:rPr>
              <a:t>Дальше дают разнообразные задания для проверки усвоения нового материала: на установление соответствия, интерактивные тесты, диагностические работы, выполнение </a:t>
            </a:r>
            <a:r>
              <a:rPr lang="ru-RU" sz="3200" dirty="0" err="1" smtClean="0">
                <a:latin typeface="Arial Black" pitchFamily="34" charset="0"/>
              </a:rPr>
              <a:t>межпредметных</a:t>
            </a:r>
            <a:r>
              <a:rPr lang="ru-RU" sz="3200" dirty="0" smtClean="0">
                <a:latin typeface="Arial Black" pitchFamily="34" charset="0"/>
              </a:rPr>
              <a:t> заданий. Урок включает виртуальные и лабораторные работы, интерактивные тренажёры. </a:t>
            </a:r>
            <a:br>
              <a:rPr lang="ru-RU" sz="3200" dirty="0" smtClean="0">
                <a:latin typeface="Arial Black" pitchFamily="34" charset="0"/>
              </a:rPr>
            </a:br>
            <a:endParaRPr lang="ru-RU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7901014" cy="607223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Arial Black" pitchFamily="34" charset="0"/>
              </a:rPr>
              <a:t>Но есть и факторы, препятствующие работе учителя с цифровыми сервисами ФГИС «Моя школа»:</a:t>
            </a:r>
            <a:br>
              <a:rPr lang="ru-RU" sz="2400" dirty="0" smtClean="0">
                <a:latin typeface="Arial Black" pitchFamily="34" charset="0"/>
              </a:rPr>
            </a:br>
            <a:r>
              <a:rPr lang="ru-RU" sz="2400" dirty="0" smtClean="0">
                <a:latin typeface="Arial Black" pitchFamily="34" charset="0"/>
              </a:rPr>
              <a:t>-нестабильная </a:t>
            </a:r>
            <a:r>
              <a:rPr lang="ru-RU" sz="2400" dirty="0" smtClean="0">
                <a:latin typeface="Arial Black" pitchFamily="34" charset="0"/>
              </a:rPr>
              <a:t>работа школьного Интернета, долгая загрузка видеороликов, недостаточная оснащенность учебных кабинетов;</a:t>
            </a:r>
            <a:br>
              <a:rPr lang="ru-RU" sz="2400" dirty="0" smtClean="0">
                <a:latin typeface="Arial Black" pitchFamily="34" charset="0"/>
              </a:rPr>
            </a:br>
            <a:r>
              <a:rPr lang="ru-RU" sz="2400" dirty="0" smtClean="0">
                <a:latin typeface="Arial Black" pitchFamily="34" charset="0"/>
              </a:rPr>
              <a:t>-сложность </a:t>
            </a:r>
            <a:r>
              <a:rPr lang="ru-RU" sz="2400" dirty="0" smtClean="0">
                <a:latin typeface="Arial Black" pitchFamily="34" charset="0"/>
              </a:rPr>
              <a:t>регистрации для обучающихся и родителей; трудоемкость входа в систему для учителей во время образовательного процесса;</a:t>
            </a:r>
            <a:br>
              <a:rPr lang="ru-RU" sz="2400" dirty="0" smtClean="0">
                <a:latin typeface="Arial Black" pitchFamily="34" charset="0"/>
              </a:rPr>
            </a:br>
            <a:r>
              <a:rPr lang="ru-RU" sz="2400" dirty="0" smtClean="0">
                <a:latin typeface="Arial Black" pitchFamily="34" charset="0"/>
              </a:rPr>
              <a:t>-невозможность </a:t>
            </a:r>
            <a:r>
              <a:rPr lang="ru-RU" sz="2400" dirty="0" smtClean="0">
                <a:latin typeface="Arial Black" pitchFamily="34" charset="0"/>
              </a:rPr>
              <a:t>открыть несколько вкладок одновременно, невозможность быстрого перехода с одной страницы на другую; </a:t>
            </a:r>
            <a:br>
              <a:rPr lang="ru-RU" sz="2400" dirty="0" smtClean="0">
                <a:latin typeface="Arial Black" pitchFamily="34" charset="0"/>
              </a:rPr>
            </a:b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90000"/>
          </a:bodyPr>
          <a:lstStyle/>
          <a:p>
            <a:pPr lvl="0"/>
            <a:r>
              <a:rPr lang="ru-RU" sz="2800" dirty="0" smtClean="0">
                <a:latin typeface="Arial Black" pitchFamily="34" charset="0"/>
              </a:rPr>
              <a:t>-не </a:t>
            </a:r>
            <a:r>
              <a:rPr lang="ru-RU" sz="2800" dirty="0" smtClean="0">
                <a:latin typeface="Arial Black" pitchFamily="34" charset="0"/>
              </a:rPr>
              <a:t>по всем предметам и классам разработан </a:t>
            </a:r>
            <a:r>
              <a:rPr lang="ru-RU" sz="2800" dirty="0" err="1" smtClean="0">
                <a:latin typeface="Arial Black" pitchFamily="34" charset="0"/>
              </a:rPr>
              <a:t>контент</a:t>
            </a:r>
            <a:r>
              <a:rPr lang="ru-RU" sz="2800" dirty="0" smtClean="0">
                <a:latin typeface="Arial Black" pitchFamily="34" charset="0"/>
              </a:rPr>
              <a:t>, отсутствует </a:t>
            </a:r>
            <a:r>
              <a:rPr lang="ru-RU" sz="2800" dirty="0" err="1" smtClean="0">
                <a:latin typeface="Arial Black" pitchFamily="34" charset="0"/>
              </a:rPr>
              <a:t>контент</a:t>
            </a:r>
            <a:r>
              <a:rPr lang="ru-RU" sz="2800" dirty="0" smtClean="0">
                <a:latin typeface="Arial Black" pitchFamily="34" charset="0"/>
              </a:rPr>
              <a:t> для обучающихся с ограниченными возможностями здоровья; мало материалов для проведения практических работ и тестирования; мелкий шрифт предъявляемого материала для вывода на экран;</a:t>
            </a:r>
            <a:br>
              <a:rPr lang="ru-RU" sz="2800" dirty="0" smtClean="0">
                <a:latin typeface="Arial Black" pitchFamily="34" charset="0"/>
              </a:rPr>
            </a:br>
            <a:r>
              <a:rPr lang="ru-RU" sz="2800" dirty="0" smtClean="0">
                <a:latin typeface="Arial Black" pitchFamily="34" charset="0"/>
              </a:rPr>
              <a:t>-недостаточность </a:t>
            </a:r>
            <a:r>
              <a:rPr lang="ru-RU" sz="2800" dirty="0" smtClean="0">
                <a:latin typeface="Arial Black" pitchFamily="34" charset="0"/>
              </a:rPr>
              <a:t>знаний пользователей по работе с цифровыми сервисами, неосведомленность, недостаточность опыта; требуется много времени для отбора </a:t>
            </a:r>
            <a:r>
              <a:rPr lang="ru-RU" sz="2800" dirty="0" err="1" smtClean="0">
                <a:latin typeface="Arial Black" pitchFamily="34" charset="0"/>
              </a:rPr>
              <a:t>контента</a:t>
            </a:r>
            <a:r>
              <a:rPr lang="ru-RU" sz="2800" dirty="0" smtClean="0">
                <a:latin typeface="Arial Black" pitchFamily="34" charset="0"/>
              </a:rPr>
              <a:t>, просмотра, анализа;</a:t>
            </a:r>
            <a:br>
              <a:rPr lang="ru-RU" sz="2800" dirty="0" smtClean="0">
                <a:latin typeface="Arial Black" pitchFamily="34" charset="0"/>
              </a:rPr>
            </a:br>
            <a:r>
              <a:rPr lang="ru-RU" sz="2800" dirty="0" smtClean="0">
                <a:latin typeface="Arial Black" pitchFamily="34" charset="0"/>
              </a:rPr>
              <a:t>сложность в создании и использовании тестов, отсутствие обратной связи с разработчиками. </a:t>
            </a:r>
            <a:br>
              <a:rPr lang="ru-RU" sz="2800" dirty="0" smtClean="0">
                <a:latin typeface="Arial Black" pitchFamily="34" charset="0"/>
              </a:rPr>
            </a:b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</TotalTime>
  <Words>452</Words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Опыт привлечения учеников к работе во ФГИС «Моя школа» </vt:lpstr>
      <vt:lpstr>Современные цифровые технологии в образовании безусловно являются серьёзной помощью для учителя. Я хочу поделиться своим опытом использования библиотеки ЦОК (цифрового образовательного контента) ФГИС «Моя школа», который включает каталог электронных образовательных материалов по предметам для разных уровней образования. Материалы разработаны и доступны с 2022 года только для 3-4 классов начальной школы по математике, окружающему миру, английскому языку, литературному чтению, изобразительному искусству и музыке.  С 2023 года доступен предмет технология.  </vt:lpstr>
      <vt:lpstr>С 1 января 2023 года все школы в реализации своих образовательных программ обязаны использовать только государственные информационные системы (ГИС). В связи с этим для учебных заведений подготовлена федеральная государственная информационная система (ФГИС) «Моя школа» https://myschool.edu.ru.    </vt:lpstr>
      <vt:lpstr>На данный момент доступны следующие сервисы ФГИС: Базовая подсистема, «Мои файлы», «Библиотека», «Библиотека Минпросвещения», «Тестирующая подсистема», «Электронный журнал/дневник», «Сферум».Это возможность просматривать новости, находить ответы на основные вопросы по работе ФГИС, воспользоваться ссылками на интернет-ресурсы, которые могут быть полезны в образовательной деятельности, а также управлять своими подписками на уведомления, проходить опросы. </vt:lpstr>
      <vt:lpstr>Важнейшим элементом ФГИС «Моя школа» стал сервис «Сферум», который позволил обеспечить взаимодействие между учителями, обучающимися и родителями.  В нашей школе активно применяется данный сервис. В «Сферуме» наши педагоги создали закрытые сообщества и чаты, приглашали в них родителей и учеников. У учителей во время урока есть возможность включить демонстрацию экрана, что значительно повышало качество дистанционного урока. Обучающимся было особо интересно действие «поднять руку». </vt:lpstr>
      <vt:lpstr>На этапе мотивации обучающимся предлагают большой спектр различных заданий: это обучающие ролики, работа с источниками информации, аудиофайлы, решение кроссворда, ребуса и всевозможные другие задания. На этапе актуализации опорных знаний – это может быть работа с изображением, диагностические работы с выбором ответов, яркие видеоролики, видеолекции, тестовые информации, телевизионные и научные фильмы по работе с информацией.</vt:lpstr>
      <vt:lpstr>Дальше дают разнообразные задания для проверки усвоения нового материала: на установление соответствия, интерактивные тесты, диагностические работы, выполнение межпредметных заданий. Урок включает виртуальные и лабораторные работы, интерактивные тренажёры.  </vt:lpstr>
      <vt:lpstr>Но есть и факторы, препятствующие работе учителя с цифровыми сервисами ФГИС «Моя школа»: -нестабильная работа школьного Интернета, долгая загрузка видеороликов, недостаточная оснащенность учебных кабинетов; -сложность регистрации для обучающихся и родителей; трудоемкость входа в систему для учителей во время образовательного процесса; -невозможность открыть несколько вкладок одновременно, невозможность быстрого перехода с одной страницы на другую;  </vt:lpstr>
      <vt:lpstr>-не по всем предметам и классам разработан контент, отсутствует контент для обучающихся с ограниченными возможностями здоровья; мало материалов для проведения практических работ и тестирования; мелкий шрифт предъявляемого материала для вывода на экран; -недостаточность знаний пользователей по работе с цифровыми сервисами, неосведомленность, недостаточность опыта; требуется много времени для отбора контента, просмотра, анализа; сложность в создании и использовании тестов, отсутствие обратной связи с разработчиками.  </vt:lpstr>
      <vt:lpstr>Но, несмотря на все трудности и на всё новое, каждый учитель найдёт для себя в библиотеке всё то, что ему полезно: методическую подсказку, интерактивные справочники, кейс, чек-лист, практическую работу в хорошем исполнении, короткую видеолекцию, самооценивание и рефлексию.   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Васильева В.В.</dc:creator>
  <cp:lastModifiedBy>vasilieva_vv</cp:lastModifiedBy>
  <cp:revision>6</cp:revision>
  <dcterms:created xsi:type="dcterms:W3CDTF">2025-06-16T11:02:41Z</dcterms:created>
  <dcterms:modified xsi:type="dcterms:W3CDTF">2025-06-23T08:11:14Z</dcterms:modified>
</cp:coreProperties>
</file>