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7" r:id="rId3"/>
    <p:sldId id="263" r:id="rId4"/>
    <p:sldId id="272" r:id="rId5"/>
    <p:sldId id="273" r:id="rId6"/>
    <p:sldId id="274" r:id="rId7"/>
    <p:sldId id="313" r:id="rId8"/>
    <p:sldId id="286" r:id="rId9"/>
    <p:sldId id="287" r:id="rId10"/>
    <p:sldId id="289" r:id="rId11"/>
    <p:sldId id="290" r:id="rId12"/>
    <p:sldId id="314" r:id="rId13"/>
    <p:sldId id="294" r:id="rId14"/>
    <p:sldId id="295" r:id="rId15"/>
    <p:sldId id="297" r:id="rId16"/>
    <p:sldId id="298" r:id="rId17"/>
    <p:sldId id="299" r:id="rId18"/>
    <p:sldId id="270" r:id="rId19"/>
    <p:sldId id="315" r:id="rId20"/>
    <p:sldId id="301" r:id="rId21"/>
    <p:sldId id="302" r:id="rId22"/>
    <p:sldId id="303" r:id="rId23"/>
    <p:sldId id="316" r:id="rId24"/>
    <p:sldId id="304" r:id="rId25"/>
    <p:sldId id="305" r:id="rId26"/>
    <p:sldId id="306" r:id="rId27"/>
    <p:sldId id="309" r:id="rId28"/>
    <p:sldId id="310" r:id="rId29"/>
    <p:sldId id="307" r:id="rId30"/>
    <p:sldId id="311" r:id="rId31"/>
    <p:sldId id="271" r:id="rId32"/>
    <p:sldId id="312" r:id="rId33"/>
    <p:sldId id="278" r:id="rId34"/>
    <p:sldId id="259" r:id="rId35"/>
    <p:sldId id="280" r:id="rId36"/>
    <p:sldId id="257" r:id="rId3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-91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AD3618D-B534-493A-BD6F-B403A25457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FF1C4D12-C0D4-4B8B-9BE1-878427AC49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276DD74-532C-4C54-B290-7291BF113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F8AF0-389B-48C4-A85B-0C75D58E851A}" type="datetimeFigureOut">
              <a:rPr lang="ru-RU" smtClean="0"/>
              <a:pPr/>
              <a:t>20.06.2025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7FEBDAC-2200-4740-B433-207912715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8B37613-F3E4-44FA-8889-5802A9B5F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1FB0E-3754-4597-82E3-D0B33FB40D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943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E153E79-808E-4D7C-98A3-C3E3DD89D3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67E5D872-191C-4057-AA3D-0CE3E8A982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FD800FB0-6941-448F-B0D7-AEC0BAB22F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F8AF0-389B-48C4-A85B-0C75D58E851A}" type="datetimeFigureOut">
              <a:rPr lang="ru-RU" smtClean="0"/>
              <a:pPr/>
              <a:t>20.06.2025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DADA074-249D-486E-82E7-286732D50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DD7B01B-9DA7-4799-94F5-1E9AB7C6D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1FB0E-3754-4597-82E3-D0B33FB40D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46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7E763192-6E3A-4ADF-8E1C-07E10097FD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2FDDD7A5-D8EC-4DFE-943F-66339D19C0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CC34FAC-059C-4E0E-86D5-6CC8FCC9C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F8AF0-389B-48C4-A85B-0C75D58E851A}" type="datetimeFigureOut">
              <a:rPr lang="ru-RU" smtClean="0"/>
              <a:pPr/>
              <a:t>20.06.2025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384E4A4-3CBB-4945-8D60-379EC3E83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58D082F-AC9A-4B34-9304-631869E72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1FB0E-3754-4597-82E3-D0B33FB40D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1318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7F7BBBD-7175-4659-A197-07B0A2652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8CD4839-9676-48BB-A4C2-C4BB2E8256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863C312-12D2-46F9-922A-CEEF8B998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F8AF0-389B-48C4-A85B-0C75D58E851A}" type="datetimeFigureOut">
              <a:rPr lang="ru-RU" smtClean="0"/>
              <a:pPr/>
              <a:t>20.06.2025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7AE5079-32BC-4148-976A-5C62B8B31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68ED01F-2176-4509-9881-6F30982C0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1FB0E-3754-4597-82E3-D0B33FB40D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851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99DC4F4-CCF2-4BCE-9B13-5402A0382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05B5C47E-7129-4FD0-984D-E45275B2AE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B359571-46D0-4C14-A1AB-1EF642F96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F8AF0-389B-48C4-A85B-0C75D58E851A}" type="datetimeFigureOut">
              <a:rPr lang="ru-RU" smtClean="0"/>
              <a:pPr/>
              <a:t>20.06.2025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EBC9587C-586A-4A89-BD34-C58147EDFE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2AAD5C2-2C07-4C3C-A939-648F5768A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1FB0E-3754-4597-82E3-D0B33FB40D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1906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3A7E55A-E7B9-4365-93B0-F1BA7DF242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2DD5794-EB02-4380-A4B8-D6F95D3DE1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4A91A3B0-3C23-4B9A-83A2-EFDB2CEFBA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DB26CCA6-A19E-4418-91F0-F7BEDFA5B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F8AF0-389B-48C4-A85B-0C75D58E851A}" type="datetimeFigureOut">
              <a:rPr lang="ru-RU" smtClean="0"/>
              <a:pPr/>
              <a:t>20.06.2025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44F84444-8123-427A-85C3-05F3380F0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36E2FF67-5330-4835-B405-86F5E4959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1FB0E-3754-4597-82E3-D0B33FB40D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336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E1D7224-2E0F-411A-99D2-B0A927DCF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D515F902-1C18-4107-896C-4010A8B5EA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9155A688-6DCC-44E6-A5FE-873B8D8FA7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CC39814C-A6AC-4B3D-9B86-0F90EECB23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B982B10A-0D8C-4EF4-A5BE-5EBC3241A8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8B278B32-DF3F-4E78-A92A-8C31737B8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F8AF0-389B-48C4-A85B-0C75D58E851A}" type="datetimeFigureOut">
              <a:rPr lang="ru-RU" smtClean="0"/>
              <a:pPr/>
              <a:t>20.06.2025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43BA7550-85F1-440E-8A18-B9B2AA55C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FFF1EA6C-7098-4906-97EC-6F75F2E91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1FB0E-3754-4597-82E3-D0B33FB40D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6757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FA59EB8-57B1-4638-A0CA-B5ADD7BBCF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324FF4D8-0AC5-4D78-8835-4ABEED13AF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F8AF0-389B-48C4-A85B-0C75D58E851A}" type="datetimeFigureOut">
              <a:rPr lang="ru-RU" smtClean="0"/>
              <a:pPr/>
              <a:t>20.06.2025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84F05756-075B-47CF-9EF4-8022E82663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EF1F027A-2003-4BF2-9ED5-EB15B7987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1FB0E-3754-4597-82E3-D0B33FB40D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431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8342FD87-9E54-4D46-A2ED-BB17723767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F8AF0-389B-48C4-A85B-0C75D58E851A}" type="datetimeFigureOut">
              <a:rPr lang="ru-RU" smtClean="0"/>
              <a:pPr/>
              <a:t>20.06.2025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837FB002-2A45-4790-B6A0-781EEBC50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896AE6AB-E0CB-4F69-B1E2-4CFF2B272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1FB0E-3754-4597-82E3-D0B33FB40D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740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91B30AF-B587-4907-8235-CAF6C3C9B0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907CE86-C9CE-4341-8D66-D4EF3CFF05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D6C5AC35-4C12-417E-B864-7C8DF35F73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6E9712F9-FF33-4592-B536-B58EDFE599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F8AF0-389B-48C4-A85B-0C75D58E851A}" type="datetimeFigureOut">
              <a:rPr lang="ru-RU" smtClean="0"/>
              <a:pPr/>
              <a:t>20.06.2025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CCD7E5FC-E9A7-42BC-8EFB-7396ECC16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FF6ACC3B-4D60-4424-9A49-9F2368AE1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1FB0E-3754-4597-82E3-D0B33FB40D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03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2761E81-4597-4992-9154-7CD21ED67D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705B4FF6-8166-4FFB-9F2B-265417B011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45A38ACE-7107-417F-9432-4495C834EF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FF00F9A3-1AE9-484B-9BDF-7BBB7A2D69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F8AF0-389B-48C4-A85B-0C75D58E851A}" type="datetimeFigureOut">
              <a:rPr lang="ru-RU" smtClean="0"/>
              <a:pPr/>
              <a:t>20.06.2025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5C2E783C-263A-456F-9BE3-31F10DDC34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B46B4A56-944D-4453-AE07-12B01E9FF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1FB0E-3754-4597-82E3-D0B33FB40D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274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E919FB6-A670-4EA5-9F37-0D64C5DA7A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689F41EE-C9BF-4879-AC31-FC66BEFDB2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F0F1E8E-B536-43FB-AE6F-ED92D7C1C1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CF8AF0-389B-48C4-A85B-0C75D58E851A}" type="datetimeFigureOut">
              <a:rPr lang="ru-RU" smtClean="0"/>
              <a:pPr/>
              <a:t>20.06.2025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33012A9-87C2-467A-9775-F86E74C89E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7CBD006-FC97-4E04-8093-C81DCD7523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1FB0E-3754-4597-82E3-D0B33FB40D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270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s://drive.google.com/file/d/0B_rDsdRqb-lwS2hVVW9naDRSLXM/view?usp=sharing" TargetMode="Externa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s://drive.google.com/drive/folders/1D_7OwOeTyG243fTDxBwGp22gAaGF-6KU?usp=sharing" TargetMode="Externa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o135.pskovedu.ru/page/2ECAE030922FF12AB7E8A1FAA55FD396" TargetMode="External"/><Relationship Id="rId2" Type="http://schemas.openxmlformats.org/officeDocument/2006/relationships/hyperlink" Target="https://www.calameo.com/books/003154893117d1b7a780f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edsoo.ru/2024/08/06/metapredmetnye-rezultaty-obucheniya-na-urokah-filologicheskogo-bloka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41089BE-5448-4649-9948-0942BB0658E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Оценка качества учебного занятия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C8B3F8DC-FC29-424D-9FA7-7EF7A9F3404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Савельева О.В., региональный методист, учитель начальных классов  ГБОУ СОШ №2 </a:t>
            </a:r>
          </a:p>
          <a:p>
            <a:r>
              <a:rPr lang="ru-RU" dirty="0" smtClean="0"/>
              <a:t>п.г.т. </a:t>
            </a:r>
            <a:r>
              <a:rPr lang="ru-RU" dirty="0" err="1" smtClean="0"/>
              <a:t>Усть-Кинельский</a:t>
            </a:r>
            <a:r>
              <a:rPr lang="ru-RU" dirty="0" smtClean="0"/>
              <a:t> г.о. </a:t>
            </a:r>
            <a:r>
              <a:rPr lang="ru-RU" dirty="0" err="1" smtClean="0"/>
              <a:t>Кинель</a:t>
            </a:r>
            <a:endParaRPr lang="ru-RU" dirty="0" smtClean="0"/>
          </a:p>
          <a:p>
            <a:r>
              <a:rPr lang="en-US" sz="4000" smtClean="0"/>
              <a:t>savolga_13@mail.ru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592073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4338" y="266700"/>
            <a:ext cx="882015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51000" y="323850"/>
            <a:ext cx="8886825" cy="621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01082" y="308825"/>
          <a:ext cx="11374244" cy="6197885"/>
        </p:xfrm>
        <a:graphic>
          <a:graphicData uri="http://schemas.openxmlformats.org/drawingml/2006/table">
            <a:tbl>
              <a:tblPr/>
              <a:tblGrid>
                <a:gridCol w="340394"/>
                <a:gridCol w="5045646"/>
                <a:gridCol w="1516565"/>
                <a:gridCol w="1739591"/>
                <a:gridCol w="1527717"/>
                <a:gridCol w="1204331"/>
              </a:tblGrid>
              <a:tr h="1636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>
                          <a:latin typeface="Times New Roman"/>
                          <a:ea typeface="Calibri"/>
                          <a:cs typeface="Times New Roman"/>
                        </a:rPr>
                        <a:t>Организационно-деятельностный</a:t>
                      </a: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 компонент урока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636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№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Критерий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Комментарий</a:t>
                      </a:r>
                      <a:r>
                        <a:rPr lang="en-US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/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примечание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6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Соответствие структуры типу и форме урока</a:t>
                      </a: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Соответствует</a:t>
                      </a: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Частично соответствует</a:t>
                      </a: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 соответствует</a:t>
                      </a: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6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Соответствие всех этапов урока типу урока</a:t>
                      </a: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Соответствует</a:t>
                      </a: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Частично соответствует</a:t>
                      </a: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 соответствует</a:t>
                      </a: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3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Целесообразность </a:t>
                      </a:r>
                      <a:r>
                        <a:rPr lang="ru-RU" sz="16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тайминга</a:t>
                      </a: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всех этапов  урока</a:t>
                      </a: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Соответствует</a:t>
                      </a: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Частично соответствует</a:t>
                      </a: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 соответствует</a:t>
                      </a: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3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Целесообразность применяемой технологии, сочетания методов и приёмов обучения</a:t>
                      </a: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Соответствует</a:t>
                      </a: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Частично соответствует</a:t>
                      </a: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 соответствует</a:t>
                      </a: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3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Сочетание различных форм работы обучающихся</a:t>
                      </a: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Фронтальная</a:t>
                      </a: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Парная</a:t>
                      </a:r>
                      <a:r>
                        <a:rPr lang="en-US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/</a:t>
                      </a: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групповая</a:t>
                      </a: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Индивидуальная</a:t>
                      </a: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0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Целесообразность используемых средств обучения в соответствии с применяемой образовательной технологией</a:t>
                      </a: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Средства используются целесообразно</a:t>
                      </a: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Средства используются нецелесообразно</a:t>
                      </a: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Средства отсутствуют</a:t>
                      </a: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0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Сочетание различных информационных источников получения знаний</a:t>
                      </a: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Наличие трех и более источников</a:t>
                      </a: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Наличие не менее двух источников</a:t>
                      </a: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Наличие одного источника</a:t>
                      </a: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3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Осуществление дифференцированного подхода к учащимся </a:t>
                      </a: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Осуществляется</a:t>
                      </a: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Осуществляется эпизодически</a:t>
                      </a: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 осуществляется</a:t>
                      </a: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0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Работа по формированию метапредметных образовательных результатов учащихся в течение всего урока </a:t>
                      </a: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Осуществляется на всех этапах урока</a:t>
                      </a: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Осуществляется на некоторых этапах урока</a:t>
                      </a: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 осуществляется</a:t>
                      </a: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0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Создание психологически комфортной атмосферы на уроке</a:t>
                      </a: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Атмосфера психологически комфортная</a:t>
                      </a: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Атмосфера на уроке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 комфортна</a:t>
                      </a: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38868" y="144643"/>
            <a:ext cx="9511332" cy="6713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2838" y="-33338"/>
            <a:ext cx="9963150" cy="6924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0463" y="28575"/>
            <a:ext cx="9867900" cy="680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6566" y="29079"/>
            <a:ext cx="9464172" cy="7028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94263" y="-19821"/>
            <a:ext cx="9322458" cy="6877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ОРГАНИЗАЦИОННО-ДЕЯТЕЛЬНОСТНЫЙ</a:t>
            </a:r>
            <a:br>
              <a:rPr lang="ru-RU" dirty="0" smtClean="0"/>
            </a:br>
            <a:r>
              <a:rPr lang="ru-RU" dirty="0" smtClean="0"/>
              <a:t>КОМПОНЕНТ УРОКА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3.4. Адекватность применяемой технологии, сочетания методов и приёмов обучения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3.5. Сочетание фронтальной, парной, групповой и индивидуальной работы учащихся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3.7. Осуществление дифференцированного  подхода к  учащимся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3.8. Работа по формированию метапредметных образовательных результатов учащихся в течение всего урока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272561" y="2137859"/>
            <a:ext cx="5181600" cy="435133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Рекомендовано: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Организовывать  на уроке взаимодействие обучающихся в парах, группах для формирования коммуникативных способностей школьников.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Применение тех или иных средств обучения, их комплексное и целесообразное использование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Односторонний подход к дифференциации обучения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( примеры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разноуровневых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заданий по русскому языку и математике)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35619" y="512955"/>
          <a:ext cx="10627113" cy="521843"/>
        </p:xfrm>
        <a:graphic>
          <a:graphicData uri="http://schemas.openxmlformats.org/drawingml/2006/table">
            <a:tbl>
              <a:tblPr/>
              <a:tblGrid>
                <a:gridCol w="298420"/>
                <a:gridCol w="3208344"/>
                <a:gridCol w="1500134"/>
                <a:gridCol w="1773044"/>
                <a:gridCol w="1761893"/>
                <a:gridCol w="2085278"/>
              </a:tblGrid>
              <a:tr h="3768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№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Критерий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Комментарий</a:t>
                      </a:r>
                      <a:r>
                        <a:rPr lang="en-US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/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примечание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24470" y="1008579"/>
          <a:ext cx="10615959" cy="3131059"/>
        </p:xfrm>
        <a:graphic>
          <a:graphicData uri="http://schemas.openxmlformats.org/drawingml/2006/table">
            <a:tbl>
              <a:tblPr/>
              <a:tblGrid>
                <a:gridCol w="300348"/>
                <a:gridCol w="3229074"/>
                <a:gridCol w="1499776"/>
                <a:gridCol w="1750742"/>
                <a:gridCol w="1761892"/>
                <a:gridCol w="2074127"/>
              </a:tblGrid>
              <a:tr h="1636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Содержательный компонент урока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10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Соответствие отобранного содержания системе запланированных образовательных результатов</a:t>
                      </a: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Соответствует</a:t>
                      </a: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Частично соответствует</a:t>
                      </a: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 соответствует</a:t>
                      </a: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0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Межтематические</a:t>
                      </a: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</a:t>
                      </a:r>
                      <a:r>
                        <a:rPr lang="ru-RU" sz="16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межпредметные</a:t>
                      </a: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и межкурсовые связи составляют единое содержанием учебного материала</a:t>
                      </a: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Соответствует</a:t>
                      </a: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Частично соответствует</a:t>
                      </a: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 соответствует</a:t>
                      </a: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3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Наличие в содержании урока заданий творческого и/или поискового характера </a:t>
                      </a: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Наличие</a:t>
                      </a: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51485" algn="l"/>
                          <a:tab pos="883920" algn="ctr"/>
                        </a:tabLs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Отсутствие</a:t>
                      </a: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Программа семинара для учителей начальных классов  «Использование ресурсов ФГИС «Моя школа» на уроках:  практический опыт»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11874" y="2198564"/>
            <a:ext cx="12121075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Васильева Виктория Викторовна, учитель начальных классов, ГБОУ СОШ № 5 «ОЦ «Лидер»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г.о.Кинель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 «Формирование плана урока с использованием Библиотеки ФГИС «Моя школа»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Прохорова Елена Николаевна, учитель начальных классов, ГБОУ СОШ № 5 «ОЦ «Лидер»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г.о.Кинель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 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«Опыт привлечения учеников к работе во ФГИС «Моя школа»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Савельева Ольга Викторовна, учитель начальных классов, ГБОУ СОШ №2 п.г.т.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Усть-Кинельский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«Оценка качества учебного занятия.  Подведение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итогов работы ОМО учителей начальных классов за 2024-2025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уч.г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17649" y="104453"/>
            <a:ext cx="9151357" cy="6753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0741" y="61127"/>
            <a:ext cx="9168084" cy="6796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39588" y="-55240"/>
            <a:ext cx="9193523" cy="6913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35619" y="1243216"/>
          <a:ext cx="10872440" cy="2054479"/>
        </p:xfrm>
        <a:graphic>
          <a:graphicData uri="http://schemas.openxmlformats.org/drawingml/2006/table">
            <a:tbl>
              <a:tblPr/>
              <a:tblGrid>
                <a:gridCol w="358132"/>
                <a:gridCol w="3176805"/>
                <a:gridCol w="1750742"/>
                <a:gridCol w="1862253"/>
                <a:gridCol w="1516566"/>
                <a:gridCol w="2207942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Результативный компонент урока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10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Организация рефлексии образовательных результатов относительно всех поставленных целей и задач</a:t>
                      </a: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Соответствует</a:t>
                      </a: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Частично соответствует</a:t>
                      </a: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 соответствует</a:t>
                      </a: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3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Применение различных форм и средств оценивания</a:t>
                      </a: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Наличие</a:t>
                      </a: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Отсутствие</a:t>
                      </a: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71551" y="630456"/>
          <a:ext cx="10814205" cy="521843"/>
        </p:xfrm>
        <a:graphic>
          <a:graphicData uri="http://schemas.openxmlformats.org/drawingml/2006/table">
            <a:tbl>
              <a:tblPr/>
              <a:tblGrid>
                <a:gridCol w="298420"/>
                <a:gridCol w="3208344"/>
                <a:gridCol w="1765285"/>
                <a:gridCol w="1828800"/>
                <a:gridCol w="1527717"/>
                <a:gridCol w="2185639"/>
              </a:tblGrid>
              <a:tr h="3768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№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Критерий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Комментарий</a:t>
                      </a:r>
                      <a:r>
                        <a:rPr lang="en-US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/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примечание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6566" y="0"/>
            <a:ext cx="9484848" cy="6864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6927" y="11639"/>
            <a:ext cx="9320948" cy="6846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10710" y="2199374"/>
          <a:ext cx="6038851" cy="3842004"/>
        </p:xfrm>
        <a:graphic>
          <a:graphicData uri="http://schemas.openxmlformats.org/drawingml/2006/table">
            <a:tbl>
              <a:tblPr/>
              <a:tblGrid>
                <a:gridCol w="533120"/>
                <a:gridCol w="523600"/>
                <a:gridCol w="4982131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Arial"/>
                          <a:cs typeface="Times New Roman"/>
                        </a:rPr>
                        <a:t> У/З</a:t>
                      </a:r>
                      <a:endParaRPr lang="ru-RU" sz="1100" dirty="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/>
                          <a:ea typeface="Arial"/>
                          <a:cs typeface="Times New Roman"/>
                        </a:rPr>
                        <a:t>№</a:t>
                      </a:r>
                      <a:endParaRPr lang="ru-RU" sz="11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/>
                          <a:ea typeface="Arial"/>
                          <a:cs typeface="Times New Roman"/>
                        </a:rPr>
                        <a:t>Возьми циркуль.</a:t>
                      </a:r>
                      <a:endParaRPr lang="ru-RU" sz="11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/>
                          <a:ea typeface="Arial"/>
                          <a:cs typeface="Times New Roman"/>
                        </a:rPr>
                        <a:t> </a:t>
                      </a:r>
                      <a:endParaRPr lang="ru-RU" sz="11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/>
                          <a:ea typeface="Arial"/>
                          <a:cs typeface="Times New Roman"/>
                        </a:rPr>
                        <a:t>Обозначь полученные точки буквами А, В, С, М</a:t>
                      </a:r>
                      <a:endParaRPr lang="ru-RU" sz="11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/>
                          <a:ea typeface="Arial"/>
                          <a:cs typeface="Times New Roman"/>
                        </a:rPr>
                        <a:t> </a:t>
                      </a:r>
                      <a:endParaRPr lang="ru-RU" sz="11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/>
                          <a:ea typeface="Arial"/>
                          <a:cs typeface="Times New Roman"/>
                        </a:rPr>
                        <a:t>Обозначь центр окружности буквой О</a:t>
                      </a:r>
                      <a:endParaRPr lang="ru-RU" sz="11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/>
                          <a:ea typeface="Arial"/>
                          <a:cs typeface="Times New Roman"/>
                        </a:rPr>
                        <a:t> </a:t>
                      </a:r>
                      <a:endParaRPr lang="ru-RU" sz="11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Arial"/>
                          <a:cs typeface="Times New Roman"/>
                        </a:rPr>
                        <a:t>Начерти окружность.</a:t>
                      </a:r>
                      <a:endParaRPr lang="ru-RU" sz="1100" dirty="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/>
                          <a:ea typeface="Arial"/>
                          <a:cs typeface="Times New Roman"/>
                        </a:rPr>
                        <a:t> </a:t>
                      </a:r>
                      <a:endParaRPr lang="ru-RU" sz="11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/>
                          <a:ea typeface="Arial"/>
                          <a:cs typeface="Times New Roman"/>
                        </a:rPr>
                        <a:t>Проведи ось симметрии.</a:t>
                      </a:r>
                      <a:endParaRPr lang="ru-RU" sz="11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/>
                          <a:ea typeface="Arial"/>
                          <a:cs typeface="Times New Roman"/>
                        </a:rPr>
                        <a:t> </a:t>
                      </a:r>
                      <a:endParaRPr lang="ru-RU" sz="11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/>
                          <a:ea typeface="Arial"/>
                          <a:cs typeface="Times New Roman"/>
                        </a:rPr>
                        <a:t>Приложи угольник к центру окружности  и совмести одну сторону угольника с осью симметрии.</a:t>
                      </a:r>
                      <a:endParaRPr lang="ru-RU" sz="11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/>
                          <a:ea typeface="Arial"/>
                          <a:cs typeface="Times New Roman"/>
                        </a:rPr>
                        <a:t> </a:t>
                      </a:r>
                      <a:endParaRPr lang="ru-RU" sz="11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/>
                          <a:ea typeface="Arial"/>
                          <a:cs typeface="Times New Roman"/>
                        </a:rPr>
                        <a:t>Наметь третью точку на окружности.</a:t>
                      </a:r>
                      <a:endParaRPr lang="ru-RU" sz="11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/>
                          <a:ea typeface="Arial"/>
                          <a:cs typeface="Times New Roman"/>
                        </a:rPr>
                        <a:t> </a:t>
                      </a:r>
                      <a:endParaRPr lang="ru-RU" sz="11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/>
                          <a:ea typeface="Arial"/>
                          <a:cs typeface="Times New Roman"/>
                        </a:rPr>
                        <a:t>Соедини третью точку на окружности с центром окружности по линейке.</a:t>
                      </a:r>
                      <a:endParaRPr lang="ru-RU" sz="11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/>
                          <a:ea typeface="Arial"/>
                          <a:cs typeface="Times New Roman"/>
                        </a:rPr>
                        <a:t> </a:t>
                      </a:r>
                      <a:endParaRPr lang="ru-RU" sz="11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Arial"/>
                          <a:cs typeface="Times New Roman"/>
                        </a:rPr>
                        <a:t>Продли линию до обозначения четвертой точки.</a:t>
                      </a:r>
                      <a:endParaRPr lang="ru-RU" sz="1100" dirty="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00722" y="858643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Лист оценивания «Деление окружности на четыре равные части»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Фамилия, имя ____________________________________________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 Определи порядок деления окружности на четыре равные части.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 У/ уверен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 З/ затрудняюсь, сомневаюсь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6233532" y="174734"/>
            <a:ext cx="5716758" cy="1646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	Посмотрим,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насколько ты “вырос/</a:t>
            </a:r>
            <a:r>
              <a:rPr kumimoji="0" lang="ru-RU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ла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”.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За эту неделю ты узнал/а новое, чему-то научился/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лась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Оцени по шкале в 10 баллов твои знания по математике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 по теме  «Единицы длины» в  начале и в конце недели: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image1.jpg"/>
          <p:cNvPicPr/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456556" y="1460809"/>
            <a:ext cx="5445657" cy="1083410"/>
          </a:xfrm>
          <a:prstGeom prst="rect">
            <a:avLst/>
          </a:prstGeom>
          <a:ln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5042" y="350798"/>
            <a:ext cx="6124575" cy="61341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6791092" y="423747"/>
            <a:ext cx="50403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Лист оценивания</a:t>
            </a:r>
            <a:endParaRPr lang="ru-RU" dirty="0" smtClean="0"/>
          </a:p>
          <a:p>
            <a:pPr algn="ctr"/>
            <a:r>
              <a:rPr lang="ru-RU" b="1" dirty="0" smtClean="0"/>
              <a:t>«Умею  ли я выполнять работу над ошибками»</a:t>
            </a:r>
            <a:endParaRPr lang="ru-RU" dirty="0" smtClean="0"/>
          </a:p>
          <a:p>
            <a:r>
              <a:rPr lang="ru-RU" dirty="0" smtClean="0"/>
              <a:t> Фамилия, </a:t>
            </a:r>
            <a:r>
              <a:rPr lang="ru-RU" dirty="0" err="1" smtClean="0"/>
              <a:t>имя_________________________</a:t>
            </a:r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668426" y="1544856"/>
          <a:ext cx="5374890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7445"/>
                <a:gridCol w="2687445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Я умею находить ошибки самостоятельно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Я могу найти ошибку с помощью взрослого или одноклассника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Я могу исправить ошибку самостоятельно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Я могу исправить ошибку с помощью взрослого или одноклассника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Я могу выполнить работу над ошибками самостоятельно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Я могу выполнить работу над ошибками  при помощи карточки или с помощью взрослого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7493" y="0"/>
            <a:ext cx="1017807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3698" y="104821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56" y="1115122"/>
            <a:ext cx="5278681" cy="454818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40142" y="1068891"/>
            <a:ext cx="5838825" cy="31813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60973" b="62801"/>
          <a:stretch>
            <a:fillRect/>
          </a:stretch>
        </p:blipFill>
        <p:spPr bwMode="auto">
          <a:xfrm>
            <a:off x="7197409" y="356838"/>
            <a:ext cx="4615680" cy="240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6244683" y="2822369"/>
            <a:ext cx="632274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rgbClr val="FF0000"/>
                </a:solidFill>
              </a:rPr>
              <a:t>Основная проблема урока </a:t>
            </a:r>
            <a:r>
              <a:rPr lang="ru-RU" sz="2000" dirty="0" smtClean="0"/>
              <a:t>–организация рефлексии,</a:t>
            </a:r>
          </a:p>
          <a:p>
            <a:pPr>
              <a:lnSpc>
                <a:spcPct val="150000"/>
              </a:lnSpc>
            </a:pPr>
            <a:r>
              <a:rPr lang="ru-RU" sz="2000" dirty="0" smtClean="0"/>
              <a:t> оценивания, контроль с включением механизмов </a:t>
            </a:r>
            <a:r>
              <a:rPr lang="ru-RU" sz="2000" dirty="0" err="1" smtClean="0"/>
              <a:t>саморегуляции</a:t>
            </a:r>
            <a:r>
              <a:rPr lang="ru-RU" sz="2000" dirty="0" smtClean="0"/>
              <a:t> обучающихся, формирование метапредметных результатов,  дифференцированное </a:t>
            </a:r>
            <a:r>
              <a:rPr lang="ru-RU" sz="2000" dirty="0" err="1" smtClean="0"/>
              <a:t>д</a:t>
            </a:r>
            <a:r>
              <a:rPr lang="ru-RU" sz="2000" dirty="0" smtClean="0"/>
              <a:t>/</a:t>
            </a:r>
            <a:r>
              <a:rPr lang="ru-RU" sz="2000" dirty="0" err="1" smtClean="0"/>
              <a:t>з</a:t>
            </a:r>
            <a:endParaRPr lang="ru-RU" sz="20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r="40610"/>
          <a:stretch>
            <a:fillRect/>
          </a:stretch>
        </p:blipFill>
        <p:spPr bwMode="auto">
          <a:xfrm>
            <a:off x="0" y="230459"/>
            <a:ext cx="6149067" cy="566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Бланк оценивания результативности работы в группе  (лист наблюдения)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01444" y="1840773"/>
          <a:ext cx="7304052" cy="4272510"/>
        </p:xfrm>
        <a:graphic>
          <a:graphicData uri="http://schemas.openxmlformats.org/drawingml/2006/table">
            <a:tbl>
              <a:tblPr/>
              <a:tblGrid>
                <a:gridCol w="4449337"/>
                <a:gridCol w="680225"/>
                <a:gridCol w="713678"/>
                <a:gridCol w="702526"/>
                <a:gridCol w="758286"/>
              </a:tblGrid>
              <a:tr h="2665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75" marR="46475" marT="46475" marB="464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всегда</a:t>
                      </a:r>
                      <a:endParaRPr lang="ru-RU" sz="12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46475" marR="46475" marT="46475" marB="464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иногда</a:t>
                      </a:r>
                      <a:endParaRPr lang="ru-RU" sz="12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46475" marR="46475" marT="46475" marB="464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2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46475" marR="46475" marT="46475" marB="464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примеры</a:t>
                      </a:r>
                      <a:endParaRPr lang="ru-RU" sz="12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46475" marR="46475" marT="46475" marB="464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0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Ученик высказывает интересные предложения.</a:t>
                      </a:r>
                      <a:endParaRPr lang="ru-RU" sz="1200" dirty="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9295" marR="9295" marT="9295" marB="92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75" marR="46475" marT="46475" marB="464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75" marR="46475" marT="46475" marB="464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75" marR="46475" marT="46475" marB="464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75" marR="46475" marT="46475" marB="464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4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Ученик с уважением относится к высказываниям других членов группы.</a:t>
                      </a:r>
                      <a:endParaRPr lang="ru-RU" sz="1200" dirty="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9295" marR="9295" marT="9295" marB="92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75" marR="46475" marT="46475" marB="464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75" marR="46475" marT="46475" marB="464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75" marR="46475" marT="46475" marB="464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75" marR="46475" marT="46475" marB="464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0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Ученик задает вопросы и повторяет ответы своими словами для лучшего понимания.</a:t>
                      </a:r>
                      <a:endParaRPr lang="ru-RU" sz="1200" dirty="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9295" marR="9295" marT="9295" marB="92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75" marR="46475" marT="46475" marB="464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75" marR="46475" marT="46475" marB="464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75" marR="46475" marT="46475" marB="464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75" marR="46475" marT="46475" marB="464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5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Ученик добровольно выполняет задания к назначенному сроку.</a:t>
                      </a:r>
                      <a:endParaRPr lang="ru-RU" sz="12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9295" marR="9295" marT="9295" marB="92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75" marR="46475" marT="46475" marB="464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75" marR="46475" marT="46475" marB="464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75" marR="46475" marT="46475" marB="464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75" marR="46475" marT="46475" marB="464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4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Ученик находит способы привлечь других к участию в работе.</a:t>
                      </a:r>
                      <a:endParaRPr lang="ru-RU" sz="12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9295" marR="9295" marT="9295" marB="92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75" marR="46475" marT="46475" marB="464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75" marR="46475" marT="46475" marB="464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75" marR="46475" marT="46475" marB="464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75" marR="46475" marT="46475" marB="464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3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Когда делают выводы, ученик упоминает идеи всех участников.</a:t>
                      </a:r>
                      <a:endParaRPr lang="ru-RU" sz="12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9295" marR="9295" marT="9295" marB="92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75" marR="46475" marT="46475" marB="464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75" marR="46475" marT="46475" marB="464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75" marR="46475" marT="46475" marB="464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75" marR="46475" marT="46475" marB="464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2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Ученик помогает группе прийти к общему решению.</a:t>
                      </a:r>
                      <a:endParaRPr lang="ru-RU" sz="12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9295" marR="9295" marT="9295" marB="92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75" marR="46475" marT="46475" marB="464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75" marR="46475" marT="46475" marB="464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75" marR="46475" marT="46475" marB="464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75" marR="46475" marT="46475" marB="464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8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Ученик придерживается графика работы и все выполняет вовремя.</a:t>
                      </a:r>
                      <a:endParaRPr lang="ru-RU" sz="12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9295" marR="9295" marT="9295" marB="92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75" marR="46475" marT="46475" marB="464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75" marR="46475" marT="46475" marB="464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75" marR="46475" marT="46475" marB="464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75" marR="46475" marT="46475" marB="464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8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Ученик грамотно организует свою работу по поиску информации в различных источниках.</a:t>
                      </a:r>
                      <a:endParaRPr lang="ru-RU" sz="12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9295" marR="9295" marT="9295" marB="92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75" marR="46475" marT="46475" marB="464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75" marR="46475" marT="46475" marB="464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75" marR="46475" marT="46475" marB="464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75" marR="46475" marT="46475" marB="464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7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Ученик делится с другими участниками найденными источниками информации.</a:t>
                      </a:r>
                      <a:endParaRPr lang="ru-RU" sz="12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9295" marR="9295" marT="9295" marB="92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75" marR="46475" marT="46475" marB="464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75" marR="46475" marT="46475" marB="464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75" marR="46475" marT="46475" marB="464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75" marR="46475" marT="46475" marB="464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4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Ученик полностью выполняет свою часть работы.</a:t>
                      </a:r>
                      <a:endParaRPr lang="ru-RU" sz="12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9295" marR="9295" marT="9295" marB="92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75" marR="46475" marT="46475" marB="464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75" marR="46475" marT="46475" marB="464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75" marR="46475" marT="46475" marB="464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75" marR="46475" marT="46475" marB="464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7346" name="Rectangle 2"/>
          <p:cNvSpPr>
            <a:spLocks noChangeArrowheads="1"/>
          </p:cNvSpPr>
          <p:nvPr/>
        </p:nvSpPr>
        <p:spPr bwMode="auto">
          <a:xfrm>
            <a:off x="7811377" y="1945429"/>
            <a:ext cx="4380623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Описание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Бланк оценивания используется для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оценки вклада каждого ученика в групповую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работу.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Планируемые личностные результаты: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(по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155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ФГОС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с.5-6, Л6, Л9)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развитие самостоятельности и личной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ответственности за свои поступки, в том числе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 информационной деятельности,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развитие навыков сотрудничества со взрослыми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сверстниками в разных социальных  ситуациях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умения не создавать конфликтов и находить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выходы из спорных ситуаций;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Инструкции для учителя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Оцените вклад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каждого в проект. Приведите конкретные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примеры.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РЕЗУЛЬТАТИВНЫЙ КОМПОНЕНТ УРОКА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Отсутствие оценивания на уроке.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Оценивание проводится только учителем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Использование единого для всех школьников домашнего задания. Такое домашнее задание стало формальной процедурой: запись на доске и перенос её в тетрадь или дневник «§27или №86-89»ит.п.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М.А.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Пинская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И.М. Улановская  «Новые формы оценивания»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И.С. Фишман, Г.Б. Голуб «Формирующая оценка образовательных результатов обучающихся»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 на образовательных платформах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Учи.ру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Яндекс.Учебник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Основные факторы для разработки критериев оценивания (для обучающихся)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69074" y="1225689"/>
            <a:ext cx="10526751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количество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(их не должно быть слишком много);</a:t>
            </a:r>
          </a:p>
          <a:p>
            <a:pPr fontAlgn="base">
              <a:lnSpc>
                <a:spcPct val="150000"/>
              </a:lnSpc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фокус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(они должны соответствовать основным  предметным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метапредметным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результатам);</a:t>
            </a:r>
          </a:p>
          <a:p>
            <a:pPr fontAlgn="base">
              <a:lnSpc>
                <a:spcPct val="150000"/>
              </a:lnSpc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специфика и </a:t>
            </a:r>
            <a:r>
              <a:rPr lang="ru-RU" sz="24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метазнание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(критерии должны отражать специфические (характерные для данной темы или вида задания) и общие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признаки и результаты);</a:t>
            </a:r>
          </a:p>
          <a:p>
            <a:pPr fontAlgn="base">
              <a:lnSpc>
                <a:spcPct val="150000"/>
              </a:lnSpc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стиль и язык изложения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(они должны соответствовать уровню понимания учеников и их возрасту);</a:t>
            </a:r>
          </a:p>
          <a:p>
            <a:pPr fontAlgn="base">
              <a:lnSpc>
                <a:spcPct val="150000"/>
              </a:lnSpc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уровни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(критерии должны быть разнесены по уровням).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Рекомендации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8214" y="1901701"/>
            <a:ext cx="989113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Включать в урок задания для определения темы, цели, задач урока, четко формулировать планируемые результаты урока и подбирать под них дидактические задания.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3.Продумывать задания для обучающихся, позволяющие проявлять самостоятельность и активность. Погружать учеников в продуктивную деятельность.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4.Организовывать на уроке взаимодействие обучающихся в парах, группах для формирования коммуникативных способностей школьников.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5.Пройти курсы повышения квалификации в2025 году по темам: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-Формирующее оценивание как способ оценки учебных достижений обучающихся в контексте реализации ФГОС ООО и освоения ФОПООО, 24ч.(Запись через систему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АИС.Кадры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образовании. Самарская область.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ID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программы2728).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-Современный урок с применением технологии учебно-группового сотрудничества, 36ч. (Запись через систему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АИС.Кадры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образовании. Самарская область.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ID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программы2272).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10B9C58-DCBB-490C-9598-A48F2F184D5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981307" y="1103971"/>
            <a:ext cx="10515600" cy="5162201"/>
          </a:xfrm>
        </p:spPr>
        <p:txBody>
          <a:bodyPr/>
          <a:lstStyle/>
          <a:p>
            <a:pPr algn="ctr">
              <a:buNone/>
            </a:pPr>
            <a:r>
              <a:rPr lang="ru-RU" sz="4000" b="0" i="0" dirty="0">
                <a:solidFill>
                  <a:srgbClr val="1A1A1A"/>
                </a:solidFill>
                <a:effectLst/>
                <a:latin typeface="Times New Roman" pitchFamily="18" charset="0"/>
                <a:cs typeface="Times New Roman" pitchFamily="18" charset="0"/>
              </a:rPr>
              <a:t>«Новое лицо педагога: исследователь, воспитатель, </a:t>
            </a:r>
            <a:endParaRPr lang="ru-RU" sz="4000" b="0" i="0" dirty="0" smtClean="0">
              <a:solidFill>
                <a:srgbClr val="1A1A1A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b="0" i="0" dirty="0" smtClean="0">
                <a:solidFill>
                  <a:srgbClr val="1A1A1A"/>
                </a:solidFill>
                <a:effectLst/>
                <a:latin typeface="Times New Roman" pitchFamily="18" charset="0"/>
                <a:cs typeface="Times New Roman" pitchFamily="18" charset="0"/>
              </a:rPr>
              <a:t>консультант</a:t>
            </a:r>
            <a:r>
              <a:rPr lang="ru-RU" sz="4000" b="0" i="0" dirty="0">
                <a:solidFill>
                  <a:srgbClr val="1A1A1A"/>
                </a:solidFill>
                <a:effectLst/>
                <a:latin typeface="Times New Roman" pitchFamily="18" charset="0"/>
                <a:cs typeface="Times New Roman" pitchFamily="18" charset="0"/>
              </a:rPr>
              <a:t>, руководитель проектов» </a:t>
            </a:r>
            <a:endParaRPr lang="ru-RU" sz="4000" b="0" i="0" dirty="0" smtClean="0">
              <a:solidFill>
                <a:srgbClr val="1A1A1A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0" i="0" dirty="0" smtClean="0">
                <a:solidFill>
                  <a:srgbClr val="1A1A1A"/>
                </a:solidFill>
                <a:effectLst/>
                <a:latin typeface="YS Text"/>
              </a:rPr>
              <a:t>(из доклада </a:t>
            </a:r>
            <a:r>
              <a:rPr lang="ru-RU" b="0" i="0" dirty="0">
                <a:solidFill>
                  <a:srgbClr val="1A1A1A"/>
                </a:solidFill>
                <a:effectLst/>
                <a:latin typeface="YS Text"/>
              </a:rPr>
              <a:t>«Модель для инновационной экономики: </a:t>
            </a:r>
            <a:endParaRPr lang="ru-RU" b="0" i="0" dirty="0" smtClean="0">
              <a:solidFill>
                <a:srgbClr val="1A1A1A"/>
              </a:solidFill>
              <a:effectLst/>
              <a:latin typeface="YS Text"/>
            </a:endParaRPr>
          </a:p>
          <a:p>
            <a:pPr algn="ctr">
              <a:buNone/>
            </a:pPr>
            <a:r>
              <a:rPr lang="ru-RU" b="0" i="0" dirty="0" smtClean="0">
                <a:solidFill>
                  <a:srgbClr val="1A1A1A"/>
                </a:solidFill>
                <a:effectLst/>
                <a:latin typeface="YS Text"/>
              </a:rPr>
              <a:t>российское образование </a:t>
            </a:r>
            <a:r>
              <a:rPr lang="ru-RU" b="0" i="0" dirty="0">
                <a:solidFill>
                  <a:srgbClr val="1A1A1A"/>
                </a:solidFill>
                <a:effectLst/>
                <a:latin typeface="YS Text"/>
              </a:rPr>
              <a:t>– 2020», </a:t>
            </a:r>
            <a:r>
              <a:rPr lang="ru-RU" b="0" i="0" dirty="0" smtClean="0">
                <a:solidFill>
                  <a:srgbClr val="1A1A1A"/>
                </a:solidFill>
                <a:effectLst/>
                <a:latin typeface="YS Text"/>
              </a:rPr>
              <a:t>А</a:t>
            </a:r>
            <a:r>
              <a:rPr lang="ru-RU" b="0" i="0" dirty="0">
                <a:solidFill>
                  <a:srgbClr val="1A1A1A"/>
                </a:solidFill>
                <a:effectLst/>
                <a:latin typeface="YS Text"/>
              </a:rPr>
              <a:t>. </a:t>
            </a:r>
            <a:r>
              <a:rPr lang="ru-RU" b="0" i="0" dirty="0" smtClean="0">
                <a:solidFill>
                  <a:srgbClr val="1A1A1A"/>
                </a:solidFill>
                <a:effectLst/>
                <a:latin typeface="YS Text"/>
              </a:rPr>
              <a:t>Волков, </a:t>
            </a:r>
            <a:r>
              <a:rPr lang="ru-RU" b="0" i="0" dirty="0">
                <a:solidFill>
                  <a:srgbClr val="1A1A1A"/>
                </a:solidFill>
                <a:effectLst/>
                <a:latin typeface="YS Text"/>
              </a:rPr>
              <a:t>Я. </a:t>
            </a:r>
            <a:r>
              <a:rPr lang="ru-RU" b="0" i="0" dirty="0" smtClean="0">
                <a:solidFill>
                  <a:srgbClr val="1A1A1A"/>
                </a:solidFill>
                <a:effectLst/>
                <a:latin typeface="YS Text"/>
              </a:rPr>
              <a:t>Кузьминов,</a:t>
            </a:r>
          </a:p>
          <a:p>
            <a:pPr algn="ctr">
              <a:buNone/>
            </a:pPr>
            <a:r>
              <a:rPr lang="ru-RU" b="0" i="0" dirty="0" smtClean="0">
                <a:solidFill>
                  <a:srgbClr val="1A1A1A"/>
                </a:solidFill>
                <a:effectLst/>
                <a:latin typeface="YS Text"/>
              </a:rPr>
              <a:t> </a:t>
            </a:r>
            <a:r>
              <a:rPr lang="ru-RU" b="0" i="0" dirty="0">
                <a:solidFill>
                  <a:srgbClr val="1A1A1A"/>
                </a:solidFill>
                <a:effectLst/>
                <a:latin typeface="YS Text"/>
              </a:rPr>
              <a:t>И. Реморенко, И. </a:t>
            </a:r>
            <a:r>
              <a:rPr lang="ru-RU" b="0" i="0" dirty="0" smtClean="0">
                <a:solidFill>
                  <a:srgbClr val="1A1A1A"/>
                </a:solidFill>
                <a:effectLst/>
                <a:latin typeface="YS Text"/>
              </a:rPr>
              <a:t>Фрумин, </a:t>
            </a:r>
            <a:r>
              <a:rPr lang="ru-RU" b="0" i="0" dirty="0">
                <a:solidFill>
                  <a:srgbClr val="1A1A1A"/>
                </a:solidFill>
                <a:effectLst/>
                <a:latin typeface="YS Text"/>
              </a:rPr>
              <a:t>Л. </a:t>
            </a:r>
            <a:r>
              <a:rPr lang="ru-RU" b="0" i="0" dirty="0" smtClean="0">
                <a:solidFill>
                  <a:srgbClr val="1A1A1A"/>
                </a:solidFill>
                <a:effectLst/>
                <a:latin typeface="YS Text"/>
              </a:rPr>
              <a:t>Якобсон</a:t>
            </a:r>
            <a:endParaRPr lang="ru-RU" b="0" i="0" dirty="0">
              <a:solidFill>
                <a:srgbClr val="1A1A1A"/>
              </a:solidFill>
              <a:effectLst/>
              <a:latin typeface="YS Text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1409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Материалы для работы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69434" y="1657958"/>
            <a:ext cx="10995103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Лекция 4.1. Технология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разноуровневого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обучения.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МЕТОДИЧЕСКИЕ РЕКОМЕНДАЦИИ ПО ОРГАНИЗАЦИИ КОНТРОЛЬНО-ОЦЕНОЧНОЙ ДЕЯТЕЛЬНОСТИ В НАЧАЛЬНОЙ ШКОЛЕ Авторы разработки: Н.Ф. Виноградова, О.А.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Рыдзе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(ИСРО РАО)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«Новые формы оценивания» М.А.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Пинская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И.М. Улановская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Памятка для педагогов  «Рекомендации, как восполнить дефицит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креативности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у школьников»</a:t>
            </a:r>
          </a:p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Разноуровневое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обучение в начальной школе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Л.Н.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Басынина</a:t>
            </a: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Сборник методических рекомендаций по применению формирующего оценивания на уроках в начальной школе .  Составитель: Привалова К.В. , учитель начальных классов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Требования к современному уроку. Поташник1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Требования к современному уроку. Поташник2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«Формирующая оценка образовательных результатов обучающихся» . И.С. Фишман, Г.Б. Голуб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18476" y="6060909"/>
            <a:ext cx="99208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https://drive.google.com/drive/folders/1D_7OwOeTyG243fTDxBwGp22gAaGF-6KU?usp=sharing</a:t>
            </a:r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A45D5FDD-6334-4518-9E02-6B510823D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Литература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3D9F97FB-C136-4DA9-8E77-2ECCDA24725F}"/>
              </a:ext>
            </a:extLst>
          </p:cNvPr>
          <p:cNvSpPr txBox="1"/>
          <p:nvPr/>
        </p:nvSpPr>
        <p:spPr>
          <a:xfrm>
            <a:off x="981222" y="1567937"/>
            <a:ext cx="10372578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dirty="0"/>
              <a:t>Миронов А.В. Как построить урок в соответствии с ФГОС. – Волгоград: Учитель, 2013. </a:t>
            </a:r>
          </a:p>
          <a:p>
            <a:pPr marL="342900" indent="-342900">
              <a:buAutoNum type="arabicPeriod"/>
            </a:pPr>
            <a:r>
              <a:rPr lang="ru-RU" dirty="0"/>
              <a:t> Пинская М.А., Улановская И.М. Новые формы оценивания. Начальная школа. – М.: Просвещение, 2014. </a:t>
            </a:r>
          </a:p>
          <a:p>
            <a:pPr marL="342900" indent="-342900">
              <a:buAutoNum type="arabicPeriod"/>
            </a:pPr>
            <a:r>
              <a:rPr lang="ru-RU" dirty="0"/>
              <a:t> Поташник М.М. Требования к современному уроку. Методическое пособие. – М.: Центр педагогического образования, 2011. 4. </a:t>
            </a:r>
            <a:r>
              <a:rPr lang="ru-RU" dirty="0" err="1"/>
              <a:t>Садкина</a:t>
            </a:r>
            <a:r>
              <a:rPr lang="ru-RU" dirty="0"/>
              <a:t> В.И. 101 педагогическая идея. Как создать урок. – </a:t>
            </a:r>
            <a:r>
              <a:rPr lang="ru-RU" dirty="0" err="1"/>
              <a:t>Ростов</a:t>
            </a:r>
            <a:r>
              <a:rPr lang="ru-RU" dirty="0"/>
              <a:t> н/Д: Феникс, 2015.</a:t>
            </a:r>
            <a:endParaRPr lang="en-US" dirty="0"/>
          </a:p>
          <a:p>
            <a:r>
              <a:rPr lang="en-US" dirty="0"/>
              <a:t>      </a:t>
            </a:r>
            <a:r>
              <a:rPr lang="en-US" dirty="0">
                <a:hlinkClick r:id="rId2"/>
              </a:rPr>
              <a:t>https://www.calameo.com/books/003154893117d1b7a780f</a:t>
            </a:r>
            <a:endParaRPr lang="en-US" dirty="0"/>
          </a:p>
          <a:p>
            <a:r>
              <a:rPr lang="en-US" dirty="0">
                <a:hlinkClick r:id="rId3"/>
              </a:rPr>
              <a:t>https://o135.pskovedu.ru/page/2ECAE030922FF12AB7E8A1FAA55FD396</a:t>
            </a:r>
            <a:r>
              <a:rPr lang="en-US" dirty="0"/>
              <a:t> </a:t>
            </a:r>
            <a:endParaRPr lang="ru-RU" dirty="0" smtClean="0"/>
          </a:p>
          <a:p>
            <a:r>
              <a:rPr lang="ru-RU" dirty="0" smtClean="0"/>
              <a:t>4. Хуторской А.В. </a:t>
            </a:r>
            <a:r>
              <a:rPr lang="ru-RU" dirty="0" err="1" smtClean="0"/>
              <a:t>Метапредметное</a:t>
            </a:r>
            <a:r>
              <a:rPr lang="ru-RU" dirty="0" smtClean="0"/>
              <a:t> содержание в стандартах нового поколения // Школьные технологии. 2012. </a:t>
            </a:r>
            <a:r>
              <a:rPr lang="ru-RU" dirty="0" err="1" smtClean="0"/>
              <a:t>Ns</a:t>
            </a:r>
            <a:r>
              <a:rPr lang="ru-RU" dirty="0" smtClean="0"/>
              <a:t> 4, С. 42-43.</a:t>
            </a:r>
          </a:p>
          <a:p>
            <a:r>
              <a:rPr lang="ru-RU" b="1" dirty="0" err="1" smtClean="0"/>
              <a:t>Метапредметные</a:t>
            </a:r>
            <a:r>
              <a:rPr lang="ru-RU" b="1" dirty="0" smtClean="0"/>
              <a:t> результаты обучения на уроках филологического блока</a:t>
            </a:r>
          </a:p>
          <a:p>
            <a:r>
              <a:rPr lang="en-US" dirty="0" smtClean="0">
                <a:hlinkClick r:id="rId4"/>
              </a:rPr>
              <a:t>https://edsoo.ru/2024/08/06/metapredmetnye-rezultaty-obucheniya-na-urokah-filologicheskogo-bloka/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Данилова Е.А., старший преподаватель кафедры педагогики и психологии </a:t>
            </a:r>
          </a:p>
          <a:p>
            <a:r>
              <a:rPr lang="ru-RU" dirty="0" smtClean="0"/>
              <a:t>ГАУ ДПО СО ИРО,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34710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5107" y="-27049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b="1" dirty="0" smtClean="0">
                <a:solidFill>
                  <a:srgbClr val="0000FF"/>
                </a:solidFill>
              </a:rPr>
              <a:t>Требования к современному уроку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1800" dirty="0" smtClean="0"/>
              <a:t>М.М. Поташник. Член – корреспондент Российской Академии образования доктор педагогических наук. </a:t>
            </a:r>
            <a:endParaRPr lang="ru-RU" sz="1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b="13495"/>
          <a:stretch>
            <a:fillRect/>
          </a:stretch>
        </p:blipFill>
        <p:spPr bwMode="auto">
          <a:xfrm>
            <a:off x="234176" y="1248936"/>
            <a:ext cx="5707471" cy="5285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b="94049"/>
          <a:stretch>
            <a:fillRect/>
          </a:stretch>
        </p:blipFill>
        <p:spPr bwMode="auto">
          <a:xfrm>
            <a:off x="6114585" y="1185114"/>
            <a:ext cx="6077415" cy="387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 b="82289"/>
          <a:stretch>
            <a:fillRect/>
          </a:stretch>
        </p:blipFill>
        <p:spPr bwMode="auto">
          <a:xfrm>
            <a:off x="6013782" y="1561169"/>
            <a:ext cx="6178218" cy="1170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 t="36422" b="16151"/>
          <a:stretch>
            <a:fillRect/>
          </a:stretch>
        </p:blipFill>
        <p:spPr bwMode="auto">
          <a:xfrm>
            <a:off x="5995688" y="2810107"/>
            <a:ext cx="6196312" cy="314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5107" y="-27049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b="1" dirty="0" smtClean="0"/>
              <a:t>Требования к современному уроку </a:t>
            </a:r>
            <a:br>
              <a:rPr lang="ru-RU" b="1" dirty="0" smtClean="0"/>
            </a:br>
            <a:r>
              <a:rPr lang="ru-RU" sz="1800" dirty="0" smtClean="0"/>
              <a:t>М.М. Поташник. Член – корреспондент Российской Академии образования доктор педагогических наук. </a:t>
            </a:r>
            <a:endParaRPr lang="ru-RU" sz="1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b="94049"/>
          <a:stretch>
            <a:fillRect/>
          </a:stretch>
        </p:blipFill>
        <p:spPr bwMode="auto">
          <a:xfrm>
            <a:off x="178420" y="1229718"/>
            <a:ext cx="6077415" cy="387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b="94049"/>
          <a:stretch>
            <a:fillRect/>
          </a:stretch>
        </p:blipFill>
        <p:spPr bwMode="auto">
          <a:xfrm>
            <a:off x="6200078" y="1240684"/>
            <a:ext cx="5846956" cy="372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9338" y="1650380"/>
            <a:ext cx="5873871" cy="4586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 cstate="print"/>
          <a:srcRect b="17156"/>
          <a:stretch>
            <a:fillRect/>
          </a:stretch>
        </p:blipFill>
        <p:spPr bwMode="auto">
          <a:xfrm>
            <a:off x="6435640" y="1605775"/>
            <a:ext cx="5603219" cy="4939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5107" y="-27049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b="1" dirty="0" smtClean="0"/>
              <a:t>Требования к современному уроку </a:t>
            </a:r>
            <a:br>
              <a:rPr lang="ru-RU" b="1" dirty="0" smtClean="0"/>
            </a:br>
            <a:r>
              <a:rPr lang="ru-RU" sz="1800" dirty="0" smtClean="0"/>
              <a:t>М.М. Поташник. Член – корреспондент Российской Академии образования доктор педагогических наук. </a:t>
            </a:r>
            <a:endParaRPr lang="ru-RU" sz="1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b="94049"/>
          <a:stretch>
            <a:fillRect/>
          </a:stretch>
        </p:blipFill>
        <p:spPr bwMode="auto">
          <a:xfrm>
            <a:off x="1839951" y="1307776"/>
            <a:ext cx="7827645" cy="498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9103" y="1837280"/>
            <a:ext cx="7943850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Проект цифровой карты анализа урока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24109" y="1201326"/>
          <a:ext cx="11496906" cy="4696589"/>
        </p:xfrm>
        <a:graphic>
          <a:graphicData uri="http://schemas.openxmlformats.org/drawingml/2006/table">
            <a:tbl>
              <a:tblPr/>
              <a:tblGrid>
                <a:gridCol w="344066"/>
                <a:gridCol w="3699083"/>
                <a:gridCol w="1490451"/>
                <a:gridCol w="2023827"/>
                <a:gridCol w="1601635"/>
                <a:gridCol w="2337844"/>
              </a:tblGrid>
              <a:tr h="3273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№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Критерий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Комментарий</a:t>
                      </a:r>
                      <a:r>
                        <a:rPr lang="en-US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/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примечание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6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Целевой компонент урока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3273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Включение учащихся в определение целей и задач урока</a:t>
                      </a: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Соответствует</a:t>
                      </a: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Частично соответствует</a:t>
                      </a: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 соответствует</a:t>
                      </a: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84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Помощь в осознании личностного смысла изучения учебного материала осуществляется в проблемно-смысловом диалоге с опорой на субъектный опыт большинства учащихся</a:t>
                      </a: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Соответствует</a:t>
                      </a: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Частично соответствует</a:t>
                      </a: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 соответствует</a:t>
                      </a: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0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Выраженность ведущих воспитательных идей учебного материала чётко и явно прослеживается на всех этапах урока</a:t>
                      </a: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Соответствует</a:t>
                      </a: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Частично соответствует</a:t>
                      </a: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 соответствует</a:t>
                      </a: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3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Работа учителя по мотивации учебной деятельности </a:t>
                      </a: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Соответствует</a:t>
                      </a: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Частично соответствует</a:t>
                      </a: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 соответствует</a:t>
                      </a: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3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Включение всех учащихся в планирование предстоящей деятельности на уроке</a:t>
                      </a: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Соответствует</a:t>
                      </a: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Частично соответствует</a:t>
                      </a: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 соответствует</a:t>
                      </a:r>
                    </a:p>
                  </a:txBody>
                  <a:tcPr marL="57359" marR="573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59" marR="5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0525" y="338138"/>
            <a:ext cx="8867775" cy="618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 b="11795"/>
          <a:stretch>
            <a:fillRect/>
          </a:stretch>
        </p:blipFill>
        <p:spPr bwMode="auto">
          <a:xfrm>
            <a:off x="1337140" y="138113"/>
            <a:ext cx="9906805" cy="6485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716</TotalTime>
  <Words>1406</Words>
  <Application>Microsoft Office PowerPoint</Application>
  <PresentationFormat>Произвольный</PresentationFormat>
  <Paragraphs>272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Тема Office</vt:lpstr>
      <vt:lpstr>Оценка качества учебного занятия </vt:lpstr>
      <vt:lpstr>Программа семинара для учителей начальных классов  «Использование ресурсов ФГИС «Моя школа» на уроках:  практический опыт» </vt:lpstr>
      <vt:lpstr>Презентация PowerPoint</vt:lpstr>
      <vt:lpstr>  Требования к современному уроку  М.М. Поташник. Член – корреспондент Российской Академии образования доктор педагогических наук. </vt:lpstr>
      <vt:lpstr>  Требования к современному уроку  М.М. Поташник. Член – корреспондент Российской Академии образования доктор педагогических наук. </vt:lpstr>
      <vt:lpstr>  Требования к современному уроку  М.М. Поташник. Член – корреспондент Российской Академии образования доктор педагогических наук. </vt:lpstr>
      <vt:lpstr>Проект цифровой карты анализа урока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ОРГАНИЗАЦИОННО-ДЕЯТЕЛЬНОСТНЫЙ КОМПОНЕНТ УРОКА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Бланк оценивания результативности работы в группе  (лист наблюдения)</vt:lpstr>
      <vt:lpstr>РЕЗУЛЬТАТИВНЫЙ КОМПОНЕНТ УРОКА</vt:lpstr>
      <vt:lpstr>Основные факторы для разработки критериев оценивания (для обучающихся)  </vt:lpstr>
      <vt:lpstr>Рекомендации</vt:lpstr>
      <vt:lpstr>Презентация PowerPoint</vt:lpstr>
      <vt:lpstr>Материалы для работы </vt:lpstr>
      <vt:lpstr>Литература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РЦ</cp:lastModifiedBy>
  <cp:revision>24</cp:revision>
  <dcterms:created xsi:type="dcterms:W3CDTF">2025-05-03T21:54:42Z</dcterms:created>
  <dcterms:modified xsi:type="dcterms:W3CDTF">2025-06-20T06:12:45Z</dcterms:modified>
</cp:coreProperties>
</file>