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9" r:id="rId13"/>
    <p:sldId id="266" r:id="rId14"/>
    <p:sldId id="278" r:id="rId15"/>
    <p:sldId id="279" r:id="rId16"/>
    <p:sldId id="280" r:id="rId17"/>
    <p:sldId id="282" r:id="rId18"/>
    <p:sldId id="283" r:id="rId19"/>
    <p:sldId id="284" r:id="rId20"/>
    <p:sldId id="285" r:id="rId21"/>
    <p:sldId id="267" r:id="rId22"/>
    <p:sldId id="272" r:id="rId23"/>
    <p:sldId id="276" r:id="rId24"/>
    <p:sldId id="290" r:id="rId25"/>
    <p:sldId id="291" r:id="rId26"/>
    <p:sldId id="292" r:id="rId27"/>
    <p:sldId id="293" r:id="rId28"/>
    <p:sldId id="294" r:id="rId29"/>
    <p:sldId id="277" r:id="rId30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0"/>
  </p:normalViewPr>
  <p:slideViewPr>
    <p:cSldViewPr showGuides="1">
      <p:cViewPr varScale="1">
        <p:scale>
          <a:sx n="69" d="100"/>
          <a:sy n="69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tags" Target="tags/tag1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1DCD3-7CEC-4862-A3DF-EF332AA8CA9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23692-511F-4866-9749-3DB40A4056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940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Title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vk.com/video-174626514_456239060" TargetMode="External" /><Relationship Id="rId3" Type="http://schemas.openxmlformats.org/officeDocument/2006/relationships/image" Target="../media/image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405" y="764540"/>
            <a:ext cx="7175500" cy="2570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>
                <a:effectLst/>
              </a:rPr>
              <a:t>Значение исторического просвещения на уроках истории и во внеурочной деятельности </a:t>
            </a:r>
            <a:endParaRPr lang="ru-RU" sz="4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4365105"/>
            <a:ext cx="6050533" cy="1569560"/>
          </a:xfrm>
        </p:spPr>
        <p:txBody>
          <a:bodyPr>
            <a:normAutofit/>
          </a:bodyPr>
          <a:lstStyle/>
          <a:p>
            <a:r>
              <a:rPr lang="ru-RU" smtClean="0"/>
              <a:t>Ашаткина Анна Ивановна –</a:t>
            </a:r>
          </a:p>
          <a:p>
            <a:r>
              <a:rPr lang="ru-RU" smtClean="0"/>
              <a:t> учитель истории и обществознания </a:t>
            </a:r>
          </a:p>
          <a:p>
            <a:r>
              <a:rPr lang="ru-RU" smtClean="0"/>
              <a:t>ГБОУ СОШ № 2 п.г.т. Усть-Кинельский г.о. Кинель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Повышение исторической грамотности на уроке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50" y="1935163"/>
            <a:ext cx="6311900" cy="4733925"/>
          </a:xfr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Повышение исторической </a:t>
            </a:r>
            <a:r>
              <a:rPr lang="ru-RU" smtClean="0"/>
              <a:t>грамотности на уроке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916832"/>
            <a:ext cx="705678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8062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Повышение исторической грамотности во внеурочное время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916832"/>
            <a:ext cx="6034617" cy="4209331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Повышение исторической грамотности во внеурочное время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916832"/>
            <a:ext cx="6034617" cy="42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61308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Повышение исторической грамотности во внеурочное время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916832"/>
            <a:ext cx="6034617" cy="42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8595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Повышение исторической грамотности во внеурочное время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916832"/>
            <a:ext cx="7200799" cy="42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81289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en-US" sz="3200">
                <a:solidFill>
                  <a:srgbClr val="000000"/>
                </a:solidFill>
                <a:cs typeface="+mn-cs"/>
                <a:hlinkClick r:id="rId2"/>
              </a:rPr>
              <a:t>https://vk.com/video-174626514_456239060</a:t>
            </a:r>
            <a:r>
              <a:rPr lang="ru-RU" sz="3200">
                <a:solidFill>
                  <a:srgbClr val="000000"/>
                </a:solidFill>
                <a:cs typeface="+mn-cs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hlinkClick r:id="rId2"/>
            </a:endParaRPr>
          </a:p>
          <a:p>
            <a:endParaRPr lang="ru-RU">
              <a:hlinkClick r:id="rId2"/>
            </a:endParaRPr>
          </a:p>
          <a:p>
            <a:endParaRPr lang="ru-RU" smtClean="0">
              <a:hlinkClick r:id="rId2"/>
            </a:endParaRPr>
          </a:p>
          <a:p>
            <a:endParaRPr lang="ru-RU">
              <a:hlinkClick r:id="rId2"/>
            </a:endParaRPr>
          </a:p>
          <a:p>
            <a:endParaRPr lang="ru-RU" smtClean="0">
              <a:hlinkClick r:id="rId2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7344816" cy="455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831095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Повышение исторической грамотности во внеурочное время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7560839" cy="4536504"/>
          </a:xfrm>
        </p:spPr>
      </p:pic>
    </p:spTree>
    <p:extLst>
      <p:ext uri="{BB962C8B-B14F-4D97-AF65-F5344CB8AC3E}">
        <p14:creationId xmlns:p14="http://schemas.microsoft.com/office/powerpoint/2010/main" val="1876965062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/>
              <a:t>Повышение исторической грамотности во внеурочное время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128791" cy="3993307"/>
          </a:xfrm>
        </p:spPr>
      </p:pic>
    </p:spTree>
    <p:extLst>
      <p:ext uri="{BB962C8B-B14F-4D97-AF65-F5344CB8AC3E}">
        <p14:creationId xmlns:p14="http://schemas.microsoft.com/office/powerpoint/2010/main" val="2546145958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Посещение военно-исторического музея «Гвардейцы»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7200799" cy="4525963"/>
          </a:xfrm>
        </p:spPr>
      </p:pic>
    </p:spTree>
    <p:extLst>
      <p:ext uri="{BB962C8B-B14F-4D97-AF65-F5344CB8AC3E}">
        <p14:creationId xmlns:p14="http://schemas.microsoft.com/office/powerpoint/2010/main" val="193261612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704856" cy="1143000"/>
          </a:xfrm>
        </p:spPr>
        <p:txBody>
          <a:bodyPr/>
          <a:lstStyle/>
          <a:p>
            <a:pPr algn="just"/>
            <a:r>
              <a:rPr lang="ru-RU" sz="2800" smtClean="0"/>
              <a:t>Указ Президента Российской Федерации от 08 мая 2024 года №314</a:t>
            </a:r>
            <a:endParaRPr lang="ru-RU" sz="28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smtClean="0"/>
              <a:t>Основы государственной политики Российской Федерации в области исторического просвещения.</a:t>
            </a:r>
            <a:endParaRPr lang="ru-RU" sz="3200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Посещение военно-исторического музея «Гвардейцы»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2060848"/>
            <a:ext cx="6912768" cy="4065315"/>
          </a:xfrm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Изготовление окопных свечей и спичек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smtClean="0"/>
              <a:t>Подарки участникам СВО</a:t>
            </a:r>
            <a:endParaRPr lang="ru-RU" sz="36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0200"/>
            <a:ext cx="7185991" cy="4525963"/>
          </a:xfrm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с проектами во внеурочное время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7745" y="1600200"/>
            <a:ext cx="750850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75773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243" y="1600200"/>
            <a:ext cx="766751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63364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9201" y="1600200"/>
            <a:ext cx="768559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97199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с проектами на уроке истории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115" y="1600200"/>
            <a:ext cx="761376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10499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с проектами на уроке обществознания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910" y="1600200"/>
            <a:ext cx="816817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166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Спасибо за внимание!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128792" cy="720080"/>
          </a:xfrm>
        </p:spPr>
        <p:txBody>
          <a:bodyPr>
            <a:normAutofit fontScale="90000"/>
          </a:bodyPr>
          <a:lstStyle/>
          <a:p>
            <a:pPr algn="l"/>
            <a:r>
              <a:rPr lang="ru-RU" smtClean="0"/>
              <a:t>Историческое просвещение -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064896" cy="5256584"/>
          </a:xfrm>
        </p:spPr>
        <p:txBody>
          <a:bodyPr>
            <a:noAutofit/>
          </a:bodyPr>
          <a:lstStyle/>
          <a:p>
            <a:r>
              <a:rPr lang="ru-RU" sz="2800" smtClean="0"/>
              <a:t>Регулируемая государством деятельность по распространению в обществе достоверных и научно-обоснованных исторических знаний в целях формирования научного понимания прошлого и настоящего России, являющегося одной из основ общероссийской гражданской идентичности и коллективной исторической памяти, а также в целях противодействия попыткам умаления подвига народа при защите Отечества.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smtClean="0"/>
              <a:t>Государственная политика в области исторического просвещения - </a:t>
            </a:r>
            <a:endParaRPr lang="ru-RU" sz="40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Совокупность действий, реализуемых субъектами государственной политики в области исторического просвещения, направленных на распространение в обществе достоверных и научно-обоснованных исторических знаний, поддержку и развитие системы научного исторического  знания, формирование личности на основе присущей российскому обществу системы ценностей и любви к Родине.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smtClean="0"/>
              <a:t>Основания для выработки государственной политики в области исторического просвещения</a:t>
            </a:r>
            <a:endParaRPr lang="ru-RU" sz="360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smtClean="0"/>
              <a:t>Недружественные действия иностранных государств;</a:t>
            </a:r>
          </a:p>
          <a:p>
            <a:r>
              <a:rPr lang="ru-RU" sz="3200" smtClean="0"/>
              <a:t>Попытки деформации исторической памяти и искажения исторической правды;</a:t>
            </a:r>
          </a:p>
          <a:p>
            <a:r>
              <a:rPr lang="ru-RU" sz="3200" smtClean="0"/>
              <a:t>Использование фальсификации истории в качестве оружия в информационной войне.</a:t>
            </a:r>
            <a:endParaRPr lang="ru-RU" sz="3200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mtClean="0"/>
              <a:t>Цели государственной политики в области исторического просвещения: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87639"/>
            <a:ext cx="8229600" cy="4389120"/>
          </a:xfrm>
        </p:spPr>
        <p:txBody>
          <a:bodyPr/>
          <a:lstStyle/>
          <a:p>
            <a:r>
              <a:rPr lang="ru-RU" smtClean="0"/>
              <a:t>Формирование общероссийской гражданской индентичности;</a:t>
            </a:r>
          </a:p>
          <a:p>
            <a:r>
              <a:rPr lang="ru-RU" smtClean="0"/>
              <a:t>Укрепление общности Русского мира на основе традиционных российских духовно-нравственных и культурно-исторических ценностей.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Основные принципы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mtClean="0"/>
              <a:t>Опора на научные знания и фундаментальные научные исследования, традиционные российские духовно-нравственные и культурно-исторические ценности;</a:t>
            </a:r>
          </a:p>
          <a:p>
            <a:r>
              <a:rPr lang="ru-RU" smtClean="0"/>
              <a:t>Понимание истории России, развивающейся по самобытному цивилизованному пути, как неотъемлемой части общемирового исторического процесса;</a:t>
            </a:r>
          </a:p>
          <a:p>
            <a:r>
              <a:rPr lang="ru-RU" smtClean="0"/>
              <a:t>Преемственность всех этапов российской истории;</a:t>
            </a:r>
          </a:p>
          <a:p>
            <a:r>
              <a:rPr lang="ru-RU" smtClean="0"/>
              <a:t>Осознание исторического единства народов Российской Федерации при сохранении ценности истории и культуры каждого народа.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/>
              <a:t>Координация исследовательской, методической и массовой просветительской деятельности;</a:t>
            </a:r>
          </a:p>
          <a:p>
            <a:r>
              <a:rPr lang="ru-RU" sz="2800" smtClean="0"/>
              <a:t>Совершенствование нормативно-правового, информационно-просветительского и научно-методологического обеспечения противодействия попыткам фальсификации истории в России и за рубежом;</a:t>
            </a:r>
          </a:p>
          <a:p>
            <a:r>
              <a:rPr lang="ru-RU" sz="2800" smtClean="0"/>
              <a:t>Подготовка научно-педагогических кадров и проведение научных исследований в области истории России и всех народов, ее заселяющих; 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mtClean="0"/>
              <a:t>Совершенствование  системы контроля качества содержания историко-просветительских и образовательных программ в области истории и культуры;</a:t>
            </a:r>
          </a:p>
          <a:p>
            <a:r>
              <a:rPr lang="ru-RU" smtClean="0"/>
              <a:t>Поддержка проектов в области исторического образования и патриотического воспитания;</a:t>
            </a:r>
          </a:p>
          <a:p>
            <a:r>
              <a:rPr lang="ru-RU" smtClean="0"/>
              <a:t>Совершенствование системы научной экспертизы содержания издаваемой исторической литературы;</a:t>
            </a:r>
          </a:p>
          <a:p>
            <a:r>
              <a:rPr lang="ru-RU" smtClean="0"/>
              <a:t>Создание условий для изучения отечественной истории в образовательных организациях;</a:t>
            </a:r>
          </a:p>
          <a:p>
            <a:r>
              <a:rPr lang="ru-RU" smtClean="0"/>
              <a:t>Повышение роли музеев, театров, кинотеатров, библиотек, архивов, СМИ.</a:t>
            </a:r>
          </a:p>
          <a:p>
            <a:pPr marL="0" indent="0">
              <a:buNone/>
            </a:pPr>
            <a:endParaRPr lang="ru-RU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Flow</Template>
  <Company/>
  <PresentationFormat>On-screen Show (4:3)</PresentationFormat>
  <Paragraphs>49</Paragraphs>
  <Slides>28</Slides>
  <Notes>0</Notes>
  <TotalTime>62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baseType="lpstr" size="31">
      <vt:lpstr>Arial</vt:lpstr>
      <vt:lpstr>Calibri</vt:lpstr>
      <vt:lpstr>Default Design</vt:lpstr>
      <vt:lpstr>Значение исторического просвещения на уроках истории и во внеурочной деятельности </vt:lpstr>
      <vt:lpstr>Указ Президента Российской Федерации от 08 мая 2024 года №314</vt:lpstr>
      <vt:lpstr>Историческое просвещение - </vt:lpstr>
      <vt:lpstr>Государственная политика в области исторического просвещения - </vt:lpstr>
      <vt:lpstr>Основания для выработки государственной политики в области исторического просвещения</vt:lpstr>
      <vt:lpstr>Цели государственной политики в области исторического просвещения:</vt:lpstr>
      <vt:lpstr>Основные принципы </vt:lpstr>
      <vt:lpstr>Задачи:</vt:lpstr>
      <vt:lpstr>Задачи:</vt:lpstr>
      <vt:lpstr>Повышение исторической грамотности на уроке</vt:lpstr>
      <vt:lpstr>Повышение исторической грамотности на уроке</vt:lpstr>
      <vt:lpstr>Повышение исторической грамотности во внеурочное время</vt:lpstr>
      <vt:lpstr>Повышение исторической грамотности во внеурочное время</vt:lpstr>
      <vt:lpstr>Повышение исторической грамотности во внеурочное время</vt:lpstr>
      <vt:lpstr>Повышение исторической грамотности во внеурочное время</vt:lpstr>
      <vt:lpstr>https://vk.com/video-174626514_456239060 </vt:lpstr>
      <vt:lpstr>Повышение исторической грамотности во внеурочное время</vt:lpstr>
      <vt:lpstr>Повышение исторической грамотности во внеурочное время</vt:lpstr>
      <vt:lpstr>Посещение военно-исторического музея «Гвардейцы»</vt:lpstr>
      <vt:lpstr>Посещение военно-исторического музея «Гвардейцы»</vt:lpstr>
      <vt:lpstr>Изготовление окопных свечей и спичек</vt:lpstr>
      <vt:lpstr>Подарки участникам СВО</vt:lpstr>
      <vt:lpstr>Работа с проектами во внеурочное время</vt:lpstr>
      <vt:lpstr>PowerPoint Presentation</vt:lpstr>
      <vt:lpstr>PowerPoint Presentation</vt:lpstr>
      <vt:lpstr>Работа с проектами на уроке истории</vt:lpstr>
      <vt:lpstr>Работа с проектами на уроке обществознания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Историческое просвещение в урочной и внеурочной деятельности </dc:title>
  <dc:creator>школа</dc:creator>
  <cp:lastModifiedBy>Анна</cp:lastModifiedBy>
  <cp:revision>19</cp:revision>
  <dcterms:created xsi:type="dcterms:W3CDTF">2024-06-04T17:42:00Z</dcterms:created>
  <dcterms:modified xsi:type="dcterms:W3CDTF">2025-06-10T12:12:33Z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A0A1283590034E439749BE95F3E96AB1_12</vt:lpwstr>
  </property>
  <property fmtid="{D5CDD505-2E9C-101B-9397-08002B2CF9AE}" pid="3" name="KSOProductBuildVer">
    <vt:lpwstr>1033-12.2.0.17562</vt:lpwstr>
  </property>
</Properties>
</file>