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69" r:id="rId2"/>
    <p:sldId id="270" r:id="rId3"/>
    <p:sldId id="271" r:id="rId4"/>
    <p:sldId id="320" r:id="rId5"/>
    <p:sldId id="290" r:id="rId6"/>
    <p:sldId id="291" r:id="rId7"/>
    <p:sldId id="294" r:id="rId8"/>
    <p:sldId id="295" r:id="rId9"/>
    <p:sldId id="311" r:id="rId10"/>
    <p:sldId id="312" r:id="rId11"/>
    <p:sldId id="319" r:id="rId12"/>
  </p:sldIdLst>
  <p:sldSz cx="12192000" cy="6858000"/>
  <p:notesSz cx="9947275" cy="6858000"/>
  <p:custDataLst>
    <p:tags r:id="rId13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 varScale="1">
        <p:scale>
          <a:sx n="69" d="100"/>
          <a:sy n="69" d="100"/>
        </p:scale>
        <p:origin x="792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tags" Target="tags/tag1.xml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33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33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bg object 16"/>
          <p:cNvSpPr/>
          <p:nvPr/>
        </p:nvSpPr>
        <p:spPr>
          <a:xfrm>
            <a:off x="0" y="2609088"/>
            <a:ext cx="12192000" cy="1640205"/>
          </a:xfrm>
          <a:custGeom>
            <a:rect l="l" t="t" r="r" b="b"/>
            <a:pathLst>
              <a:path w="12192000" h="1640204">
                <a:moveTo>
                  <a:pt x="12192000" y="0"/>
                </a:moveTo>
                <a:lnTo>
                  <a:pt x="0" y="0"/>
                </a:lnTo>
                <a:lnTo>
                  <a:pt x="0" y="1639824"/>
                </a:lnTo>
                <a:lnTo>
                  <a:pt x="12192000" y="1639824"/>
                </a:lnTo>
                <a:lnTo>
                  <a:pt x="12192000" y="0"/>
                </a:lnTo>
                <a:close/>
              </a:path>
            </a:pathLst>
          </a:custGeom>
          <a:solidFill>
            <a:srgbClr val="0F2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2609088"/>
            <a:ext cx="12192000" cy="1640205"/>
          </a:xfrm>
          <a:custGeom>
            <a:rect l="l" t="t" r="r" b="b"/>
            <a:pathLst>
              <a:path w="12192000" h="1640204">
                <a:moveTo>
                  <a:pt x="0" y="1639824"/>
                </a:moveTo>
                <a:lnTo>
                  <a:pt x="12192000" y="1639824"/>
                </a:lnTo>
                <a:lnTo>
                  <a:pt x="12192000" y="0"/>
                </a:lnTo>
                <a:lnTo>
                  <a:pt x="0" y="0"/>
                </a:lnTo>
                <a:lnTo>
                  <a:pt x="0" y="1639824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33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7" y="-8763"/>
            <a:ext cx="11874804" cy="727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033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6137" y="1193672"/>
            <a:ext cx="9562465" cy="3427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png" /><Relationship Id="rId3" Type="http://schemas.openxmlformats.org/officeDocument/2006/relationships/image" Target="../media/image28.png" /><Relationship Id="rId4" Type="http://schemas.openxmlformats.org/officeDocument/2006/relationships/image" Target="../media/image29.png" /><Relationship Id="rId5" Type="http://schemas.openxmlformats.org/officeDocument/2006/relationships/image" Target="../media/image30.png" /><Relationship Id="rId6" Type="http://schemas.openxmlformats.org/officeDocument/2006/relationships/image" Target="../media/image31.png" /><Relationship Id="rId7" Type="http://schemas.openxmlformats.org/officeDocument/2006/relationships/image" Target="../media/image32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hyperlink" Target="https://iro63.ru/upload/medialibrary/2f9/s7xnuky4qh0w0o3xy2w66yq5dqz3h9dy.pdf" TargetMode="External" /><Relationship Id="rId11" Type="http://schemas.openxmlformats.org/officeDocument/2006/relationships/hyperlink" Target="https://iro63.ru/upload/medialibrary/a51/f99s777eknrowuwumg8d89w6k4w3j4th.pdf" TargetMode="External" /><Relationship Id="rId12" Type="http://schemas.openxmlformats.org/officeDocument/2006/relationships/hyperlink" Target="https://disk.yandex.ru/d/5oYNC6Nqt8UjeQ" TargetMode="External" /><Relationship Id="rId2" Type="http://schemas.openxmlformats.org/officeDocument/2006/relationships/hyperlink" Target="https://edsoo.ru/wp-content/uploads/2023/08/&#1042;&#1059;&#1044;_&#1055;&#1088;&#1086;&#1075;&#1088;&#1072;&#1084;&#1084;&#1072;-&#1082;&#1091;&#1088;&#1089;&#1072;-&#1074;&#1085;&#1077;&#1091;&#1088;&#1086;&#1095;&#1085;&#1086;&#1081;-&#1076;&#1077;&#1103;&#1090;&#1077;&#1083;&#1100;&#1085;&#1086;&#1089;&#1090;&#1080;.-&#1060;&#1091;&#1085;&#1082;&#1094;&#1080;&#1086;&#1085;&#1072;&#1083;&#1100;&#1085;&#1072;&#1103;-&#1075;&#1088;&#1072;&#1084;&#1086;&#1090;&#1085;&#1086;&#1089;&#1090;&#1100;-&#1054;&#1054;&#1054;_&#1053;&#1086;&#1074;&#1072;&#1103;.pdf" TargetMode="External" /><Relationship Id="rId3" Type="http://schemas.openxmlformats.org/officeDocument/2006/relationships/hyperlink" Target="https://iro63.ru/upload/medialibrary/b74/b7412efe930c53bb0fc2e9437d6f5545.pdf" TargetMode="External" /><Relationship Id="rId4" Type="http://schemas.openxmlformats.org/officeDocument/2006/relationships/hyperlink" Target="https://iro63.ru/upload/medialibrary/3ba/ztluitoibpzv3a2u1zv0d960nm4q1vep.pdf" TargetMode="External" /><Relationship Id="rId5" Type="http://schemas.openxmlformats.org/officeDocument/2006/relationships/hyperlink" Target="https://iro63.ru/upload/medialibrary/0d1/kx9jxf3laol1fhsr1wwoditfyfbe7dd4.pdf" TargetMode="External" /><Relationship Id="rId6" Type="http://schemas.openxmlformats.org/officeDocument/2006/relationships/hyperlink" Target="https://iro63.ru/upload/medialibrary/ac7/u27bye2cbbo4yk2bk7fl90vsu0c512li.pdf" TargetMode="External" /><Relationship Id="rId7" Type="http://schemas.openxmlformats.org/officeDocument/2006/relationships/hyperlink" Target="https://iro63.ru/upload/medialibrary/d81/2akc363yrduoo2g43bny0i23ak46x863.pdf" TargetMode="External" /><Relationship Id="rId8" Type="http://schemas.openxmlformats.org/officeDocument/2006/relationships/hyperlink" Target="https://iro63.ru/upload/medialibrary/16e/rp3im4f60z2jowzijbkqz98k4jz0f23m.pdf" TargetMode="External" /><Relationship Id="rId9" Type="http://schemas.openxmlformats.org/officeDocument/2006/relationships/hyperlink" Target="https://iro63.ru/upload/medialibrary/bc8/te8shhc6aac3r3jeenppfh1j25ga9z4q.pdf" TargetMode="Ex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Relationship Id="rId5" Type="http://schemas.openxmlformats.org/officeDocument/2006/relationships/image" Target="../media/image4.png" /><Relationship Id="rId6" Type="http://schemas.openxmlformats.org/officeDocument/2006/relationships/hyperlink" Target="http://publication.pravo.gov.ru/document/0001202502120007?index=2" TargetMode="External" /><Relationship Id="rId7" Type="http://schemas.openxmlformats.org/officeDocument/2006/relationships/hyperlink" Target="https://normativ.kontur.ru/document?moduleId=1&amp;documentId=466011&amp;ysclid=luyxwaprl450681943" TargetMode="Ex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2.png" /><Relationship Id="rId11" Type="http://schemas.openxmlformats.org/officeDocument/2006/relationships/image" Target="../media/image13.png" /><Relationship Id="rId12" Type="http://schemas.openxmlformats.org/officeDocument/2006/relationships/image" Target="../media/image14.png" /><Relationship Id="rId13" Type="http://schemas.openxmlformats.org/officeDocument/2006/relationships/hyperlink" Target="https://disk.yandex.ru/d/bWUL9_ecxGp_FQ" TargetMode="External" /><Relationship Id="rId14" Type="http://schemas.openxmlformats.org/officeDocument/2006/relationships/image" Target="../media/image15.png" /><Relationship Id="rId2" Type="http://schemas.openxmlformats.org/officeDocument/2006/relationships/image" Target="../media/image5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image" Target="../media/image7.png" /><Relationship Id="rId6" Type="http://schemas.openxmlformats.org/officeDocument/2006/relationships/image" Target="../media/image8.png" /><Relationship Id="rId7" Type="http://schemas.openxmlformats.org/officeDocument/2006/relationships/image" Target="../media/image9.png" /><Relationship Id="rId8" Type="http://schemas.openxmlformats.org/officeDocument/2006/relationships/image" Target="../media/image10.png" /><Relationship Id="rId9" Type="http://schemas.openxmlformats.org/officeDocument/2006/relationships/image" Target="../media/image11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s://edsoo.ru/rabochie-programmy/" TargetMode="Externa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s://edsoo.ru/rabochie-programmy/" TargetMode="External" /><Relationship Id="rId3" Type="http://schemas.openxmlformats.org/officeDocument/2006/relationships/hyperlink" Target="https://edsoo.ru/Primernie_rabochie_progra.htm" TargetMode="Ex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4.jpeg" /><Relationship Id="rId11" Type="http://schemas.openxmlformats.org/officeDocument/2006/relationships/image" Target="../media/image25.png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20.jpeg" /><Relationship Id="rId7" Type="http://schemas.openxmlformats.org/officeDocument/2006/relationships/image" Target="../media/image21.jpeg" /><Relationship Id="rId8" Type="http://schemas.openxmlformats.org/officeDocument/2006/relationships/image" Target="../media/image22.jpeg" /><Relationship Id="rId9" Type="http://schemas.openxmlformats.org/officeDocument/2006/relationships/image" Target="../media/image2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png" /><Relationship Id="rId3" Type="http://schemas.openxmlformats.org/officeDocument/2006/relationships/hyperlink" Target="https://iro63.ru/upload/medialibrary/f79/gh5wrac26l21l3o18b2q86sc1z1qnie5.pdf" TargetMode="Ex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object 2"/>
          <p:cNvGrpSpPr/>
          <p:nvPr/>
        </p:nvGrpSpPr>
        <p:grpSpPr>
          <a:xfrm>
            <a:off x="-6095" y="2337816"/>
            <a:ext cx="12204700" cy="2182495"/>
            <a:chOff x="-6095" y="2337816"/>
            <a:chExt cx="12204700" cy="2182495"/>
          </a:xfrm>
        </p:grpSpPr>
        <p:sp>
          <p:nvSpPr>
            <p:cNvPr id="3" name="object 3"/>
            <p:cNvSpPr/>
            <p:nvPr/>
          </p:nvSpPr>
          <p:spPr>
            <a:xfrm>
              <a:off x="0" y="2343912"/>
              <a:ext cx="12192000" cy="2170430"/>
            </a:xfrm>
            <a:custGeom>
              <a:rect l="l" t="t" r="r" b="b"/>
              <a:pathLst>
                <a:path w="12192000" h="2170429">
                  <a:moveTo>
                    <a:pt x="12192000" y="0"/>
                  </a:moveTo>
                  <a:lnTo>
                    <a:pt x="0" y="0"/>
                  </a:lnTo>
                  <a:lnTo>
                    <a:pt x="0" y="2170176"/>
                  </a:lnTo>
                  <a:lnTo>
                    <a:pt x="12192000" y="2170176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F2B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343912"/>
              <a:ext cx="12192000" cy="2170430"/>
            </a:xfrm>
            <a:custGeom>
              <a:rect l="l" t="t" r="r" b="b"/>
              <a:pathLst>
                <a:path w="12192000" h="2170429">
                  <a:moveTo>
                    <a:pt x="0" y="2170176"/>
                  </a:moveTo>
                  <a:lnTo>
                    <a:pt x="12192000" y="2170176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170176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30348" y="2550033"/>
            <a:ext cx="8128634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100"/>
              </a:spcBef>
            </a:pPr>
            <a:r>
              <a:rPr sz="5400">
                <a:solidFill>
                  <a:srgbClr val="FFFFFF"/>
                </a:solidFill>
              </a:rPr>
              <a:t>Что</a:t>
            </a:r>
            <a:r>
              <a:rPr sz="5400" spc="-114">
                <a:solidFill>
                  <a:srgbClr val="FFFFFF"/>
                </a:solidFill>
              </a:rPr>
              <a:t> </a:t>
            </a:r>
            <a:r>
              <a:rPr sz="5400">
                <a:solidFill>
                  <a:srgbClr val="FFFFFF"/>
                </a:solidFill>
              </a:rPr>
              <a:t>НОВОГО</a:t>
            </a:r>
            <a:r>
              <a:rPr sz="5400" spc="-95">
                <a:solidFill>
                  <a:srgbClr val="FFFFFF"/>
                </a:solidFill>
              </a:rPr>
              <a:t> </a:t>
            </a:r>
            <a:r>
              <a:rPr sz="5400">
                <a:solidFill>
                  <a:srgbClr val="FFFFFF"/>
                </a:solidFill>
              </a:rPr>
              <a:t>нас</a:t>
            </a:r>
            <a:r>
              <a:rPr sz="5400" spc="-100">
                <a:solidFill>
                  <a:srgbClr val="FFFFFF"/>
                </a:solidFill>
              </a:rPr>
              <a:t> </a:t>
            </a:r>
            <a:r>
              <a:rPr sz="5400" spc="-20">
                <a:solidFill>
                  <a:srgbClr val="FFFFFF"/>
                </a:solidFill>
              </a:rPr>
              <a:t>ждёт</a:t>
            </a:r>
            <a:endParaRPr sz="5400"/>
          </a:p>
          <a:p>
            <a:pPr algn="ctr">
              <a:lnSpc>
                <a:spcPct val="100000"/>
              </a:lnSpc>
            </a:pPr>
            <a:r>
              <a:rPr sz="5400">
                <a:solidFill>
                  <a:srgbClr val="FFFFFF"/>
                </a:solidFill>
              </a:rPr>
              <a:t>в</a:t>
            </a:r>
            <a:r>
              <a:rPr sz="5400" spc="-30">
                <a:solidFill>
                  <a:srgbClr val="FFFFFF"/>
                </a:solidFill>
              </a:rPr>
              <a:t> </a:t>
            </a:r>
            <a:r>
              <a:rPr sz="5400">
                <a:solidFill>
                  <a:srgbClr val="FFFFFF"/>
                </a:solidFill>
              </a:rPr>
              <a:t>2025/2026</a:t>
            </a:r>
            <a:r>
              <a:rPr sz="5400" spc="-15">
                <a:solidFill>
                  <a:srgbClr val="FFFFFF"/>
                </a:solidFill>
              </a:rPr>
              <a:t> </a:t>
            </a:r>
            <a:r>
              <a:rPr sz="5400">
                <a:solidFill>
                  <a:srgbClr val="FFFFFF"/>
                </a:solidFill>
              </a:rPr>
              <a:t>учебном</a:t>
            </a:r>
            <a:r>
              <a:rPr sz="5400" spc="-30">
                <a:solidFill>
                  <a:srgbClr val="FFFFFF"/>
                </a:solidFill>
              </a:rPr>
              <a:t> </a:t>
            </a:r>
            <a:r>
              <a:rPr sz="5400" spc="-10">
                <a:solidFill>
                  <a:srgbClr val="FFFFFF"/>
                </a:solidFill>
              </a:rPr>
              <a:t>году?</a:t>
            </a:r>
            <a:endParaRPr sz="5400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4244" rIns="0" bIns="0" rtlCol="0">
            <a:spAutoFit/>
          </a:bodyPr>
          <a:lstStyle/>
          <a:p>
            <a:pPr marL="881380">
              <a:lnSpc>
                <a:spcPct val="100000"/>
              </a:lnSpc>
              <a:spcBef>
                <a:spcPts val="95"/>
              </a:spcBef>
            </a:pPr>
            <a:r>
              <a:rPr spc="-10"/>
              <a:t>Профильное</a:t>
            </a:r>
            <a:r>
              <a:rPr spc="-90"/>
              <a:t> </a:t>
            </a:r>
            <a:r>
              <a:rPr/>
              <a:t>обучение</a:t>
            </a:r>
            <a:r>
              <a:rPr spc="-95"/>
              <a:t> </a:t>
            </a:r>
            <a:r>
              <a:rPr/>
              <a:t>на</a:t>
            </a:r>
            <a:r>
              <a:rPr spc="-90"/>
              <a:t> </a:t>
            </a:r>
            <a:r>
              <a:rPr/>
              <a:t>уровне</a:t>
            </a:r>
            <a:r>
              <a:rPr spc="-85"/>
              <a:t> </a:t>
            </a:r>
            <a:r>
              <a:rPr/>
              <a:t>среднего</a:t>
            </a:r>
            <a:r>
              <a:rPr spc="-95"/>
              <a:t> </a:t>
            </a:r>
            <a:r>
              <a:rPr/>
              <a:t>общего</a:t>
            </a:r>
            <a:r>
              <a:rPr spc="-100"/>
              <a:t> </a:t>
            </a:r>
            <a:r>
              <a:rPr spc="-10"/>
              <a:t>образования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07895" y="5838850"/>
            <a:ext cx="11550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>
                <a:latin typeface="Calibri"/>
                <a:cs typeface="Calibri"/>
              </a:rPr>
              <a:t>ФГОС</a:t>
            </a:r>
            <a:r>
              <a:rPr sz="2000" b="1" spc="-75">
                <a:latin typeface="Calibri"/>
                <a:cs typeface="Calibri"/>
              </a:rPr>
              <a:t> </a:t>
            </a:r>
            <a:r>
              <a:rPr sz="2000" b="1" spc="-25">
                <a:latin typeface="Calibri"/>
                <a:cs typeface="Calibri"/>
              </a:rPr>
              <a:t>СОО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30092" y="5838850"/>
            <a:ext cx="10775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>
                <a:latin typeface="Calibri"/>
                <a:cs typeface="Calibri"/>
              </a:rPr>
              <a:t>ФОП</a:t>
            </a:r>
            <a:r>
              <a:rPr sz="2000" b="1" spc="-10">
                <a:latin typeface="Calibri"/>
                <a:cs typeface="Calibri"/>
              </a:rPr>
              <a:t> </a:t>
            </a:r>
            <a:r>
              <a:rPr sz="2000" b="1" spc="-25">
                <a:latin typeface="Calibri"/>
                <a:cs typeface="Calibri"/>
              </a:rPr>
              <a:t>СОО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062814" y="1593823"/>
            <a:ext cx="3879850" cy="4225925"/>
            <a:chOff x="1062814" y="1593823"/>
            <a:chExt cx="3879850" cy="4225925"/>
          </a:xfrm>
        </p:grpSpPr>
        <p:pic>
          <p:nvPicPr>
            <p:cNvPr id="6" name="object 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62814" y="1593823"/>
              <a:ext cx="3879380" cy="422577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09116" y="1885188"/>
              <a:ext cx="3366770" cy="3663950"/>
            </a:xfrm>
            <a:custGeom>
              <a:rect l="l" t="t" r="r" b="b"/>
              <a:pathLst>
                <a:path w="3366770" h="3663950">
                  <a:moveTo>
                    <a:pt x="3154045" y="0"/>
                  </a:moveTo>
                  <a:lnTo>
                    <a:pt x="212471" y="0"/>
                  </a:lnTo>
                  <a:lnTo>
                    <a:pt x="163752" y="5611"/>
                  </a:lnTo>
                  <a:lnTo>
                    <a:pt x="119030" y="21595"/>
                  </a:lnTo>
                  <a:lnTo>
                    <a:pt x="79579" y="46676"/>
                  </a:lnTo>
                  <a:lnTo>
                    <a:pt x="46676" y="79579"/>
                  </a:lnTo>
                  <a:lnTo>
                    <a:pt x="21595" y="119030"/>
                  </a:lnTo>
                  <a:lnTo>
                    <a:pt x="5611" y="163752"/>
                  </a:lnTo>
                  <a:lnTo>
                    <a:pt x="0" y="212471"/>
                  </a:lnTo>
                  <a:lnTo>
                    <a:pt x="0" y="3451225"/>
                  </a:lnTo>
                  <a:lnTo>
                    <a:pt x="5611" y="3499943"/>
                  </a:lnTo>
                  <a:lnTo>
                    <a:pt x="21595" y="3544665"/>
                  </a:lnTo>
                  <a:lnTo>
                    <a:pt x="46676" y="3584116"/>
                  </a:lnTo>
                  <a:lnTo>
                    <a:pt x="79579" y="3617019"/>
                  </a:lnTo>
                  <a:lnTo>
                    <a:pt x="119030" y="3642100"/>
                  </a:lnTo>
                  <a:lnTo>
                    <a:pt x="163752" y="3658084"/>
                  </a:lnTo>
                  <a:lnTo>
                    <a:pt x="212471" y="3663696"/>
                  </a:lnTo>
                  <a:lnTo>
                    <a:pt x="3154045" y="3663696"/>
                  </a:lnTo>
                  <a:lnTo>
                    <a:pt x="3202763" y="3658084"/>
                  </a:lnTo>
                  <a:lnTo>
                    <a:pt x="3247485" y="3642100"/>
                  </a:lnTo>
                  <a:lnTo>
                    <a:pt x="3286936" y="3617019"/>
                  </a:lnTo>
                  <a:lnTo>
                    <a:pt x="3319839" y="3584116"/>
                  </a:lnTo>
                  <a:lnTo>
                    <a:pt x="3344920" y="3544665"/>
                  </a:lnTo>
                  <a:lnTo>
                    <a:pt x="3360904" y="3499943"/>
                  </a:lnTo>
                  <a:lnTo>
                    <a:pt x="3366516" y="3451225"/>
                  </a:lnTo>
                  <a:lnTo>
                    <a:pt x="3366516" y="212471"/>
                  </a:lnTo>
                  <a:lnTo>
                    <a:pt x="3360904" y="163752"/>
                  </a:lnTo>
                  <a:lnTo>
                    <a:pt x="3344920" y="119030"/>
                  </a:lnTo>
                  <a:lnTo>
                    <a:pt x="3319839" y="79579"/>
                  </a:lnTo>
                  <a:lnTo>
                    <a:pt x="3286936" y="46676"/>
                  </a:lnTo>
                  <a:lnTo>
                    <a:pt x="3247485" y="21595"/>
                  </a:lnTo>
                  <a:lnTo>
                    <a:pt x="3202763" y="5611"/>
                  </a:lnTo>
                  <a:lnTo>
                    <a:pt x="31540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622297" y="3984193"/>
            <a:ext cx="15709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>
                <a:latin typeface="Calibri"/>
                <a:cs typeface="Calibri"/>
              </a:rPr>
              <a:t>УНИВЕРСАЛЬНЫЙ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24711" y="2175763"/>
            <a:ext cx="14859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>
                <a:latin typeface="Calibri"/>
                <a:cs typeface="Calibri"/>
              </a:rPr>
              <a:t>ГУМАНИТАРНЫЙ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24711" y="2651505"/>
            <a:ext cx="27997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>
                <a:latin typeface="Calibri"/>
                <a:cs typeface="Calibri"/>
              </a:rPr>
              <a:t>СОЦИАЛЬНО-</a:t>
            </a:r>
            <a:r>
              <a:rPr sz="1600" spc="-10">
                <a:latin typeface="Calibri"/>
                <a:cs typeface="Calibri"/>
              </a:rPr>
              <a:t>ЭКОНОМИЧЕСКИЙ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24711" y="3126993"/>
            <a:ext cx="17437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>
                <a:latin typeface="Calibri"/>
                <a:cs typeface="Calibri"/>
              </a:rPr>
              <a:t>ТЕХНОЛОГИЧЕСКИЙ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22297" y="3555872"/>
            <a:ext cx="21513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>
                <a:latin typeface="Calibri"/>
                <a:cs typeface="Calibri"/>
              </a:rPr>
              <a:t>ЕСТЕСТВЕННО-</a:t>
            </a:r>
            <a:r>
              <a:rPr sz="1600" spc="-10">
                <a:latin typeface="Calibri"/>
                <a:cs typeface="Calibri"/>
              </a:rPr>
              <a:t>НАУЧНЫЙ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59408" y="979932"/>
            <a:ext cx="3286125" cy="1038225"/>
            <a:chOff x="1359408" y="979932"/>
            <a:chExt cx="3286125" cy="1038225"/>
          </a:xfrm>
        </p:grpSpPr>
        <p:pic>
          <p:nvPicPr>
            <p:cNvPr id="14" name="object 1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359408" y="979932"/>
              <a:ext cx="3285744" cy="103784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738884" y="1240548"/>
              <a:ext cx="2525268" cy="582155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385316" y="1005840"/>
              <a:ext cx="3183890" cy="935990"/>
            </a:xfrm>
            <a:custGeom>
              <a:rect l="l" t="t" r="r" b="b"/>
              <a:pathLst>
                <a:path w="3183890" h="935989">
                  <a:moveTo>
                    <a:pt x="2715768" y="0"/>
                  </a:moveTo>
                  <a:lnTo>
                    <a:pt x="467867" y="0"/>
                  </a:lnTo>
                  <a:lnTo>
                    <a:pt x="420023" y="2415"/>
                  </a:lnTo>
                  <a:lnTo>
                    <a:pt x="373562" y="9503"/>
                  </a:lnTo>
                  <a:lnTo>
                    <a:pt x="328720" y="21030"/>
                  </a:lnTo>
                  <a:lnTo>
                    <a:pt x="285732" y="36760"/>
                  </a:lnTo>
                  <a:lnTo>
                    <a:pt x="244832" y="56459"/>
                  </a:lnTo>
                  <a:lnTo>
                    <a:pt x="206257" y="79891"/>
                  </a:lnTo>
                  <a:lnTo>
                    <a:pt x="170240" y="106822"/>
                  </a:lnTo>
                  <a:lnTo>
                    <a:pt x="137017" y="137017"/>
                  </a:lnTo>
                  <a:lnTo>
                    <a:pt x="106822" y="170240"/>
                  </a:lnTo>
                  <a:lnTo>
                    <a:pt x="79891" y="206257"/>
                  </a:lnTo>
                  <a:lnTo>
                    <a:pt x="56459" y="244832"/>
                  </a:lnTo>
                  <a:lnTo>
                    <a:pt x="36760" y="285732"/>
                  </a:lnTo>
                  <a:lnTo>
                    <a:pt x="21030" y="328720"/>
                  </a:lnTo>
                  <a:lnTo>
                    <a:pt x="9503" y="373562"/>
                  </a:lnTo>
                  <a:lnTo>
                    <a:pt x="2415" y="420023"/>
                  </a:lnTo>
                  <a:lnTo>
                    <a:pt x="0" y="467868"/>
                  </a:lnTo>
                  <a:lnTo>
                    <a:pt x="2415" y="515712"/>
                  </a:lnTo>
                  <a:lnTo>
                    <a:pt x="9503" y="562173"/>
                  </a:lnTo>
                  <a:lnTo>
                    <a:pt x="21030" y="607015"/>
                  </a:lnTo>
                  <a:lnTo>
                    <a:pt x="36760" y="650003"/>
                  </a:lnTo>
                  <a:lnTo>
                    <a:pt x="56459" y="690903"/>
                  </a:lnTo>
                  <a:lnTo>
                    <a:pt x="79891" y="729478"/>
                  </a:lnTo>
                  <a:lnTo>
                    <a:pt x="106822" y="765495"/>
                  </a:lnTo>
                  <a:lnTo>
                    <a:pt x="137017" y="798718"/>
                  </a:lnTo>
                  <a:lnTo>
                    <a:pt x="170240" y="828913"/>
                  </a:lnTo>
                  <a:lnTo>
                    <a:pt x="206257" y="855844"/>
                  </a:lnTo>
                  <a:lnTo>
                    <a:pt x="244832" y="879276"/>
                  </a:lnTo>
                  <a:lnTo>
                    <a:pt x="285732" y="898975"/>
                  </a:lnTo>
                  <a:lnTo>
                    <a:pt x="328720" y="914705"/>
                  </a:lnTo>
                  <a:lnTo>
                    <a:pt x="373562" y="926232"/>
                  </a:lnTo>
                  <a:lnTo>
                    <a:pt x="420023" y="933320"/>
                  </a:lnTo>
                  <a:lnTo>
                    <a:pt x="467867" y="935736"/>
                  </a:lnTo>
                  <a:lnTo>
                    <a:pt x="2715768" y="935736"/>
                  </a:lnTo>
                  <a:lnTo>
                    <a:pt x="2763612" y="933320"/>
                  </a:lnTo>
                  <a:lnTo>
                    <a:pt x="2810073" y="926232"/>
                  </a:lnTo>
                  <a:lnTo>
                    <a:pt x="2854915" y="914705"/>
                  </a:lnTo>
                  <a:lnTo>
                    <a:pt x="2897903" y="898975"/>
                  </a:lnTo>
                  <a:lnTo>
                    <a:pt x="2938803" y="879276"/>
                  </a:lnTo>
                  <a:lnTo>
                    <a:pt x="2977378" y="855844"/>
                  </a:lnTo>
                  <a:lnTo>
                    <a:pt x="3013395" y="828913"/>
                  </a:lnTo>
                  <a:lnTo>
                    <a:pt x="3046618" y="798718"/>
                  </a:lnTo>
                  <a:lnTo>
                    <a:pt x="3076813" y="765495"/>
                  </a:lnTo>
                  <a:lnTo>
                    <a:pt x="3103744" y="729478"/>
                  </a:lnTo>
                  <a:lnTo>
                    <a:pt x="3127176" y="690903"/>
                  </a:lnTo>
                  <a:lnTo>
                    <a:pt x="3146875" y="650003"/>
                  </a:lnTo>
                  <a:lnTo>
                    <a:pt x="3162605" y="607015"/>
                  </a:lnTo>
                  <a:lnTo>
                    <a:pt x="3174132" y="562173"/>
                  </a:lnTo>
                  <a:lnTo>
                    <a:pt x="3181220" y="515712"/>
                  </a:lnTo>
                  <a:lnTo>
                    <a:pt x="3183636" y="467868"/>
                  </a:lnTo>
                  <a:lnTo>
                    <a:pt x="3181220" y="420023"/>
                  </a:lnTo>
                  <a:lnTo>
                    <a:pt x="3174132" y="373562"/>
                  </a:lnTo>
                  <a:lnTo>
                    <a:pt x="3162605" y="328720"/>
                  </a:lnTo>
                  <a:lnTo>
                    <a:pt x="3146875" y="285732"/>
                  </a:lnTo>
                  <a:lnTo>
                    <a:pt x="3127176" y="244832"/>
                  </a:lnTo>
                  <a:lnTo>
                    <a:pt x="3103744" y="206257"/>
                  </a:lnTo>
                  <a:lnTo>
                    <a:pt x="3076813" y="170240"/>
                  </a:lnTo>
                  <a:lnTo>
                    <a:pt x="3046618" y="137017"/>
                  </a:lnTo>
                  <a:lnTo>
                    <a:pt x="3013395" y="106822"/>
                  </a:lnTo>
                  <a:lnTo>
                    <a:pt x="2977378" y="79891"/>
                  </a:lnTo>
                  <a:lnTo>
                    <a:pt x="2938803" y="56459"/>
                  </a:lnTo>
                  <a:lnTo>
                    <a:pt x="2897903" y="36760"/>
                  </a:lnTo>
                  <a:lnTo>
                    <a:pt x="2854915" y="21030"/>
                  </a:lnTo>
                  <a:lnTo>
                    <a:pt x="2810073" y="9503"/>
                  </a:lnTo>
                  <a:lnTo>
                    <a:pt x="2763612" y="2415"/>
                  </a:lnTo>
                  <a:lnTo>
                    <a:pt x="2715768" y="0"/>
                  </a:lnTo>
                  <a:close/>
                </a:path>
              </a:pathLst>
            </a:custGeom>
            <a:solidFill>
              <a:srgbClr val="DDE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889505" y="1309242"/>
            <a:ext cx="2174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>
                <a:latin typeface="Calibri"/>
                <a:cs typeface="Calibri"/>
              </a:rPr>
              <a:t>ПРОФИЛИ</a:t>
            </a:r>
            <a:r>
              <a:rPr sz="1800" b="1" spc="-85">
                <a:latin typeface="Calibri"/>
                <a:cs typeface="Calibri"/>
              </a:rPr>
              <a:t> </a:t>
            </a:r>
            <a:r>
              <a:rPr sz="1800" b="1" spc="-10">
                <a:latin typeface="Calibri"/>
                <a:cs typeface="Calibri"/>
              </a:rPr>
              <a:t>ОБУЧЕНИЯ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43217" y="5809589"/>
            <a:ext cx="36963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>
                <a:latin typeface="Calibri"/>
                <a:cs typeface="Calibri"/>
              </a:rPr>
              <a:t>Единая</a:t>
            </a:r>
            <a:r>
              <a:rPr sz="2000" b="1" spc="-55">
                <a:latin typeface="Calibri"/>
                <a:cs typeface="Calibri"/>
              </a:rPr>
              <a:t> </a:t>
            </a:r>
            <a:r>
              <a:rPr sz="2000" b="1" spc="-10">
                <a:latin typeface="Calibri"/>
                <a:cs typeface="Calibri"/>
              </a:rPr>
              <a:t>модель</a:t>
            </a:r>
            <a:r>
              <a:rPr sz="2000" b="1" spc="-70">
                <a:latin typeface="Calibri"/>
                <a:cs typeface="Calibri"/>
              </a:rPr>
              <a:t> </a:t>
            </a:r>
            <a:r>
              <a:rPr sz="2000" b="1" spc="-10">
                <a:latin typeface="Calibri"/>
                <a:cs typeface="Calibri"/>
              </a:rPr>
              <a:t>профориентации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87751" y="5608320"/>
            <a:ext cx="611505" cy="307975"/>
          </a:xfrm>
          <a:custGeom>
            <a:rect l="l" t="t" r="r" b="b"/>
            <a:pathLst>
              <a:path w="611505" h="307975">
                <a:moveTo>
                  <a:pt x="458343" y="0"/>
                </a:moveTo>
                <a:lnTo>
                  <a:pt x="152781" y="0"/>
                </a:lnTo>
                <a:lnTo>
                  <a:pt x="152781" y="153923"/>
                </a:lnTo>
                <a:lnTo>
                  <a:pt x="0" y="153923"/>
                </a:lnTo>
                <a:lnTo>
                  <a:pt x="305562" y="307847"/>
                </a:lnTo>
                <a:lnTo>
                  <a:pt x="611124" y="153923"/>
                </a:lnTo>
                <a:lnTo>
                  <a:pt x="458343" y="153923"/>
                </a:lnTo>
                <a:lnTo>
                  <a:pt x="458343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629536" y="4329890"/>
            <a:ext cx="2706370" cy="64008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АГРОТЕХНОЛОГИЧЕСКИЙ</a:t>
            </a:r>
            <a:endParaRPr sz="1600">
              <a:latin typeface="Calibri"/>
              <a:cs typeface="Calibri"/>
            </a:endParaRPr>
          </a:p>
          <a:p>
            <a:pPr marL="965200">
              <a:lnSpc>
                <a:spcPct val="100000"/>
              </a:lnSpc>
              <a:spcBef>
                <a:spcPts val="585"/>
              </a:spcBef>
            </a:pP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с</a:t>
            </a:r>
            <a:r>
              <a:rPr sz="14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4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сентября</a:t>
            </a:r>
            <a:r>
              <a:rPr sz="1400" b="1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2025 </a:t>
            </a:r>
            <a:r>
              <a:rPr sz="1400" b="1" spc="-20">
                <a:solidFill>
                  <a:srgbClr val="FF0000"/>
                </a:solidFill>
                <a:latin typeface="Calibri"/>
                <a:cs typeface="Calibri"/>
              </a:rPr>
              <a:t>года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848312" y="966216"/>
            <a:ext cx="4824095" cy="4839970"/>
            <a:chOff x="5848312" y="966216"/>
            <a:chExt cx="4824095" cy="4839970"/>
          </a:xfrm>
        </p:grpSpPr>
        <p:pic>
          <p:nvPicPr>
            <p:cNvPr id="22" name="object 22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848312" y="1580107"/>
              <a:ext cx="4824029" cy="422577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6108191" y="1871472"/>
              <a:ext cx="4284345" cy="3663950"/>
            </a:xfrm>
            <a:custGeom>
              <a:rect l="l" t="t" r="r" b="b"/>
              <a:pathLst>
                <a:path w="4284345" h="3663950">
                  <a:moveTo>
                    <a:pt x="4052697" y="0"/>
                  </a:moveTo>
                  <a:lnTo>
                    <a:pt x="231267" y="0"/>
                  </a:lnTo>
                  <a:lnTo>
                    <a:pt x="184648" y="4697"/>
                  </a:lnTo>
                  <a:lnTo>
                    <a:pt x="141231" y="18168"/>
                  </a:lnTo>
                  <a:lnTo>
                    <a:pt x="101947" y="39487"/>
                  </a:lnTo>
                  <a:lnTo>
                    <a:pt x="67722" y="67722"/>
                  </a:lnTo>
                  <a:lnTo>
                    <a:pt x="39487" y="101947"/>
                  </a:lnTo>
                  <a:lnTo>
                    <a:pt x="18168" y="141231"/>
                  </a:lnTo>
                  <a:lnTo>
                    <a:pt x="4697" y="184648"/>
                  </a:lnTo>
                  <a:lnTo>
                    <a:pt x="0" y="231266"/>
                  </a:lnTo>
                  <a:lnTo>
                    <a:pt x="0" y="3432429"/>
                  </a:lnTo>
                  <a:lnTo>
                    <a:pt x="4697" y="3479047"/>
                  </a:lnTo>
                  <a:lnTo>
                    <a:pt x="18168" y="3522464"/>
                  </a:lnTo>
                  <a:lnTo>
                    <a:pt x="39487" y="3561748"/>
                  </a:lnTo>
                  <a:lnTo>
                    <a:pt x="67722" y="3595973"/>
                  </a:lnTo>
                  <a:lnTo>
                    <a:pt x="101947" y="3624208"/>
                  </a:lnTo>
                  <a:lnTo>
                    <a:pt x="141231" y="3645527"/>
                  </a:lnTo>
                  <a:lnTo>
                    <a:pt x="184648" y="3658998"/>
                  </a:lnTo>
                  <a:lnTo>
                    <a:pt x="231267" y="3663696"/>
                  </a:lnTo>
                  <a:lnTo>
                    <a:pt x="4052697" y="3663696"/>
                  </a:lnTo>
                  <a:lnTo>
                    <a:pt x="4099315" y="3658998"/>
                  </a:lnTo>
                  <a:lnTo>
                    <a:pt x="4142732" y="3645527"/>
                  </a:lnTo>
                  <a:lnTo>
                    <a:pt x="4182016" y="3624208"/>
                  </a:lnTo>
                  <a:lnTo>
                    <a:pt x="4216241" y="3595973"/>
                  </a:lnTo>
                  <a:lnTo>
                    <a:pt x="4244476" y="3561748"/>
                  </a:lnTo>
                  <a:lnTo>
                    <a:pt x="4265795" y="3522464"/>
                  </a:lnTo>
                  <a:lnTo>
                    <a:pt x="4279266" y="3479047"/>
                  </a:lnTo>
                  <a:lnTo>
                    <a:pt x="4283964" y="3432429"/>
                  </a:lnTo>
                  <a:lnTo>
                    <a:pt x="4283964" y="231266"/>
                  </a:lnTo>
                  <a:lnTo>
                    <a:pt x="4279266" y="184648"/>
                  </a:lnTo>
                  <a:lnTo>
                    <a:pt x="4265795" y="141231"/>
                  </a:lnTo>
                  <a:lnTo>
                    <a:pt x="4244476" y="101947"/>
                  </a:lnTo>
                  <a:lnTo>
                    <a:pt x="4216241" y="67722"/>
                  </a:lnTo>
                  <a:lnTo>
                    <a:pt x="4182016" y="39487"/>
                  </a:lnTo>
                  <a:lnTo>
                    <a:pt x="4142732" y="18168"/>
                  </a:lnTo>
                  <a:lnTo>
                    <a:pt x="4099315" y="4697"/>
                  </a:lnTo>
                  <a:lnTo>
                    <a:pt x="40526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6009131" y="979932"/>
              <a:ext cx="4453127" cy="103784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6228587" y="966216"/>
              <a:ext cx="4012691" cy="1130808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6035039" y="1005840"/>
              <a:ext cx="4351020" cy="935990"/>
            </a:xfrm>
            <a:custGeom>
              <a:rect l="l" t="t" r="r" b="b"/>
              <a:pathLst>
                <a:path w="4351020" h="935989">
                  <a:moveTo>
                    <a:pt x="3883152" y="0"/>
                  </a:moveTo>
                  <a:lnTo>
                    <a:pt x="467867" y="0"/>
                  </a:lnTo>
                  <a:lnTo>
                    <a:pt x="420023" y="2415"/>
                  </a:lnTo>
                  <a:lnTo>
                    <a:pt x="373562" y="9503"/>
                  </a:lnTo>
                  <a:lnTo>
                    <a:pt x="328720" y="21030"/>
                  </a:lnTo>
                  <a:lnTo>
                    <a:pt x="285732" y="36760"/>
                  </a:lnTo>
                  <a:lnTo>
                    <a:pt x="244832" y="56459"/>
                  </a:lnTo>
                  <a:lnTo>
                    <a:pt x="206257" y="79891"/>
                  </a:lnTo>
                  <a:lnTo>
                    <a:pt x="170240" y="106822"/>
                  </a:lnTo>
                  <a:lnTo>
                    <a:pt x="137017" y="137017"/>
                  </a:lnTo>
                  <a:lnTo>
                    <a:pt x="106822" y="170240"/>
                  </a:lnTo>
                  <a:lnTo>
                    <a:pt x="79891" y="206257"/>
                  </a:lnTo>
                  <a:lnTo>
                    <a:pt x="56459" y="244832"/>
                  </a:lnTo>
                  <a:lnTo>
                    <a:pt x="36760" y="285732"/>
                  </a:lnTo>
                  <a:lnTo>
                    <a:pt x="21030" y="328720"/>
                  </a:lnTo>
                  <a:lnTo>
                    <a:pt x="9503" y="373562"/>
                  </a:lnTo>
                  <a:lnTo>
                    <a:pt x="2415" y="420023"/>
                  </a:lnTo>
                  <a:lnTo>
                    <a:pt x="0" y="467868"/>
                  </a:lnTo>
                  <a:lnTo>
                    <a:pt x="2415" y="515712"/>
                  </a:lnTo>
                  <a:lnTo>
                    <a:pt x="9503" y="562173"/>
                  </a:lnTo>
                  <a:lnTo>
                    <a:pt x="21030" y="607015"/>
                  </a:lnTo>
                  <a:lnTo>
                    <a:pt x="36760" y="650003"/>
                  </a:lnTo>
                  <a:lnTo>
                    <a:pt x="56459" y="690903"/>
                  </a:lnTo>
                  <a:lnTo>
                    <a:pt x="79891" y="729478"/>
                  </a:lnTo>
                  <a:lnTo>
                    <a:pt x="106822" y="765495"/>
                  </a:lnTo>
                  <a:lnTo>
                    <a:pt x="137017" y="798718"/>
                  </a:lnTo>
                  <a:lnTo>
                    <a:pt x="170240" y="828913"/>
                  </a:lnTo>
                  <a:lnTo>
                    <a:pt x="206257" y="855844"/>
                  </a:lnTo>
                  <a:lnTo>
                    <a:pt x="244832" y="879276"/>
                  </a:lnTo>
                  <a:lnTo>
                    <a:pt x="285732" y="898975"/>
                  </a:lnTo>
                  <a:lnTo>
                    <a:pt x="328720" y="914705"/>
                  </a:lnTo>
                  <a:lnTo>
                    <a:pt x="373562" y="926232"/>
                  </a:lnTo>
                  <a:lnTo>
                    <a:pt x="420023" y="933320"/>
                  </a:lnTo>
                  <a:lnTo>
                    <a:pt x="467867" y="935736"/>
                  </a:lnTo>
                  <a:lnTo>
                    <a:pt x="3883152" y="935736"/>
                  </a:lnTo>
                  <a:lnTo>
                    <a:pt x="3930996" y="933320"/>
                  </a:lnTo>
                  <a:lnTo>
                    <a:pt x="3977457" y="926232"/>
                  </a:lnTo>
                  <a:lnTo>
                    <a:pt x="4022299" y="914705"/>
                  </a:lnTo>
                  <a:lnTo>
                    <a:pt x="4065287" y="898975"/>
                  </a:lnTo>
                  <a:lnTo>
                    <a:pt x="4106187" y="879276"/>
                  </a:lnTo>
                  <a:lnTo>
                    <a:pt x="4144762" y="855844"/>
                  </a:lnTo>
                  <a:lnTo>
                    <a:pt x="4180779" y="828913"/>
                  </a:lnTo>
                  <a:lnTo>
                    <a:pt x="4214002" y="798718"/>
                  </a:lnTo>
                  <a:lnTo>
                    <a:pt x="4244197" y="765495"/>
                  </a:lnTo>
                  <a:lnTo>
                    <a:pt x="4271128" y="729478"/>
                  </a:lnTo>
                  <a:lnTo>
                    <a:pt x="4294560" y="690903"/>
                  </a:lnTo>
                  <a:lnTo>
                    <a:pt x="4314259" y="650003"/>
                  </a:lnTo>
                  <a:lnTo>
                    <a:pt x="4329989" y="607015"/>
                  </a:lnTo>
                  <a:lnTo>
                    <a:pt x="4341516" y="562173"/>
                  </a:lnTo>
                  <a:lnTo>
                    <a:pt x="4348604" y="515712"/>
                  </a:lnTo>
                  <a:lnTo>
                    <a:pt x="4351020" y="467868"/>
                  </a:lnTo>
                  <a:lnTo>
                    <a:pt x="4348604" y="420023"/>
                  </a:lnTo>
                  <a:lnTo>
                    <a:pt x="4341516" y="373562"/>
                  </a:lnTo>
                  <a:lnTo>
                    <a:pt x="4329989" y="328720"/>
                  </a:lnTo>
                  <a:lnTo>
                    <a:pt x="4314259" y="285732"/>
                  </a:lnTo>
                  <a:lnTo>
                    <a:pt x="4294560" y="244832"/>
                  </a:lnTo>
                  <a:lnTo>
                    <a:pt x="4271128" y="206257"/>
                  </a:lnTo>
                  <a:lnTo>
                    <a:pt x="4244197" y="170240"/>
                  </a:lnTo>
                  <a:lnTo>
                    <a:pt x="4214002" y="137017"/>
                  </a:lnTo>
                  <a:lnTo>
                    <a:pt x="4180779" y="106822"/>
                  </a:lnTo>
                  <a:lnTo>
                    <a:pt x="4144762" y="79891"/>
                  </a:lnTo>
                  <a:lnTo>
                    <a:pt x="4106187" y="56459"/>
                  </a:lnTo>
                  <a:lnTo>
                    <a:pt x="4065287" y="36760"/>
                  </a:lnTo>
                  <a:lnTo>
                    <a:pt x="4022299" y="21030"/>
                  </a:lnTo>
                  <a:lnTo>
                    <a:pt x="3977457" y="9503"/>
                  </a:lnTo>
                  <a:lnTo>
                    <a:pt x="3930996" y="2415"/>
                  </a:lnTo>
                  <a:lnTo>
                    <a:pt x="3883152" y="0"/>
                  </a:lnTo>
                  <a:close/>
                </a:path>
              </a:pathLst>
            </a:custGeom>
            <a:solidFill>
              <a:srgbClr val="DDE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379845" y="1034922"/>
            <a:ext cx="366204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>
                <a:latin typeface="Calibri"/>
                <a:cs typeface="Calibri"/>
              </a:rPr>
              <a:t>ПРОФИЛЬНЫЕ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800" b="1" spc="-10">
                <a:latin typeface="Calibri"/>
                <a:cs typeface="Calibri"/>
              </a:rPr>
              <a:t>ПРЕДПРОФЕССИОНАЛЬНЫЕ</a:t>
            </a:r>
            <a:r>
              <a:rPr sz="1800" b="1">
                <a:latin typeface="Calibri"/>
                <a:cs typeface="Calibri"/>
              </a:rPr>
              <a:t> </a:t>
            </a:r>
            <a:r>
              <a:rPr sz="1800" b="1" spc="-10">
                <a:latin typeface="Calibri"/>
                <a:cs typeface="Calibri"/>
              </a:rPr>
              <a:t>КЛАССЫ</a:t>
            </a:r>
            <a:endParaRPr sz="1800">
              <a:latin typeface="Calibri"/>
              <a:cs typeface="Calibri"/>
            </a:endParaRPr>
          </a:p>
          <a:p>
            <a:pPr marL="58419" algn="ctr">
              <a:lnSpc>
                <a:spcPct val="100000"/>
              </a:lnSpc>
            </a:pPr>
            <a:r>
              <a:rPr sz="1800" b="1">
                <a:latin typeface="Calibri"/>
                <a:cs typeface="Calibri"/>
              </a:rPr>
              <a:t>на</a:t>
            </a:r>
            <a:r>
              <a:rPr sz="1800" b="1" spc="-20">
                <a:latin typeface="Calibri"/>
                <a:cs typeface="Calibri"/>
              </a:rPr>
              <a:t> </a:t>
            </a:r>
            <a:r>
              <a:rPr sz="1800" b="1">
                <a:latin typeface="Calibri"/>
                <a:cs typeface="Calibri"/>
              </a:rPr>
              <a:t>территории</a:t>
            </a:r>
            <a:r>
              <a:rPr sz="1800" b="1" spc="-40">
                <a:latin typeface="Calibri"/>
                <a:cs typeface="Calibri"/>
              </a:rPr>
              <a:t> </a:t>
            </a:r>
            <a:r>
              <a:rPr sz="1800" b="1">
                <a:latin typeface="Calibri"/>
                <a:cs typeface="Calibri"/>
              </a:rPr>
              <a:t>Самарской</a:t>
            </a:r>
            <a:r>
              <a:rPr sz="1800" b="1" spc="-60">
                <a:latin typeface="Calibri"/>
                <a:cs typeface="Calibri"/>
              </a:rPr>
              <a:t> </a:t>
            </a:r>
            <a:r>
              <a:rPr sz="1800" b="1" spc="-10">
                <a:latin typeface="Calibri"/>
                <a:cs typeface="Calibri"/>
              </a:rPr>
              <a:t>области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944611" y="5586984"/>
            <a:ext cx="611505" cy="307975"/>
          </a:xfrm>
          <a:custGeom>
            <a:rect l="l" t="t" r="r" b="b"/>
            <a:pathLst>
              <a:path w="611504" h="307975">
                <a:moveTo>
                  <a:pt x="458343" y="0"/>
                </a:moveTo>
                <a:lnTo>
                  <a:pt x="152781" y="0"/>
                </a:lnTo>
                <a:lnTo>
                  <a:pt x="152781" y="153923"/>
                </a:lnTo>
                <a:lnTo>
                  <a:pt x="0" y="153923"/>
                </a:lnTo>
                <a:lnTo>
                  <a:pt x="305562" y="307847"/>
                </a:lnTo>
                <a:lnTo>
                  <a:pt x="611124" y="153923"/>
                </a:lnTo>
                <a:lnTo>
                  <a:pt x="458343" y="153923"/>
                </a:lnTo>
                <a:lnTo>
                  <a:pt x="458343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408291" y="1972462"/>
            <a:ext cx="1585595" cy="758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1125" marR="5080" indent="-99060">
              <a:lnSpc>
                <a:spcPct val="150400"/>
              </a:lnSpc>
              <a:spcBef>
                <a:spcPts val="100"/>
              </a:spcBef>
            </a:pPr>
            <a:r>
              <a:rPr sz="1600" spc="-20">
                <a:latin typeface="Calibri"/>
                <a:cs typeface="Calibri"/>
              </a:rPr>
              <a:t>ПЕДАГОГИЧЕСКИЕ </a:t>
            </a:r>
            <a:r>
              <a:rPr sz="1600" spc="-10">
                <a:latin typeface="Calibri"/>
                <a:cs typeface="Calibri"/>
              </a:rPr>
              <a:t>МЕДИЦИНСКИЕ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611871" y="2848736"/>
            <a:ext cx="11830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>
                <a:latin typeface="Calibri"/>
                <a:cs typeface="Calibri"/>
              </a:rPr>
              <a:t>АГРОКЛАССЫ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435595" y="3262884"/>
            <a:ext cx="1559560" cy="285115"/>
          </a:xfrm>
          <a:prstGeom prst="rect">
            <a:avLst/>
          </a:prstGeom>
          <a:solidFill>
            <a:srgbClr val="DDE6FF"/>
          </a:solidFill>
        </p:spPr>
        <p:txBody>
          <a:bodyPr vert="horz" wrap="square" lIns="0" tIns="8255" rIns="0" bIns="0" rtlCol="0">
            <a:spAutoFit/>
          </a:bodyPr>
          <a:lstStyle/>
          <a:p>
            <a:pPr marL="165735">
              <a:lnSpc>
                <a:spcPct val="100000"/>
              </a:lnSpc>
              <a:spcBef>
                <a:spcPts val="65"/>
              </a:spcBef>
            </a:pPr>
            <a:r>
              <a:rPr sz="1600" spc="-10">
                <a:latin typeface="Calibri"/>
                <a:cs typeface="Calibri"/>
              </a:rPr>
              <a:t>ИНЖЕНЕРНЫЕ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143244" y="3745991"/>
            <a:ext cx="2059305" cy="338455"/>
          </a:xfrm>
          <a:prstGeom prst="rect">
            <a:avLst/>
          </a:prstGeom>
          <a:solidFill>
            <a:srgbClr val="DDE6FF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65"/>
              </a:spcBef>
            </a:pPr>
            <a:r>
              <a:rPr sz="1600" spc="-10">
                <a:latin typeface="Calibri"/>
                <a:cs typeface="Calibri"/>
              </a:rPr>
              <a:t>АВИАСТРОИТЕЛЬНЫЕ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435340" y="3745991"/>
            <a:ext cx="1950720" cy="338455"/>
          </a:xfrm>
          <a:prstGeom prst="rect">
            <a:avLst/>
          </a:prstGeom>
          <a:solidFill>
            <a:srgbClr val="DDE6FF"/>
          </a:solidFill>
        </p:spPr>
        <p:txBody>
          <a:bodyPr vert="horz" wrap="square" lIns="0" tIns="3365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65"/>
              </a:spcBef>
            </a:pPr>
            <a:r>
              <a:rPr sz="1600" spc="-10">
                <a:latin typeface="Calibri"/>
                <a:cs typeface="Calibri"/>
              </a:rPr>
              <a:t>НЕФТЕХИМИЧЕСКИЕ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297167" y="4517135"/>
            <a:ext cx="1600200" cy="480059"/>
          </a:xfrm>
          <a:custGeom>
            <a:rect l="l" t="t" r="r" b="b"/>
            <a:pathLst>
              <a:path w="1600200" h="480059">
                <a:moveTo>
                  <a:pt x="1600199" y="0"/>
                </a:moveTo>
                <a:lnTo>
                  <a:pt x="0" y="0"/>
                </a:lnTo>
                <a:lnTo>
                  <a:pt x="0" y="480059"/>
                </a:lnTo>
                <a:lnTo>
                  <a:pt x="1600199" y="480059"/>
                </a:lnTo>
                <a:lnTo>
                  <a:pt x="16001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297167" y="4517135"/>
            <a:ext cx="1600200" cy="480059"/>
          </a:xfrm>
          <a:prstGeom prst="rect">
            <a:avLst/>
          </a:prstGeom>
          <a:ln w="15240">
            <a:solidFill>
              <a:srgbClr val="DAE2F3"/>
            </a:solidFill>
          </a:ln>
        </p:spPr>
        <p:txBody>
          <a:bodyPr vert="horz" wrap="square" lIns="0" tIns="72390" rIns="0" bIns="0" rtlCol="0">
            <a:spAutoFit/>
          </a:bodyPr>
          <a:lstStyle/>
          <a:p>
            <a:pPr marL="183515">
              <a:lnSpc>
                <a:spcPct val="100000"/>
              </a:lnSpc>
              <a:spcBef>
                <a:spcPts val="570"/>
              </a:spcBef>
            </a:pPr>
            <a:r>
              <a:rPr sz="2000">
                <a:latin typeface="Calibri"/>
                <a:cs typeface="Calibri"/>
              </a:rPr>
              <a:t>Проект</a:t>
            </a:r>
            <a:r>
              <a:rPr sz="2000" spc="-45">
                <a:latin typeface="Calibri"/>
                <a:cs typeface="Calibri"/>
              </a:rPr>
              <a:t> </a:t>
            </a:r>
            <a:r>
              <a:rPr sz="2000" spc="-25">
                <a:latin typeface="Calibri"/>
                <a:cs typeface="Calibri"/>
              </a:rPr>
              <a:t>БАС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503919" y="4529328"/>
            <a:ext cx="1744980" cy="447040"/>
          </a:xfrm>
          <a:custGeom>
            <a:rect l="l" t="t" r="r" b="b"/>
            <a:pathLst>
              <a:path w="1744979" h="447039">
                <a:moveTo>
                  <a:pt x="1744979" y="0"/>
                </a:moveTo>
                <a:lnTo>
                  <a:pt x="0" y="0"/>
                </a:lnTo>
                <a:lnTo>
                  <a:pt x="0" y="446532"/>
                </a:lnTo>
                <a:lnTo>
                  <a:pt x="1744979" y="446532"/>
                </a:lnTo>
                <a:lnTo>
                  <a:pt x="17449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503919" y="4529328"/>
            <a:ext cx="1744980" cy="447040"/>
          </a:xfrm>
          <a:prstGeom prst="rect">
            <a:avLst/>
          </a:prstGeom>
          <a:ln w="15240">
            <a:solidFill>
              <a:srgbClr val="DAE2F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0970">
              <a:lnSpc>
                <a:spcPts val="2240"/>
              </a:lnSpc>
            </a:pPr>
            <a:r>
              <a:rPr sz="2000" spc="-10">
                <a:latin typeface="Calibri"/>
                <a:cs typeface="Calibri"/>
              </a:rPr>
              <a:t>Курчатовские</a:t>
            </a:r>
            <a:endParaRPr sz="2000">
              <a:latin typeface="Calibri"/>
              <a:cs typeface="Calibri"/>
            </a:endParaRPr>
          </a:p>
          <a:p>
            <a:pPr marL="174625">
              <a:lnSpc>
                <a:spcPct val="100000"/>
              </a:lnSpc>
              <a:spcBef>
                <a:spcPts val="60"/>
              </a:spcBef>
            </a:pPr>
            <a:r>
              <a:rPr sz="1000">
                <a:latin typeface="Calibri"/>
                <a:cs typeface="Calibri"/>
              </a:rPr>
              <a:t>(7</a:t>
            </a:r>
            <a:r>
              <a:rPr sz="1000" spc="-35">
                <a:latin typeface="Calibri"/>
                <a:cs typeface="Calibri"/>
              </a:rPr>
              <a:t> </a:t>
            </a:r>
            <a:r>
              <a:rPr sz="1000">
                <a:latin typeface="Calibri"/>
                <a:cs typeface="Calibri"/>
              </a:rPr>
              <a:t>класс</a:t>
            </a:r>
            <a:r>
              <a:rPr sz="1000" spc="-20">
                <a:latin typeface="Calibri"/>
                <a:cs typeface="Calibri"/>
              </a:rPr>
              <a:t> </a:t>
            </a:r>
            <a:r>
              <a:rPr sz="1000">
                <a:latin typeface="Calibri"/>
                <a:cs typeface="Calibri"/>
              </a:rPr>
              <a:t>с</a:t>
            </a:r>
            <a:r>
              <a:rPr sz="1000" spc="-35">
                <a:latin typeface="Calibri"/>
                <a:cs typeface="Calibri"/>
              </a:rPr>
              <a:t> </a:t>
            </a:r>
            <a:r>
              <a:rPr sz="1000">
                <a:latin typeface="Calibri"/>
                <a:cs typeface="Calibri"/>
              </a:rPr>
              <a:t>2024/2025</a:t>
            </a:r>
            <a:r>
              <a:rPr sz="1000" spc="20">
                <a:latin typeface="Calibri"/>
                <a:cs typeface="Calibri"/>
              </a:rPr>
              <a:t> </a:t>
            </a:r>
            <a:r>
              <a:rPr sz="1000" spc="-10">
                <a:latin typeface="Calibri"/>
                <a:cs typeface="Calibri"/>
              </a:rPr>
              <a:t>уч.г.)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802880" y="3542169"/>
            <a:ext cx="862965" cy="199390"/>
          </a:xfrm>
          <a:custGeom>
            <a:rect l="l" t="t" r="r" b="b"/>
            <a:pathLst>
              <a:path w="862965" h="199389">
                <a:moveTo>
                  <a:pt x="410083" y="11417"/>
                </a:moveTo>
                <a:lnTo>
                  <a:pt x="404622" y="0"/>
                </a:lnTo>
                <a:lnTo>
                  <a:pt x="66255" y="159169"/>
                </a:lnTo>
                <a:lnTo>
                  <a:pt x="52705" y="130416"/>
                </a:lnTo>
                <a:lnTo>
                  <a:pt x="0" y="197345"/>
                </a:lnTo>
                <a:lnTo>
                  <a:pt x="85217" y="199377"/>
                </a:lnTo>
                <a:lnTo>
                  <a:pt x="74193" y="176009"/>
                </a:lnTo>
                <a:lnTo>
                  <a:pt x="71653" y="170624"/>
                </a:lnTo>
                <a:lnTo>
                  <a:pt x="410083" y="11417"/>
                </a:lnTo>
                <a:close/>
              </a:path>
              <a:path w="862965" h="199389">
                <a:moveTo>
                  <a:pt x="862838" y="188328"/>
                </a:moveTo>
                <a:lnTo>
                  <a:pt x="847813" y="172326"/>
                </a:lnTo>
                <a:lnTo>
                  <a:pt x="804545" y="126225"/>
                </a:lnTo>
                <a:lnTo>
                  <a:pt x="793584" y="156032"/>
                </a:lnTo>
                <a:lnTo>
                  <a:pt x="410591" y="14973"/>
                </a:lnTo>
                <a:lnTo>
                  <a:pt x="406273" y="26911"/>
                </a:lnTo>
                <a:lnTo>
                  <a:pt x="789203" y="167944"/>
                </a:lnTo>
                <a:lnTo>
                  <a:pt x="778256" y="197726"/>
                </a:lnTo>
                <a:lnTo>
                  <a:pt x="862838" y="188328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961" y="72643"/>
            <a:ext cx="728916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/>
              <a:t>Перечень</a:t>
            </a:r>
            <a:r>
              <a:rPr spc="-130"/>
              <a:t> </a:t>
            </a:r>
            <a:r>
              <a:rPr/>
              <a:t>программ</a:t>
            </a:r>
            <a:r>
              <a:rPr spc="-120"/>
              <a:t> </a:t>
            </a:r>
            <a:r>
              <a:rPr/>
              <a:t>внеурочной</a:t>
            </a:r>
            <a:r>
              <a:rPr spc="-130"/>
              <a:t> </a:t>
            </a:r>
            <a:r>
              <a:rPr spc="-10"/>
              <a:t>деятельности </a:t>
            </a:r>
            <a:r>
              <a:rPr/>
              <a:t>и</a:t>
            </a:r>
            <a:r>
              <a:rPr spc="-15"/>
              <a:t> </a:t>
            </a:r>
            <a:r>
              <a:rPr spc="-20"/>
              <a:t>дополнительного</a:t>
            </a:r>
            <a:r>
              <a:rPr spc="-5"/>
              <a:t> </a:t>
            </a:r>
            <a:r>
              <a:rPr spc="-10"/>
              <a:t>образования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4237" y="1193672"/>
          <a:ext cx="9485630" cy="3427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85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14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ts val="1425"/>
                        </a:lnSpc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Рабочая</a:t>
                      </a:r>
                      <a:r>
                        <a:rPr sz="1500" u="sng" spc="-6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программа</a:t>
                      </a:r>
                      <a:r>
                        <a:rPr sz="1500" u="sng" spc="-6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курса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внеурочной</a:t>
                      </a:r>
                      <a:r>
                        <a:rPr sz="1500" u="sng" spc="-5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деятельности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«Функциональная</a:t>
                      </a:r>
                      <a:r>
                        <a:rPr sz="1500" u="sng" spc="-6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грамотность:</a:t>
                      </a:r>
                      <a:r>
                        <a:rPr sz="1500" u="sng" spc="-6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учимся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для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жизни».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5-9</a:t>
                      </a:r>
                      <a:r>
                        <a:rPr sz="1500" u="sng" spc="-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классы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790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Рабочая</a:t>
                      </a:r>
                      <a:r>
                        <a:rPr sz="1500" u="sng" spc="-5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программа</a:t>
                      </a:r>
                      <a:r>
                        <a:rPr sz="1500" u="sng" spc="-6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учебного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курса</a:t>
                      </a:r>
                      <a:r>
                        <a:rPr sz="1500" u="sng" spc="-2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«Цифровая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гигиена»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91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Рабочая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программа</a:t>
                      </a:r>
                      <a:r>
                        <a:rPr sz="1500" u="sng" spc="-5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курса</a:t>
                      </a:r>
                      <a:r>
                        <a:rPr sz="1500" u="sng" spc="-1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«Развитие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креативного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мышления</a:t>
                      </a:r>
                      <a:r>
                        <a:rPr sz="1500" u="sng" spc="-1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обучающихся»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(7-9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класс)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91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500" u="sng" spc="-1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Моделирование</a:t>
                      </a:r>
                      <a:r>
                        <a:rPr sz="1500" u="sng" spc="-35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 </a:t>
                      </a:r>
                      <a:r>
                        <a:rPr sz="1500" u="sng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и</a:t>
                      </a:r>
                      <a:r>
                        <a:rPr sz="1500" u="sng" spc="-5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 </a:t>
                      </a:r>
                      <a:r>
                        <a:rPr sz="1500" u="sng" spc="-1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пилотирование</a:t>
                      </a:r>
                      <a:r>
                        <a:rPr sz="1500" u="sng" spc="-3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 </a:t>
                      </a:r>
                      <a:r>
                        <a:rPr sz="1500" u="sng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беспилотных</a:t>
                      </a:r>
                      <a:r>
                        <a:rPr sz="1500" u="sng" spc="-3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 </a:t>
                      </a:r>
                      <a:r>
                        <a:rPr sz="1500" u="sng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авиационных</a:t>
                      </a:r>
                      <a:r>
                        <a:rPr sz="1500" u="sng" spc="-4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 </a:t>
                      </a:r>
                      <a:r>
                        <a:rPr sz="1500" u="sng" spc="-10">
                          <a:solidFill>
                            <a:srgbClr val="135AAF"/>
                          </a:solidFill>
                          <a:uFill>
                            <a:solidFill>
                              <a:srgbClr val="135AAF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систем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590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Беспилотные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летательные</a:t>
                      </a:r>
                      <a:r>
                        <a:rPr sz="1500" u="sng" spc="-3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аппараты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мультироторного</a:t>
                      </a:r>
                      <a:r>
                        <a:rPr sz="1500" u="sng" spc="-8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типа.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Базовый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 модуль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590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Беспилотные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летательные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аппараты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мультироторного</a:t>
                      </a:r>
                      <a:r>
                        <a:rPr sz="1500" u="sng" spc="-8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типа.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Вводный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модуль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8318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42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Беспилотные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летательные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аппараты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мультироторного</a:t>
                      </a:r>
                      <a:r>
                        <a:rPr sz="1500" u="sng" spc="-8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типа.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Программирование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 </a:t>
                      </a:r>
                      <a:r>
                        <a:rPr sz="1500" u="sng" spc="-2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БПЛА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42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Инженерия</a:t>
                      </a:r>
                      <a:r>
                        <a:rPr sz="1500" u="sng" spc="-4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беспилотных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авиационных</a:t>
                      </a:r>
                      <a:r>
                        <a:rPr sz="1500" u="sng" spc="-6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систем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790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Искусственный</a:t>
                      </a:r>
                      <a:r>
                        <a:rPr sz="1500" u="sng" spc="-4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интеллект:</a:t>
                      </a:r>
                      <a:r>
                        <a:rPr sz="1500" u="sng" spc="-3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модели</a:t>
                      </a:r>
                      <a:r>
                        <a:rPr sz="1500" u="sng" spc="-5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 </a:t>
                      </a:r>
                      <a:r>
                        <a:rPr sz="1500" u="sng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и</a:t>
                      </a:r>
                      <a:r>
                        <a:rPr sz="1500" u="sng" spc="-25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 </a:t>
                      </a: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технологии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145">
                <a:tc>
                  <a:txBody>
                    <a:bodyPr vert="horz" wrap="square"/>
                    <a:lstStyle/>
                    <a:p>
                      <a:pPr marL="31750">
                        <a:lnSpc>
                          <a:spcPts val="1775"/>
                        </a:lnSpc>
                        <a:spcBef>
                          <a:spcPts val="260"/>
                        </a:spcBef>
                      </a:pPr>
                      <a:r>
                        <a:rPr sz="1500" u="sng" spc="-1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libri"/>
                          <a:cs typeface="Calibri"/>
                          <a:hlinkClick r:id="rId11"/>
                        </a:rPr>
                        <a:t>Инноватика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302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653287" y="5598363"/>
            <a:ext cx="203009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К</a:t>
            </a:r>
            <a:r>
              <a:rPr sz="1600" b="1" spc="-4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1</a:t>
            </a:r>
            <a:r>
              <a:rPr sz="1600" b="1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сентября</a:t>
            </a:r>
            <a:r>
              <a:rPr sz="1600" b="1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2025</a:t>
            </a:r>
            <a:r>
              <a:rPr sz="1600" b="1" spc="-1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 spc="-20">
                <a:solidFill>
                  <a:srgbClr val="003399"/>
                </a:solidFill>
                <a:latin typeface="Calibri"/>
                <a:cs typeface="Calibri"/>
              </a:rPr>
              <a:t>года </a:t>
            </a: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в</a:t>
            </a:r>
            <a:r>
              <a:rPr sz="1600" b="1" spc="-2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3399"/>
                </a:solidFill>
                <a:latin typeface="Calibri"/>
                <a:cs typeface="Calibri"/>
              </a:rPr>
              <a:t>регионе</a:t>
            </a:r>
            <a:r>
              <a:rPr sz="1600" b="1" spc="-2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600" b="1" spc="-20">
                <a:solidFill>
                  <a:srgbClr val="003399"/>
                </a:solidFill>
                <a:latin typeface="Calibri"/>
                <a:cs typeface="Calibri"/>
              </a:rPr>
              <a:t>будут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10">
                <a:solidFill>
                  <a:srgbClr val="003399"/>
                </a:solidFill>
                <a:latin typeface="Calibri"/>
                <a:cs typeface="Calibri"/>
              </a:rPr>
              <a:t>разработаны: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9504" y="5598363"/>
            <a:ext cx="6830059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>
                <a:latin typeface="Calibri"/>
                <a:cs typeface="Calibri"/>
              </a:rPr>
              <a:t>рабочие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программы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дополнительного</a:t>
            </a:r>
            <a:r>
              <a:rPr sz="1400" spc="-7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образования:</a:t>
            </a:r>
            <a:endParaRPr sz="1400">
              <a:latin typeface="Calibri"/>
              <a:cs typeface="Calibri"/>
            </a:endParaRPr>
          </a:p>
          <a:p>
            <a:pPr marL="12700" marR="3170555">
              <a:lnSpc>
                <a:spcPct val="100000"/>
              </a:lnSpc>
            </a:pP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кружок</a:t>
            </a:r>
            <a:r>
              <a:rPr sz="1400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 spc="-10">
                <a:solidFill>
                  <a:srgbClr val="003399"/>
                </a:solidFill>
                <a:latin typeface="Calibri"/>
                <a:cs typeface="Calibri"/>
              </a:rPr>
              <a:t>«Занимательная</a:t>
            </a:r>
            <a:r>
              <a:rPr sz="1400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физика»,</a:t>
            </a:r>
            <a:r>
              <a:rPr sz="1400" spc="-2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8</a:t>
            </a:r>
            <a:r>
              <a:rPr sz="1400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класс</a:t>
            </a:r>
            <a:r>
              <a:rPr sz="1400" spc="-2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(34</a:t>
            </a:r>
            <a:r>
              <a:rPr sz="1400" spc="-25">
                <a:solidFill>
                  <a:srgbClr val="003399"/>
                </a:solidFill>
                <a:latin typeface="Calibri"/>
                <a:cs typeface="Calibri"/>
              </a:rPr>
              <a:t> ч);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кружок</a:t>
            </a:r>
            <a:r>
              <a:rPr sz="1400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 spc="-10">
                <a:solidFill>
                  <a:srgbClr val="003399"/>
                </a:solidFill>
                <a:latin typeface="Calibri"/>
                <a:cs typeface="Calibri"/>
              </a:rPr>
              <a:t>«Занимательная</a:t>
            </a:r>
            <a:r>
              <a:rPr sz="1400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химия»,</a:t>
            </a:r>
            <a:r>
              <a:rPr sz="1400" spc="-2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8</a:t>
            </a:r>
            <a:r>
              <a:rPr sz="1400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класс</a:t>
            </a:r>
            <a:r>
              <a:rPr sz="1400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(34</a:t>
            </a:r>
            <a:r>
              <a:rPr sz="1400" spc="-1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 spc="-25">
                <a:solidFill>
                  <a:srgbClr val="003399"/>
                </a:solidFill>
                <a:latin typeface="Calibri"/>
                <a:cs typeface="Calibri"/>
              </a:rPr>
              <a:t>ч);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>
                <a:latin typeface="Calibri"/>
                <a:cs typeface="Calibri"/>
              </a:rPr>
              <a:t>рабочая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программа</a:t>
            </a:r>
            <a:r>
              <a:rPr sz="1400" spc="-1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профильной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смены</a:t>
            </a:r>
            <a:r>
              <a:rPr sz="1400" spc="-15">
                <a:latin typeface="Calibri"/>
                <a:cs typeface="Calibri"/>
              </a:rPr>
              <a:t> </a:t>
            </a:r>
            <a:r>
              <a:rPr sz="1400" spc="-10">
                <a:solidFill>
                  <a:srgbClr val="003399"/>
                </a:solidFill>
                <a:latin typeface="Calibri"/>
                <a:cs typeface="Calibri"/>
              </a:rPr>
              <a:t>«Естественно-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научная</a:t>
            </a:r>
            <a:r>
              <a:rPr sz="1400" spc="-5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 spc="-10">
                <a:solidFill>
                  <a:srgbClr val="003399"/>
                </a:solidFill>
                <a:latin typeface="Calibri"/>
                <a:cs typeface="Calibri"/>
              </a:rPr>
              <a:t>мастерская»,</a:t>
            </a:r>
            <a:r>
              <a:rPr sz="1400" spc="-2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8</a:t>
            </a:r>
            <a:r>
              <a:rPr sz="1400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класс</a:t>
            </a:r>
            <a:r>
              <a:rPr sz="1400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>
                <a:solidFill>
                  <a:srgbClr val="003399"/>
                </a:solidFill>
                <a:latin typeface="Calibri"/>
                <a:cs typeface="Calibri"/>
              </a:rPr>
              <a:t>(24</a:t>
            </a:r>
            <a:r>
              <a:rPr sz="1400" spc="-1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400" spc="-25">
                <a:solidFill>
                  <a:srgbClr val="003399"/>
                </a:solidFill>
                <a:latin typeface="Calibri"/>
                <a:cs typeface="Calibri"/>
              </a:rPr>
              <a:t>ч)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03804" y="5779008"/>
            <a:ext cx="363220" cy="548640"/>
          </a:xfrm>
          <a:custGeom>
            <a:rect l="l" t="t" r="r" b="b"/>
            <a:pathLst>
              <a:path w="363220" h="548639">
                <a:moveTo>
                  <a:pt x="181356" y="0"/>
                </a:moveTo>
                <a:lnTo>
                  <a:pt x="181356" y="137159"/>
                </a:lnTo>
                <a:lnTo>
                  <a:pt x="0" y="137159"/>
                </a:lnTo>
                <a:lnTo>
                  <a:pt x="0" y="411479"/>
                </a:lnTo>
                <a:lnTo>
                  <a:pt x="181356" y="411479"/>
                </a:lnTo>
                <a:lnTo>
                  <a:pt x="181356" y="548639"/>
                </a:lnTo>
                <a:lnTo>
                  <a:pt x="362711" y="274319"/>
                </a:lnTo>
                <a:lnTo>
                  <a:pt x="181356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74548" y="4799076"/>
            <a:ext cx="7362825" cy="524510"/>
          </a:xfrm>
          <a:prstGeom prst="rect">
            <a:avLst/>
          </a:prstGeom>
          <a:ln w="9144">
            <a:solidFill>
              <a:srgbClr val="404040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80"/>
              </a:spcBef>
            </a:pP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Образовательный</a:t>
            </a:r>
            <a:r>
              <a:rPr sz="1400" u="sng" spc="-2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контент</a:t>
            </a:r>
            <a:r>
              <a:rPr sz="1400" u="sng" spc="-4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по</a:t>
            </a:r>
            <a:r>
              <a:rPr sz="1400" u="sng" spc="-4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обучению</a:t>
            </a:r>
            <a:r>
              <a:rPr sz="1400" u="sng" spc="-2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навыкам</a:t>
            </a:r>
            <a:r>
              <a:rPr sz="1400" u="sng" spc="-2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проектирования,</a:t>
            </a:r>
            <a:r>
              <a:rPr sz="1400" u="sng" spc="-2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разработки,</a:t>
            </a:r>
            <a:r>
              <a:rPr sz="1400" u="sng" spc="-1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производства</a:t>
            </a:r>
            <a:endParaRPr sz="1400">
              <a:latin typeface="Calibri"/>
              <a:cs typeface="Calibri"/>
            </a:endParaRPr>
          </a:p>
          <a:p>
            <a:pPr marL="90805">
              <a:lnSpc>
                <a:spcPct val="100000"/>
              </a:lnSpc>
            </a:pP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и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эксплуатации</a:t>
            </a:r>
            <a:r>
              <a:rPr sz="1400" u="sng" spc="-1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БАС</a:t>
            </a:r>
            <a:r>
              <a:rPr sz="1400" u="sng" spc="-2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с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использованием</a:t>
            </a:r>
            <a:r>
              <a:rPr sz="1400" u="sng" spc="-2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цифрового</a:t>
            </a:r>
            <a:r>
              <a:rPr sz="1400" u="sng" spc="1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образовательного</a:t>
            </a:r>
            <a:r>
              <a:rPr sz="1400" u="sng" spc="-25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 </a:t>
            </a:r>
            <a:r>
              <a:rPr sz="1400" u="sng" spc="-10">
                <a:solidFill>
                  <a:srgbClr val="585858"/>
                </a:solidFill>
                <a:uFill>
                  <a:solidFill>
                    <a:srgbClr val="585858"/>
                  </a:solidFill>
                </a:uFill>
                <a:latin typeface="Calibri"/>
                <a:cs typeface="Calibri"/>
                <a:hlinkClick r:id="rId12"/>
              </a:rPr>
              <a:t>контента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">
              <a:lnSpc>
                <a:spcPct val="100000"/>
              </a:lnSpc>
              <a:spcBef>
                <a:spcPts val="100"/>
              </a:spcBef>
            </a:pPr>
            <a:r>
              <a:rPr sz="3600"/>
              <a:t>НОВОЕ</a:t>
            </a:r>
            <a:r>
              <a:rPr sz="3600" spc="-204"/>
              <a:t> </a:t>
            </a:r>
            <a:r>
              <a:rPr/>
              <a:t>в</a:t>
            </a:r>
            <a:r>
              <a:rPr spc="-65"/>
              <a:t> </a:t>
            </a:r>
            <a:r>
              <a:rPr spc="-10"/>
              <a:t>нормативно-</a:t>
            </a:r>
            <a:r>
              <a:rPr/>
              <a:t>правовом</a:t>
            </a:r>
            <a:r>
              <a:rPr spc="15"/>
              <a:t> </a:t>
            </a:r>
            <a:r>
              <a:rPr spc="-10"/>
              <a:t>регулировании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0" y="353568"/>
            <a:ext cx="12192000" cy="2649855"/>
            <a:chOff x="0" y="353568"/>
            <a:chExt cx="12192000" cy="2649855"/>
          </a:xfrm>
        </p:grpSpPr>
        <p:pic>
          <p:nvPicPr>
            <p:cNvPr id="4" name="object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385572"/>
              <a:ext cx="6308598" cy="259143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71272" y="733043"/>
              <a:ext cx="5654040" cy="1917700"/>
            </a:xfrm>
            <a:custGeom>
              <a:rect l="l" t="t" r="r" b="b"/>
              <a:pathLst>
                <a:path w="5654040" h="1917700">
                  <a:moveTo>
                    <a:pt x="5533008" y="0"/>
                  </a:moveTo>
                  <a:lnTo>
                    <a:pt x="121031" y="0"/>
                  </a:lnTo>
                  <a:lnTo>
                    <a:pt x="73921" y="9517"/>
                  </a:lnTo>
                  <a:lnTo>
                    <a:pt x="35450" y="35464"/>
                  </a:lnTo>
                  <a:lnTo>
                    <a:pt x="9511" y="73937"/>
                  </a:lnTo>
                  <a:lnTo>
                    <a:pt x="0" y="121030"/>
                  </a:lnTo>
                  <a:lnTo>
                    <a:pt x="0" y="1796160"/>
                  </a:lnTo>
                  <a:lnTo>
                    <a:pt x="9511" y="1843254"/>
                  </a:lnTo>
                  <a:lnTo>
                    <a:pt x="35450" y="1881727"/>
                  </a:lnTo>
                  <a:lnTo>
                    <a:pt x="73921" y="1907674"/>
                  </a:lnTo>
                  <a:lnTo>
                    <a:pt x="121031" y="1917191"/>
                  </a:lnTo>
                  <a:lnTo>
                    <a:pt x="5533008" y="1917191"/>
                  </a:lnTo>
                  <a:lnTo>
                    <a:pt x="5580102" y="1907674"/>
                  </a:lnTo>
                  <a:lnTo>
                    <a:pt x="5618575" y="1881727"/>
                  </a:lnTo>
                  <a:lnTo>
                    <a:pt x="5644522" y="1843254"/>
                  </a:lnTo>
                  <a:lnTo>
                    <a:pt x="5654040" y="1796160"/>
                  </a:lnTo>
                  <a:lnTo>
                    <a:pt x="5654040" y="121030"/>
                  </a:lnTo>
                  <a:lnTo>
                    <a:pt x="5644522" y="73937"/>
                  </a:lnTo>
                  <a:lnTo>
                    <a:pt x="5618575" y="35464"/>
                  </a:lnTo>
                  <a:lnTo>
                    <a:pt x="5580102" y="9517"/>
                  </a:lnTo>
                  <a:lnTo>
                    <a:pt x="55330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262371" y="830580"/>
              <a:ext cx="504444" cy="5303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099047" y="353568"/>
              <a:ext cx="6092952" cy="264947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499859" y="701040"/>
              <a:ext cx="5445760" cy="1975485"/>
            </a:xfrm>
            <a:custGeom>
              <a:rect l="l" t="t" r="r" b="b"/>
              <a:pathLst>
                <a:path w="5445759" h="1975485">
                  <a:moveTo>
                    <a:pt x="5320538" y="0"/>
                  </a:moveTo>
                  <a:lnTo>
                    <a:pt x="124713" y="0"/>
                  </a:lnTo>
                  <a:lnTo>
                    <a:pt x="76188" y="9806"/>
                  </a:lnTo>
                  <a:lnTo>
                    <a:pt x="36544" y="36544"/>
                  </a:lnTo>
                  <a:lnTo>
                    <a:pt x="9806" y="76188"/>
                  </a:lnTo>
                  <a:lnTo>
                    <a:pt x="0" y="124713"/>
                  </a:lnTo>
                  <a:lnTo>
                    <a:pt x="0" y="1850389"/>
                  </a:lnTo>
                  <a:lnTo>
                    <a:pt x="9806" y="1898915"/>
                  </a:lnTo>
                  <a:lnTo>
                    <a:pt x="36544" y="1938559"/>
                  </a:lnTo>
                  <a:lnTo>
                    <a:pt x="76188" y="1965297"/>
                  </a:lnTo>
                  <a:lnTo>
                    <a:pt x="124713" y="1975104"/>
                  </a:lnTo>
                  <a:lnTo>
                    <a:pt x="5320538" y="1975104"/>
                  </a:lnTo>
                  <a:lnTo>
                    <a:pt x="5369063" y="1965297"/>
                  </a:lnTo>
                  <a:lnTo>
                    <a:pt x="5408707" y="1938559"/>
                  </a:lnTo>
                  <a:lnTo>
                    <a:pt x="5435445" y="1898915"/>
                  </a:lnTo>
                  <a:lnTo>
                    <a:pt x="5445251" y="1850389"/>
                  </a:lnTo>
                  <a:lnTo>
                    <a:pt x="5445251" y="124713"/>
                  </a:lnTo>
                  <a:lnTo>
                    <a:pt x="5435445" y="76188"/>
                  </a:lnTo>
                  <a:lnTo>
                    <a:pt x="5408707" y="36544"/>
                  </a:lnTo>
                  <a:lnTo>
                    <a:pt x="5369063" y="9806"/>
                  </a:lnTo>
                  <a:lnTo>
                    <a:pt x="53205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271504" y="809244"/>
              <a:ext cx="460248" cy="531876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6611239" y="784986"/>
            <a:ext cx="4707255" cy="3392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275" marR="257175">
              <a:lnSpc>
                <a:spcPct val="100000"/>
              </a:lnSpc>
              <a:spcBef>
                <a:spcPts val="100"/>
              </a:spcBef>
            </a:pPr>
            <a:r>
              <a:rPr sz="1500" b="1">
                <a:latin typeface="Calibri"/>
                <a:cs typeface="Calibri"/>
              </a:rPr>
              <a:t>Приказ</a:t>
            </a:r>
            <a:r>
              <a:rPr sz="1500" b="1" spc="-35">
                <a:latin typeface="Calibri"/>
                <a:cs typeface="Calibri"/>
              </a:rPr>
              <a:t> </a:t>
            </a:r>
            <a:r>
              <a:rPr sz="1500" b="1" spc="-10">
                <a:latin typeface="Calibri"/>
                <a:cs typeface="Calibri"/>
              </a:rPr>
              <a:t>Министерства</a:t>
            </a:r>
            <a:r>
              <a:rPr sz="1500" b="1" spc="-35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просвещения</a:t>
            </a:r>
            <a:r>
              <a:rPr sz="1500" b="1" spc="-30">
                <a:latin typeface="Calibri"/>
                <a:cs typeface="Calibri"/>
              </a:rPr>
              <a:t> </a:t>
            </a:r>
            <a:r>
              <a:rPr sz="1500" b="1" spc="-10">
                <a:latin typeface="Calibri"/>
                <a:cs typeface="Calibri"/>
              </a:rPr>
              <a:t>Российской Федерации</a:t>
            </a:r>
            <a:r>
              <a:rPr sz="1500" b="1" spc="-50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от</a:t>
            </a:r>
            <a:r>
              <a:rPr sz="1500" b="1" spc="-10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19</a:t>
            </a:r>
            <a:r>
              <a:rPr sz="1500" b="1" spc="-25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февраля</a:t>
            </a:r>
            <a:r>
              <a:rPr sz="1500" b="1" spc="-45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2024</a:t>
            </a:r>
            <a:r>
              <a:rPr sz="1500" b="1" spc="-10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г.</a:t>
            </a:r>
            <a:r>
              <a:rPr sz="1500" b="1" spc="-25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№</a:t>
            </a:r>
            <a:r>
              <a:rPr sz="1500" b="1" spc="-25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110</a:t>
            </a:r>
            <a:r>
              <a:rPr sz="1500" b="1" spc="-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«О</a:t>
            </a:r>
            <a:r>
              <a:rPr sz="1500" spc="-35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внесении </a:t>
            </a:r>
            <a:r>
              <a:rPr sz="1500">
                <a:latin typeface="Calibri"/>
                <a:cs typeface="Calibri"/>
              </a:rPr>
              <a:t>изменений</a:t>
            </a:r>
            <a:r>
              <a:rPr sz="1500" spc="-3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в</a:t>
            </a:r>
            <a:r>
              <a:rPr sz="1500" spc="-30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некоторые</a:t>
            </a:r>
            <a:r>
              <a:rPr sz="1500" spc="-3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приказы</a:t>
            </a:r>
            <a:r>
              <a:rPr sz="1500" spc="-45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Министерства</a:t>
            </a:r>
            <a:endParaRPr sz="1500">
              <a:latin typeface="Calibri"/>
              <a:cs typeface="Calibri"/>
            </a:endParaRPr>
          </a:p>
          <a:p>
            <a:pPr marL="41275">
              <a:lnSpc>
                <a:spcPct val="100000"/>
              </a:lnSpc>
            </a:pPr>
            <a:r>
              <a:rPr sz="1500">
                <a:latin typeface="Calibri"/>
                <a:cs typeface="Calibri"/>
              </a:rPr>
              <a:t>образования</a:t>
            </a:r>
            <a:r>
              <a:rPr sz="1500" spc="-4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и</a:t>
            </a:r>
            <a:r>
              <a:rPr sz="1500" spc="-20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науки</a:t>
            </a:r>
            <a:r>
              <a:rPr sz="1500" spc="-20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Российской Федерации</a:t>
            </a:r>
            <a:r>
              <a:rPr sz="1500" spc="-20">
                <a:latin typeface="Calibri"/>
                <a:cs typeface="Calibri"/>
              </a:rPr>
              <a:t> </a:t>
            </a:r>
            <a:r>
              <a:rPr sz="1500" spc="-50">
                <a:latin typeface="Calibri"/>
                <a:cs typeface="Calibri"/>
              </a:rPr>
              <a:t>и</a:t>
            </a:r>
            <a:endParaRPr sz="1500">
              <a:latin typeface="Calibri"/>
              <a:cs typeface="Calibri"/>
            </a:endParaRPr>
          </a:p>
          <a:p>
            <a:pPr marL="41275">
              <a:lnSpc>
                <a:spcPct val="100000"/>
              </a:lnSpc>
            </a:pPr>
            <a:r>
              <a:rPr sz="1500" spc="-10">
                <a:latin typeface="Calibri"/>
                <a:cs typeface="Calibri"/>
              </a:rPr>
              <a:t>Министерства</a:t>
            </a:r>
            <a:r>
              <a:rPr sz="1500" spc="-2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просвещения</a:t>
            </a:r>
            <a:r>
              <a:rPr sz="1500" spc="-10">
                <a:latin typeface="Calibri"/>
                <a:cs typeface="Calibri"/>
              </a:rPr>
              <a:t> Российской</a:t>
            </a:r>
            <a:r>
              <a:rPr sz="1500" spc="10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Федерации,</a:t>
            </a:r>
            <a:endParaRPr sz="1500">
              <a:latin typeface="Calibri"/>
              <a:cs typeface="Calibri"/>
            </a:endParaRPr>
          </a:p>
          <a:p>
            <a:pPr marL="41275">
              <a:lnSpc>
                <a:spcPct val="100000"/>
              </a:lnSpc>
            </a:pPr>
            <a:r>
              <a:rPr sz="1500" spc="-10">
                <a:latin typeface="Calibri"/>
                <a:cs typeface="Calibri"/>
              </a:rPr>
              <a:t>касающиеся</a:t>
            </a:r>
            <a:r>
              <a:rPr sz="1500" spc="10">
                <a:latin typeface="Calibri"/>
                <a:cs typeface="Calibri"/>
              </a:rPr>
              <a:t> </a:t>
            </a:r>
            <a:r>
              <a:rPr sz="1500" spc="-10">
                <a:latin typeface="Calibri"/>
                <a:cs typeface="Calibri"/>
              </a:rPr>
              <a:t>федеральных государственных</a:t>
            </a:r>
            <a:endParaRPr sz="1500">
              <a:latin typeface="Calibri"/>
              <a:cs typeface="Calibri"/>
            </a:endParaRPr>
          </a:p>
          <a:p>
            <a:pPr marL="41275" marR="733425">
              <a:lnSpc>
                <a:spcPct val="100000"/>
              </a:lnSpc>
            </a:pPr>
            <a:r>
              <a:rPr sz="1500" spc="-10">
                <a:latin typeface="Calibri"/>
                <a:cs typeface="Calibri"/>
              </a:rPr>
              <a:t>образовательных</a:t>
            </a:r>
            <a:r>
              <a:rPr sz="1500" spc="-65">
                <a:latin typeface="Calibri"/>
                <a:cs typeface="Calibri"/>
              </a:rPr>
              <a:t> </a:t>
            </a:r>
            <a:r>
              <a:rPr sz="1500">
                <a:latin typeface="Calibri"/>
                <a:cs typeface="Calibri"/>
              </a:rPr>
              <a:t>стандартов</a:t>
            </a:r>
            <a:r>
              <a:rPr sz="1500" spc="-70">
                <a:latin typeface="Calibri"/>
                <a:cs typeface="Calibri"/>
              </a:rPr>
              <a:t> </a:t>
            </a:r>
            <a:r>
              <a:rPr sz="1500" b="1">
                <a:latin typeface="Calibri"/>
                <a:cs typeface="Calibri"/>
              </a:rPr>
              <a:t>основного</a:t>
            </a:r>
            <a:r>
              <a:rPr sz="1500" b="1" spc="-15">
                <a:latin typeface="Calibri"/>
                <a:cs typeface="Calibri"/>
              </a:rPr>
              <a:t> </a:t>
            </a:r>
            <a:r>
              <a:rPr sz="1500" b="1" spc="-10">
                <a:latin typeface="Calibri"/>
                <a:cs typeface="Calibri"/>
              </a:rPr>
              <a:t>общего образования»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75"/>
              </a:spcBef>
            </a:pPr>
            <a:endParaRPr sz="15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/>
              </a:tabLst>
            </a:pPr>
            <a:r>
              <a:rPr sz="1450" b="1">
                <a:latin typeface="Calibri"/>
                <a:cs typeface="Calibri"/>
              </a:rPr>
              <a:t>Исключен</a:t>
            </a:r>
            <a:r>
              <a:rPr sz="1450" b="1" spc="-5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учебный</a:t>
            </a:r>
            <a:r>
              <a:rPr sz="1450" spc="-3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предмет</a:t>
            </a:r>
            <a:r>
              <a:rPr sz="1450" spc="-3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«Основы</a:t>
            </a:r>
            <a:r>
              <a:rPr sz="1450" b="1" spc="-5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духовно-</a:t>
            </a:r>
            <a:endParaRPr sz="145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450" b="1" spc="-10">
                <a:latin typeface="Calibri"/>
                <a:cs typeface="Calibri"/>
              </a:rPr>
              <a:t>нравственной</a:t>
            </a:r>
            <a:r>
              <a:rPr sz="1450" b="1" spc="-2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культуры народов</a:t>
            </a:r>
            <a:r>
              <a:rPr sz="1450" b="1" spc="-1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России»</a:t>
            </a:r>
            <a:endParaRPr sz="145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1739"/>
              </a:spcBef>
              <a:buFont typeface="Wingdings"/>
              <a:buChar char=""/>
              <a:tabLst>
                <a:tab pos="299085"/>
              </a:tabLst>
            </a:pPr>
            <a:r>
              <a:rPr sz="1450">
                <a:latin typeface="Calibri"/>
                <a:cs typeface="Calibri"/>
              </a:rPr>
              <a:t>В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учебный</a:t>
            </a:r>
            <a:r>
              <a:rPr sz="1450" spc="-3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предмет</a:t>
            </a:r>
            <a:r>
              <a:rPr sz="1450" spc="-5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«История»</a:t>
            </a:r>
            <a:r>
              <a:rPr sz="1450" spc="-6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добавлен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курс</a:t>
            </a:r>
            <a:r>
              <a:rPr sz="1450" spc="-2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«История </a:t>
            </a:r>
            <a:r>
              <a:rPr sz="1450" b="1">
                <a:latin typeface="Calibri"/>
                <a:cs typeface="Calibri"/>
              </a:rPr>
              <a:t>нашего</a:t>
            </a:r>
            <a:r>
              <a:rPr sz="1450" b="1" spc="-40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края»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23856" y="6110732"/>
            <a:ext cx="241046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</a:pP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Изменения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вступают</a:t>
            </a:r>
            <a:r>
              <a:rPr sz="1600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600" spc="-7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силу</a:t>
            </a:r>
            <a:endParaRPr sz="160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</a:pP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с</a:t>
            </a:r>
            <a:r>
              <a:rPr sz="1600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сентября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2025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года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2041" y="963930"/>
            <a:ext cx="6169660" cy="5758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9240">
              <a:lnSpc>
                <a:spcPct val="100000"/>
              </a:lnSpc>
              <a:spcBef>
                <a:spcPts val="105"/>
              </a:spcBef>
            </a:pPr>
            <a:r>
              <a:rPr sz="1400" b="1">
                <a:latin typeface="Calibri"/>
                <a:cs typeface="Calibri"/>
              </a:rPr>
              <a:t>Приказ</a:t>
            </a:r>
            <a:r>
              <a:rPr sz="1400" b="1" spc="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Министерства просвещения</a:t>
            </a:r>
            <a:r>
              <a:rPr sz="1400" b="1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Российской</a:t>
            </a:r>
            <a:endParaRPr sz="1400">
              <a:latin typeface="Calibri"/>
              <a:cs typeface="Calibri"/>
            </a:endParaRPr>
          </a:p>
          <a:p>
            <a:pPr marL="269240">
              <a:lnSpc>
                <a:spcPct val="100000"/>
              </a:lnSpc>
            </a:pPr>
            <a:r>
              <a:rPr sz="1400" b="1" spc="-10">
                <a:latin typeface="Calibri"/>
                <a:cs typeface="Calibri"/>
              </a:rPr>
              <a:t>Федерации</a:t>
            </a:r>
            <a:r>
              <a:rPr sz="1400" b="1" spc="-4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от</a:t>
            </a:r>
            <a:r>
              <a:rPr sz="1400" b="1" spc="-1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09.10.2024</a:t>
            </a:r>
            <a:r>
              <a:rPr sz="1400" b="1" spc="2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№</a:t>
            </a:r>
            <a:r>
              <a:rPr sz="1400" b="1" spc="-1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704 "О </a:t>
            </a:r>
            <a:r>
              <a:rPr sz="1400" b="1" spc="-10">
                <a:latin typeface="Calibri"/>
                <a:cs typeface="Calibri"/>
              </a:rPr>
              <a:t>внесении</a:t>
            </a:r>
            <a:r>
              <a:rPr sz="1400" b="1" spc="-4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изменений</a:t>
            </a:r>
            <a:r>
              <a:rPr sz="1400" b="1" spc="-45">
                <a:latin typeface="Calibri"/>
                <a:cs typeface="Calibri"/>
              </a:rPr>
              <a:t> </a:t>
            </a:r>
            <a:r>
              <a:rPr sz="1400" b="1" spc="-50">
                <a:latin typeface="Calibri"/>
                <a:cs typeface="Calibri"/>
              </a:rPr>
              <a:t>в</a:t>
            </a:r>
            <a:endParaRPr sz="1400">
              <a:latin typeface="Calibri"/>
              <a:cs typeface="Calibri"/>
            </a:endParaRPr>
          </a:p>
          <a:p>
            <a:pPr marL="269240" marR="1927225">
              <a:lnSpc>
                <a:spcPct val="100000"/>
              </a:lnSpc>
            </a:pPr>
            <a:r>
              <a:rPr sz="1400" b="1" spc="-10">
                <a:latin typeface="Calibri"/>
                <a:cs typeface="Calibri"/>
              </a:rPr>
              <a:t>некоторые </a:t>
            </a:r>
            <a:r>
              <a:rPr sz="1400" b="1">
                <a:latin typeface="Calibri"/>
                <a:cs typeface="Calibri"/>
              </a:rPr>
              <a:t>приказы </a:t>
            </a:r>
            <a:r>
              <a:rPr sz="1400" b="1" spc="-10">
                <a:latin typeface="Calibri"/>
                <a:cs typeface="Calibri"/>
              </a:rPr>
              <a:t>Министерства</a:t>
            </a:r>
            <a:r>
              <a:rPr sz="1400" b="1" spc="-2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просвещения Российской</a:t>
            </a:r>
            <a:r>
              <a:rPr sz="1400" b="1" spc="-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Федерации,</a:t>
            </a:r>
            <a:r>
              <a:rPr sz="1400" b="1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касающиеся</a:t>
            </a:r>
            <a:r>
              <a:rPr sz="1400" b="1" spc="-1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федеральных образовательных</a:t>
            </a:r>
            <a:r>
              <a:rPr sz="1400" b="1" spc="-4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программ</a:t>
            </a:r>
            <a:r>
              <a:rPr sz="1400" b="1" spc="-3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начального</a:t>
            </a:r>
            <a:r>
              <a:rPr sz="1400" b="1" spc="-3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общего</a:t>
            </a:r>
            <a:endParaRPr sz="1400">
              <a:latin typeface="Calibri"/>
              <a:cs typeface="Calibri"/>
            </a:endParaRPr>
          </a:p>
          <a:p>
            <a:pPr marL="269240" marR="1464310">
              <a:lnSpc>
                <a:spcPct val="100000"/>
              </a:lnSpc>
            </a:pPr>
            <a:r>
              <a:rPr sz="1400" b="1">
                <a:latin typeface="Calibri"/>
                <a:cs typeface="Calibri"/>
              </a:rPr>
              <a:t>образования,</a:t>
            </a:r>
            <a:r>
              <a:rPr sz="1400" b="1" spc="-4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основного</a:t>
            </a:r>
            <a:r>
              <a:rPr sz="1400" b="1" spc="-4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общего</a:t>
            </a:r>
            <a:r>
              <a:rPr sz="1400" b="1" spc="-3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образования</a:t>
            </a:r>
            <a:r>
              <a:rPr sz="1400" b="1" spc="-6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и</a:t>
            </a:r>
            <a:r>
              <a:rPr sz="1400" b="1" spc="-2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среднего </a:t>
            </a:r>
            <a:r>
              <a:rPr sz="1400" b="1">
                <a:latin typeface="Calibri"/>
                <a:cs typeface="Calibri"/>
              </a:rPr>
              <a:t>общего</a:t>
            </a:r>
            <a:r>
              <a:rPr sz="1400" b="1" spc="-70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образования"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85"/>
              </a:spcBef>
            </a:pPr>
            <a:endParaRPr sz="1400">
              <a:latin typeface="Calibri"/>
              <a:cs typeface="Calibri"/>
            </a:endParaRPr>
          </a:p>
          <a:p>
            <a:pPr marL="366395" marR="560070" indent="-287020">
              <a:lnSpc>
                <a:spcPct val="100000"/>
              </a:lnSpc>
              <a:buFont typeface="Wingdings"/>
              <a:buChar char=""/>
              <a:tabLst>
                <a:tab pos="366395"/>
              </a:tabLst>
            </a:pPr>
            <a:r>
              <a:rPr sz="1450" spc="-10">
                <a:latin typeface="Calibri"/>
                <a:cs typeface="Calibri"/>
              </a:rPr>
              <a:t>Максимальное </a:t>
            </a:r>
            <a:r>
              <a:rPr sz="1450" b="1" spc="-10">
                <a:latin typeface="Calibri"/>
                <a:cs typeface="Calibri"/>
              </a:rPr>
              <a:t>количество</a:t>
            </a:r>
            <a:r>
              <a:rPr sz="1450" b="1" spc="-2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контрольных</a:t>
            </a:r>
            <a:r>
              <a:rPr sz="1450" b="1">
                <a:latin typeface="Calibri"/>
                <a:cs typeface="Calibri"/>
              </a:rPr>
              <a:t> и</a:t>
            </a:r>
            <a:r>
              <a:rPr sz="1450" b="1" spc="-3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практических</a:t>
            </a:r>
            <a:r>
              <a:rPr sz="1450" b="1" spc="-2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работ</a:t>
            </a:r>
            <a:r>
              <a:rPr sz="1450" b="1" spc="5">
                <a:latin typeface="Calibri"/>
                <a:cs typeface="Calibri"/>
              </a:rPr>
              <a:t> </a:t>
            </a:r>
            <a:r>
              <a:rPr sz="1450" spc="-25">
                <a:latin typeface="Calibri"/>
                <a:cs typeface="Calibri"/>
              </a:rPr>
              <a:t>не </a:t>
            </a:r>
            <a:r>
              <a:rPr sz="1450" spc="-10">
                <a:latin typeface="Calibri"/>
                <a:cs typeface="Calibri"/>
              </a:rPr>
              <a:t>должно</a:t>
            </a:r>
            <a:r>
              <a:rPr sz="1450" spc="-6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превышать</a:t>
            </a:r>
            <a:r>
              <a:rPr sz="1450" spc="-4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10%</a:t>
            </a:r>
            <a:r>
              <a:rPr sz="1450" b="1" spc="-3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от</a:t>
            </a:r>
            <a:r>
              <a:rPr sz="1450" b="1" spc="-4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общего</a:t>
            </a:r>
            <a:r>
              <a:rPr sz="1450" b="1" spc="-4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объёма</a:t>
            </a:r>
            <a:r>
              <a:rPr sz="1450" b="1" spc="-5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учебного</a:t>
            </a:r>
            <a:r>
              <a:rPr sz="1450" b="1" spc="-5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времени</a:t>
            </a:r>
            <a:r>
              <a:rPr sz="1450" spc="-10">
                <a:latin typeface="Calibri"/>
                <a:cs typeface="Calibri"/>
              </a:rPr>
              <a:t>.</a:t>
            </a:r>
            <a:endParaRPr sz="1450">
              <a:latin typeface="Calibri"/>
              <a:cs typeface="Calibri"/>
            </a:endParaRPr>
          </a:p>
          <a:p>
            <a:pPr marL="366395" marR="1152525" indent="-287020">
              <a:lnSpc>
                <a:spcPct val="100000"/>
              </a:lnSpc>
              <a:buFont typeface="Wingdings"/>
              <a:buChar char=""/>
              <a:tabLst>
                <a:tab pos="366395"/>
              </a:tabLst>
            </a:pPr>
            <a:r>
              <a:rPr sz="1450" spc="-10">
                <a:latin typeface="Calibri"/>
                <a:cs typeface="Calibri"/>
              </a:rPr>
              <a:t>Установлен</a:t>
            </a:r>
            <a:r>
              <a:rPr sz="1450" spc="-2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перечень</a:t>
            </a:r>
            <a:r>
              <a:rPr sz="1450" b="1" spc="-50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проверяемых</a:t>
            </a:r>
            <a:r>
              <a:rPr sz="1450" b="1" spc="-4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требований</a:t>
            </a:r>
            <a:r>
              <a:rPr sz="1450" b="1" spc="-35">
                <a:latin typeface="Calibri"/>
                <a:cs typeface="Calibri"/>
              </a:rPr>
              <a:t> </a:t>
            </a:r>
            <a:r>
              <a:rPr sz="1450" b="1" spc="-50">
                <a:latin typeface="Calibri"/>
                <a:cs typeface="Calibri"/>
              </a:rPr>
              <a:t>к </a:t>
            </a:r>
            <a:r>
              <a:rPr sz="1450" b="1" spc="-10">
                <a:latin typeface="Calibri"/>
                <a:cs typeface="Calibri"/>
              </a:rPr>
              <a:t>метапредметным</a:t>
            </a:r>
            <a:r>
              <a:rPr sz="1450" b="1" spc="-3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и</a:t>
            </a:r>
            <a:r>
              <a:rPr sz="1450" b="1" spc="-1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предметным</a:t>
            </a:r>
            <a:r>
              <a:rPr sz="1450" b="1" spc="-20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результатам</a:t>
            </a:r>
            <a:r>
              <a:rPr sz="1450" b="1" spc="-5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при</a:t>
            </a:r>
            <a:r>
              <a:rPr sz="1450" spc="-2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оценке </a:t>
            </a:r>
            <a:r>
              <a:rPr sz="1450">
                <a:latin typeface="Calibri"/>
                <a:cs typeface="Calibri"/>
              </a:rPr>
              <a:t>качества</a:t>
            </a:r>
            <a:r>
              <a:rPr sz="1450" spc="-8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образования.</a:t>
            </a:r>
            <a:endParaRPr sz="1450">
              <a:latin typeface="Calibri"/>
              <a:cs typeface="Calibri"/>
            </a:endParaRPr>
          </a:p>
          <a:p>
            <a:pPr marL="366395" marR="905510" indent="-28702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66395"/>
              </a:tabLst>
            </a:pPr>
            <a:r>
              <a:rPr sz="1450" b="1">
                <a:latin typeface="Calibri"/>
                <a:cs typeface="Calibri"/>
              </a:rPr>
              <a:t>Синхронизация</a:t>
            </a:r>
            <a:r>
              <a:rPr sz="1450" b="1" spc="-4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с</a:t>
            </a:r>
            <a:r>
              <a:rPr sz="1450" b="1" spc="-2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ОГЭ</a:t>
            </a:r>
            <a:r>
              <a:rPr sz="1450" b="1" spc="-4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и</a:t>
            </a:r>
            <a:r>
              <a:rPr sz="1450" b="1" spc="-2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ЕГЭ</a:t>
            </a:r>
            <a:r>
              <a:rPr sz="1450">
                <a:latin typeface="Calibri"/>
                <a:cs typeface="Calibri"/>
              </a:rPr>
              <a:t>:</a:t>
            </a:r>
            <a:r>
              <a:rPr sz="1450" spc="-2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для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каждого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учебного</a:t>
            </a:r>
            <a:r>
              <a:rPr sz="1450" spc="-4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предмета определён</a:t>
            </a:r>
            <a:r>
              <a:rPr sz="1450" spc="-2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перечень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элементов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содержания, проверяемых</a:t>
            </a:r>
            <a:r>
              <a:rPr sz="1450" spc="-40">
                <a:latin typeface="Calibri"/>
                <a:cs typeface="Calibri"/>
              </a:rPr>
              <a:t> </a:t>
            </a:r>
            <a:r>
              <a:rPr sz="1450" spc="-25">
                <a:latin typeface="Calibri"/>
                <a:cs typeface="Calibri"/>
              </a:rPr>
              <a:t>на </a:t>
            </a:r>
            <a:r>
              <a:rPr sz="1450" spc="-10">
                <a:latin typeface="Calibri"/>
                <a:cs typeface="Calibri"/>
              </a:rPr>
              <a:t>экзаменах.</a:t>
            </a:r>
            <a:endParaRPr sz="1450">
              <a:latin typeface="Calibri"/>
              <a:cs typeface="Calibri"/>
            </a:endParaRPr>
          </a:p>
          <a:p>
            <a:pPr marL="366395" indent="-286385">
              <a:lnSpc>
                <a:spcPct val="100000"/>
              </a:lnSpc>
              <a:buFont typeface="Wingdings"/>
              <a:buChar char=""/>
              <a:tabLst>
                <a:tab pos="366395"/>
              </a:tabLst>
            </a:pPr>
            <a:r>
              <a:rPr sz="1450" b="1">
                <a:latin typeface="Calibri"/>
                <a:cs typeface="Calibri"/>
              </a:rPr>
              <a:t>Внесено</a:t>
            </a:r>
            <a:r>
              <a:rPr sz="1450" b="1" spc="-6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поурочное</a:t>
            </a:r>
            <a:r>
              <a:rPr sz="1450" b="1" spc="-5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планирование</a:t>
            </a:r>
            <a:r>
              <a:rPr sz="1450" b="1" spc="-5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по</a:t>
            </a:r>
            <a:r>
              <a:rPr sz="1450" b="1" spc="-4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учебным</a:t>
            </a:r>
            <a:r>
              <a:rPr sz="1450" b="1" spc="-3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предметам</a:t>
            </a:r>
            <a:endParaRPr sz="1450">
              <a:latin typeface="Calibri"/>
              <a:cs typeface="Calibri"/>
            </a:endParaRPr>
          </a:p>
          <a:p>
            <a:pPr marL="366395">
              <a:lnSpc>
                <a:spcPct val="100000"/>
              </a:lnSpc>
            </a:pPr>
            <a:r>
              <a:rPr sz="1450" spc="-10">
                <a:latin typeface="Calibri"/>
                <a:cs typeface="Calibri"/>
              </a:rPr>
              <a:t>(общеобразовательные</a:t>
            </a:r>
            <a:r>
              <a:rPr sz="1450" spc="-4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организации</a:t>
            </a:r>
            <a:r>
              <a:rPr sz="1450" spc="-2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могут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самостоятельно</a:t>
            </a:r>
            <a:endParaRPr sz="1450">
              <a:latin typeface="Calibri"/>
              <a:cs typeface="Calibri"/>
            </a:endParaRPr>
          </a:p>
          <a:p>
            <a:pPr marL="366395" marR="499109">
              <a:lnSpc>
                <a:spcPct val="100000"/>
              </a:lnSpc>
            </a:pPr>
            <a:r>
              <a:rPr sz="1450" spc="-10">
                <a:latin typeface="Calibri"/>
                <a:cs typeface="Calibri"/>
              </a:rPr>
              <a:t>использовать</a:t>
            </a:r>
            <a:r>
              <a:rPr sz="1450" spc="-4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резервные</a:t>
            </a:r>
            <a:r>
              <a:rPr sz="1450" spc="-1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часы</a:t>
            </a:r>
            <a:r>
              <a:rPr sz="1450" spc="-1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и </a:t>
            </a:r>
            <a:r>
              <a:rPr sz="1450" spc="-10">
                <a:latin typeface="Calibri"/>
                <a:cs typeface="Calibri"/>
              </a:rPr>
              <a:t>определять</a:t>
            </a:r>
            <a:r>
              <a:rPr sz="1450" spc="-2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количество</a:t>
            </a:r>
            <a:r>
              <a:rPr sz="1450" spc="-1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оценочных процедур,</a:t>
            </a:r>
            <a:r>
              <a:rPr sz="1450" spc="-1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не</a:t>
            </a:r>
            <a:r>
              <a:rPr sz="1450" spc="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превышающее</a:t>
            </a:r>
            <a:r>
              <a:rPr sz="1450" spc="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установленные</a:t>
            </a:r>
            <a:r>
              <a:rPr sz="1450" spc="-1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требования).</a:t>
            </a:r>
            <a:endParaRPr sz="1450">
              <a:latin typeface="Calibri"/>
              <a:cs typeface="Calibri"/>
            </a:endParaRPr>
          </a:p>
          <a:p>
            <a:pPr marL="366395" indent="-286385">
              <a:lnSpc>
                <a:spcPct val="100000"/>
              </a:lnSpc>
              <a:buFont typeface="Wingdings"/>
              <a:buChar char=""/>
              <a:tabLst>
                <a:tab pos="366395"/>
              </a:tabLst>
            </a:pPr>
            <a:r>
              <a:rPr sz="1450" spc="-20">
                <a:latin typeface="Calibri"/>
                <a:cs typeface="Calibri"/>
              </a:rPr>
              <a:t>Также</a:t>
            </a:r>
            <a:r>
              <a:rPr sz="1450" spc="-3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установлены</a:t>
            </a:r>
            <a:r>
              <a:rPr sz="1450" spc="-55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изменения</a:t>
            </a:r>
            <a:r>
              <a:rPr sz="1450" b="1" spc="-5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в</a:t>
            </a:r>
            <a:r>
              <a:rPr sz="1450" spc="-35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части</a:t>
            </a:r>
            <a:r>
              <a:rPr sz="1450" spc="-50">
                <a:latin typeface="Calibri"/>
                <a:cs typeface="Calibri"/>
              </a:rPr>
              <a:t> </a:t>
            </a:r>
            <a:r>
              <a:rPr sz="1450">
                <a:latin typeface="Calibri"/>
                <a:cs typeface="Calibri"/>
              </a:rPr>
              <a:t>учебных</a:t>
            </a:r>
            <a:r>
              <a:rPr sz="1450" spc="-55">
                <a:latin typeface="Calibri"/>
                <a:cs typeface="Calibri"/>
              </a:rPr>
              <a:t> </a:t>
            </a:r>
            <a:r>
              <a:rPr sz="1450" spc="-10">
                <a:latin typeface="Calibri"/>
                <a:cs typeface="Calibri"/>
              </a:rPr>
              <a:t>предметов</a:t>
            </a:r>
            <a:endParaRPr sz="1450">
              <a:latin typeface="Calibri"/>
              <a:cs typeface="Calibri"/>
            </a:endParaRPr>
          </a:p>
          <a:p>
            <a:pPr marL="366395">
              <a:lnSpc>
                <a:spcPct val="100000"/>
              </a:lnSpc>
            </a:pPr>
            <a:r>
              <a:rPr sz="1450" b="1">
                <a:latin typeface="Calibri"/>
                <a:cs typeface="Calibri"/>
              </a:rPr>
              <a:t>«История»</a:t>
            </a:r>
            <a:r>
              <a:rPr sz="1450" b="1" spc="-20">
                <a:latin typeface="Calibri"/>
                <a:cs typeface="Calibri"/>
              </a:rPr>
              <a:t> </a:t>
            </a:r>
            <a:r>
              <a:rPr sz="1450" b="1">
                <a:latin typeface="Calibri"/>
                <a:cs typeface="Calibri"/>
              </a:rPr>
              <a:t>и</a:t>
            </a:r>
            <a:r>
              <a:rPr sz="1450" b="1" spc="-25">
                <a:latin typeface="Calibri"/>
                <a:cs typeface="Calibri"/>
              </a:rPr>
              <a:t> </a:t>
            </a:r>
            <a:r>
              <a:rPr sz="1450" b="1" spc="-10">
                <a:latin typeface="Calibri"/>
                <a:cs typeface="Calibri"/>
              </a:rPr>
              <a:t>«Обществознание».</a:t>
            </a:r>
            <a:endParaRPr sz="1450">
              <a:latin typeface="Calibri"/>
              <a:cs typeface="Calibri"/>
            </a:endParaRPr>
          </a:p>
          <a:p>
            <a:pPr marL="20320" marR="5080" indent="-8255">
              <a:lnSpc>
                <a:spcPct val="134300"/>
              </a:lnSpc>
              <a:spcBef>
                <a:spcPts val="295"/>
              </a:spcBef>
            </a:pP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Приказ</a:t>
            </a:r>
            <a:r>
              <a:rPr sz="1400" u="sng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Министерства</a:t>
            </a:r>
            <a:r>
              <a:rPr sz="1400" u="sng" spc="-4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просвещения</a:t>
            </a:r>
            <a:r>
              <a:rPr sz="1400" u="sng" spc="-5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Российской</a:t>
            </a:r>
            <a:r>
              <a:rPr sz="1400" u="sng" spc="-3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Федерации</a:t>
            </a:r>
            <a:r>
              <a:rPr sz="1400" u="sng" spc="-3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от</a:t>
            </a:r>
            <a:r>
              <a:rPr sz="1400" u="sng" spc="-5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09.10.2024</a:t>
            </a:r>
            <a:r>
              <a:rPr sz="1400" u="sng" spc="-4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№</a:t>
            </a:r>
            <a:r>
              <a:rPr sz="1400" u="sng" spc="-5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1400" u="sng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6"/>
              </a:rPr>
              <a:t>704</a:t>
            </a:r>
            <a:r>
              <a:rPr sz="1400" spc="-25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Приказ</a:t>
            </a:r>
            <a:r>
              <a:rPr sz="1400" u="sng" spc="-2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Министерства</a:t>
            </a:r>
            <a:r>
              <a:rPr sz="1400" u="sng" spc="-3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просвещения</a:t>
            </a:r>
            <a:r>
              <a:rPr sz="1400" u="sng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Российской</a:t>
            </a:r>
            <a:r>
              <a:rPr sz="1400" u="sng" spc="-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Федерации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от</a:t>
            </a:r>
            <a:r>
              <a:rPr sz="1400" u="sng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19.02.2024</a:t>
            </a:r>
            <a:r>
              <a:rPr sz="1400" u="sng" spc="-3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№</a:t>
            </a:r>
            <a:r>
              <a:rPr sz="1400" u="sng" spc="-3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 </a:t>
            </a:r>
            <a:r>
              <a:rPr sz="1400" u="sng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110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511551" y="2724911"/>
            <a:ext cx="6964680" cy="306705"/>
            <a:chOff x="2511551" y="2724911"/>
            <a:chExt cx="6964680" cy="306705"/>
          </a:xfrm>
        </p:grpSpPr>
        <p:sp>
          <p:nvSpPr>
            <p:cNvPr id="14" name="object 14"/>
            <p:cNvSpPr/>
            <p:nvPr/>
          </p:nvSpPr>
          <p:spPr>
            <a:xfrm>
              <a:off x="2517647" y="2731007"/>
              <a:ext cx="497205" cy="292735"/>
            </a:xfrm>
            <a:custGeom>
              <a:rect l="l" t="t" r="r" b="b"/>
              <a:pathLst>
                <a:path w="497205" h="292735">
                  <a:moveTo>
                    <a:pt x="372618" y="0"/>
                  </a:moveTo>
                  <a:lnTo>
                    <a:pt x="124206" y="0"/>
                  </a:lnTo>
                  <a:lnTo>
                    <a:pt x="124206" y="146303"/>
                  </a:lnTo>
                  <a:lnTo>
                    <a:pt x="0" y="146303"/>
                  </a:lnTo>
                  <a:lnTo>
                    <a:pt x="248412" y="292607"/>
                  </a:lnTo>
                  <a:lnTo>
                    <a:pt x="496824" y="146303"/>
                  </a:lnTo>
                  <a:lnTo>
                    <a:pt x="372618" y="146303"/>
                  </a:lnTo>
                  <a:lnTo>
                    <a:pt x="372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17647" y="2731007"/>
              <a:ext cx="497205" cy="292735"/>
            </a:xfrm>
            <a:custGeom>
              <a:rect l="l" t="t" r="r" b="b"/>
              <a:pathLst>
                <a:path w="497205" h="292735">
                  <a:moveTo>
                    <a:pt x="0" y="146303"/>
                  </a:moveTo>
                  <a:lnTo>
                    <a:pt x="124206" y="146303"/>
                  </a:lnTo>
                  <a:lnTo>
                    <a:pt x="124206" y="0"/>
                  </a:lnTo>
                  <a:lnTo>
                    <a:pt x="372618" y="0"/>
                  </a:lnTo>
                  <a:lnTo>
                    <a:pt x="372618" y="146303"/>
                  </a:lnTo>
                  <a:lnTo>
                    <a:pt x="496824" y="146303"/>
                  </a:lnTo>
                  <a:lnTo>
                    <a:pt x="248412" y="292607"/>
                  </a:lnTo>
                  <a:lnTo>
                    <a:pt x="0" y="146303"/>
                  </a:lnTo>
                  <a:close/>
                </a:path>
              </a:pathLst>
            </a:custGeom>
            <a:ln w="12192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973311" y="2732531"/>
              <a:ext cx="497205" cy="292735"/>
            </a:xfrm>
            <a:custGeom>
              <a:rect l="l" t="t" r="r" b="b"/>
              <a:pathLst>
                <a:path w="497204" h="292735">
                  <a:moveTo>
                    <a:pt x="372618" y="0"/>
                  </a:moveTo>
                  <a:lnTo>
                    <a:pt x="124206" y="0"/>
                  </a:lnTo>
                  <a:lnTo>
                    <a:pt x="124206" y="146303"/>
                  </a:lnTo>
                  <a:lnTo>
                    <a:pt x="0" y="146303"/>
                  </a:lnTo>
                  <a:lnTo>
                    <a:pt x="248412" y="292607"/>
                  </a:lnTo>
                  <a:lnTo>
                    <a:pt x="496824" y="146303"/>
                  </a:lnTo>
                  <a:lnTo>
                    <a:pt x="372618" y="146303"/>
                  </a:lnTo>
                  <a:lnTo>
                    <a:pt x="372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973311" y="2732531"/>
              <a:ext cx="497205" cy="292735"/>
            </a:xfrm>
            <a:custGeom>
              <a:rect l="l" t="t" r="r" b="b"/>
              <a:pathLst>
                <a:path w="497204" h="292735">
                  <a:moveTo>
                    <a:pt x="0" y="146303"/>
                  </a:moveTo>
                  <a:lnTo>
                    <a:pt x="124206" y="146303"/>
                  </a:lnTo>
                  <a:lnTo>
                    <a:pt x="124206" y="0"/>
                  </a:lnTo>
                  <a:lnTo>
                    <a:pt x="372618" y="0"/>
                  </a:lnTo>
                  <a:lnTo>
                    <a:pt x="372618" y="146303"/>
                  </a:lnTo>
                  <a:lnTo>
                    <a:pt x="496824" y="146303"/>
                  </a:lnTo>
                  <a:lnTo>
                    <a:pt x="248412" y="292607"/>
                  </a:lnTo>
                  <a:lnTo>
                    <a:pt x="0" y="146303"/>
                  </a:lnTo>
                  <a:close/>
                </a:path>
              </a:pathLst>
            </a:custGeom>
            <a:ln w="12192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5978" y="38480"/>
            <a:ext cx="75793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2164"/>
              </a:tabLst>
            </a:pPr>
            <a:r>
              <a:rPr sz="3600" spc="-10">
                <a:solidFill>
                  <a:srgbClr val="FF0000"/>
                </a:solidFill>
              </a:rPr>
              <a:t>ПРОЕКТЫ</a:t>
            </a:r>
            <a:r>
              <a:rPr sz="3600">
                <a:solidFill>
                  <a:srgbClr val="FF0000"/>
                </a:solidFill>
              </a:rPr>
              <a:t>	</a:t>
            </a:r>
            <a:r>
              <a:rPr/>
              <a:t>приказов</a:t>
            </a:r>
            <a:r>
              <a:rPr spc="-135"/>
              <a:t> </a:t>
            </a:r>
            <a:r>
              <a:rPr spc="-10"/>
              <a:t>Минпросвещения</a:t>
            </a:r>
            <a:r>
              <a:rPr spc="-114"/>
              <a:t> </a:t>
            </a:r>
            <a:r>
              <a:rPr spc="-10"/>
              <a:t>России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0" y="393191"/>
            <a:ext cx="5988685" cy="2203450"/>
            <a:chOff x="0" y="393191"/>
            <a:chExt cx="5988685" cy="2203450"/>
          </a:xfrm>
        </p:grpSpPr>
        <p:pic>
          <p:nvPicPr>
            <p:cNvPr id="4" name="object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3191"/>
              <a:ext cx="5988557" cy="220294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07847" y="734568"/>
              <a:ext cx="5303520" cy="1541145"/>
            </a:xfrm>
            <a:custGeom>
              <a:rect l="l" t="t" r="r" b="b"/>
              <a:pathLst>
                <a:path w="5303520" h="1541145">
                  <a:moveTo>
                    <a:pt x="5206238" y="0"/>
                  </a:moveTo>
                  <a:lnTo>
                    <a:pt x="97269" y="0"/>
                  </a:lnTo>
                  <a:lnTo>
                    <a:pt x="59407" y="7645"/>
                  </a:lnTo>
                  <a:lnTo>
                    <a:pt x="28489" y="28495"/>
                  </a:lnTo>
                  <a:lnTo>
                    <a:pt x="7643" y="59418"/>
                  </a:lnTo>
                  <a:lnTo>
                    <a:pt x="0" y="97282"/>
                  </a:lnTo>
                  <a:lnTo>
                    <a:pt x="0" y="1443482"/>
                  </a:lnTo>
                  <a:lnTo>
                    <a:pt x="7643" y="1481345"/>
                  </a:lnTo>
                  <a:lnTo>
                    <a:pt x="28489" y="1512268"/>
                  </a:lnTo>
                  <a:lnTo>
                    <a:pt x="59407" y="1533118"/>
                  </a:lnTo>
                  <a:lnTo>
                    <a:pt x="97269" y="1540764"/>
                  </a:lnTo>
                  <a:lnTo>
                    <a:pt x="5206238" y="1540764"/>
                  </a:lnTo>
                  <a:lnTo>
                    <a:pt x="5244101" y="1533118"/>
                  </a:lnTo>
                  <a:lnTo>
                    <a:pt x="5275024" y="1512268"/>
                  </a:lnTo>
                  <a:lnTo>
                    <a:pt x="5295874" y="1481345"/>
                  </a:lnTo>
                  <a:lnTo>
                    <a:pt x="5303520" y="1443482"/>
                  </a:lnTo>
                  <a:lnTo>
                    <a:pt x="5303520" y="97282"/>
                  </a:lnTo>
                  <a:lnTo>
                    <a:pt x="5295874" y="59418"/>
                  </a:lnTo>
                  <a:lnTo>
                    <a:pt x="5275024" y="28495"/>
                  </a:lnTo>
                  <a:lnTo>
                    <a:pt x="5244101" y="7645"/>
                  </a:lnTo>
                  <a:lnTo>
                    <a:pt x="52062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49072" y="955370"/>
            <a:ext cx="469646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400">
                <a:latin typeface="Calibri"/>
                <a:cs typeface="Calibri"/>
              </a:rPr>
              <a:t>«О</a:t>
            </a:r>
            <a:r>
              <a:rPr sz="1400" spc="-7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внесении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изменений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в</a:t>
            </a:r>
            <a:r>
              <a:rPr sz="1400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некоторые</a:t>
            </a:r>
            <a:r>
              <a:rPr sz="1400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приказы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Министерства </a:t>
            </a:r>
            <a:r>
              <a:rPr sz="1400">
                <a:latin typeface="Calibri"/>
                <a:cs typeface="Calibri"/>
              </a:rPr>
              <a:t>образования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науки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Российской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Федерации</a:t>
            </a:r>
            <a:r>
              <a:rPr sz="1400">
                <a:latin typeface="Calibri"/>
                <a:cs typeface="Calibri"/>
              </a:rPr>
              <a:t> и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Министерства просвещения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Российской</a:t>
            </a:r>
            <a:r>
              <a:rPr sz="1400" spc="1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Федерации,</a:t>
            </a:r>
            <a:r>
              <a:rPr sz="1400" spc="1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касающиеся</a:t>
            </a:r>
            <a:endParaRPr sz="1400">
              <a:latin typeface="Calibri"/>
              <a:cs typeface="Calibri"/>
            </a:endParaRPr>
          </a:p>
          <a:p>
            <a:pPr marL="12700" marR="64135" algn="just">
              <a:lnSpc>
                <a:spcPct val="100000"/>
              </a:lnSpc>
            </a:pPr>
            <a:r>
              <a:rPr sz="1400" spc="-10">
                <a:latin typeface="Calibri"/>
                <a:cs typeface="Calibri"/>
              </a:rPr>
              <a:t>федеральных</a:t>
            </a:r>
            <a:r>
              <a:rPr sz="1400" spc="1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государственных</a:t>
            </a:r>
            <a:r>
              <a:rPr sz="1400" spc="-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образовательных</a:t>
            </a:r>
            <a:r>
              <a:rPr sz="1400" spc="-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стандартов начального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общего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</a:t>
            </a:r>
            <a:r>
              <a:rPr sz="1400" spc="-1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основного</a:t>
            </a:r>
            <a:r>
              <a:rPr sz="1400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общего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образования»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166359" y="448055"/>
            <a:ext cx="7000875" cy="2148205"/>
            <a:chOff x="5166359" y="448055"/>
            <a:chExt cx="7000875" cy="2148205"/>
          </a:xfrm>
        </p:grpSpPr>
        <p:pic>
          <p:nvPicPr>
            <p:cNvPr id="8" name="object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166359" y="832103"/>
              <a:ext cx="362712" cy="3429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967983" y="448055"/>
              <a:ext cx="6198870" cy="214820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367271" y="789431"/>
              <a:ext cx="5420995" cy="1485900"/>
            </a:xfrm>
            <a:custGeom>
              <a:rect l="l" t="t" r="r" b="b"/>
              <a:pathLst>
                <a:path w="5420995" h="1485900">
                  <a:moveTo>
                    <a:pt x="5327014" y="0"/>
                  </a:moveTo>
                  <a:lnTo>
                    <a:pt x="93852" y="0"/>
                  </a:lnTo>
                  <a:lnTo>
                    <a:pt x="57328" y="7377"/>
                  </a:lnTo>
                  <a:lnTo>
                    <a:pt x="27495" y="27495"/>
                  </a:lnTo>
                  <a:lnTo>
                    <a:pt x="7377" y="57328"/>
                  </a:lnTo>
                  <a:lnTo>
                    <a:pt x="0" y="93852"/>
                  </a:lnTo>
                  <a:lnTo>
                    <a:pt x="0" y="1392046"/>
                  </a:lnTo>
                  <a:lnTo>
                    <a:pt x="7377" y="1428571"/>
                  </a:lnTo>
                  <a:lnTo>
                    <a:pt x="27495" y="1458404"/>
                  </a:lnTo>
                  <a:lnTo>
                    <a:pt x="57328" y="1478522"/>
                  </a:lnTo>
                  <a:lnTo>
                    <a:pt x="93852" y="1485900"/>
                  </a:lnTo>
                  <a:lnTo>
                    <a:pt x="5327014" y="1485900"/>
                  </a:lnTo>
                  <a:lnTo>
                    <a:pt x="5363539" y="1478522"/>
                  </a:lnTo>
                  <a:lnTo>
                    <a:pt x="5393372" y="1458404"/>
                  </a:lnTo>
                  <a:lnTo>
                    <a:pt x="5413490" y="1428571"/>
                  </a:lnTo>
                  <a:lnTo>
                    <a:pt x="5420868" y="1392046"/>
                  </a:lnTo>
                  <a:lnTo>
                    <a:pt x="5420868" y="93852"/>
                  </a:lnTo>
                  <a:lnTo>
                    <a:pt x="5413490" y="57328"/>
                  </a:lnTo>
                  <a:lnTo>
                    <a:pt x="5393372" y="27495"/>
                  </a:lnTo>
                  <a:lnTo>
                    <a:pt x="5363539" y="7377"/>
                  </a:lnTo>
                  <a:lnTo>
                    <a:pt x="53270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561835" y="944626"/>
            <a:ext cx="4305300" cy="1092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>
                <a:latin typeface="Calibri"/>
                <a:cs typeface="Calibri"/>
              </a:rPr>
              <a:t>«О</a:t>
            </a:r>
            <a:r>
              <a:rPr sz="1400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внесении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изменения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в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пункт</a:t>
            </a:r>
            <a:r>
              <a:rPr sz="1400" spc="-5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18.3.1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федерального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400" spc="-10">
                <a:latin typeface="Calibri"/>
                <a:cs typeface="Calibri"/>
              </a:rPr>
              <a:t>государственного</a:t>
            </a:r>
            <a:r>
              <a:rPr sz="1400" spc="1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образовательного</a:t>
            </a:r>
            <a:r>
              <a:rPr sz="1400" spc="1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стандарта</a:t>
            </a:r>
            <a:r>
              <a:rPr sz="1400" spc="2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среднего </a:t>
            </a:r>
            <a:r>
              <a:rPr sz="1400">
                <a:latin typeface="Calibri"/>
                <a:cs typeface="Calibri"/>
              </a:rPr>
              <a:t>общего</a:t>
            </a:r>
            <a:r>
              <a:rPr sz="1400" spc="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образования,</a:t>
            </a:r>
            <a:r>
              <a:rPr sz="1400" spc="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утвержденного приказом</a:t>
            </a:r>
            <a:endParaRPr sz="1400">
              <a:latin typeface="Calibri"/>
              <a:cs typeface="Calibri"/>
            </a:endParaRPr>
          </a:p>
          <a:p>
            <a:pPr marL="12700" marR="657860">
              <a:lnSpc>
                <a:spcPct val="100000"/>
              </a:lnSpc>
            </a:pPr>
            <a:r>
              <a:rPr sz="1400">
                <a:latin typeface="Calibri"/>
                <a:cs typeface="Calibri"/>
              </a:rPr>
              <a:t>Министерства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образования</a:t>
            </a:r>
            <a:r>
              <a:rPr sz="1400" spc="-5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науки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Российской Федерации</a:t>
            </a:r>
            <a:r>
              <a:rPr sz="1400" spc="-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от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17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мая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2012</a:t>
            </a:r>
            <a:r>
              <a:rPr sz="1400" spc="-10">
                <a:latin typeface="Calibri"/>
                <a:cs typeface="Calibri"/>
              </a:rPr>
              <a:t> г.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№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 spc="-20">
                <a:latin typeface="Calibri"/>
                <a:cs typeface="Calibri"/>
              </a:rPr>
              <a:t>413»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775959" y="871727"/>
            <a:ext cx="6416040" cy="4573905"/>
            <a:chOff x="5775959" y="871727"/>
            <a:chExt cx="6416040" cy="4573905"/>
          </a:xfrm>
        </p:grpSpPr>
        <p:pic>
          <p:nvPicPr>
            <p:cNvPr id="13" name="object 1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172444" y="871727"/>
              <a:ext cx="403859" cy="3505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775959" y="2388108"/>
              <a:ext cx="6416040" cy="305714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6211823" y="2496362"/>
              <a:ext cx="5782818" cy="120187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18147" y="2802635"/>
              <a:ext cx="5191125" cy="609600"/>
            </a:xfrm>
            <a:custGeom>
              <a:rect l="l" t="t" r="r" b="b"/>
              <a:pathLst>
                <a:path w="5191125" h="609600">
                  <a:moveTo>
                    <a:pt x="4885944" y="0"/>
                  </a:moveTo>
                  <a:lnTo>
                    <a:pt x="304800" y="0"/>
                  </a:lnTo>
                  <a:lnTo>
                    <a:pt x="255343" y="3990"/>
                  </a:lnTo>
                  <a:lnTo>
                    <a:pt x="208434" y="15544"/>
                  </a:lnTo>
                  <a:lnTo>
                    <a:pt x="164697" y="34032"/>
                  </a:lnTo>
                  <a:lnTo>
                    <a:pt x="124760" y="58826"/>
                  </a:lnTo>
                  <a:lnTo>
                    <a:pt x="89249" y="89296"/>
                  </a:lnTo>
                  <a:lnTo>
                    <a:pt x="58789" y="124815"/>
                  </a:lnTo>
                  <a:lnTo>
                    <a:pt x="34008" y="164753"/>
                  </a:lnTo>
                  <a:lnTo>
                    <a:pt x="15532" y="208483"/>
                  </a:lnTo>
                  <a:lnTo>
                    <a:pt x="3987" y="255374"/>
                  </a:lnTo>
                  <a:lnTo>
                    <a:pt x="0" y="304800"/>
                  </a:lnTo>
                  <a:lnTo>
                    <a:pt x="3987" y="354225"/>
                  </a:lnTo>
                  <a:lnTo>
                    <a:pt x="15532" y="401116"/>
                  </a:lnTo>
                  <a:lnTo>
                    <a:pt x="34008" y="444846"/>
                  </a:lnTo>
                  <a:lnTo>
                    <a:pt x="58789" y="484784"/>
                  </a:lnTo>
                  <a:lnTo>
                    <a:pt x="89249" y="520303"/>
                  </a:lnTo>
                  <a:lnTo>
                    <a:pt x="124760" y="550773"/>
                  </a:lnTo>
                  <a:lnTo>
                    <a:pt x="164697" y="575567"/>
                  </a:lnTo>
                  <a:lnTo>
                    <a:pt x="208434" y="594055"/>
                  </a:lnTo>
                  <a:lnTo>
                    <a:pt x="255343" y="605609"/>
                  </a:lnTo>
                  <a:lnTo>
                    <a:pt x="304800" y="609600"/>
                  </a:lnTo>
                  <a:lnTo>
                    <a:pt x="4885944" y="609600"/>
                  </a:lnTo>
                  <a:lnTo>
                    <a:pt x="4935369" y="605609"/>
                  </a:lnTo>
                  <a:lnTo>
                    <a:pt x="4982260" y="594055"/>
                  </a:lnTo>
                  <a:lnTo>
                    <a:pt x="5025990" y="575567"/>
                  </a:lnTo>
                  <a:lnTo>
                    <a:pt x="5065928" y="550773"/>
                  </a:lnTo>
                  <a:lnTo>
                    <a:pt x="5101447" y="520303"/>
                  </a:lnTo>
                  <a:lnTo>
                    <a:pt x="5131917" y="484784"/>
                  </a:lnTo>
                  <a:lnTo>
                    <a:pt x="5156711" y="444846"/>
                  </a:lnTo>
                  <a:lnTo>
                    <a:pt x="5175199" y="401116"/>
                  </a:lnTo>
                  <a:lnTo>
                    <a:pt x="5186753" y="354225"/>
                  </a:lnTo>
                  <a:lnTo>
                    <a:pt x="5190744" y="304800"/>
                  </a:lnTo>
                  <a:lnTo>
                    <a:pt x="5186753" y="255374"/>
                  </a:lnTo>
                  <a:lnTo>
                    <a:pt x="5175199" y="208483"/>
                  </a:lnTo>
                  <a:lnTo>
                    <a:pt x="5156711" y="164753"/>
                  </a:lnTo>
                  <a:lnTo>
                    <a:pt x="5131917" y="124815"/>
                  </a:lnTo>
                  <a:lnTo>
                    <a:pt x="5101447" y="89296"/>
                  </a:lnTo>
                  <a:lnTo>
                    <a:pt x="5065928" y="58826"/>
                  </a:lnTo>
                  <a:lnTo>
                    <a:pt x="5025990" y="34032"/>
                  </a:lnTo>
                  <a:lnTo>
                    <a:pt x="4982260" y="15544"/>
                  </a:lnTo>
                  <a:lnTo>
                    <a:pt x="4935369" y="3990"/>
                  </a:lnTo>
                  <a:lnTo>
                    <a:pt x="4885944" y="0"/>
                  </a:lnTo>
                  <a:close/>
                </a:path>
              </a:pathLst>
            </a:custGeom>
            <a:solidFill>
              <a:srgbClr val="DDE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9368790" y="6164071"/>
            <a:ext cx="241046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9580" marR="5080" indent="-437515">
              <a:lnSpc>
                <a:spcPct val="100000"/>
              </a:lnSpc>
              <a:spcBef>
                <a:spcPts val="95"/>
              </a:spcBef>
            </a:pP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Изменения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вступают</a:t>
            </a:r>
            <a:r>
              <a:rPr sz="1600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600" spc="-7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силу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с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сентября</a:t>
            </a:r>
            <a:r>
              <a:rPr sz="1600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2025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года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59702" y="2869819"/>
            <a:ext cx="4824730" cy="1377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1125">
              <a:lnSpc>
                <a:spcPct val="100000"/>
              </a:lnSpc>
              <a:spcBef>
                <a:spcPts val="105"/>
              </a:spcBef>
            </a:pPr>
            <a:r>
              <a:rPr sz="1400">
                <a:latin typeface="Calibri"/>
                <a:cs typeface="Calibri"/>
              </a:rPr>
              <a:t>Проектом</a:t>
            </a:r>
            <a:r>
              <a:rPr sz="1400" spc="-5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приказа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предусмотрено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введение</a:t>
            </a:r>
            <a:endParaRPr sz="1400">
              <a:latin typeface="Calibri"/>
              <a:cs typeface="Calibri"/>
            </a:endParaRPr>
          </a:p>
          <a:p>
            <a:pPr marL="111125">
              <a:lnSpc>
                <a:spcPct val="100000"/>
              </a:lnSpc>
            </a:pPr>
            <a:r>
              <a:rPr sz="1400" b="1" spc="-10">
                <a:latin typeface="Calibri"/>
                <a:cs typeface="Calibri"/>
              </a:rPr>
              <a:t>агротехнологического</a:t>
            </a:r>
            <a:r>
              <a:rPr sz="1400" b="1" spc="-3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профиля</a:t>
            </a:r>
            <a:r>
              <a:rPr sz="1400" b="1" spc="-1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обучения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20"/>
              </a:spcBef>
            </a:pP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i="1">
                <a:latin typeface="Calibri"/>
                <a:cs typeface="Calibri"/>
              </a:rPr>
              <a:t>Цель</a:t>
            </a:r>
            <a:r>
              <a:rPr sz="1400" i="1" spc="-4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–</a:t>
            </a:r>
            <a:r>
              <a:rPr sz="1400" i="1" spc="-3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закрепление</a:t>
            </a:r>
            <a:r>
              <a:rPr sz="1400" i="1" spc="-5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на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нормативном</a:t>
            </a:r>
            <a:r>
              <a:rPr sz="1400" i="1" spc="-3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уровне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возможности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i="1">
                <a:latin typeface="Calibri"/>
                <a:cs typeface="Calibri"/>
              </a:rPr>
              <a:t>создания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профильных</a:t>
            </a:r>
            <a:r>
              <a:rPr sz="1400" i="1" spc="-3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агроклассов</a:t>
            </a:r>
            <a:r>
              <a:rPr sz="1400" i="1" spc="-1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на</a:t>
            </a:r>
            <a:r>
              <a:rPr sz="1400" i="1" spc="-1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уровне</a:t>
            </a:r>
            <a:r>
              <a:rPr sz="1400" i="1" spc="-2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среднего</a:t>
            </a:r>
            <a:r>
              <a:rPr sz="1400" i="1" spc="-50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общего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i="1" spc="-10">
                <a:latin typeface="Calibri"/>
                <a:cs typeface="Calibri"/>
              </a:rPr>
              <a:t>образования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044184" y="4797513"/>
            <a:ext cx="6148070" cy="1331595"/>
            <a:chOff x="6044184" y="4797513"/>
            <a:chExt cx="6148070" cy="1331595"/>
          </a:xfrm>
        </p:grpSpPr>
        <p:pic>
          <p:nvPicPr>
            <p:cNvPr id="20" name="object 20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6044184" y="4797513"/>
              <a:ext cx="6147816" cy="1331341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6350508" y="5103875"/>
              <a:ext cx="5643880" cy="739140"/>
            </a:xfrm>
            <a:custGeom>
              <a:rect l="l" t="t" r="r" b="b"/>
              <a:pathLst>
                <a:path w="5643880" h="739139">
                  <a:moveTo>
                    <a:pt x="5643372" y="369570"/>
                  </a:moveTo>
                  <a:lnTo>
                    <a:pt x="5640489" y="323227"/>
                  </a:lnTo>
                  <a:lnTo>
                    <a:pt x="5632081" y="278587"/>
                  </a:lnTo>
                  <a:lnTo>
                    <a:pt x="5618492" y="236016"/>
                  </a:lnTo>
                  <a:lnTo>
                    <a:pt x="5600065" y="195846"/>
                  </a:lnTo>
                  <a:lnTo>
                    <a:pt x="5577141" y="158445"/>
                  </a:lnTo>
                  <a:lnTo>
                    <a:pt x="5550090" y="124142"/>
                  </a:lnTo>
                  <a:lnTo>
                    <a:pt x="5519229" y="93281"/>
                  </a:lnTo>
                  <a:lnTo>
                    <a:pt x="5513832" y="89027"/>
                  </a:lnTo>
                  <a:lnTo>
                    <a:pt x="5513832" y="83832"/>
                  </a:lnTo>
                  <a:lnTo>
                    <a:pt x="5507240" y="83832"/>
                  </a:lnTo>
                  <a:lnTo>
                    <a:pt x="5484927" y="66230"/>
                  </a:lnTo>
                  <a:lnTo>
                    <a:pt x="5447525" y="43307"/>
                  </a:lnTo>
                  <a:lnTo>
                    <a:pt x="5407355" y="24879"/>
                  </a:lnTo>
                  <a:lnTo>
                    <a:pt x="5364785" y="11290"/>
                  </a:lnTo>
                  <a:lnTo>
                    <a:pt x="5320144" y="2882"/>
                  </a:lnTo>
                  <a:lnTo>
                    <a:pt x="5273802" y="0"/>
                  </a:lnTo>
                  <a:lnTo>
                    <a:pt x="369570" y="0"/>
                  </a:lnTo>
                  <a:lnTo>
                    <a:pt x="323215" y="2882"/>
                  </a:lnTo>
                  <a:lnTo>
                    <a:pt x="278574" y="11290"/>
                  </a:lnTo>
                  <a:lnTo>
                    <a:pt x="236004" y="24879"/>
                  </a:lnTo>
                  <a:lnTo>
                    <a:pt x="195834" y="43307"/>
                  </a:lnTo>
                  <a:lnTo>
                    <a:pt x="158432" y="66230"/>
                  </a:lnTo>
                  <a:lnTo>
                    <a:pt x="124129" y="93281"/>
                  </a:lnTo>
                  <a:lnTo>
                    <a:pt x="93268" y="124142"/>
                  </a:lnTo>
                  <a:lnTo>
                    <a:pt x="66217" y="158445"/>
                  </a:lnTo>
                  <a:lnTo>
                    <a:pt x="43294" y="195846"/>
                  </a:lnTo>
                  <a:lnTo>
                    <a:pt x="24866" y="236016"/>
                  </a:lnTo>
                  <a:lnTo>
                    <a:pt x="11277" y="278587"/>
                  </a:lnTo>
                  <a:lnTo>
                    <a:pt x="2870" y="323227"/>
                  </a:lnTo>
                  <a:lnTo>
                    <a:pt x="0" y="369570"/>
                  </a:lnTo>
                  <a:lnTo>
                    <a:pt x="2870" y="415937"/>
                  </a:lnTo>
                  <a:lnTo>
                    <a:pt x="11277" y="460578"/>
                  </a:lnTo>
                  <a:lnTo>
                    <a:pt x="24879" y="503148"/>
                  </a:lnTo>
                  <a:lnTo>
                    <a:pt x="43307" y="543318"/>
                  </a:lnTo>
                  <a:lnTo>
                    <a:pt x="66217" y="580720"/>
                  </a:lnTo>
                  <a:lnTo>
                    <a:pt x="93281" y="615022"/>
                  </a:lnTo>
                  <a:lnTo>
                    <a:pt x="124129" y="645871"/>
                  </a:lnTo>
                  <a:lnTo>
                    <a:pt x="158432" y="672934"/>
                  </a:lnTo>
                  <a:lnTo>
                    <a:pt x="195846" y="695845"/>
                  </a:lnTo>
                  <a:lnTo>
                    <a:pt x="236004" y="714273"/>
                  </a:lnTo>
                  <a:lnTo>
                    <a:pt x="278574" y="727862"/>
                  </a:lnTo>
                  <a:lnTo>
                    <a:pt x="323215" y="736269"/>
                  </a:lnTo>
                  <a:lnTo>
                    <a:pt x="369570" y="739140"/>
                  </a:lnTo>
                  <a:lnTo>
                    <a:pt x="5273802" y="739140"/>
                  </a:lnTo>
                  <a:lnTo>
                    <a:pt x="5320144" y="736269"/>
                  </a:lnTo>
                  <a:lnTo>
                    <a:pt x="5364785" y="727862"/>
                  </a:lnTo>
                  <a:lnTo>
                    <a:pt x="5407355" y="714273"/>
                  </a:lnTo>
                  <a:lnTo>
                    <a:pt x="5447525" y="695845"/>
                  </a:lnTo>
                  <a:lnTo>
                    <a:pt x="5484927" y="672934"/>
                  </a:lnTo>
                  <a:lnTo>
                    <a:pt x="5489867" y="669036"/>
                  </a:lnTo>
                  <a:lnTo>
                    <a:pt x="5513832" y="669036"/>
                  </a:lnTo>
                  <a:lnTo>
                    <a:pt x="5513832" y="650138"/>
                  </a:lnTo>
                  <a:lnTo>
                    <a:pt x="5519229" y="645871"/>
                  </a:lnTo>
                  <a:lnTo>
                    <a:pt x="5550090" y="615022"/>
                  </a:lnTo>
                  <a:lnTo>
                    <a:pt x="5577141" y="580720"/>
                  </a:lnTo>
                  <a:lnTo>
                    <a:pt x="5600065" y="543318"/>
                  </a:lnTo>
                  <a:lnTo>
                    <a:pt x="5618492" y="503148"/>
                  </a:lnTo>
                  <a:lnTo>
                    <a:pt x="5632081" y="460578"/>
                  </a:lnTo>
                  <a:lnTo>
                    <a:pt x="5640489" y="415937"/>
                  </a:lnTo>
                  <a:lnTo>
                    <a:pt x="5643372" y="369570"/>
                  </a:lnTo>
                  <a:close/>
                </a:path>
              </a:pathLst>
            </a:custGeom>
            <a:solidFill>
              <a:srgbClr val="00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6683502" y="5210047"/>
            <a:ext cx="49657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После</a:t>
            </a:r>
            <a:r>
              <a:rPr sz="1600" b="1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актуализации</a:t>
            </a:r>
            <a:r>
              <a:rPr sz="1600" b="1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ФГОС</a:t>
            </a:r>
            <a:r>
              <a:rPr sz="1600" b="1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СОО</a:t>
            </a:r>
            <a:r>
              <a:rPr sz="1600" b="1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будет</a:t>
            </a:r>
            <a:r>
              <a:rPr sz="1600" b="1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проведена</a:t>
            </a:r>
            <a:r>
              <a:rPr sz="1600" b="1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работа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sz="1600" b="1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внесению</a:t>
            </a:r>
            <a:r>
              <a:rPr sz="1600" b="1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соответствующих</a:t>
            </a:r>
            <a:r>
              <a:rPr sz="1600" b="1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изменений</a:t>
            </a:r>
            <a:r>
              <a:rPr sz="1600" b="1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1600" b="1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ФОП</a:t>
            </a:r>
            <a:r>
              <a:rPr sz="1600" b="1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25">
                <a:solidFill>
                  <a:srgbClr val="FFFFFF"/>
                </a:solidFill>
                <a:latin typeface="Calibri"/>
                <a:cs typeface="Calibri"/>
              </a:rPr>
              <a:t>СОО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2374392"/>
            <a:ext cx="6350635" cy="3754754"/>
            <a:chOff x="0" y="2374392"/>
            <a:chExt cx="6350635" cy="3754754"/>
          </a:xfrm>
        </p:grpSpPr>
        <p:pic>
          <p:nvPicPr>
            <p:cNvPr id="24" name="object 24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2374392"/>
              <a:ext cx="6350507" cy="305714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76200" y="2494737"/>
              <a:ext cx="5784342" cy="1244523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82524" y="2801112"/>
              <a:ext cx="5192395" cy="652780"/>
            </a:xfrm>
            <a:custGeom>
              <a:rect l="l" t="t" r="r" b="b"/>
              <a:pathLst>
                <a:path w="5192395" h="652779">
                  <a:moveTo>
                    <a:pt x="4866132" y="0"/>
                  </a:moveTo>
                  <a:lnTo>
                    <a:pt x="326135" y="0"/>
                  </a:lnTo>
                  <a:lnTo>
                    <a:pt x="277941" y="3536"/>
                  </a:lnTo>
                  <a:lnTo>
                    <a:pt x="231942" y="13811"/>
                  </a:lnTo>
                  <a:lnTo>
                    <a:pt x="188643" y="30317"/>
                  </a:lnTo>
                  <a:lnTo>
                    <a:pt x="148549" y="52551"/>
                  </a:lnTo>
                  <a:lnTo>
                    <a:pt x="112165" y="80007"/>
                  </a:lnTo>
                  <a:lnTo>
                    <a:pt x="79994" y="112180"/>
                  </a:lnTo>
                  <a:lnTo>
                    <a:pt x="52541" y="148566"/>
                  </a:lnTo>
                  <a:lnTo>
                    <a:pt x="30311" y="188659"/>
                  </a:lnTo>
                  <a:lnTo>
                    <a:pt x="13807" y="231956"/>
                  </a:lnTo>
                  <a:lnTo>
                    <a:pt x="3536" y="277949"/>
                  </a:lnTo>
                  <a:lnTo>
                    <a:pt x="0" y="326136"/>
                  </a:lnTo>
                  <a:lnTo>
                    <a:pt x="3536" y="374322"/>
                  </a:lnTo>
                  <a:lnTo>
                    <a:pt x="13807" y="420315"/>
                  </a:lnTo>
                  <a:lnTo>
                    <a:pt x="30311" y="463612"/>
                  </a:lnTo>
                  <a:lnTo>
                    <a:pt x="52541" y="503705"/>
                  </a:lnTo>
                  <a:lnTo>
                    <a:pt x="79994" y="540091"/>
                  </a:lnTo>
                  <a:lnTo>
                    <a:pt x="112165" y="572264"/>
                  </a:lnTo>
                  <a:lnTo>
                    <a:pt x="148549" y="599720"/>
                  </a:lnTo>
                  <a:lnTo>
                    <a:pt x="188643" y="621954"/>
                  </a:lnTo>
                  <a:lnTo>
                    <a:pt x="231942" y="638460"/>
                  </a:lnTo>
                  <a:lnTo>
                    <a:pt x="277941" y="648735"/>
                  </a:lnTo>
                  <a:lnTo>
                    <a:pt x="326135" y="652272"/>
                  </a:lnTo>
                  <a:lnTo>
                    <a:pt x="4866132" y="652272"/>
                  </a:lnTo>
                  <a:lnTo>
                    <a:pt x="4914318" y="648735"/>
                  </a:lnTo>
                  <a:lnTo>
                    <a:pt x="4960311" y="638460"/>
                  </a:lnTo>
                  <a:lnTo>
                    <a:pt x="5003608" y="621954"/>
                  </a:lnTo>
                  <a:lnTo>
                    <a:pt x="5043701" y="599720"/>
                  </a:lnTo>
                  <a:lnTo>
                    <a:pt x="5080087" y="572264"/>
                  </a:lnTo>
                  <a:lnTo>
                    <a:pt x="5112260" y="540091"/>
                  </a:lnTo>
                  <a:lnTo>
                    <a:pt x="5139716" y="503705"/>
                  </a:lnTo>
                  <a:lnTo>
                    <a:pt x="5161950" y="463612"/>
                  </a:lnTo>
                  <a:lnTo>
                    <a:pt x="5178456" y="420315"/>
                  </a:lnTo>
                  <a:lnTo>
                    <a:pt x="5188731" y="374322"/>
                  </a:lnTo>
                  <a:lnTo>
                    <a:pt x="5192268" y="326136"/>
                  </a:lnTo>
                  <a:lnTo>
                    <a:pt x="5188731" y="277949"/>
                  </a:lnTo>
                  <a:lnTo>
                    <a:pt x="5178456" y="231956"/>
                  </a:lnTo>
                  <a:lnTo>
                    <a:pt x="5161950" y="188659"/>
                  </a:lnTo>
                  <a:lnTo>
                    <a:pt x="5139716" y="148566"/>
                  </a:lnTo>
                  <a:lnTo>
                    <a:pt x="5112260" y="112180"/>
                  </a:lnTo>
                  <a:lnTo>
                    <a:pt x="5080087" y="80007"/>
                  </a:lnTo>
                  <a:lnTo>
                    <a:pt x="5043701" y="52551"/>
                  </a:lnTo>
                  <a:lnTo>
                    <a:pt x="5003608" y="30317"/>
                  </a:lnTo>
                  <a:lnTo>
                    <a:pt x="4960311" y="13811"/>
                  </a:lnTo>
                  <a:lnTo>
                    <a:pt x="4914318" y="3536"/>
                  </a:lnTo>
                  <a:lnTo>
                    <a:pt x="4866132" y="0"/>
                  </a:lnTo>
                  <a:close/>
                </a:path>
              </a:pathLst>
            </a:custGeom>
            <a:solidFill>
              <a:srgbClr val="DDE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4802162"/>
              <a:ext cx="6061709" cy="1326769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300228" y="5108448"/>
              <a:ext cx="5476240" cy="734695"/>
            </a:xfrm>
            <a:custGeom>
              <a:rect l="l" t="t" r="r" b="b"/>
              <a:pathLst>
                <a:path w="5476240" h="734695">
                  <a:moveTo>
                    <a:pt x="5475732" y="367284"/>
                  </a:moveTo>
                  <a:lnTo>
                    <a:pt x="5472862" y="321221"/>
                  </a:lnTo>
                  <a:lnTo>
                    <a:pt x="5464505" y="276860"/>
                  </a:lnTo>
                  <a:lnTo>
                    <a:pt x="5451005" y="234556"/>
                  </a:lnTo>
                  <a:lnTo>
                    <a:pt x="5432691" y="194640"/>
                  </a:lnTo>
                  <a:lnTo>
                    <a:pt x="5409908" y="157467"/>
                  </a:lnTo>
                  <a:lnTo>
                    <a:pt x="5383022" y="123367"/>
                  </a:lnTo>
                  <a:lnTo>
                    <a:pt x="5352364" y="92710"/>
                  </a:lnTo>
                  <a:lnTo>
                    <a:pt x="5318264" y="65824"/>
                  </a:lnTo>
                  <a:lnTo>
                    <a:pt x="5281092" y="43040"/>
                  </a:lnTo>
                  <a:lnTo>
                    <a:pt x="5241175" y="24726"/>
                  </a:lnTo>
                  <a:lnTo>
                    <a:pt x="5198872" y="11226"/>
                  </a:lnTo>
                  <a:lnTo>
                    <a:pt x="5154511" y="2870"/>
                  </a:lnTo>
                  <a:lnTo>
                    <a:pt x="5108448" y="0"/>
                  </a:lnTo>
                  <a:lnTo>
                    <a:pt x="367284" y="0"/>
                  </a:lnTo>
                  <a:lnTo>
                    <a:pt x="321208" y="2870"/>
                  </a:lnTo>
                  <a:lnTo>
                    <a:pt x="276847" y="11226"/>
                  </a:lnTo>
                  <a:lnTo>
                    <a:pt x="234530" y="24726"/>
                  </a:lnTo>
                  <a:lnTo>
                    <a:pt x="194614" y="43040"/>
                  </a:lnTo>
                  <a:lnTo>
                    <a:pt x="157441" y="65824"/>
                  </a:lnTo>
                  <a:lnTo>
                    <a:pt x="123355" y="92710"/>
                  </a:lnTo>
                  <a:lnTo>
                    <a:pt x="92684" y="123367"/>
                  </a:lnTo>
                  <a:lnTo>
                    <a:pt x="65798" y="157467"/>
                  </a:lnTo>
                  <a:lnTo>
                    <a:pt x="43027" y="194640"/>
                  </a:lnTo>
                  <a:lnTo>
                    <a:pt x="24714" y="234556"/>
                  </a:lnTo>
                  <a:lnTo>
                    <a:pt x="11214" y="276860"/>
                  </a:lnTo>
                  <a:lnTo>
                    <a:pt x="2857" y="321221"/>
                  </a:lnTo>
                  <a:lnTo>
                    <a:pt x="0" y="367284"/>
                  </a:lnTo>
                  <a:lnTo>
                    <a:pt x="2857" y="413359"/>
                  </a:lnTo>
                  <a:lnTo>
                    <a:pt x="11214" y="457720"/>
                  </a:lnTo>
                  <a:lnTo>
                    <a:pt x="24714" y="500037"/>
                  </a:lnTo>
                  <a:lnTo>
                    <a:pt x="43027" y="539953"/>
                  </a:lnTo>
                  <a:lnTo>
                    <a:pt x="65798" y="577126"/>
                  </a:lnTo>
                  <a:lnTo>
                    <a:pt x="92684" y="611212"/>
                  </a:lnTo>
                  <a:lnTo>
                    <a:pt x="123355" y="641883"/>
                  </a:lnTo>
                  <a:lnTo>
                    <a:pt x="157441" y="668769"/>
                  </a:lnTo>
                  <a:lnTo>
                    <a:pt x="194614" y="691540"/>
                  </a:lnTo>
                  <a:lnTo>
                    <a:pt x="234530" y="709853"/>
                  </a:lnTo>
                  <a:lnTo>
                    <a:pt x="276847" y="723353"/>
                  </a:lnTo>
                  <a:lnTo>
                    <a:pt x="321208" y="731710"/>
                  </a:lnTo>
                  <a:lnTo>
                    <a:pt x="367284" y="734568"/>
                  </a:lnTo>
                  <a:lnTo>
                    <a:pt x="5108448" y="734568"/>
                  </a:lnTo>
                  <a:lnTo>
                    <a:pt x="5154511" y="731710"/>
                  </a:lnTo>
                  <a:lnTo>
                    <a:pt x="5198872" y="723353"/>
                  </a:lnTo>
                  <a:lnTo>
                    <a:pt x="5241175" y="709853"/>
                  </a:lnTo>
                  <a:lnTo>
                    <a:pt x="5281092" y="691540"/>
                  </a:lnTo>
                  <a:lnTo>
                    <a:pt x="5318264" y="668769"/>
                  </a:lnTo>
                  <a:lnTo>
                    <a:pt x="5352364" y="641883"/>
                  </a:lnTo>
                  <a:lnTo>
                    <a:pt x="5383022" y="611212"/>
                  </a:lnTo>
                  <a:lnTo>
                    <a:pt x="5409908" y="577126"/>
                  </a:lnTo>
                  <a:lnTo>
                    <a:pt x="5432691" y="539953"/>
                  </a:lnTo>
                  <a:lnTo>
                    <a:pt x="5451005" y="500037"/>
                  </a:lnTo>
                  <a:lnTo>
                    <a:pt x="5464505" y="457720"/>
                  </a:lnTo>
                  <a:lnTo>
                    <a:pt x="5472862" y="413359"/>
                  </a:lnTo>
                  <a:lnTo>
                    <a:pt x="5475732" y="367284"/>
                  </a:lnTo>
                  <a:close/>
                </a:path>
              </a:pathLst>
            </a:custGeom>
            <a:solidFill>
              <a:srgbClr val="00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94488" y="4041609"/>
              <a:ext cx="5784342" cy="119218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167639" y="4075150"/>
              <a:ext cx="5104765" cy="1178712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400811" y="4347972"/>
              <a:ext cx="5192395" cy="600710"/>
            </a:xfrm>
            <a:custGeom>
              <a:rect l="l" t="t" r="r" b="b"/>
              <a:pathLst>
                <a:path w="5192395" h="600710">
                  <a:moveTo>
                    <a:pt x="4892040" y="0"/>
                  </a:moveTo>
                  <a:lnTo>
                    <a:pt x="300228" y="0"/>
                  </a:lnTo>
                  <a:lnTo>
                    <a:pt x="251529" y="3928"/>
                  </a:lnTo>
                  <a:lnTo>
                    <a:pt x="205332" y="15300"/>
                  </a:lnTo>
                  <a:lnTo>
                    <a:pt x="162256" y="33501"/>
                  </a:lnTo>
                  <a:lnTo>
                    <a:pt x="122917" y="57912"/>
                  </a:lnTo>
                  <a:lnTo>
                    <a:pt x="87934" y="87915"/>
                  </a:lnTo>
                  <a:lnTo>
                    <a:pt x="57926" y="122895"/>
                  </a:lnTo>
                  <a:lnTo>
                    <a:pt x="33510" y="162233"/>
                  </a:lnTo>
                  <a:lnTo>
                    <a:pt x="15305" y="205313"/>
                  </a:lnTo>
                  <a:lnTo>
                    <a:pt x="3929" y="251517"/>
                  </a:lnTo>
                  <a:lnTo>
                    <a:pt x="0" y="300227"/>
                  </a:lnTo>
                  <a:lnTo>
                    <a:pt x="3929" y="348938"/>
                  </a:lnTo>
                  <a:lnTo>
                    <a:pt x="15305" y="395142"/>
                  </a:lnTo>
                  <a:lnTo>
                    <a:pt x="33510" y="438222"/>
                  </a:lnTo>
                  <a:lnTo>
                    <a:pt x="57926" y="477560"/>
                  </a:lnTo>
                  <a:lnTo>
                    <a:pt x="87934" y="512540"/>
                  </a:lnTo>
                  <a:lnTo>
                    <a:pt x="122917" y="542544"/>
                  </a:lnTo>
                  <a:lnTo>
                    <a:pt x="162256" y="566954"/>
                  </a:lnTo>
                  <a:lnTo>
                    <a:pt x="205332" y="585155"/>
                  </a:lnTo>
                  <a:lnTo>
                    <a:pt x="251529" y="596527"/>
                  </a:lnTo>
                  <a:lnTo>
                    <a:pt x="300228" y="600455"/>
                  </a:lnTo>
                  <a:lnTo>
                    <a:pt x="4892040" y="600455"/>
                  </a:lnTo>
                  <a:lnTo>
                    <a:pt x="4940750" y="596527"/>
                  </a:lnTo>
                  <a:lnTo>
                    <a:pt x="4986954" y="585155"/>
                  </a:lnTo>
                  <a:lnTo>
                    <a:pt x="5030034" y="566954"/>
                  </a:lnTo>
                  <a:lnTo>
                    <a:pt x="5069372" y="542544"/>
                  </a:lnTo>
                  <a:lnTo>
                    <a:pt x="5104352" y="512540"/>
                  </a:lnTo>
                  <a:lnTo>
                    <a:pt x="5134355" y="477560"/>
                  </a:lnTo>
                  <a:lnTo>
                    <a:pt x="5158766" y="438222"/>
                  </a:lnTo>
                  <a:lnTo>
                    <a:pt x="5176967" y="395142"/>
                  </a:lnTo>
                  <a:lnTo>
                    <a:pt x="5188339" y="348938"/>
                  </a:lnTo>
                  <a:lnTo>
                    <a:pt x="5192268" y="300227"/>
                  </a:lnTo>
                  <a:lnTo>
                    <a:pt x="5188339" y="251517"/>
                  </a:lnTo>
                  <a:lnTo>
                    <a:pt x="5176967" y="205313"/>
                  </a:lnTo>
                  <a:lnTo>
                    <a:pt x="5158766" y="162233"/>
                  </a:lnTo>
                  <a:lnTo>
                    <a:pt x="5134356" y="122895"/>
                  </a:lnTo>
                  <a:lnTo>
                    <a:pt x="5104352" y="87915"/>
                  </a:lnTo>
                  <a:lnTo>
                    <a:pt x="5069372" y="57912"/>
                  </a:lnTo>
                  <a:lnTo>
                    <a:pt x="5030034" y="33501"/>
                  </a:lnTo>
                  <a:lnTo>
                    <a:pt x="4986954" y="15300"/>
                  </a:lnTo>
                  <a:lnTo>
                    <a:pt x="4940750" y="3928"/>
                  </a:lnTo>
                  <a:lnTo>
                    <a:pt x="4892040" y="0"/>
                  </a:lnTo>
                  <a:close/>
                </a:path>
              </a:pathLst>
            </a:custGeom>
            <a:solidFill>
              <a:srgbClr val="DDE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567944" y="2898139"/>
            <a:ext cx="5029835" cy="19659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1610">
              <a:lnSpc>
                <a:spcPct val="100000"/>
              </a:lnSpc>
              <a:spcBef>
                <a:spcPts val="105"/>
              </a:spcBef>
            </a:pPr>
            <a:r>
              <a:rPr sz="1400">
                <a:latin typeface="Calibri"/>
                <a:cs typeface="Calibri"/>
              </a:rPr>
              <a:t>Проектом</a:t>
            </a:r>
            <a:r>
              <a:rPr sz="1400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приказа</a:t>
            </a:r>
            <a:r>
              <a:rPr sz="1400" spc="-1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из</a:t>
            </a:r>
            <a:r>
              <a:rPr sz="1400" b="1" spc="-3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ФГОС</a:t>
            </a:r>
            <a:r>
              <a:rPr sz="1400" b="1" spc="-65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начального</a:t>
            </a:r>
            <a:r>
              <a:rPr sz="1400" b="1" spc="-5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общего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основного</a:t>
            </a:r>
            <a:endParaRPr sz="1400">
              <a:latin typeface="Calibri"/>
              <a:cs typeface="Calibri"/>
            </a:endParaRPr>
          </a:p>
          <a:p>
            <a:pPr marL="181610">
              <a:lnSpc>
                <a:spcPct val="100000"/>
              </a:lnSpc>
            </a:pPr>
            <a:r>
              <a:rPr sz="1400">
                <a:latin typeface="Calibri"/>
                <a:cs typeface="Calibri"/>
              </a:rPr>
              <a:t>общего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образования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 b="1">
                <a:latin typeface="Calibri"/>
                <a:cs typeface="Calibri"/>
              </a:rPr>
              <a:t>исключены</a:t>
            </a:r>
            <a:r>
              <a:rPr sz="1400" b="1" spc="-60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предметные</a:t>
            </a:r>
            <a:r>
              <a:rPr sz="1400" b="1" spc="-60">
                <a:latin typeface="Calibri"/>
                <a:cs typeface="Calibri"/>
              </a:rPr>
              <a:t> </a:t>
            </a:r>
            <a:r>
              <a:rPr sz="1400" b="1" spc="-10">
                <a:latin typeface="Calibri"/>
                <a:cs typeface="Calibri"/>
              </a:rPr>
              <a:t>области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00">
              <a:latin typeface="Calibri"/>
              <a:cs typeface="Calibri"/>
            </a:endParaRPr>
          </a:p>
          <a:p>
            <a:pPr marL="14604">
              <a:lnSpc>
                <a:spcPct val="100000"/>
              </a:lnSpc>
            </a:pPr>
            <a:r>
              <a:rPr sz="1400" i="1">
                <a:latin typeface="Calibri"/>
                <a:cs typeface="Calibri"/>
              </a:rPr>
              <a:t>«</a:t>
            </a:r>
            <a:r>
              <a:rPr sz="1400" i="1" u="sng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Предметная</a:t>
            </a:r>
            <a:r>
              <a:rPr sz="1400" i="1" u="sng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400" i="1" u="sng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область</a:t>
            </a:r>
            <a:r>
              <a:rPr sz="1400" i="1" spc="-10">
                <a:latin typeface="Calibri"/>
                <a:cs typeface="Calibri"/>
              </a:rPr>
              <a:t>»</a:t>
            </a:r>
            <a:r>
              <a:rPr sz="1400" i="1" spc="-4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как</a:t>
            </a:r>
            <a:r>
              <a:rPr sz="1400" i="1" spc="-5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структурная </a:t>
            </a:r>
            <a:r>
              <a:rPr sz="1400" i="1">
                <a:latin typeface="Calibri"/>
                <a:cs typeface="Calibri"/>
              </a:rPr>
              <a:t>единица</a:t>
            </a:r>
            <a:r>
              <a:rPr sz="1400" i="1" spc="-2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в</a:t>
            </a:r>
            <a:r>
              <a:rPr sz="1400" i="1" spc="-10">
                <a:latin typeface="Calibri"/>
                <a:cs typeface="Calibri"/>
              </a:rPr>
              <a:t> настоящее</a:t>
            </a:r>
            <a:endParaRPr sz="1400">
              <a:latin typeface="Calibri"/>
              <a:cs typeface="Calibri"/>
            </a:endParaRPr>
          </a:p>
          <a:p>
            <a:pPr marL="14604" marR="417195">
              <a:lnSpc>
                <a:spcPct val="100000"/>
              </a:lnSpc>
            </a:pPr>
            <a:r>
              <a:rPr sz="1400" i="1">
                <a:latin typeface="Calibri"/>
                <a:cs typeface="Calibri"/>
              </a:rPr>
              <a:t>время</a:t>
            </a:r>
            <a:r>
              <a:rPr sz="1400" i="1" spc="-2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не</a:t>
            </a:r>
            <a:r>
              <a:rPr sz="1400" i="1" spc="-20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используется</a:t>
            </a:r>
            <a:r>
              <a:rPr sz="1400" i="1" spc="-5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в</a:t>
            </a:r>
            <a:r>
              <a:rPr sz="1400" i="1" spc="-1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рамках</a:t>
            </a:r>
            <a:r>
              <a:rPr sz="1400" i="1" spc="15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действующего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механизма </a:t>
            </a:r>
            <a:r>
              <a:rPr sz="1400" i="1">
                <a:latin typeface="Calibri"/>
                <a:cs typeface="Calibri"/>
              </a:rPr>
              <a:t>разработки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и</a:t>
            </a:r>
            <a:r>
              <a:rPr sz="1400" i="1" spc="-55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реализации</a:t>
            </a:r>
            <a:r>
              <a:rPr sz="1400" i="1" spc="-45">
                <a:latin typeface="Calibri"/>
                <a:cs typeface="Calibri"/>
              </a:rPr>
              <a:t> </a:t>
            </a:r>
            <a:r>
              <a:rPr sz="1400" i="1" spc="-25">
                <a:latin typeface="Calibri"/>
                <a:cs typeface="Calibri"/>
              </a:rPr>
              <a:t>ООП</a:t>
            </a:r>
            <a:endParaRPr sz="1400">
              <a:latin typeface="Calibri"/>
              <a:cs typeface="Calibri"/>
            </a:endParaRPr>
          </a:p>
          <a:p>
            <a:pPr marL="12700" marR="749935">
              <a:lnSpc>
                <a:spcPct val="100000"/>
              </a:lnSpc>
              <a:spcBef>
                <a:spcPts val="1585"/>
              </a:spcBef>
            </a:pPr>
            <a:r>
              <a:rPr sz="1400">
                <a:latin typeface="Calibri"/>
                <a:cs typeface="Calibri"/>
              </a:rPr>
              <a:t>Проектом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приказа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уточнены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предметные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 spc="-20">
                <a:latin typeface="Calibri"/>
                <a:cs typeface="Calibri"/>
              </a:rPr>
              <a:t>результаты</a:t>
            </a:r>
            <a:r>
              <a:rPr sz="1400" spc="-25">
                <a:latin typeface="Calibri"/>
                <a:cs typeface="Calibri"/>
              </a:rPr>
              <a:t> по </a:t>
            </a:r>
            <a:r>
              <a:rPr sz="1400">
                <a:latin typeface="Calibri"/>
                <a:cs typeface="Calibri"/>
              </a:rPr>
              <a:t>учебному</a:t>
            </a:r>
            <a:r>
              <a:rPr sz="1400" spc="-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предмету</a:t>
            </a:r>
            <a:r>
              <a:rPr sz="1400" spc="-5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«Обществознание»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на</a:t>
            </a:r>
            <a:r>
              <a:rPr sz="1400" spc="-1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уровне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 spc="-25">
                <a:latin typeface="Calibri"/>
                <a:cs typeface="Calibri"/>
              </a:rPr>
              <a:t>ООО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80415" y="5203697"/>
            <a:ext cx="4812030" cy="141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После</a:t>
            </a:r>
            <a:r>
              <a:rPr sz="1600" b="1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актуализации</a:t>
            </a:r>
            <a:r>
              <a:rPr sz="1600" b="1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ФГОС</a:t>
            </a:r>
            <a:r>
              <a:rPr sz="1600" b="1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будет</a:t>
            </a:r>
            <a:r>
              <a:rPr sz="1600" b="1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проведена</a:t>
            </a:r>
            <a:r>
              <a:rPr sz="1600" b="1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работа</a:t>
            </a:r>
            <a:r>
              <a:rPr sz="1600" b="1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25">
                <a:solidFill>
                  <a:srgbClr val="FFFFFF"/>
                </a:solidFill>
                <a:latin typeface="Calibri"/>
                <a:cs typeface="Calibri"/>
              </a:rPr>
              <a:t>по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внесению</a:t>
            </a:r>
            <a:r>
              <a:rPr sz="1600" b="1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FFFF"/>
                </a:solidFill>
                <a:latin typeface="Calibri"/>
                <a:cs typeface="Calibri"/>
              </a:rPr>
              <a:t>соответствующих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изменений</a:t>
            </a:r>
            <a:r>
              <a:rPr sz="1600" b="1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1600" b="1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20">
                <a:solidFill>
                  <a:srgbClr val="FFFFFF"/>
                </a:solidFill>
                <a:latin typeface="Calibri"/>
                <a:cs typeface="Calibri"/>
              </a:rPr>
              <a:t>ФООП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19"/>
              </a:spcBef>
            </a:pPr>
            <a:endParaRPr sz="1600">
              <a:latin typeface="Calibri"/>
              <a:cs typeface="Calibri"/>
            </a:endParaRPr>
          </a:p>
          <a:p>
            <a:pPr marL="69215">
              <a:lnSpc>
                <a:spcPct val="100000"/>
              </a:lnSpc>
            </a:pPr>
            <a:r>
              <a:rPr sz="1600" spc="-30">
                <a:latin typeface="Calibri"/>
                <a:cs typeface="Calibri"/>
              </a:rPr>
              <a:t>Текст</a:t>
            </a:r>
            <a:r>
              <a:rPr sz="1600" spc="-65">
                <a:latin typeface="Calibri"/>
                <a:cs typeface="Calibri"/>
              </a:rPr>
              <a:t> </a:t>
            </a:r>
            <a:r>
              <a:rPr sz="1600">
                <a:latin typeface="Calibri"/>
                <a:cs typeface="Calibri"/>
              </a:rPr>
              <a:t>проектов</a:t>
            </a:r>
            <a:r>
              <a:rPr sz="1600" spc="-55">
                <a:latin typeface="Calibri"/>
                <a:cs typeface="Calibri"/>
              </a:rPr>
              <a:t> </a:t>
            </a:r>
            <a:r>
              <a:rPr sz="1600" spc="-10">
                <a:latin typeface="Calibri"/>
                <a:cs typeface="Calibri"/>
              </a:rPr>
              <a:t>приказов:</a:t>
            </a:r>
            <a:endParaRPr sz="1600">
              <a:latin typeface="Calibri"/>
              <a:cs typeface="Calibri"/>
            </a:endParaRPr>
          </a:p>
          <a:p>
            <a:pPr marL="69215">
              <a:lnSpc>
                <a:spcPct val="100000"/>
              </a:lnSpc>
              <a:spcBef>
                <a:spcPts val="409"/>
              </a:spcBef>
            </a:pPr>
            <a:r>
              <a:rPr sz="16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13"/>
              </a:rPr>
              <a:t>https://disk.yandex.ru/d/bWUL9_ecxGp_FQ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34" name="object 34"/>
          <p:cNvPicPr/>
          <p:nvPr/>
        </p:nvPicPr>
        <p:blipFill>
          <a:blip r:embed="rId14"/>
          <a:stretch>
            <a:fillRect/>
          </a:stretch>
        </p:blipFill>
        <p:spPr>
          <a:xfrm>
            <a:off x="306408" y="6442438"/>
            <a:ext cx="375677" cy="335516"/>
          </a:xfrm>
          <a:prstGeom prst="rect">
            <a:avLst/>
          </a:prstGeom>
        </p:spPr>
      </p:pic>
      <p:grpSp>
        <p:nvGrpSpPr>
          <p:cNvPr id="35" name="object 35"/>
          <p:cNvGrpSpPr/>
          <p:nvPr/>
        </p:nvGrpSpPr>
        <p:grpSpPr>
          <a:xfrm>
            <a:off x="2630423" y="2273807"/>
            <a:ext cx="6737984" cy="334010"/>
            <a:chOff x="2630423" y="2273807"/>
            <a:chExt cx="6737984" cy="334010"/>
          </a:xfrm>
        </p:grpSpPr>
        <p:sp>
          <p:nvSpPr>
            <p:cNvPr id="36" name="object 36"/>
            <p:cNvSpPr/>
            <p:nvPr/>
          </p:nvSpPr>
          <p:spPr>
            <a:xfrm>
              <a:off x="2636519" y="2308859"/>
              <a:ext cx="497205" cy="292735"/>
            </a:xfrm>
            <a:custGeom>
              <a:rect l="l" t="t" r="r" b="b"/>
              <a:pathLst>
                <a:path w="497205" h="292735">
                  <a:moveTo>
                    <a:pt x="372618" y="0"/>
                  </a:moveTo>
                  <a:lnTo>
                    <a:pt x="124206" y="0"/>
                  </a:lnTo>
                  <a:lnTo>
                    <a:pt x="124206" y="146303"/>
                  </a:lnTo>
                  <a:lnTo>
                    <a:pt x="0" y="146303"/>
                  </a:lnTo>
                  <a:lnTo>
                    <a:pt x="248412" y="292607"/>
                  </a:lnTo>
                  <a:lnTo>
                    <a:pt x="496824" y="146303"/>
                  </a:lnTo>
                  <a:lnTo>
                    <a:pt x="372618" y="146303"/>
                  </a:lnTo>
                  <a:lnTo>
                    <a:pt x="372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636519" y="2308859"/>
              <a:ext cx="497205" cy="292735"/>
            </a:xfrm>
            <a:custGeom>
              <a:rect l="l" t="t" r="r" b="b"/>
              <a:pathLst>
                <a:path w="497205" h="292735">
                  <a:moveTo>
                    <a:pt x="0" y="146303"/>
                  </a:moveTo>
                  <a:lnTo>
                    <a:pt x="124206" y="146303"/>
                  </a:lnTo>
                  <a:lnTo>
                    <a:pt x="124206" y="0"/>
                  </a:lnTo>
                  <a:lnTo>
                    <a:pt x="372618" y="0"/>
                  </a:lnTo>
                  <a:lnTo>
                    <a:pt x="372618" y="146303"/>
                  </a:lnTo>
                  <a:lnTo>
                    <a:pt x="496824" y="146303"/>
                  </a:lnTo>
                  <a:lnTo>
                    <a:pt x="248412" y="292607"/>
                  </a:lnTo>
                  <a:lnTo>
                    <a:pt x="0" y="146303"/>
                  </a:lnTo>
                  <a:close/>
                </a:path>
              </a:pathLst>
            </a:custGeom>
            <a:ln w="12192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865108" y="2279903"/>
              <a:ext cx="497205" cy="294640"/>
            </a:xfrm>
            <a:custGeom>
              <a:rect l="l" t="t" r="r" b="b"/>
              <a:pathLst>
                <a:path w="497204" h="294639">
                  <a:moveTo>
                    <a:pt x="372618" y="0"/>
                  </a:moveTo>
                  <a:lnTo>
                    <a:pt x="124206" y="0"/>
                  </a:lnTo>
                  <a:lnTo>
                    <a:pt x="124206" y="147066"/>
                  </a:lnTo>
                  <a:lnTo>
                    <a:pt x="0" y="147066"/>
                  </a:lnTo>
                  <a:lnTo>
                    <a:pt x="248412" y="294132"/>
                  </a:lnTo>
                  <a:lnTo>
                    <a:pt x="496824" y="147066"/>
                  </a:lnTo>
                  <a:lnTo>
                    <a:pt x="372618" y="147066"/>
                  </a:lnTo>
                  <a:lnTo>
                    <a:pt x="372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865108" y="2279903"/>
              <a:ext cx="497205" cy="294640"/>
            </a:xfrm>
            <a:custGeom>
              <a:rect l="l" t="t" r="r" b="b"/>
              <a:pathLst>
                <a:path w="497204" h="294639">
                  <a:moveTo>
                    <a:pt x="0" y="147066"/>
                  </a:moveTo>
                  <a:lnTo>
                    <a:pt x="124206" y="147066"/>
                  </a:lnTo>
                  <a:lnTo>
                    <a:pt x="124206" y="0"/>
                  </a:lnTo>
                  <a:lnTo>
                    <a:pt x="372618" y="0"/>
                  </a:lnTo>
                  <a:lnTo>
                    <a:pt x="372618" y="147066"/>
                  </a:lnTo>
                  <a:lnTo>
                    <a:pt x="496824" y="147066"/>
                  </a:lnTo>
                  <a:lnTo>
                    <a:pt x="248412" y="294132"/>
                  </a:lnTo>
                  <a:lnTo>
                    <a:pt x="0" y="147066"/>
                  </a:lnTo>
                  <a:close/>
                </a:path>
              </a:pathLst>
            </a:custGeom>
            <a:ln w="12192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97" y="-8763"/>
            <a:ext cx="11874804" cy="861774"/>
          </a:xfrm>
        </p:spPr>
        <p:txBody>
          <a:bodyPr/>
          <a:lstStyle/>
          <a:p>
            <a:r>
              <a:rPr lang="ru-RU"/>
              <a:t>Предметные результаты программ основного общего образования на базовом </a:t>
            </a:r>
            <a:r>
              <a:rPr lang="ru-RU" smtClean="0"/>
              <a:t>и   углубленном </a:t>
            </a:r>
            <a:r>
              <a:rPr lang="ru-RU"/>
              <a:t>уровнях должны обеспечивать: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81000" y="1066800"/>
            <a:ext cx="11215255" cy="5562600"/>
          </a:xfrm>
        </p:spPr>
        <p:txBody>
          <a:bodyPr/>
          <a:lstStyle/>
          <a:p>
            <a:r>
              <a:rPr lang="ru-RU" sz="2000"/>
              <a:t>45.8.2. По учебному курсу "История нашего края":</a:t>
            </a:r>
          </a:p>
          <a:p>
            <a:r>
              <a:rPr lang="ru-RU" sz="2000"/>
              <a:t>1) понимание вклада представителей различных народов России в формирование ее</a:t>
            </a:r>
          </a:p>
          <a:p>
            <a:r>
              <a:rPr lang="ru-RU" sz="2000"/>
              <a:t>цивилизационного наследия;</a:t>
            </a:r>
          </a:p>
          <a:p>
            <a:r>
              <a:rPr lang="ru-RU" sz="2000"/>
              <a:t>2) понимание ценности многообразия культурных укладов народов Российской Федерации;</a:t>
            </a:r>
          </a:p>
          <a:p>
            <a:r>
              <a:rPr lang="ru-RU" sz="2000"/>
              <a:t>3) поддержка интереса к традициям собственного народа и народов, проживающих в</a:t>
            </a:r>
          </a:p>
          <a:p>
            <a:r>
              <a:rPr lang="ru-RU" sz="2000"/>
              <a:t>Российской Федерации;</a:t>
            </a:r>
          </a:p>
          <a:p>
            <a:r>
              <a:rPr lang="ru-RU" sz="2000"/>
              <a:t>4) знание исторических примеров взаимопомощи и сотрудничества народов Российской</a:t>
            </a:r>
          </a:p>
          <a:p>
            <a:r>
              <a:rPr lang="ru-RU" sz="2000"/>
              <a:t>Федерации;</a:t>
            </a:r>
          </a:p>
          <a:p>
            <a:r>
              <a:rPr lang="ru-RU" sz="2000"/>
              <a:t>5) формирование уважительного отношения к национальным и этническим ценностям,</a:t>
            </a:r>
          </a:p>
          <a:p>
            <a:r>
              <a:rPr lang="ru-RU" sz="2000"/>
              <a:t>религиозным чувствам народов Российской Федерации;</a:t>
            </a:r>
          </a:p>
          <a:p>
            <a:r>
              <a:rPr lang="ru-RU" sz="2000"/>
              <a:t>6) осознание ценности межнационального и межрелигиозного согласия;</a:t>
            </a:r>
          </a:p>
          <a:p>
            <a:r>
              <a:rPr lang="ru-RU" sz="2000"/>
              <a:t>7) формирование представлений об образцах и примерах традиционного духовного</a:t>
            </a:r>
          </a:p>
          <a:p>
            <a:r>
              <a:rPr lang="ru-RU" sz="2000"/>
              <a:t>наследия народов Российской Федерации;</a:t>
            </a:r>
          </a:p>
          <a:p>
            <a:r>
              <a:rPr lang="ru-RU" sz="2000"/>
              <a:t>8) знание и уважение государственных символов Российской Федерации;</a:t>
            </a:r>
          </a:p>
          <a:p>
            <a:r>
              <a:rPr lang="ru-RU" sz="2000"/>
              <a:t>9) осознание единства и многообразия культур народов Российской Федерации, роли</a:t>
            </a:r>
          </a:p>
          <a:p>
            <a:r>
              <a:rPr lang="ru-RU" sz="2000"/>
              <a:t>русского языка как государственного языка и языка межнационального общения.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11506200" y="6057900"/>
            <a:ext cx="76200" cy="4571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270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object 2"/>
          <p:cNvGrpSpPr/>
          <p:nvPr/>
        </p:nvGrpSpPr>
        <p:grpSpPr>
          <a:xfrm>
            <a:off x="6295263" y="3195345"/>
            <a:ext cx="887094" cy="393065"/>
            <a:chOff x="6295263" y="3195345"/>
            <a:chExt cx="887094" cy="393065"/>
          </a:xfrm>
        </p:grpSpPr>
        <p:sp>
          <p:nvSpPr>
            <p:cNvPr id="3" name="object 3"/>
            <p:cNvSpPr/>
            <p:nvPr/>
          </p:nvSpPr>
          <p:spPr>
            <a:xfrm>
              <a:off x="6295263" y="3195345"/>
              <a:ext cx="474345" cy="189230"/>
            </a:xfrm>
            <a:custGeom>
              <a:rect l="l" t="t" r="r" b="b"/>
              <a:pathLst>
                <a:path w="474345" h="189229">
                  <a:moveTo>
                    <a:pt x="474129" y="0"/>
                  </a:moveTo>
                  <a:lnTo>
                    <a:pt x="0" y="0"/>
                  </a:lnTo>
                  <a:lnTo>
                    <a:pt x="0" y="188696"/>
                  </a:lnTo>
                  <a:lnTo>
                    <a:pt x="474129" y="188696"/>
                  </a:lnTo>
                  <a:lnTo>
                    <a:pt x="474129" y="0"/>
                  </a:lnTo>
                  <a:close/>
                </a:path>
              </a:pathLst>
            </a:custGeom>
            <a:solidFill>
              <a:srgbClr val="C5DF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769481" y="3195345"/>
              <a:ext cx="413384" cy="189230"/>
            </a:xfrm>
            <a:custGeom>
              <a:rect l="l" t="t" r="r" b="b"/>
              <a:pathLst>
                <a:path w="413384" h="189229">
                  <a:moveTo>
                    <a:pt x="412864" y="0"/>
                  </a:moveTo>
                  <a:lnTo>
                    <a:pt x="0" y="0"/>
                  </a:lnTo>
                  <a:lnTo>
                    <a:pt x="0" y="188696"/>
                  </a:lnTo>
                  <a:lnTo>
                    <a:pt x="412864" y="188696"/>
                  </a:lnTo>
                  <a:lnTo>
                    <a:pt x="412864" y="0"/>
                  </a:lnTo>
                  <a:close/>
                </a:path>
              </a:pathLst>
            </a:custGeom>
            <a:solidFill>
              <a:srgbClr val="F8C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95263" y="3384016"/>
              <a:ext cx="474345" cy="204470"/>
            </a:xfrm>
            <a:custGeom>
              <a:rect l="l" t="t" r="r" b="b"/>
              <a:pathLst>
                <a:path w="474345" h="204470">
                  <a:moveTo>
                    <a:pt x="474129" y="0"/>
                  </a:moveTo>
                  <a:lnTo>
                    <a:pt x="0" y="0"/>
                  </a:lnTo>
                  <a:lnTo>
                    <a:pt x="0" y="203860"/>
                  </a:lnTo>
                  <a:lnTo>
                    <a:pt x="474129" y="203860"/>
                  </a:lnTo>
                  <a:lnTo>
                    <a:pt x="474129" y="0"/>
                  </a:lnTo>
                  <a:close/>
                </a:path>
              </a:pathLst>
            </a:custGeom>
            <a:solidFill>
              <a:srgbClr val="C5DF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769481" y="3384016"/>
              <a:ext cx="413384" cy="204470"/>
            </a:xfrm>
            <a:custGeom>
              <a:rect l="l" t="t" r="r" b="b"/>
              <a:pathLst>
                <a:path w="413384" h="204470">
                  <a:moveTo>
                    <a:pt x="412864" y="0"/>
                  </a:moveTo>
                  <a:lnTo>
                    <a:pt x="0" y="0"/>
                  </a:lnTo>
                  <a:lnTo>
                    <a:pt x="0" y="203860"/>
                  </a:lnTo>
                  <a:lnTo>
                    <a:pt x="412864" y="203860"/>
                  </a:lnTo>
                  <a:lnTo>
                    <a:pt x="412864" y="0"/>
                  </a:lnTo>
                  <a:close/>
                </a:path>
              </a:pathLst>
            </a:custGeom>
            <a:solidFill>
              <a:srgbClr val="F8C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03657" y="709422"/>
          <a:ext cx="6976106" cy="57556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13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49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33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1475"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591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Учебные</a:t>
                      </a:r>
                      <a:r>
                        <a:rPr sz="1200" b="1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предметы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324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Учебные</a:t>
                      </a:r>
                      <a:r>
                        <a:rPr sz="1200" b="1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модули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gridSpan="5">
                  <a:txBody>
                    <a:bodyPr vert="horz" wrap="square"/>
                    <a:lstStyle/>
                    <a:p>
                      <a:pPr marL="36830" algn="ctr">
                        <a:lnSpc>
                          <a:spcPts val="1415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Классы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(количество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200" b="1" spc="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в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1410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неделю)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9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V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VI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VII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0">
                          <a:latin typeface="Calibri"/>
                          <a:cs typeface="Calibri"/>
                        </a:rPr>
                        <a:t>VIII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IX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770">
                <a:tc gridSpan="7"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10">
                          <a:latin typeface="Calibri"/>
                          <a:cs typeface="Calibri"/>
                        </a:rPr>
                        <a:t>Обязательная </a:t>
                      </a:r>
                      <a:r>
                        <a:rPr sz="1400" b="1" spc="-20">
                          <a:latin typeface="Calibri"/>
                          <a:cs typeface="Calibri"/>
                        </a:rPr>
                        <a:t>часть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Русский</a:t>
                      </a:r>
                      <a:r>
                        <a:rPr sz="1200" b="1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490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Иностранный</a:t>
                      </a:r>
                      <a:r>
                        <a:rPr sz="1200" b="1" spc="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960"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Математика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Алгебра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59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Геометрия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7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Вероятность</a:t>
                      </a:r>
                      <a:r>
                        <a:rPr sz="1200" b="1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и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140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статистика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585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Информатика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История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2,5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83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Обществознание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География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54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Физика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Химия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7960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Биология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066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Изобразительное</a:t>
                      </a:r>
                      <a:r>
                        <a:rPr sz="1200" b="1" spc="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искусство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Музыка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Труд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(технология)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6854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Основы</a:t>
                      </a:r>
                      <a:r>
                        <a:rPr sz="1200" b="1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безопасности</a:t>
                      </a:r>
                      <a:r>
                        <a:rPr sz="1200" b="1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b="1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защиты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Родины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6220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Физическая</a:t>
                      </a:r>
                      <a:r>
                        <a:rPr sz="1200" b="1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культура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3556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R="273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25">
                          <a:latin typeface="Calibri"/>
                          <a:cs typeface="Calibri"/>
                        </a:rPr>
                        <a:t>2*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4310"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100" b="1" i="1">
                          <a:latin typeface="Calibri"/>
                          <a:cs typeface="Calibri"/>
                        </a:rPr>
                        <a:t>Итого,</a:t>
                      </a:r>
                      <a:r>
                        <a:rPr sz="1100" b="1" i="1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>
                          <a:latin typeface="Calibri"/>
                          <a:cs typeface="Calibri"/>
                        </a:rPr>
                        <a:t>обязательная</a:t>
                      </a:r>
                      <a:r>
                        <a:rPr sz="1100" b="1" i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10">
                          <a:latin typeface="Calibri"/>
                          <a:cs typeface="Calibri"/>
                        </a:rPr>
                        <a:t>часть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425"/>
                        </a:lnSpc>
                        <a:spcBef>
                          <a:spcPts val="10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27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10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28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10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10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31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425"/>
                        </a:lnSpc>
                        <a:spcBef>
                          <a:spcPts val="10"/>
                        </a:spcBef>
                      </a:pPr>
                      <a:r>
                        <a:rPr sz="1200" b="1" i="1" spc="-20">
                          <a:latin typeface="Calibri"/>
                          <a:cs typeface="Calibri"/>
                        </a:rPr>
                        <a:t>32,5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7635">
                <a:tc gridSpan="7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6860">
                <a:tc gridSpan="2">
                  <a:txBody>
                    <a:bodyPr vert="horz" wrap="square"/>
                    <a:lstStyle/>
                    <a:p>
                      <a:pPr marL="36195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100" b="1">
                          <a:latin typeface="Calibri"/>
                          <a:cs typeface="Calibri"/>
                        </a:rPr>
                        <a:t>Часть,</a:t>
                      </a:r>
                      <a:r>
                        <a:rPr sz="11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формируемая</a:t>
                      </a:r>
                      <a:r>
                        <a:rPr sz="11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участниками</a:t>
                      </a:r>
                      <a:r>
                        <a:rPr sz="1100" b="1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образовательных</a:t>
                      </a:r>
                      <a:r>
                        <a:rPr sz="1100" b="1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>
                          <a:latin typeface="Calibri"/>
                          <a:cs typeface="Calibri"/>
                        </a:rPr>
                        <a:t>отношений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25">
                          <a:latin typeface="Calibri"/>
                          <a:cs typeface="Calibri"/>
                        </a:rPr>
                        <a:t>0,5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81915">
                <a:tc grid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360680">
                <a:tc gridSpan="2">
                  <a:txBody>
                    <a:bodyPr vert="horz" wrap="square"/>
                    <a:lstStyle/>
                    <a:p>
                      <a:pPr marL="749300" marR="89535" indent="-65278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00">
                          <a:latin typeface="Calibri"/>
                          <a:cs typeface="Calibri"/>
                        </a:rPr>
                        <a:t>Максимально</a:t>
                      </a:r>
                      <a:r>
                        <a:rPr sz="11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допустимая</a:t>
                      </a:r>
                      <a:r>
                        <a:rPr sz="11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недельная</a:t>
                      </a:r>
                      <a:r>
                        <a:rPr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нагрузка</a:t>
                      </a:r>
                      <a:r>
                        <a:rPr sz="11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(при</a:t>
                      </a:r>
                      <a:r>
                        <a:rPr sz="11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>
                          <a:latin typeface="Calibri"/>
                          <a:cs typeface="Calibri"/>
                        </a:rPr>
                        <a:t>5-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дневной</a:t>
                      </a:r>
                      <a:r>
                        <a:rPr sz="1100" b="1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неделе),</a:t>
                      </a:r>
                      <a:r>
                        <a:rPr sz="11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 соответствии</a:t>
                      </a:r>
                      <a:r>
                        <a:rPr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с</a:t>
                      </a:r>
                      <a:r>
                        <a:rPr sz="11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санитарными</a:t>
                      </a:r>
                      <a:r>
                        <a:rPr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правилами</a:t>
                      </a:r>
                      <a:r>
                        <a:rPr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нормами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29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30835" y="73913"/>
            <a:ext cx="117201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612755"/>
              </a:tabLst>
            </a:pPr>
            <a:r>
              <a:rPr sz="3000" baseline="2777"/>
              <a:t>Учебный</a:t>
            </a:r>
            <a:r>
              <a:rPr sz="3000" spc="-44" baseline="2777"/>
              <a:t> </a:t>
            </a:r>
            <a:r>
              <a:rPr sz="3000" baseline="2777"/>
              <a:t>план</a:t>
            </a:r>
            <a:r>
              <a:rPr sz="3000" spc="-67" baseline="2777"/>
              <a:t> </a:t>
            </a:r>
            <a:r>
              <a:rPr sz="3000" baseline="2777"/>
              <a:t>основного</a:t>
            </a:r>
            <a:r>
              <a:rPr sz="3000" spc="-89" baseline="2777"/>
              <a:t> </a:t>
            </a:r>
            <a:r>
              <a:rPr sz="3000" baseline="2777"/>
              <a:t>общего</a:t>
            </a:r>
            <a:r>
              <a:rPr sz="3000" spc="-60" baseline="2777"/>
              <a:t> </a:t>
            </a:r>
            <a:r>
              <a:rPr sz="3000" baseline="2777"/>
              <a:t>образования,</a:t>
            </a:r>
            <a:r>
              <a:rPr sz="3000" spc="-97" baseline="2777"/>
              <a:t> </a:t>
            </a:r>
            <a:r>
              <a:rPr sz="3000" i="1" spc="-15" baseline="2777">
                <a:solidFill>
                  <a:srgbClr val="FF0000"/>
                </a:solidFill>
                <a:latin typeface="Calibri"/>
                <a:cs typeface="Calibri"/>
              </a:rPr>
              <a:t>5-</a:t>
            </a:r>
            <a:r>
              <a:rPr sz="3000" i="1" baseline="2777">
                <a:solidFill>
                  <a:srgbClr val="FF0000"/>
                </a:solidFill>
                <a:latin typeface="Calibri"/>
                <a:cs typeface="Calibri"/>
              </a:rPr>
              <a:t>дневная</a:t>
            </a:r>
            <a:r>
              <a:rPr sz="3000" i="1" spc="-67" baseline="2777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000" i="1" baseline="2777">
                <a:latin typeface="Calibri"/>
                <a:cs typeface="Calibri"/>
              </a:rPr>
              <a:t>учебная</a:t>
            </a:r>
            <a:r>
              <a:rPr sz="3000" i="1" spc="-89" baseline="2777">
                <a:latin typeface="Calibri"/>
                <a:cs typeface="Calibri"/>
              </a:rPr>
              <a:t> </a:t>
            </a:r>
            <a:r>
              <a:rPr sz="3000" i="1" spc="-15" baseline="2777">
                <a:latin typeface="Calibri"/>
                <a:cs typeface="Calibri"/>
              </a:rPr>
              <a:t>неделя</a:t>
            </a:r>
            <a:r>
              <a:rPr sz="3000" i="1" baseline="2777">
                <a:latin typeface="Calibri"/>
                <a:cs typeface="Calibri"/>
              </a:rPr>
              <a:t>	</a:t>
            </a:r>
            <a:r>
              <a:rPr sz="2000"/>
              <a:t>Вариант</a:t>
            </a:r>
            <a:r>
              <a:rPr sz="2000" spc="-25"/>
              <a:t> </a:t>
            </a:r>
            <a:r>
              <a:rPr sz="2000" spc="-50"/>
              <a:t>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86828" y="5349240"/>
            <a:ext cx="4653280" cy="830580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3429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70"/>
              </a:spcBef>
            </a:pP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ФГОС</a:t>
            </a:r>
            <a:r>
              <a:rPr sz="16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ООО</a:t>
            </a:r>
            <a:r>
              <a:rPr sz="16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и</a:t>
            </a:r>
            <a:r>
              <a:rPr sz="1600" b="1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ФОП</a:t>
            </a:r>
            <a:r>
              <a:rPr sz="16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не</a:t>
            </a:r>
            <a:r>
              <a:rPr sz="1600" b="1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позволяют</a:t>
            </a:r>
            <a:r>
              <a:rPr sz="1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реализовать</a:t>
            </a:r>
            <a:endParaRPr sz="16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углублённое</a:t>
            </a:r>
            <a:r>
              <a:rPr sz="1600" b="1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изучение</a:t>
            </a:r>
            <a:r>
              <a:rPr sz="16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предметов</a:t>
            </a:r>
            <a:r>
              <a:rPr sz="16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при</a:t>
            </a:r>
            <a:r>
              <a:rPr sz="16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5-дневной</a:t>
            </a:r>
            <a:endParaRPr sz="16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600" b="1">
                <a:solidFill>
                  <a:srgbClr val="FF0000"/>
                </a:solidFill>
                <a:latin typeface="Calibri"/>
                <a:cs typeface="Calibri"/>
              </a:rPr>
              <a:t>учебной</a:t>
            </a:r>
            <a:r>
              <a:rPr sz="1600" b="1" spc="-6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FF0000"/>
                </a:solidFill>
                <a:latin typeface="Calibri"/>
                <a:cs typeface="Calibri"/>
              </a:rPr>
              <a:t>неделе!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182611" y="841247"/>
            <a:ext cx="4828540" cy="4366260"/>
            <a:chOff x="7182611" y="841247"/>
            <a:chExt cx="4828540" cy="4366260"/>
          </a:xfrm>
        </p:grpSpPr>
        <p:sp>
          <p:nvSpPr>
            <p:cNvPr id="11" name="object 11"/>
            <p:cNvSpPr/>
            <p:nvPr/>
          </p:nvSpPr>
          <p:spPr>
            <a:xfrm>
              <a:off x="7349489" y="851153"/>
              <a:ext cx="4645660" cy="2432685"/>
            </a:xfrm>
            <a:custGeom>
              <a:rect l="l" t="t" r="r" b="b"/>
              <a:pathLst>
                <a:path w="4645659" h="2432685">
                  <a:moveTo>
                    <a:pt x="4645152" y="0"/>
                  </a:moveTo>
                  <a:lnTo>
                    <a:pt x="0" y="0"/>
                  </a:lnTo>
                  <a:lnTo>
                    <a:pt x="0" y="2432304"/>
                  </a:lnTo>
                  <a:lnTo>
                    <a:pt x="4645152" y="2432304"/>
                  </a:lnTo>
                  <a:lnTo>
                    <a:pt x="4645152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49489" y="851153"/>
              <a:ext cx="4645660" cy="2432685"/>
            </a:xfrm>
            <a:custGeom>
              <a:rect l="l" t="t" r="r" b="b"/>
              <a:pathLst>
                <a:path w="4645659" h="2432685">
                  <a:moveTo>
                    <a:pt x="0" y="2432304"/>
                  </a:moveTo>
                  <a:lnTo>
                    <a:pt x="4645152" y="2432304"/>
                  </a:lnTo>
                  <a:lnTo>
                    <a:pt x="4645152" y="0"/>
                  </a:lnTo>
                  <a:lnTo>
                    <a:pt x="0" y="0"/>
                  </a:lnTo>
                  <a:lnTo>
                    <a:pt x="0" y="2432304"/>
                  </a:lnTo>
                  <a:close/>
                </a:path>
              </a:pathLst>
            </a:custGeom>
            <a:ln w="19812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438388" y="2412618"/>
              <a:ext cx="2923540" cy="376555"/>
            </a:xfrm>
            <a:custGeom>
              <a:rect l="l" t="t" r="r" b="b"/>
              <a:pathLst>
                <a:path w="2923540" h="376555">
                  <a:moveTo>
                    <a:pt x="38100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38100" y="10668"/>
                  </a:lnTo>
                  <a:lnTo>
                    <a:pt x="38100" y="0"/>
                  </a:lnTo>
                  <a:close/>
                </a:path>
                <a:path w="2923540" h="376555">
                  <a:moveTo>
                    <a:pt x="2923032" y="365772"/>
                  </a:moveTo>
                  <a:lnTo>
                    <a:pt x="2891028" y="365772"/>
                  </a:lnTo>
                  <a:lnTo>
                    <a:pt x="2891028" y="376428"/>
                  </a:lnTo>
                  <a:lnTo>
                    <a:pt x="2923032" y="376428"/>
                  </a:lnTo>
                  <a:lnTo>
                    <a:pt x="2923032" y="3657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182611" y="2893694"/>
              <a:ext cx="431800" cy="356870"/>
            </a:xfrm>
            <a:custGeom>
              <a:rect l="l" t="t" r="r" b="b"/>
              <a:pathLst>
                <a:path w="431800" h="356869">
                  <a:moveTo>
                    <a:pt x="34671" y="279018"/>
                  </a:moveTo>
                  <a:lnTo>
                    <a:pt x="0" y="356869"/>
                  </a:lnTo>
                  <a:lnTo>
                    <a:pt x="83058" y="337946"/>
                  </a:lnTo>
                  <a:lnTo>
                    <a:pt x="69501" y="321437"/>
                  </a:lnTo>
                  <a:lnTo>
                    <a:pt x="53086" y="321437"/>
                  </a:lnTo>
                  <a:lnTo>
                    <a:pt x="44958" y="311657"/>
                  </a:lnTo>
                  <a:lnTo>
                    <a:pt x="54812" y="303548"/>
                  </a:lnTo>
                  <a:lnTo>
                    <a:pt x="34671" y="279018"/>
                  </a:lnTo>
                  <a:close/>
                </a:path>
                <a:path w="431800" h="356869">
                  <a:moveTo>
                    <a:pt x="54812" y="303548"/>
                  </a:moveTo>
                  <a:lnTo>
                    <a:pt x="44958" y="311657"/>
                  </a:lnTo>
                  <a:lnTo>
                    <a:pt x="53086" y="321437"/>
                  </a:lnTo>
                  <a:lnTo>
                    <a:pt x="62882" y="313375"/>
                  </a:lnTo>
                  <a:lnTo>
                    <a:pt x="54812" y="303548"/>
                  </a:lnTo>
                  <a:close/>
                </a:path>
                <a:path w="431800" h="356869">
                  <a:moveTo>
                    <a:pt x="62882" y="313375"/>
                  </a:moveTo>
                  <a:lnTo>
                    <a:pt x="53086" y="321437"/>
                  </a:lnTo>
                  <a:lnTo>
                    <a:pt x="69501" y="321437"/>
                  </a:lnTo>
                  <a:lnTo>
                    <a:pt x="62882" y="313375"/>
                  </a:lnTo>
                  <a:close/>
                </a:path>
                <a:path w="431800" h="356869">
                  <a:moveTo>
                    <a:pt x="423672" y="0"/>
                  </a:moveTo>
                  <a:lnTo>
                    <a:pt x="54812" y="303548"/>
                  </a:lnTo>
                  <a:lnTo>
                    <a:pt x="62882" y="313375"/>
                  </a:lnTo>
                  <a:lnTo>
                    <a:pt x="431673" y="9905"/>
                  </a:lnTo>
                  <a:lnTo>
                    <a:pt x="42367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356347" y="3392424"/>
              <a:ext cx="4654550" cy="1815464"/>
            </a:xfrm>
            <a:custGeom>
              <a:rect l="l" t="t" r="r" b="b"/>
              <a:pathLst>
                <a:path w="4654550" h="1815464">
                  <a:moveTo>
                    <a:pt x="4654296" y="0"/>
                  </a:moveTo>
                  <a:lnTo>
                    <a:pt x="0" y="0"/>
                  </a:lnTo>
                  <a:lnTo>
                    <a:pt x="0" y="1815083"/>
                  </a:lnTo>
                  <a:lnTo>
                    <a:pt x="4654296" y="1815083"/>
                  </a:lnTo>
                  <a:lnTo>
                    <a:pt x="4654296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320153" y="562541"/>
            <a:ext cx="4603115" cy="458724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1350" b="1">
                <a:latin typeface="Calibri"/>
                <a:cs typeface="Calibri"/>
              </a:rPr>
              <a:t>При</a:t>
            </a:r>
            <a:r>
              <a:rPr sz="1350" b="1" spc="-20">
                <a:latin typeface="Calibri"/>
                <a:cs typeface="Calibri"/>
              </a:rPr>
              <a:t> </a:t>
            </a:r>
            <a:r>
              <a:rPr sz="1350" b="1" spc="-10">
                <a:latin typeface="Calibri"/>
                <a:cs typeface="Calibri"/>
              </a:rPr>
              <a:t>разработке</a:t>
            </a:r>
            <a:r>
              <a:rPr sz="1350" b="1" spc="-4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учебного</a:t>
            </a:r>
            <a:r>
              <a:rPr sz="1350" b="1" spc="-45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плана</a:t>
            </a:r>
            <a:r>
              <a:rPr sz="1350" b="1" spc="-3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ОУ</a:t>
            </a:r>
            <a:r>
              <a:rPr sz="1350" b="1" spc="-2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обращаем</a:t>
            </a:r>
            <a:r>
              <a:rPr sz="1350" b="1" spc="-55">
                <a:latin typeface="Calibri"/>
                <a:cs typeface="Calibri"/>
              </a:rPr>
              <a:t> </a:t>
            </a:r>
            <a:r>
              <a:rPr sz="1350" b="1" spc="-10">
                <a:latin typeface="Calibri"/>
                <a:cs typeface="Calibri"/>
              </a:rPr>
              <a:t>внимание</a:t>
            </a:r>
            <a:r>
              <a:rPr sz="1350" b="1" spc="-55">
                <a:latin typeface="Calibri"/>
                <a:cs typeface="Calibri"/>
              </a:rPr>
              <a:t> </a:t>
            </a:r>
            <a:r>
              <a:rPr sz="1350" b="1" spc="-25">
                <a:latin typeface="Calibri"/>
                <a:cs typeface="Calibri"/>
              </a:rPr>
              <a:t>на:</a:t>
            </a:r>
            <a:endParaRPr sz="1350">
              <a:latin typeface="Calibri"/>
              <a:cs typeface="Calibri"/>
            </a:endParaRPr>
          </a:p>
          <a:p>
            <a:pPr marL="74930">
              <a:lnSpc>
                <a:spcPct val="100000"/>
              </a:lnSpc>
              <a:spcBef>
                <a:spcPts val="600"/>
              </a:spcBef>
            </a:pPr>
            <a:r>
              <a:rPr sz="1400" b="1">
                <a:solidFill>
                  <a:srgbClr val="4471C4"/>
                </a:solidFill>
                <a:latin typeface="Calibri"/>
                <a:cs typeface="Calibri"/>
              </a:rPr>
              <a:t>Обязательную</a:t>
            </a:r>
            <a:r>
              <a:rPr sz="1400" b="1" spc="-8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4471C4"/>
                </a:solidFill>
                <a:latin typeface="Calibri"/>
                <a:cs typeface="Calibri"/>
              </a:rPr>
              <a:t>часть:</a:t>
            </a:r>
            <a:endParaRPr sz="1400">
              <a:latin typeface="Calibri"/>
              <a:cs typeface="Calibri"/>
            </a:endParaRPr>
          </a:p>
          <a:p>
            <a:pPr marL="361950" indent="-287020">
              <a:lnSpc>
                <a:spcPct val="100000"/>
              </a:lnSpc>
              <a:spcBef>
                <a:spcPts val="20"/>
              </a:spcBef>
              <a:buFont typeface="Microsoft Sans Serif"/>
              <a:buChar char="•"/>
              <a:tabLst>
                <a:tab pos="361950"/>
              </a:tabLst>
            </a:pPr>
            <a:r>
              <a:rPr sz="1200" spc="-10">
                <a:latin typeface="Calibri"/>
                <a:cs typeface="Calibri"/>
              </a:rPr>
              <a:t>количество</a:t>
            </a:r>
            <a:r>
              <a:rPr sz="1200">
                <a:latin typeface="Calibri"/>
                <a:cs typeface="Calibri"/>
              </a:rPr>
              <a:t> часов</a:t>
            </a:r>
            <a:r>
              <a:rPr sz="1200" spc="-1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по </a:t>
            </a:r>
            <a:r>
              <a:rPr sz="1200" spc="-10">
                <a:latin typeface="Calibri"/>
                <a:cs typeface="Calibri"/>
              </a:rPr>
              <a:t>каждому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предмету</a:t>
            </a:r>
            <a:r>
              <a:rPr sz="1200" spc="-5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не</a:t>
            </a:r>
            <a:r>
              <a:rPr sz="1200" spc="-1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может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быть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меньше,</a:t>
            </a:r>
            <a:endParaRPr sz="1200">
              <a:latin typeface="Calibri"/>
              <a:cs typeface="Calibri"/>
            </a:endParaRPr>
          </a:p>
          <a:p>
            <a:pPr marL="361950">
              <a:lnSpc>
                <a:spcPct val="100000"/>
              </a:lnSpc>
              <a:spcBef>
                <a:spcPts val="5"/>
              </a:spcBef>
            </a:pPr>
            <a:r>
              <a:rPr sz="1200">
                <a:latin typeface="Calibri"/>
                <a:cs typeface="Calibri"/>
              </a:rPr>
              <a:t>чем</a:t>
            </a:r>
            <a:r>
              <a:rPr sz="1200" spc="1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предусмотрено </a:t>
            </a:r>
            <a:r>
              <a:rPr sz="1200" spc="-20">
                <a:latin typeface="Calibri"/>
                <a:cs typeface="Calibri"/>
              </a:rPr>
              <a:t>ФРП;</a:t>
            </a:r>
            <a:endParaRPr sz="1200">
              <a:latin typeface="Calibri"/>
              <a:cs typeface="Calibri"/>
            </a:endParaRPr>
          </a:p>
          <a:p>
            <a:pPr marL="361950" marR="36830" indent="-287020">
              <a:lnSpc>
                <a:spcPct val="100000"/>
              </a:lnSpc>
              <a:buFont typeface="Microsoft Sans Serif"/>
              <a:buChar char="•"/>
              <a:tabLst>
                <a:tab pos="361950"/>
              </a:tabLst>
            </a:pPr>
            <a:r>
              <a:rPr sz="1200">
                <a:latin typeface="Calibri"/>
                <a:cs typeface="Calibri"/>
              </a:rPr>
              <a:t>изучение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родного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языка</a:t>
            </a:r>
            <a:r>
              <a:rPr sz="1200" spc="-1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родной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литературы</a:t>
            </a:r>
            <a:r>
              <a:rPr sz="1200" spc="-6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из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числа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языков народов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РФ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осуществляется</a:t>
            </a:r>
            <a:r>
              <a:rPr sz="1200" spc="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при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наличии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возможностей</a:t>
            </a:r>
            <a:r>
              <a:rPr sz="1200">
                <a:latin typeface="Calibri"/>
                <a:cs typeface="Calibri"/>
              </a:rPr>
              <a:t> ОУ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25">
                <a:latin typeface="Calibri"/>
                <a:cs typeface="Calibri"/>
              </a:rPr>
              <a:t>по </a:t>
            </a:r>
            <a:r>
              <a:rPr sz="1200">
                <a:latin typeface="Calibri"/>
                <a:cs typeface="Calibri"/>
              </a:rPr>
              <a:t>заявлению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родителей</a:t>
            </a:r>
            <a:r>
              <a:rPr sz="1200" spc="-5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(законных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представителей)</a:t>
            </a:r>
            <a:endParaRPr sz="1200">
              <a:latin typeface="Calibri"/>
              <a:cs typeface="Calibri"/>
            </a:endParaRPr>
          </a:p>
          <a:p>
            <a:pPr marL="361950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несовершеннолетних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обучающихся</a:t>
            </a:r>
            <a:r>
              <a:rPr sz="1200" spc="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(см.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вариант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№4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ФУП</a:t>
            </a:r>
            <a:r>
              <a:rPr sz="1200" spc="-10">
                <a:latin typeface="Calibri"/>
                <a:cs typeface="Calibri"/>
              </a:rPr>
              <a:t> ООО);</a:t>
            </a:r>
            <a:endParaRPr sz="1200">
              <a:latin typeface="Calibri"/>
              <a:cs typeface="Calibri"/>
            </a:endParaRPr>
          </a:p>
          <a:p>
            <a:pPr marL="361950" indent="-287020">
              <a:lnSpc>
                <a:spcPct val="100000"/>
              </a:lnSpc>
              <a:buFont typeface="Microsoft Sans Serif"/>
              <a:buChar char="•"/>
              <a:tabLst>
                <a:tab pos="361950"/>
              </a:tabLst>
            </a:pP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ИСКЛЮЧЕН</a:t>
            </a:r>
            <a:r>
              <a:rPr sz="12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учебный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предмет</a:t>
            </a:r>
            <a:r>
              <a:rPr sz="1200" spc="-50">
                <a:latin typeface="Calibri"/>
                <a:cs typeface="Calibri"/>
              </a:rPr>
              <a:t> </a:t>
            </a:r>
            <a:r>
              <a:rPr sz="1200" spc="-10">
                <a:solidFill>
                  <a:srgbClr val="FF0000"/>
                </a:solidFill>
                <a:latin typeface="Calibri"/>
                <a:cs typeface="Calibri"/>
              </a:rPr>
              <a:t>«</a:t>
            </a:r>
            <a:r>
              <a:rPr sz="1200" b="1" spc="-10">
                <a:solidFill>
                  <a:srgbClr val="FF0000"/>
                </a:solidFill>
                <a:latin typeface="Calibri"/>
                <a:cs typeface="Calibri"/>
              </a:rPr>
              <a:t>ОДНКНР»</a:t>
            </a:r>
            <a:endParaRPr sz="1200">
              <a:latin typeface="Calibri"/>
              <a:cs typeface="Calibri"/>
            </a:endParaRPr>
          </a:p>
          <a:p>
            <a:pPr marL="354330">
              <a:lnSpc>
                <a:spcPct val="100000"/>
              </a:lnSpc>
            </a:pPr>
            <a:r>
              <a:rPr sz="1200" b="1" i="1">
                <a:latin typeface="Calibri"/>
                <a:cs typeface="Calibri"/>
              </a:rPr>
              <a:t>(приказ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19.02.2024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№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 spc="-20">
                <a:latin typeface="Calibri"/>
                <a:cs typeface="Calibri"/>
              </a:rPr>
              <a:t>110)</a:t>
            </a:r>
            <a:endParaRPr sz="1200">
              <a:latin typeface="Calibri"/>
              <a:cs typeface="Calibri"/>
            </a:endParaRPr>
          </a:p>
          <a:p>
            <a:pPr marL="361950" indent="-287020">
              <a:lnSpc>
                <a:spcPct val="100000"/>
              </a:lnSpc>
              <a:buFont typeface="Microsoft Sans Serif"/>
              <a:buChar char="•"/>
              <a:tabLst>
                <a:tab pos="361950"/>
              </a:tabLst>
            </a:pPr>
            <a:r>
              <a:rPr sz="1200" spc="-10">
                <a:latin typeface="Calibri"/>
                <a:cs typeface="Calibri"/>
              </a:rPr>
              <a:t>преподавание</a:t>
            </a:r>
            <a:r>
              <a:rPr sz="1200" spc="15">
                <a:latin typeface="Calibri"/>
                <a:cs typeface="Calibri"/>
              </a:rPr>
              <a:t> </a:t>
            </a:r>
            <a:r>
              <a:rPr sz="1200" b="1">
                <a:solidFill>
                  <a:srgbClr val="FF0000"/>
                </a:solidFill>
                <a:latin typeface="Calibri"/>
                <a:cs typeface="Calibri"/>
              </a:rPr>
              <a:t>истории</a:t>
            </a:r>
            <a:r>
              <a:rPr sz="12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>
                <a:solidFill>
                  <a:srgbClr val="FF0000"/>
                </a:solidFill>
                <a:latin typeface="Calibri"/>
                <a:cs typeface="Calibri"/>
              </a:rPr>
              <a:t>и </a:t>
            </a:r>
            <a:r>
              <a:rPr sz="1200" b="1" spc="-10">
                <a:solidFill>
                  <a:srgbClr val="FF0000"/>
                </a:solidFill>
                <a:latin typeface="Calibri"/>
                <a:cs typeface="Calibri"/>
              </a:rPr>
              <a:t>обществознания</a:t>
            </a:r>
            <a:r>
              <a:rPr sz="12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200" b="1" spc="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u="sng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8-</a:t>
            </a: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9 классах</a:t>
            </a:r>
            <a:r>
              <a:rPr sz="1200" b="1" spc="-1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остается</a:t>
            </a:r>
            <a:endParaRPr sz="1200">
              <a:latin typeface="Calibri"/>
              <a:cs typeface="Calibri"/>
            </a:endParaRPr>
          </a:p>
          <a:p>
            <a:pPr marL="354330">
              <a:lnSpc>
                <a:spcPts val="1245"/>
              </a:lnSpc>
            </a:pP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БЕЗ</a:t>
            </a:r>
            <a:r>
              <a:rPr sz="1200" b="1" u="sng" spc="-5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1200" b="1" u="sng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ИЗМЕНЕНИЙ</a:t>
            </a:r>
            <a:endParaRPr sz="1200">
              <a:latin typeface="Calibri"/>
              <a:cs typeface="Calibri"/>
            </a:endParaRPr>
          </a:p>
          <a:p>
            <a:pPr marL="378460">
              <a:lnSpc>
                <a:spcPts val="1245"/>
              </a:lnSpc>
            </a:pPr>
            <a:r>
              <a:rPr sz="1200" b="1" i="1">
                <a:latin typeface="Calibri"/>
                <a:cs typeface="Calibri"/>
              </a:rPr>
              <a:t>(стр. 2</a:t>
            </a:r>
            <a:r>
              <a:rPr sz="1200" b="1" i="1" spc="-1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приказа</a:t>
            </a:r>
            <a:r>
              <a:rPr sz="1200" b="1" i="1" spc="-5">
                <a:latin typeface="Calibri"/>
                <a:cs typeface="Calibri"/>
              </a:rPr>
              <a:t>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09.10.2024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№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 spc="-20">
                <a:latin typeface="Calibri"/>
                <a:cs typeface="Calibri"/>
              </a:rPr>
              <a:t>704)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1200">
              <a:latin typeface="Calibri"/>
              <a:cs typeface="Calibri"/>
            </a:endParaRPr>
          </a:p>
          <a:p>
            <a:pPr marL="128905">
              <a:lnSpc>
                <a:spcPct val="100000"/>
              </a:lnSpc>
            </a:pPr>
            <a:r>
              <a:rPr sz="1400" b="1">
                <a:solidFill>
                  <a:srgbClr val="4471C4"/>
                </a:solidFill>
                <a:latin typeface="Calibri"/>
                <a:cs typeface="Calibri"/>
              </a:rPr>
              <a:t>Часть,</a:t>
            </a:r>
            <a:r>
              <a:rPr sz="1400" b="1" spc="-4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4471C4"/>
                </a:solidFill>
                <a:latin typeface="Calibri"/>
                <a:cs typeface="Calibri"/>
              </a:rPr>
              <a:t>формируемую</a:t>
            </a:r>
            <a:r>
              <a:rPr sz="1400" b="1" spc="-4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4471C4"/>
                </a:solidFill>
                <a:latin typeface="Calibri"/>
                <a:cs typeface="Calibri"/>
              </a:rPr>
              <a:t>участниками</a:t>
            </a:r>
            <a:r>
              <a:rPr sz="1400" b="1" spc="-55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4471C4"/>
                </a:solidFill>
                <a:latin typeface="Calibri"/>
                <a:cs typeface="Calibri"/>
              </a:rPr>
              <a:t>образовательных</a:t>
            </a:r>
            <a:endParaRPr sz="1400">
              <a:latin typeface="Calibri"/>
              <a:cs typeface="Calibri"/>
            </a:endParaRPr>
          </a:p>
          <a:p>
            <a:pPr marL="128905">
              <a:lnSpc>
                <a:spcPct val="100000"/>
              </a:lnSpc>
              <a:spcBef>
                <a:spcPts val="5"/>
              </a:spcBef>
            </a:pPr>
            <a:r>
              <a:rPr sz="1400" b="1" spc="-10">
                <a:solidFill>
                  <a:srgbClr val="4471C4"/>
                </a:solidFill>
                <a:latin typeface="Calibri"/>
                <a:cs typeface="Calibri"/>
              </a:rPr>
              <a:t>отношений:</a:t>
            </a:r>
            <a:endParaRPr sz="1400">
              <a:latin typeface="Calibri"/>
              <a:cs typeface="Calibri"/>
            </a:endParaRPr>
          </a:p>
          <a:p>
            <a:pPr marL="300355" marR="410209" lvl="1" indent="-171450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301625"/>
              </a:tabLst>
            </a:pPr>
            <a:r>
              <a:rPr sz="1200">
                <a:latin typeface="Calibri"/>
                <a:cs typeface="Calibri"/>
              </a:rPr>
              <a:t>«167.12.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При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реализации</a:t>
            </a:r>
            <a:r>
              <a:rPr sz="1200" spc="-10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вариантов</a:t>
            </a:r>
            <a:r>
              <a:rPr sz="1200" b="1" spc="-45">
                <a:latin typeface="Calibri"/>
                <a:cs typeface="Calibri"/>
              </a:rPr>
              <a:t> </a:t>
            </a:r>
            <a:r>
              <a:rPr sz="1200" b="1" spc="-10">
                <a:latin typeface="Calibri"/>
                <a:cs typeface="Calibri"/>
              </a:rPr>
              <a:t>№№1-</a:t>
            </a:r>
            <a:r>
              <a:rPr sz="1200" b="1">
                <a:latin typeface="Calibri"/>
                <a:cs typeface="Calibri"/>
              </a:rPr>
              <a:t>6</a:t>
            </a:r>
            <a:r>
              <a:rPr sz="1200" b="1" spc="-4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федерального 	</a:t>
            </a:r>
            <a:r>
              <a:rPr sz="1200">
                <a:latin typeface="Calibri"/>
                <a:cs typeface="Calibri"/>
              </a:rPr>
              <a:t>учебного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плана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количество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часов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на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физическую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культуру</a:t>
            </a:r>
            <a:endParaRPr sz="1200">
              <a:latin typeface="Calibri"/>
              <a:cs typeface="Calibri"/>
            </a:endParaRPr>
          </a:p>
          <a:p>
            <a:pPr marL="301625" marR="250825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составляет</a:t>
            </a:r>
            <a:r>
              <a:rPr sz="1200" spc="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2,</a:t>
            </a:r>
            <a:r>
              <a:rPr sz="1200" spc="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третий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</a:t>
            </a:r>
            <a:r>
              <a:rPr sz="1200" spc="20">
                <a:latin typeface="Calibri"/>
                <a:cs typeface="Calibri"/>
              </a:rPr>
              <a:t> </a:t>
            </a:r>
            <a:r>
              <a:rPr sz="1200" b="1" spc="-10">
                <a:latin typeface="Calibri"/>
                <a:cs typeface="Calibri"/>
              </a:rPr>
              <a:t>рекомендуется</a:t>
            </a:r>
            <a:r>
              <a:rPr sz="1200" b="1" spc="-3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реализовывать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ОО</a:t>
            </a:r>
            <a:r>
              <a:rPr sz="1200" spc="20">
                <a:latin typeface="Calibri"/>
                <a:cs typeface="Calibri"/>
              </a:rPr>
              <a:t> </a:t>
            </a:r>
            <a:r>
              <a:rPr sz="1200" spc="-25">
                <a:latin typeface="Calibri"/>
                <a:cs typeface="Calibri"/>
              </a:rPr>
              <a:t>за </a:t>
            </a:r>
            <a:r>
              <a:rPr sz="1200">
                <a:latin typeface="Calibri"/>
                <a:cs typeface="Calibri"/>
              </a:rPr>
              <a:t>счет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части,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формируемой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участниками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образовательных</a:t>
            </a:r>
            <a:endParaRPr sz="1200">
              <a:latin typeface="Calibri"/>
              <a:cs typeface="Calibri"/>
            </a:endParaRPr>
          </a:p>
          <a:p>
            <a:pPr marL="301625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отношений,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включая </a:t>
            </a:r>
            <a:r>
              <a:rPr sz="1200" spc="-10">
                <a:latin typeface="Calibri"/>
                <a:cs typeface="Calibri"/>
              </a:rPr>
              <a:t>использование</a:t>
            </a:r>
            <a:r>
              <a:rPr sz="1200">
                <a:latin typeface="Calibri"/>
                <a:cs typeface="Calibri"/>
              </a:rPr>
              <a:t> учебных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модулей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по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видам</a:t>
            </a:r>
            <a:endParaRPr sz="1200">
              <a:latin typeface="Calibri"/>
              <a:cs typeface="Calibri"/>
            </a:endParaRPr>
          </a:p>
          <a:p>
            <a:pPr marL="301625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спорта.»</a:t>
            </a:r>
            <a:endParaRPr sz="1200">
              <a:latin typeface="Calibri"/>
              <a:cs typeface="Calibri"/>
            </a:endParaRPr>
          </a:p>
          <a:p>
            <a:pPr marL="304165">
              <a:lnSpc>
                <a:spcPct val="100000"/>
              </a:lnSpc>
            </a:pPr>
            <a:r>
              <a:rPr sz="1200" b="1" i="1">
                <a:latin typeface="Calibri"/>
                <a:cs typeface="Calibri"/>
              </a:rPr>
              <a:t>(стр.</a:t>
            </a:r>
            <a:r>
              <a:rPr sz="1200" b="1" i="1" spc="-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1045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приказа</a:t>
            </a:r>
            <a:r>
              <a:rPr sz="1200" b="1" i="1" spc="-15">
                <a:latin typeface="Calibri"/>
                <a:cs typeface="Calibri"/>
              </a:rPr>
              <a:t>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09.10.2024 №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 spc="-20">
                <a:latin typeface="Calibri"/>
                <a:cs typeface="Calibri"/>
              </a:rPr>
              <a:t>704)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466203" y="6097625"/>
            <a:ext cx="3615054" cy="641350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ФРП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по</a:t>
            </a:r>
            <a:r>
              <a:rPr sz="1400" b="1" spc="-3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всем</a:t>
            </a:r>
            <a:r>
              <a:rPr sz="1400" b="1" spc="-3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учебным</a:t>
            </a:r>
            <a:r>
              <a:rPr sz="1400" b="1" spc="-15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предметам</a:t>
            </a:r>
            <a:r>
              <a:rPr sz="1400" b="1" spc="-4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на</a:t>
            </a:r>
            <a:r>
              <a:rPr sz="1400" b="1" spc="-25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портале:</a:t>
            </a:r>
            <a:endParaRPr sz="1400">
              <a:latin typeface="Calibri"/>
              <a:cs typeface="Calibri"/>
            </a:endParaRPr>
          </a:p>
          <a:p>
            <a:pPr marL="60960">
              <a:lnSpc>
                <a:spcPct val="100000"/>
              </a:lnSpc>
              <a:spcBef>
                <a:spcPts val="745"/>
              </a:spcBef>
            </a:pPr>
            <a:r>
              <a:rPr sz="1400" u="sng" spc="-2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https://edsoo.ru/rabochie-</a:t>
            </a:r>
            <a:r>
              <a:rPr sz="14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programmy/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973323" y="6531864"/>
            <a:ext cx="1908175" cy="277495"/>
          </a:xfrm>
          <a:custGeom>
            <a:rect l="l" t="t" r="r" b="b"/>
            <a:pathLst>
              <a:path w="1908175" h="277495">
                <a:moveTo>
                  <a:pt x="1908048" y="0"/>
                </a:moveTo>
                <a:lnTo>
                  <a:pt x="0" y="0"/>
                </a:lnTo>
                <a:lnTo>
                  <a:pt x="0" y="277367"/>
                </a:lnTo>
                <a:lnTo>
                  <a:pt x="1908048" y="277367"/>
                </a:lnTo>
                <a:lnTo>
                  <a:pt x="1908048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53333" y="6556654"/>
            <a:ext cx="167132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>
                <a:latin typeface="Calibri"/>
                <a:cs typeface="Calibri"/>
              </a:rPr>
              <a:t>Обновлённый</a:t>
            </a:r>
            <a:r>
              <a:rPr sz="1200" spc="-5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ФГОС</a:t>
            </a:r>
            <a:r>
              <a:rPr sz="1200" spc="-60">
                <a:latin typeface="Calibri"/>
                <a:cs typeface="Calibri"/>
              </a:rPr>
              <a:t> </a:t>
            </a:r>
            <a:r>
              <a:rPr sz="1200" spc="-20">
                <a:latin typeface="Calibri"/>
                <a:cs typeface="Calibri"/>
              </a:rPr>
              <a:t>2021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812035" y="6531864"/>
            <a:ext cx="1161415" cy="277495"/>
          </a:xfrm>
          <a:custGeom>
            <a:rect l="l" t="t" r="r" b="b"/>
            <a:pathLst>
              <a:path w="1161414" h="277495">
                <a:moveTo>
                  <a:pt x="1161288" y="0"/>
                </a:moveTo>
                <a:lnTo>
                  <a:pt x="0" y="0"/>
                </a:lnTo>
                <a:lnTo>
                  <a:pt x="0" y="277367"/>
                </a:lnTo>
                <a:lnTo>
                  <a:pt x="1161288" y="277367"/>
                </a:lnTo>
                <a:lnTo>
                  <a:pt x="1161288" y="0"/>
                </a:lnTo>
                <a:close/>
              </a:path>
            </a:pathLst>
          </a:custGeom>
          <a:solidFill>
            <a:srgbClr val="F8CA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890522" y="6556654"/>
            <a:ext cx="72009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>
                <a:latin typeface="Calibri"/>
                <a:cs typeface="Calibri"/>
              </a:rPr>
              <a:t>ФГОС</a:t>
            </a:r>
            <a:r>
              <a:rPr sz="1200" spc="-55">
                <a:latin typeface="Calibri"/>
                <a:cs typeface="Calibri"/>
              </a:rPr>
              <a:t> </a:t>
            </a:r>
            <a:r>
              <a:rPr sz="1200" spc="-20">
                <a:latin typeface="Calibri"/>
                <a:cs typeface="Calibri"/>
              </a:rPr>
              <a:t>2010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8747" y="6556654"/>
            <a:ext cx="1436370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i="1">
                <a:latin typeface="Calibri"/>
                <a:cs typeface="Calibri"/>
              </a:rPr>
              <a:t>Условные</a:t>
            </a:r>
            <a:r>
              <a:rPr sz="1100" i="1" spc="-40">
                <a:latin typeface="Calibri"/>
                <a:cs typeface="Calibri"/>
              </a:rPr>
              <a:t> </a:t>
            </a:r>
            <a:r>
              <a:rPr sz="1100" i="1" spc="-10">
                <a:latin typeface="Calibri"/>
                <a:cs typeface="Calibri"/>
              </a:rPr>
              <a:t>обозначения: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031735" y="2885058"/>
            <a:ext cx="583565" cy="608965"/>
          </a:xfrm>
          <a:custGeom>
            <a:rect l="l" t="t" r="r" b="b"/>
            <a:pathLst>
              <a:path w="583565" h="608964">
                <a:moveTo>
                  <a:pt x="25146" y="527430"/>
                </a:moveTo>
                <a:lnTo>
                  <a:pt x="0" y="608838"/>
                </a:lnTo>
                <a:lnTo>
                  <a:pt x="80264" y="580136"/>
                </a:lnTo>
                <a:lnTo>
                  <a:pt x="66982" y="567436"/>
                </a:lnTo>
                <a:lnTo>
                  <a:pt x="48514" y="567436"/>
                </a:lnTo>
                <a:lnTo>
                  <a:pt x="39370" y="558545"/>
                </a:lnTo>
                <a:lnTo>
                  <a:pt x="48125" y="549404"/>
                </a:lnTo>
                <a:lnTo>
                  <a:pt x="25146" y="527430"/>
                </a:lnTo>
                <a:close/>
              </a:path>
              <a:path w="583565" h="608964">
                <a:moveTo>
                  <a:pt x="48125" y="549404"/>
                </a:moveTo>
                <a:lnTo>
                  <a:pt x="39370" y="558545"/>
                </a:lnTo>
                <a:lnTo>
                  <a:pt x="48514" y="567436"/>
                </a:lnTo>
                <a:lnTo>
                  <a:pt x="57342" y="558217"/>
                </a:lnTo>
                <a:lnTo>
                  <a:pt x="48125" y="549404"/>
                </a:lnTo>
                <a:close/>
              </a:path>
              <a:path w="583565" h="608964">
                <a:moveTo>
                  <a:pt x="57342" y="558217"/>
                </a:moveTo>
                <a:lnTo>
                  <a:pt x="48514" y="567436"/>
                </a:lnTo>
                <a:lnTo>
                  <a:pt x="66982" y="567436"/>
                </a:lnTo>
                <a:lnTo>
                  <a:pt x="57342" y="558217"/>
                </a:lnTo>
                <a:close/>
              </a:path>
              <a:path w="583565" h="608964">
                <a:moveTo>
                  <a:pt x="574294" y="0"/>
                </a:moveTo>
                <a:lnTo>
                  <a:pt x="48125" y="549404"/>
                </a:lnTo>
                <a:lnTo>
                  <a:pt x="57342" y="558217"/>
                </a:lnTo>
                <a:lnTo>
                  <a:pt x="583438" y="8889"/>
                </a:lnTo>
                <a:lnTo>
                  <a:pt x="57429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79641" y="3201161"/>
            <a:ext cx="904240" cy="388620"/>
          </a:xfrm>
          <a:custGeom>
            <a:rect l="l" t="t" r="r" b="b"/>
            <a:pathLst>
              <a:path w="904240" h="388620">
                <a:moveTo>
                  <a:pt x="0" y="64770"/>
                </a:moveTo>
                <a:lnTo>
                  <a:pt x="5083" y="39540"/>
                </a:lnTo>
                <a:lnTo>
                  <a:pt x="18954" y="18954"/>
                </a:lnTo>
                <a:lnTo>
                  <a:pt x="39540" y="5083"/>
                </a:lnTo>
                <a:lnTo>
                  <a:pt x="64770" y="0"/>
                </a:lnTo>
                <a:lnTo>
                  <a:pt x="838962" y="0"/>
                </a:lnTo>
                <a:lnTo>
                  <a:pt x="864191" y="5083"/>
                </a:lnTo>
                <a:lnTo>
                  <a:pt x="884777" y="18954"/>
                </a:lnTo>
                <a:lnTo>
                  <a:pt x="898648" y="39540"/>
                </a:lnTo>
                <a:lnTo>
                  <a:pt x="903732" y="64770"/>
                </a:lnTo>
                <a:lnTo>
                  <a:pt x="903732" y="323850"/>
                </a:lnTo>
                <a:lnTo>
                  <a:pt x="898648" y="349079"/>
                </a:lnTo>
                <a:lnTo>
                  <a:pt x="884777" y="369665"/>
                </a:lnTo>
                <a:lnTo>
                  <a:pt x="864191" y="383536"/>
                </a:lnTo>
                <a:lnTo>
                  <a:pt x="838962" y="388620"/>
                </a:lnTo>
                <a:lnTo>
                  <a:pt x="64770" y="388620"/>
                </a:lnTo>
                <a:lnTo>
                  <a:pt x="39540" y="383536"/>
                </a:lnTo>
                <a:lnTo>
                  <a:pt x="18954" y="369665"/>
                </a:lnTo>
                <a:lnTo>
                  <a:pt x="5083" y="349079"/>
                </a:lnTo>
                <a:lnTo>
                  <a:pt x="0" y="323850"/>
                </a:lnTo>
                <a:lnTo>
                  <a:pt x="0" y="6477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400" y="76581"/>
            <a:ext cx="82130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/>
              <a:t>Учебный</a:t>
            </a:r>
            <a:r>
              <a:rPr sz="2000" spc="-35"/>
              <a:t> </a:t>
            </a:r>
            <a:r>
              <a:rPr sz="2000"/>
              <a:t>план</a:t>
            </a:r>
            <a:r>
              <a:rPr sz="2000" spc="-45"/>
              <a:t> </a:t>
            </a:r>
            <a:r>
              <a:rPr sz="2000"/>
              <a:t>основного</a:t>
            </a:r>
            <a:r>
              <a:rPr sz="2000" spc="-60"/>
              <a:t> </a:t>
            </a:r>
            <a:r>
              <a:rPr sz="2000"/>
              <a:t>общего</a:t>
            </a:r>
            <a:r>
              <a:rPr sz="2000" spc="-40"/>
              <a:t> </a:t>
            </a:r>
            <a:r>
              <a:rPr sz="2000"/>
              <a:t>образования,</a:t>
            </a:r>
            <a:r>
              <a:rPr sz="2000" spc="-110"/>
              <a:t> </a:t>
            </a:r>
            <a:r>
              <a:rPr sz="2000" i="1" spc="-10">
                <a:solidFill>
                  <a:srgbClr val="FF0000"/>
                </a:solidFill>
                <a:latin typeface="Calibri"/>
                <a:cs typeface="Calibri"/>
              </a:rPr>
              <a:t>6-</a:t>
            </a:r>
            <a:r>
              <a:rPr sz="2000" i="1">
                <a:solidFill>
                  <a:srgbClr val="FF0000"/>
                </a:solidFill>
                <a:latin typeface="Calibri"/>
                <a:cs typeface="Calibri"/>
              </a:rPr>
              <a:t>дневная</a:t>
            </a:r>
            <a:r>
              <a:rPr sz="2000" i="1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i="1">
                <a:latin typeface="Calibri"/>
                <a:cs typeface="Calibri"/>
              </a:rPr>
              <a:t>учебная</a:t>
            </a:r>
            <a:r>
              <a:rPr sz="2000" i="1" spc="-65">
                <a:latin typeface="Calibri"/>
                <a:cs typeface="Calibri"/>
              </a:rPr>
              <a:t> </a:t>
            </a:r>
            <a:r>
              <a:rPr sz="2000" i="1" spc="-10">
                <a:latin typeface="Calibri"/>
                <a:cs typeface="Calibri"/>
              </a:rPr>
              <a:t>неделя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01350" y="139953"/>
            <a:ext cx="11195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>
                <a:solidFill>
                  <a:srgbClr val="003399"/>
                </a:solidFill>
                <a:latin typeface="Calibri"/>
                <a:cs typeface="Calibri"/>
              </a:rPr>
              <a:t>Вариант</a:t>
            </a:r>
            <a:r>
              <a:rPr sz="2000" b="1" spc="-2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2000" b="1" spc="-50">
                <a:solidFill>
                  <a:srgbClr val="003399"/>
                </a:solidFill>
                <a:latin typeface="Calibri"/>
                <a:cs typeface="Calibri"/>
              </a:rPr>
              <a:t>2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83220" y="6192113"/>
            <a:ext cx="3615054" cy="5346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ФРП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по</a:t>
            </a:r>
            <a:r>
              <a:rPr sz="1400" b="1" spc="-3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всем</a:t>
            </a:r>
            <a:r>
              <a:rPr sz="1400" b="1" spc="-3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учебным</a:t>
            </a:r>
            <a:r>
              <a:rPr sz="1400" b="1" spc="-15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предметам</a:t>
            </a:r>
            <a:r>
              <a:rPr sz="1400" b="1" spc="-4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00AF50"/>
                </a:solidFill>
                <a:latin typeface="Calibri"/>
                <a:cs typeface="Calibri"/>
              </a:rPr>
              <a:t>на</a:t>
            </a:r>
            <a:r>
              <a:rPr sz="1400" b="1" spc="-25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00AF50"/>
                </a:solidFill>
                <a:latin typeface="Calibri"/>
                <a:cs typeface="Calibri"/>
              </a:rPr>
              <a:t>портале: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1400" u="sng" spc="-2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https://edsoo.ru/rabochie-</a:t>
            </a:r>
            <a:r>
              <a:rPr sz="14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programmy/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368669" y="3151784"/>
            <a:ext cx="887094" cy="409575"/>
            <a:chOff x="6368669" y="3151784"/>
            <a:chExt cx="887094" cy="409575"/>
          </a:xfrm>
        </p:grpSpPr>
        <p:sp>
          <p:nvSpPr>
            <p:cNvPr id="6" name="object 6"/>
            <p:cNvSpPr/>
            <p:nvPr/>
          </p:nvSpPr>
          <p:spPr>
            <a:xfrm>
              <a:off x="6368669" y="3151784"/>
              <a:ext cx="474345" cy="189230"/>
            </a:xfrm>
            <a:custGeom>
              <a:rect l="l" t="t" r="r" b="b"/>
              <a:pathLst>
                <a:path w="474345" h="189229">
                  <a:moveTo>
                    <a:pt x="474129" y="0"/>
                  </a:moveTo>
                  <a:lnTo>
                    <a:pt x="0" y="0"/>
                  </a:lnTo>
                  <a:lnTo>
                    <a:pt x="0" y="188696"/>
                  </a:lnTo>
                  <a:lnTo>
                    <a:pt x="474129" y="188696"/>
                  </a:lnTo>
                  <a:lnTo>
                    <a:pt x="474129" y="0"/>
                  </a:lnTo>
                  <a:close/>
                </a:path>
              </a:pathLst>
            </a:custGeom>
            <a:solidFill>
              <a:srgbClr val="C5DF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42760" y="3151784"/>
              <a:ext cx="413384" cy="189230"/>
            </a:xfrm>
            <a:custGeom>
              <a:rect l="l" t="t" r="r" b="b"/>
              <a:pathLst>
                <a:path w="413384" h="189229">
                  <a:moveTo>
                    <a:pt x="412864" y="0"/>
                  </a:moveTo>
                  <a:lnTo>
                    <a:pt x="0" y="0"/>
                  </a:lnTo>
                  <a:lnTo>
                    <a:pt x="0" y="188696"/>
                  </a:lnTo>
                  <a:lnTo>
                    <a:pt x="412864" y="188696"/>
                  </a:lnTo>
                  <a:lnTo>
                    <a:pt x="412864" y="0"/>
                  </a:lnTo>
                  <a:close/>
                </a:path>
              </a:pathLst>
            </a:custGeom>
            <a:solidFill>
              <a:srgbClr val="F8C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368669" y="3340480"/>
              <a:ext cx="474345" cy="220979"/>
            </a:xfrm>
            <a:custGeom>
              <a:rect l="l" t="t" r="r" b="b"/>
              <a:pathLst>
                <a:path w="474345" h="220978">
                  <a:moveTo>
                    <a:pt x="474129" y="0"/>
                  </a:moveTo>
                  <a:lnTo>
                    <a:pt x="0" y="0"/>
                  </a:lnTo>
                  <a:lnTo>
                    <a:pt x="0" y="220725"/>
                  </a:lnTo>
                  <a:lnTo>
                    <a:pt x="474129" y="220725"/>
                  </a:lnTo>
                  <a:lnTo>
                    <a:pt x="474129" y="0"/>
                  </a:lnTo>
                  <a:close/>
                </a:path>
              </a:pathLst>
            </a:custGeom>
            <a:solidFill>
              <a:srgbClr val="C5DF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842760" y="3340480"/>
              <a:ext cx="413384" cy="220979"/>
            </a:xfrm>
            <a:custGeom>
              <a:rect l="l" t="t" r="r" b="b"/>
              <a:pathLst>
                <a:path w="413384" h="220978">
                  <a:moveTo>
                    <a:pt x="412864" y="0"/>
                  </a:moveTo>
                  <a:lnTo>
                    <a:pt x="0" y="0"/>
                  </a:lnTo>
                  <a:lnTo>
                    <a:pt x="0" y="220725"/>
                  </a:lnTo>
                  <a:lnTo>
                    <a:pt x="412864" y="220725"/>
                  </a:lnTo>
                  <a:lnTo>
                    <a:pt x="412864" y="0"/>
                  </a:lnTo>
                  <a:close/>
                </a:path>
              </a:pathLst>
            </a:custGeom>
            <a:solidFill>
              <a:srgbClr val="F8CA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283362" y="5977889"/>
            <a:ext cx="6972300" cy="82550"/>
          </a:xfrm>
          <a:custGeom>
            <a:rect l="l" t="t" r="r" b="b"/>
            <a:pathLst>
              <a:path w="6972300" h="82550">
                <a:moveTo>
                  <a:pt x="5082108" y="0"/>
                </a:moveTo>
                <a:lnTo>
                  <a:pt x="4602734" y="0"/>
                </a:lnTo>
                <a:lnTo>
                  <a:pt x="0" y="0"/>
                </a:lnTo>
                <a:lnTo>
                  <a:pt x="0" y="82016"/>
                </a:lnTo>
                <a:lnTo>
                  <a:pt x="4602708" y="82016"/>
                </a:lnTo>
                <a:lnTo>
                  <a:pt x="5082108" y="82016"/>
                </a:lnTo>
                <a:lnTo>
                  <a:pt x="5082108" y="0"/>
                </a:lnTo>
                <a:close/>
              </a:path>
              <a:path w="6972300" h="82550">
                <a:moveTo>
                  <a:pt x="6972262" y="0"/>
                </a:moveTo>
                <a:lnTo>
                  <a:pt x="6972262" y="0"/>
                </a:lnTo>
                <a:lnTo>
                  <a:pt x="5082133" y="0"/>
                </a:lnTo>
                <a:lnTo>
                  <a:pt x="5082133" y="82016"/>
                </a:lnTo>
                <a:lnTo>
                  <a:pt x="6972262" y="82016"/>
                </a:lnTo>
                <a:lnTo>
                  <a:pt x="6972262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77012" y="682625"/>
          <a:ext cx="6973568" cy="5725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13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1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43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33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1475"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591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Учебные</a:t>
                      </a:r>
                      <a:r>
                        <a:rPr sz="1200" b="1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предметы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317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Учебные</a:t>
                      </a:r>
                      <a:r>
                        <a:rPr sz="1200" b="1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модули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gridSpan="5">
                  <a:txBody>
                    <a:bodyPr vert="horz" wrap="square"/>
                    <a:lstStyle/>
                    <a:p>
                      <a:pPr marL="37465" algn="ctr">
                        <a:lnSpc>
                          <a:spcPts val="1415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Классы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(количество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часов</a:t>
                      </a:r>
                      <a:r>
                        <a:rPr sz="1200" b="1" spc="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в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1410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неделю)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9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V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VI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VII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0">
                          <a:latin typeface="Calibri"/>
                          <a:cs typeface="Calibri"/>
                        </a:rPr>
                        <a:t>VIII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IX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770">
                <a:tc gridSpan="7"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10">
                          <a:latin typeface="Calibri"/>
                          <a:cs typeface="Calibri"/>
                        </a:rPr>
                        <a:t>Обязательная </a:t>
                      </a:r>
                      <a:r>
                        <a:rPr sz="1400" b="1" spc="-20">
                          <a:latin typeface="Calibri"/>
                          <a:cs typeface="Calibri"/>
                        </a:rPr>
                        <a:t>часть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Русский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490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Иностранный</a:t>
                      </a:r>
                      <a:r>
                        <a:rPr sz="1200" b="1" spc="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95"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Математика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Алгебра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59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Геометрия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7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Вероятность</a:t>
                      </a:r>
                      <a:r>
                        <a:rPr sz="1200" b="1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и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ts val="140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статистика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7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Информатика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История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5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2,5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34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b="1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Обществознание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b="1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83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География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960"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Физика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Химия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Биология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5580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30"/>
                        </a:lnSpc>
                        <a:spcBef>
                          <a:spcPts val="1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Изобразительное</a:t>
                      </a:r>
                      <a:r>
                        <a:rPr sz="1200" b="1" spc="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искусство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30"/>
                        </a:lnSpc>
                        <a:spcBef>
                          <a:spcPts val="1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430"/>
                        </a:lnSpc>
                        <a:spcBef>
                          <a:spcPts val="1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430"/>
                        </a:lnSpc>
                        <a:spcBef>
                          <a:spcPts val="1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Музыка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595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Труд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(технология)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ts val="1385"/>
                        </a:lnSpc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6220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Основы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безопасности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защиты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Родины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6220"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Физическая</a:t>
                      </a:r>
                      <a:r>
                        <a:rPr sz="1200" b="1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культура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3556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R="2730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spc="-25">
                          <a:latin typeface="Calibri"/>
                          <a:cs typeface="Calibri"/>
                        </a:rPr>
                        <a:t>2*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4310"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00" b="1" i="1">
                          <a:latin typeface="Calibri"/>
                          <a:cs typeface="Calibri"/>
                        </a:rPr>
                        <a:t>Итого,</a:t>
                      </a:r>
                      <a:r>
                        <a:rPr sz="1100" b="1" i="1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>
                          <a:latin typeface="Calibri"/>
                          <a:cs typeface="Calibri"/>
                        </a:rPr>
                        <a:t>обязательная</a:t>
                      </a:r>
                      <a:r>
                        <a:rPr sz="1100" b="1" i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10">
                          <a:latin typeface="Calibri"/>
                          <a:cs typeface="Calibri"/>
                        </a:rPr>
                        <a:t>часть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425"/>
                        </a:lnSpc>
                        <a:spcBef>
                          <a:spcPts val="5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27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5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28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5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425"/>
                        </a:lnSpc>
                        <a:spcBef>
                          <a:spcPts val="5"/>
                        </a:spcBef>
                      </a:pPr>
                      <a:r>
                        <a:rPr sz="1200" b="1" i="1" spc="-25">
                          <a:latin typeface="Calibri"/>
                          <a:cs typeface="Calibri"/>
                        </a:rPr>
                        <a:t>31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425"/>
                        </a:lnSpc>
                        <a:spcBef>
                          <a:spcPts val="5"/>
                        </a:spcBef>
                      </a:pPr>
                      <a:r>
                        <a:rPr sz="1200" b="1" i="1" spc="-20">
                          <a:latin typeface="Calibri"/>
                          <a:cs typeface="Calibri"/>
                        </a:rPr>
                        <a:t>32,5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7635">
                <a:tc gridSpan="7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358775">
                <a:tc gridSpan="2">
                  <a:txBody>
                    <a:bodyPr vert="horz" wrap="square"/>
                    <a:lstStyle/>
                    <a:p>
                      <a:pPr marL="36195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100" b="1">
                          <a:latin typeface="Calibri"/>
                          <a:cs typeface="Calibri"/>
                        </a:rPr>
                        <a:t>Часть,</a:t>
                      </a:r>
                      <a:r>
                        <a:rPr sz="11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формируемая</a:t>
                      </a:r>
                      <a:r>
                        <a:rPr sz="11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участниками</a:t>
                      </a:r>
                      <a:r>
                        <a:rPr sz="1100" b="1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образовательных</a:t>
                      </a:r>
                      <a:r>
                        <a:rPr sz="1100" b="1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>
                          <a:latin typeface="Calibri"/>
                          <a:cs typeface="Calibri"/>
                        </a:rPr>
                        <a:t>отношений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25">
                          <a:latin typeface="Calibri"/>
                          <a:cs typeface="Calibri"/>
                        </a:rPr>
                        <a:t>3,5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360680">
                <a:tc gridSpan="2">
                  <a:txBody>
                    <a:bodyPr vert="horz" wrap="square"/>
                    <a:lstStyle/>
                    <a:p>
                      <a:pPr marL="749300" marR="89535" indent="-65278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00">
                          <a:latin typeface="Calibri"/>
                          <a:cs typeface="Calibri"/>
                        </a:rPr>
                        <a:t>Максимально</a:t>
                      </a:r>
                      <a:r>
                        <a:rPr sz="11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допустимая</a:t>
                      </a:r>
                      <a:r>
                        <a:rPr sz="11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недельная</a:t>
                      </a:r>
                      <a:r>
                        <a:rPr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нагрузка</a:t>
                      </a:r>
                      <a:r>
                        <a:rPr sz="11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(при</a:t>
                      </a:r>
                      <a:r>
                        <a:rPr sz="11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>
                          <a:latin typeface="Calibri"/>
                          <a:cs typeface="Calibri"/>
                        </a:rPr>
                        <a:t>5-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дневной</a:t>
                      </a:r>
                      <a:r>
                        <a:rPr sz="1100" b="1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>
                          <a:latin typeface="Calibri"/>
                          <a:cs typeface="Calibri"/>
                        </a:rPr>
                        <a:t>неделе),</a:t>
                      </a:r>
                      <a:r>
                        <a:rPr sz="1100" b="1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 соответствии</a:t>
                      </a:r>
                      <a:r>
                        <a:rPr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с</a:t>
                      </a:r>
                      <a:r>
                        <a:rPr sz="11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санитарными</a:t>
                      </a:r>
                      <a:r>
                        <a:rPr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правилами</a:t>
                      </a:r>
                      <a:r>
                        <a:rPr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>
                          <a:latin typeface="Calibri"/>
                          <a:cs typeface="Calibri"/>
                        </a:rPr>
                        <a:t>нормами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b="1" spc="-25">
                          <a:latin typeface="Calibri"/>
                          <a:cs typeface="Calibri"/>
                        </a:rPr>
                        <a:t>36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7255764" y="938783"/>
            <a:ext cx="4823460" cy="2481580"/>
            <a:chOff x="7255764" y="938783"/>
            <a:chExt cx="4823460" cy="2481580"/>
          </a:xfrm>
        </p:grpSpPr>
        <p:sp>
          <p:nvSpPr>
            <p:cNvPr id="13" name="object 13"/>
            <p:cNvSpPr/>
            <p:nvPr/>
          </p:nvSpPr>
          <p:spPr>
            <a:xfrm>
              <a:off x="7424166" y="948689"/>
              <a:ext cx="4645660" cy="2461260"/>
            </a:xfrm>
            <a:custGeom>
              <a:rect l="l" t="t" r="r" b="b"/>
              <a:pathLst>
                <a:path w="4645659" h="2461260">
                  <a:moveTo>
                    <a:pt x="4645152" y="0"/>
                  </a:moveTo>
                  <a:lnTo>
                    <a:pt x="0" y="0"/>
                  </a:lnTo>
                  <a:lnTo>
                    <a:pt x="0" y="2461260"/>
                  </a:lnTo>
                  <a:lnTo>
                    <a:pt x="4645152" y="2461260"/>
                  </a:lnTo>
                  <a:lnTo>
                    <a:pt x="4645152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424166" y="948689"/>
              <a:ext cx="4645660" cy="2461260"/>
            </a:xfrm>
            <a:custGeom>
              <a:rect l="l" t="t" r="r" b="b"/>
              <a:pathLst>
                <a:path w="4645659" h="2461260">
                  <a:moveTo>
                    <a:pt x="0" y="2461260"/>
                  </a:moveTo>
                  <a:lnTo>
                    <a:pt x="4645152" y="2461260"/>
                  </a:lnTo>
                  <a:lnTo>
                    <a:pt x="4645152" y="0"/>
                  </a:lnTo>
                  <a:lnTo>
                    <a:pt x="0" y="0"/>
                  </a:lnTo>
                  <a:lnTo>
                    <a:pt x="0" y="2461260"/>
                  </a:lnTo>
                  <a:close/>
                </a:path>
              </a:pathLst>
            </a:custGeom>
            <a:ln w="19812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512683" y="2539872"/>
              <a:ext cx="2938780" cy="376555"/>
            </a:xfrm>
            <a:custGeom>
              <a:rect l="l" t="t" r="r" b="b"/>
              <a:pathLst>
                <a:path w="2938779" h="376555">
                  <a:moveTo>
                    <a:pt x="38100" y="0"/>
                  </a:moveTo>
                  <a:lnTo>
                    <a:pt x="0" y="0"/>
                  </a:lnTo>
                  <a:lnTo>
                    <a:pt x="0" y="10668"/>
                  </a:lnTo>
                  <a:lnTo>
                    <a:pt x="38100" y="10668"/>
                  </a:lnTo>
                  <a:lnTo>
                    <a:pt x="38100" y="0"/>
                  </a:lnTo>
                  <a:close/>
                </a:path>
                <a:path w="2938779" h="376555">
                  <a:moveTo>
                    <a:pt x="2938272" y="365760"/>
                  </a:moveTo>
                  <a:lnTo>
                    <a:pt x="2906268" y="365760"/>
                  </a:lnTo>
                  <a:lnTo>
                    <a:pt x="2906268" y="376428"/>
                  </a:lnTo>
                  <a:lnTo>
                    <a:pt x="2938272" y="376428"/>
                  </a:lnTo>
                  <a:lnTo>
                    <a:pt x="2938272" y="3657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255764" y="2882773"/>
              <a:ext cx="436245" cy="315595"/>
            </a:xfrm>
            <a:custGeom>
              <a:rect l="l" t="t" r="r" b="b"/>
              <a:pathLst>
                <a:path w="436245" h="315594">
                  <a:moveTo>
                    <a:pt x="39624" y="240284"/>
                  </a:moveTo>
                  <a:lnTo>
                    <a:pt x="0" y="315594"/>
                  </a:lnTo>
                  <a:lnTo>
                    <a:pt x="84074" y="302132"/>
                  </a:lnTo>
                  <a:lnTo>
                    <a:pt x="70839" y="283717"/>
                  </a:lnTo>
                  <a:lnTo>
                    <a:pt x="55244" y="283717"/>
                  </a:lnTo>
                  <a:lnTo>
                    <a:pt x="47878" y="273430"/>
                  </a:lnTo>
                  <a:lnTo>
                    <a:pt x="58148" y="266058"/>
                  </a:lnTo>
                  <a:lnTo>
                    <a:pt x="39624" y="240284"/>
                  </a:lnTo>
                  <a:close/>
                </a:path>
                <a:path w="436245" h="315594">
                  <a:moveTo>
                    <a:pt x="58148" y="266058"/>
                  </a:moveTo>
                  <a:lnTo>
                    <a:pt x="47878" y="273430"/>
                  </a:lnTo>
                  <a:lnTo>
                    <a:pt x="55244" y="283717"/>
                  </a:lnTo>
                  <a:lnTo>
                    <a:pt x="65533" y="276335"/>
                  </a:lnTo>
                  <a:lnTo>
                    <a:pt x="58148" y="266058"/>
                  </a:lnTo>
                  <a:close/>
                </a:path>
                <a:path w="436245" h="315594">
                  <a:moveTo>
                    <a:pt x="65533" y="276335"/>
                  </a:moveTo>
                  <a:lnTo>
                    <a:pt x="55244" y="283717"/>
                  </a:lnTo>
                  <a:lnTo>
                    <a:pt x="70839" y="283717"/>
                  </a:lnTo>
                  <a:lnTo>
                    <a:pt x="65533" y="276335"/>
                  </a:lnTo>
                  <a:close/>
                </a:path>
                <a:path w="436245" h="315594">
                  <a:moveTo>
                    <a:pt x="428751" y="0"/>
                  </a:moveTo>
                  <a:lnTo>
                    <a:pt x="58148" y="266058"/>
                  </a:lnTo>
                  <a:lnTo>
                    <a:pt x="65533" y="276335"/>
                  </a:lnTo>
                  <a:lnTo>
                    <a:pt x="436117" y="10413"/>
                  </a:lnTo>
                  <a:lnTo>
                    <a:pt x="42875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407402" y="588645"/>
            <a:ext cx="4606925" cy="2705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b="1">
                <a:latin typeface="Calibri"/>
                <a:cs typeface="Calibri"/>
              </a:rPr>
              <a:t>При</a:t>
            </a:r>
            <a:r>
              <a:rPr sz="1350" b="1" spc="-20">
                <a:latin typeface="Calibri"/>
                <a:cs typeface="Calibri"/>
              </a:rPr>
              <a:t> </a:t>
            </a:r>
            <a:r>
              <a:rPr sz="1350" b="1" spc="-10">
                <a:latin typeface="Calibri"/>
                <a:cs typeface="Calibri"/>
              </a:rPr>
              <a:t>разработке</a:t>
            </a:r>
            <a:r>
              <a:rPr sz="1350" b="1" spc="-4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учебного</a:t>
            </a:r>
            <a:r>
              <a:rPr sz="1350" b="1" spc="-45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плана</a:t>
            </a:r>
            <a:r>
              <a:rPr sz="1350" b="1" spc="-3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ОУ</a:t>
            </a:r>
            <a:r>
              <a:rPr sz="1350" b="1" spc="-20">
                <a:latin typeface="Calibri"/>
                <a:cs typeface="Calibri"/>
              </a:rPr>
              <a:t> </a:t>
            </a:r>
            <a:r>
              <a:rPr sz="1350" b="1">
                <a:latin typeface="Calibri"/>
                <a:cs typeface="Calibri"/>
              </a:rPr>
              <a:t>обращаем</a:t>
            </a:r>
            <a:r>
              <a:rPr sz="1350" b="1" spc="-55">
                <a:latin typeface="Calibri"/>
                <a:cs typeface="Calibri"/>
              </a:rPr>
              <a:t> </a:t>
            </a:r>
            <a:r>
              <a:rPr sz="1350" b="1" spc="-10">
                <a:latin typeface="Calibri"/>
                <a:cs typeface="Calibri"/>
              </a:rPr>
              <a:t>внимание</a:t>
            </a:r>
            <a:r>
              <a:rPr sz="1350" b="1" spc="-55">
                <a:latin typeface="Calibri"/>
                <a:cs typeface="Calibri"/>
              </a:rPr>
              <a:t> </a:t>
            </a:r>
            <a:r>
              <a:rPr sz="1350" b="1" spc="-25">
                <a:latin typeface="Calibri"/>
                <a:cs typeface="Calibri"/>
              </a:rPr>
              <a:t>на:</a:t>
            </a:r>
            <a:endParaRPr sz="13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350">
              <a:latin typeface="Calibri"/>
              <a:cs typeface="Calibri"/>
            </a:endParaRPr>
          </a:p>
          <a:p>
            <a:pPr marL="62230">
              <a:lnSpc>
                <a:spcPct val="100000"/>
              </a:lnSpc>
              <a:spcBef>
                <a:spcPts val="5"/>
              </a:spcBef>
            </a:pPr>
            <a:r>
              <a:rPr sz="1600" b="1" spc="-10">
                <a:solidFill>
                  <a:srgbClr val="4471C4"/>
                </a:solidFill>
                <a:latin typeface="Calibri"/>
                <a:cs typeface="Calibri"/>
              </a:rPr>
              <a:t>Обязательную</a:t>
            </a:r>
            <a:r>
              <a:rPr sz="1600" b="1" spc="-2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4471C4"/>
                </a:solidFill>
                <a:latin typeface="Calibri"/>
                <a:cs typeface="Calibri"/>
              </a:rPr>
              <a:t>часть:</a:t>
            </a:r>
            <a:endParaRPr sz="1600">
              <a:latin typeface="Calibri"/>
              <a:cs typeface="Calibri"/>
            </a:endParaRPr>
          </a:p>
          <a:p>
            <a:pPr marL="348615" indent="-286385">
              <a:lnSpc>
                <a:spcPct val="100000"/>
              </a:lnSpc>
              <a:spcBef>
                <a:spcPts val="25"/>
              </a:spcBef>
              <a:buFont typeface="Wingdings"/>
              <a:buChar char=""/>
              <a:tabLst>
                <a:tab pos="348615"/>
              </a:tabLst>
            </a:pPr>
            <a:r>
              <a:rPr sz="1200" spc="-10">
                <a:latin typeface="Calibri"/>
                <a:cs typeface="Calibri"/>
              </a:rPr>
              <a:t>количество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часов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по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каждому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предмету</a:t>
            </a:r>
            <a:r>
              <a:rPr sz="1200" spc="-5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не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может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быть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меньше,</a:t>
            </a:r>
            <a:endParaRPr sz="1200">
              <a:latin typeface="Calibri"/>
              <a:cs typeface="Calibri"/>
            </a:endParaRPr>
          </a:p>
          <a:p>
            <a:pPr marL="348615">
              <a:lnSpc>
                <a:spcPct val="100000"/>
              </a:lnSpc>
            </a:pPr>
            <a:r>
              <a:rPr sz="1200">
                <a:latin typeface="Calibri"/>
                <a:cs typeface="Calibri"/>
              </a:rPr>
              <a:t>чем</a:t>
            </a:r>
            <a:r>
              <a:rPr sz="1200" spc="1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предусмотрено </a:t>
            </a:r>
            <a:r>
              <a:rPr sz="1200" spc="-20">
                <a:latin typeface="Calibri"/>
                <a:cs typeface="Calibri"/>
              </a:rPr>
              <a:t>ФРП;</a:t>
            </a:r>
            <a:endParaRPr sz="1200">
              <a:latin typeface="Calibri"/>
              <a:cs typeface="Calibri"/>
            </a:endParaRPr>
          </a:p>
          <a:p>
            <a:pPr marL="348615" marR="5080" indent="-28702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48615"/>
              </a:tabLst>
            </a:pPr>
            <a:r>
              <a:rPr sz="1200">
                <a:latin typeface="Calibri"/>
                <a:cs typeface="Calibri"/>
              </a:rPr>
              <a:t>изучение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родного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языка</a:t>
            </a:r>
            <a:r>
              <a:rPr sz="1200" spc="-1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родной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литературы</a:t>
            </a:r>
            <a:r>
              <a:rPr sz="1200" spc="-6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из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числа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языков народов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РФ</a:t>
            </a:r>
            <a:r>
              <a:rPr sz="1200" spc="-10">
                <a:latin typeface="Calibri"/>
                <a:cs typeface="Calibri"/>
              </a:rPr>
              <a:t> осуществляется</a:t>
            </a:r>
            <a:r>
              <a:rPr sz="1200" spc="35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при</a:t>
            </a:r>
            <a:r>
              <a:rPr sz="1200" b="1" spc="-5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наличии</a:t>
            </a:r>
            <a:r>
              <a:rPr sz="1200" b="1" spc="-45">
                <a:latin typeface="Calibri"/>
                <a:cs typeface="Calibri"/>
              </a:rPr>
              <a:t> </a:t>
            </a:r>
            <a:r>
              <a:rPr sz="1200" b="1" spc="-10">
                <a:latin typeface="Calibri"/>
                <a:cs typeface="Calibri"/>
              </a:rPr>
              <a:t>возможностей</a:t>
            </a:r>
            <a:r>
              <a:rPr sz="1200" b="1" spc="-25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ОУ и</a:t>
            </a:r>
            <a:r>
              <a:rPr sz="1200" b="1" spc="-15">
                <a:latin typeface="Calibri"/>
                <a:cs typeface="Calibri"/>
              </a:rPr>
              <a:t> </a:t>
            </a:r>
            <a:r>
              <a:rPr sz="1200" b="1" spc="-25">
                <a:latin typeface="Calibri"/>
                <a:cs typeface="Calibri"/>
              </a:rPr>
              <a:t>по </a:t>
            </a:r>
            <a:r>
              <a:rPr sz="1200" b="1">
                <a:latin typeface="Calibri"/>
                <a:cs typeface="Calibri"/>
              </a:rPr>
              <a:t>заявлению</a:t>
            </a:r>
            <a:r>
              <a:rPr sz="1200" b="1" spc="-70">
                <a:latin typeface="Calibri"/>
                <a:cs typeface="Calibri"/>
              </a:rPr>
              <a:t> </a:t>
            </a:r>
            <a:r>
              <a:rPr sz="1200" b="1" spc="-10">
                <a:latin typeface="Calibri"/>
                <a:cs typeface="Calibri"/>
              </a:rPr>
              <a:t>родителей</a:t>
            </a:r>
            <a:r>
              <a:rPr sz="1200" b="1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(законных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представителей)</a:t>
            </a:r>
            <a:endParaRPr sz="1200">
              <a:latin typeface="Calibri"/>
              <a:cs typeface="Calibri"/>
            </a:endParaRPr>
          </a:p>
          <a:p>
            <a:pPr marL="348615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несовершеннолетних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обучающихся</a:t>
            </a:r>
            <a:r>
              <a:rPr sz="1200" spc="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(см.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вариант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№4</a:t>
            </a:r>
            <a:r>
              <a:rPr sz="1200" spc="-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ФУП</a:t>
            </a:r>
            <a:r>
              <a:rPr sz="1200" spc="-10">
                <a:latin typeface="Calibri"/>
                <a:cs typeface="Calibri"/>
              </a:rPr>
              <a:t> ООО);</a:t>
            </a:r>
            <a:endParaRPr sz="1200">
              <a:latin typeface="Calibri"/>
              <a:cs typeface="Calibri"/>
            </a:endParaRPr>
          </a:p>
          <a:p>
            <a:pPr marL="348615" indent="-286385">
              <a:lnSpc>
                <a:spcPct val="100000"/>
              </a:lnSpc>
              <a:buFont typeface="Wingdings"/>
              <a:buChar char=""/>
              <a:tabLst>
                <a:tab pos="348615"/>
              </a:tabLst>
            </a:pP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ИСКЛЮЧЕН</a:t>
            </a:r>
            <a:r>
              <a:rPr sz="12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учебный</a:t>
            </a:r>
            <a:r>
              <a:rPr sz="1200" spc="-5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предмет</a:t>
            </a:r>
            <a:r>
              <a:rPr sz="1200" spc="-50">
                <a:latin typeface="Calibri"/>
                <a:cs typeface="Calibri"/>
              </a:rPr>
              <a:t> </a:t>
            </a:r>
            <a:r>
              <a:rPr sz="1200" spc="-10">
                <a:solidFill>
                  <a:srgbClr val="FF0000"/>
                </a:solidFill>
                <a:latin typeface="Calibri"/>
                <a:cs typeface="Calibri"/>
              </a:rPr>
              <a:t>«</a:t>
            </a:r>
            <a:r>
              <a:rPr sz="1200" b="1" spc="-10">
                <a:solidFill>
                  <a:srgbClr val="FF0000"/>
                </a:solidFill>
                <a:latin typeface="Calibri"/>
                <a:cs typeface="Calibri"/>
              </a:rPr>
              <a:t>ОДНКНР»</a:t>
            </a:r>
            <a:endParaRPr sz="1200">
              <a:latin typeface="Calibri"/>
              <a:cs typeface="Calibri"/>
            </a:endParaRPr>
          </a:p>
          <a:p>
            <a:pPr marL="340995">
              <a:lnSpc>
                <a:spcPct val="100000"/>
              </a:lnSpc>
            </a:pPr>
            <a:r>
              <a:rPr sz="1200" b="1" i="1">
                <a:latin typeface="Calibri"/>
                <a:cs typeface="Calibri"/>
              </a:rPr>
              <a:t>(приказ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19.02.2024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№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 spc="-20">
                <a:latin typeface="Calibri"/>
                <a:cs typeface="Calibri"/>
              </a:rPr>
              <a:t>110)</a:t>
            </a:r>
            <a:endParaRPr sz="1200">
              <a:latin typeface="Calibri"/>
              <a:cs typeface="Calibri"/>
            </a:endParaRPr>
          </a:p>
          <a:p>
            <a:pPr marL="348615" indent="-286385">
              <a:lnSpc>
                <a:spcPct val="100000"/>
              </a:lnSpc>
              <a:buFont typeface="Wingdings"/>
              <a:buChar char=""/>
              <a:tabLst>
                <a:tab pos="348615"/>
              </a:tabLst>
            </a:pPr>
            <a:r>
              <a:rPr sz="1200" spc="-10">
                <a:latin typeface="Calibri"/>
                <a:cs typeface="Calibri"/>
              </a:rPr>
              <a:t>Преподавание</a:t>
            </a:r>
            <a:r>
              <a:rPr sz="1200" spc="10">
                <a:latin typeface="Calibri"/>
                <a:cs typeface="Calibri"/>
              </a:rPr>
              <a:t> </a:t>
            </a:r>
            <a:r>
              <a:rPr sz="1200" b="1">
                <a:solidFill>
                  <a:srgbClr val="FF0000"/>
                </a:solidFill>
                <a:latin typeface="Calibri"/>
                <a:cs typeface="Calibri"/>
              </a:rPr>
              <a:t>истории</a:t>
            </a:r>
            <a:r>
              <a:rPr sz="12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и</a:t>
            </a:r>
            <a:r>
              <a:rPr sz="1200" spc="15">
                <a:latin typeface="Calibri"/>
                <a:cs typeface="Calibri"/>
              </a:rPr>
              <a:t> </a:t>
            </a:r>
            <a:r>
              <a:rPr sz="1200" b="1" spc="-10">
                <a:solidFill>
                  <a:srgbClr val="FF0000"/>
                </a:solidFill>
                <a:latin typeface="Calibri"/>
                <a:cs typeface="Calibri"/>
              </a:rPr>
              <a:t>обществознания</a:t>
            </a:r>
            <a:r>
              <a:rPr sz="12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в </a:t>
            </a:r>
            <a:r>
              <a:rPr sz="1200" b="1" u="sng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8-</a:t>
            </a: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9 классах</a:t>
            </a:r>
            <a:r>
              <a:rPr sz="12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остается</a:t>
            </a:r>
            <a:endParaRPr sz="1200">
              <a:latin typeface="Calibri"/>
              <a:cs typeface="Calibri"/>
            </a:endParaRPr>
          </a:p>
          <a:p>
            <a:pPr marL="348615">
              <a:lnSpc>
                <a:spcPts val="1420"/>
              </a:lnSpc>
            </a:pPr>
            <a:r>
              <a:rPr sz="12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БЕЗ</a:t>
            </a:r>
            <a:r>
              <a:rPr sz="1200" b="1" u="sng" spc="-5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1200" b="1" u="sng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ИЗМЕНЕНИЙ</a:t>
            </a:r>
            <a:endParaRPr sz="1200">
              <a:latin typeface="Calibri"/>
              <a:cs typeface="Calibri"/>
            </a:endParaRPr>
          </a:p>
          <a:p>
            <a:pPr marL="329565">
              <a:lnSpc>
                <a:spcPts val="1420"/>
              </a:lnSpc>
            </a:pPr>
            <a:r>
              <a:rPr sz="1200" b="1" i="1">
                <a:latin typeface="Calibri"/>
                <a:cs typeface="Calibri"/>
              </a:rPr>
              <a:t>(стр.</a:t>
            </a:r>
            <a:r>
              <a:rPr sz="1200" b="1" i="1" spc="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2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приказа</a:t>
            </a:r>
            <a:r>
              <a:rPr sz="1200" b="1" i="1" spc="5">
                <a:latin typeface="Calibri"/>
                <a:cs typeface="Calibri"/>
              </a:rPr>
              <a:t>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1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1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09.10.2024</a:t>
            </a:r>
            <a:r>
              <a:rPr sz="1200" b="1" i="1" spc="-1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№</a:t>
            </a:r>
            <a:r>
              <a:rPr sz="1200" b="1" i="1" spc="-15">
                <a:latin typeface="Calibri"/>
                <a:cs typeface="Calibri"/>
              </a:rPr>
              <a:t> </a:t>
            </a:r>
            <a:r>
              <a:rPr sz="1200" b="1" i="1" spc="-20">
                <a:latin typeface="Calibri"/>
                <a:cs typeface="Calibri"/>
              </a:rPr>
              <a:t>704)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973323" y="6510528"/>
            <a:ext cx="1908175" cy="277495"/>
          </a:xfrm>
          <a:custGeom>
            <a:rect l="l" t="t" r="r" b="b"/>
            <a:pathLst>
              <a:path w="1908175" h="277495">
                <a:moveTo>
                  <a:pt x="1908048" y="0"/>
                </a:moveTo>
                <a:lnTo>
                  <a:pt x="0" y="0"/>
                </a:lnTo>
                <a:lnTo>
                  <a:pt x="0" y="277368"/>
                </a:lnTo>
                <a:lnTo>
                  <a:pt x="1908048" y="277368"/>
                </a:lnTo>
                <a:lnTo>
                  <a:pt x="1908048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53333" y="6535928"/>
            <a:ext cx="16700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>
                <a:latin typeface="Calibri"/>
                <a:cs typeface="Calibri"/>
              </a:rPr>
              <a:t>Обновлённый </a:t>
            </a:r>
            <a:r>
              <a:rPr sz="1200">
                <a:latin typeface="Calibri"/>
                <a:cs typeface="Calibri"/>
              </a:rPr>
              <a:t>ФГОС</a:t>
            </a:r>
            <a:r>
              <a:rPr sz="1200" spc="-20">
                <a:latin typeface="Calibri"/>
                <a:cs typeface="Calibri"/>
              </a:rPr>
              <a:t> 2021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812035" y="6510528"/>
            <a:ext cx="1161415" cy="277495"/>
          </a:xfrm>
          <a:custGeom>
            <a:rect l="l" t="t" r="r" b="b"/>
            <a:pathLst>
              <a:path w="1161414" h="277495">
                <a:moveTo>
                  <a:pt x="1161288" y="0"/>
                </a:moveTo>
                <a:lnTo>
                  <a:pt x="0" y="0"/>
                </a:lnTo>
                <a:lnTo>
                  <a:pt x="0" y="277368"/>
                </a:lnTo>
                <a:lnTo>
                  <a:pt x="1161288" y="277368"/>
                </a:lnTo>
                <a:lnTo>
                  <a:pt x="1161288" y="0"/>
                </a:lnTo>
                <a:close/>
              </a:path>
            </a:pathLst>
          </a:custGeom>
          <a:solidFill>
            <a:srgbClr val="F8CA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890522" y="6535928"/>
            <a:ext cx="7194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>
                <a:latin typeface="Calibri"/>
                <a:cs typeface="Calibri"/>
              </a:rPr>
              <a:t>ФГОС</a:t>
            </a:r>
            <a:r>
              <a:rPr sz="1200" spc="-60">
                <a:latin typeface="Calibri"/>
                <a:cs typeface="Calibri"/>
              </a:rPr>
              <a:t> </a:t>
            </a:r>
            <a:r>
              <a:rPr sz="1200" spc="-20">
                <a:latin typeface="Calibri"/>
                <a:cs typeface="Calibri"/>
              </a:rPr>
              <a:t>2010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3027" y="6543547"/>
            <a:ext cx="143637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i="1">
                <a:latin typeface="Calibri"/>
                <a:cs typeface="Calibri"/>
              </a:rPr>
              <a:t>Условные</a:t>
            </a:r>
            <a:r>
              <a:rPr sz="1100" i="1" spc="-45">
                <a:latin typeface="Calibri"/>
                <a:cs typeface="Calibri"/>
              </a:rPr>
              <a:t> </a:t>
            </a:r>
            <a:r>
              <a:rPr sz="1100" i="1" spc="-10">
                <a:latin typeface="Calibri"/>
                <a:cs typeface="Calibri"/>
              </a:rPr>
              <a:t>обозначения: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403592" y="3621023"/>
            <a:ext cx="4655820" cy="2531745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33655" rIns="0" bIns="0" rtlCol="0">
            <a:spAutoFit/>
          </a:bodyPr>
          <a:lstStyle/>
          <a:p>
            <a:pPr marL="92075" marR="1484630">
              <a:lnSpc>
                <a:spcPct val="100000"/>
              </a:lnSpc>
              <a:spcBef>
                <a:spcPts val="265"/>
              </a:spcBef>
            </a:pPr>
            <a:r>
              <a:rPr sz="1600" b="1">
                <a:solidFill>
                  <a:srgbClr val="4471C4"/>
                </a:solidFill>
                <a:latin typeface="Calibri"/>
                <a:cs typeface="Calibri"/>
              </a:rPr>
              <a:t>Часть,</a:t>
            </a:r>
            <a:r>
              <a:rPr sz="1600" b="1" spc="-5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4471C4"/>
                </a:solidFill>
                <a:latin typeface="Calibri"/>
                <a:cs typeface="Calibri"/>
              </a:rPr>
              <a:t>формируемую</a:t>
            </a:r>
            <a:r>
              <a:rPr sz="1600" b="1" spc="-35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4471C4"/>
                </a:solidFill>
                <a:latin typeface="Calibri"/>
                <a:cs typeface="Calibri"/>
              </a:rPr>
              <a:t>участниками образовательных отношений:</a:t>
            </a:r>
            <a:endParaRPr sz="1600">
              <a:latin typeface="Calibri"/>
              <a:cs typeface="Calibri"/>
            </a:endParaRPr>
          </a:p>
          <a:p>
            <a:pPr marL="262890" marR="500380" indent="-171450">
              <a:lnSpc>
                <a:spcPct val="100000"/>
              </a:lnSpc>
              <a:spcBef>
                <a:spcPts val="25"/>
              </a:spcBef>
              <a:buFont typeface="Wingdings"/>
              <a:buChar char=""/>
              <a:tabLst>
                <a:tab pos="264160"/>
              </a:tabLst>
            </a:pPr>
            <a:r>
              <a:rPr sz="1200">
                <a:latin typeface="Calibri"/>
                <a:cs typeface="Calibri"/>
              </a:rPr>
              <a:t>«167.12.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При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реализации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вариантов</a:t>
            </a:r>
            <a:r>
              <a:rPr sz="1200" b="1" spc="-50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№№1-6</a:t>
            </a:r>
            <a:r>
              <a:rPr sz="1200" b="1" spc="-5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федерального 	</a:t>
            </a:r>
            <a:r>
              <a:rPr sz="1200">
                <a:latin typeface="Calibri"/>
                <a:cs typeface="Calibri"/>
              </a:rPr>
              <a:t>учебного</a:t>
            </a:r>
            <a:r>
              <a:rPr sz="1200" spc="-4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плана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количество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часов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на</a:t>
            </a:r>
            <a:r>
              <a:rPr sz="1200" spc="-3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физическую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культуру</a:t>
            </a:r>
            <a:endParaRPr sz="1200">
              <a:latin typeface="Calibri"/>
              <a:cs typeface="Calibri"/>
            </a:endParaRPr>
          </a:p>
          <a:p>
            <a:pPr marL="264160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составляет</a:t>
            </a:r>
            <a:r>
              <a:rPr sz="1200" spc="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2,</a:t>
            </a:r>
            <a:r>
              <a:rPr sz="1200" spc="1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третий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</a:t>
            </a:r>
            <a:r>
              <a:rPr sz="1200" spc="25">
                <a:latin typeface="Calibri"/>
                <a:cs typeface="Calibri"/>
              </a:rPr>
              <a:t> </a:t>
            </a:r>
            <a:r>
              <a:rPr sz="1200" b="1" spc="-10">
                <a:latin typeface="Calibri"/>
                <a:cs typeface="Calibri"/>
              </a:rPr>
              <a:t>рекомендуется</a:t>
            </a:r>
            <a:r>
              <a:rPr sz="1200" b="1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реализовывать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ОО</a:t>
            </a:r>
            <a:r>
              <a:rPr sz="1200" spc="25">
                <a:latin typeface="Calibri"/>
                <a:cs typeface="Calibri"/>
              </a:rPr>
              <a:t> </a:t>
            </a:r>
            <a:r>
              <a:rPr sz="1200" spc="-25">
                <a:latin typeface="Calibri"/>
                <a:cs typeface="Calibri"/>
              </a:rPr>
              <a:t>за</a:t>
            </a:r>
            <a:endParaRPr sz="1200">
              <a:latin typeface="Calibri"/>
              <a:cs typeface="Calibri"/>
            </a:endParaRPr>
          </a:p>
          <a:p>
            <a:pPr marL="264160">
              <a:lnSpc>
                <a:spcPct val="100000"/>
              </a:lnSpc>
              <a:spcBef>
                <a:spcPts val="5"/>
              </a:spcBef>
            </a:pPr>
            <a:r>
              <a:rPr sz="1200">
                <a:latin typeface="Calibri"/>
                <a:cs typeface="Calibri"/>
              </a:rPr>
              <a:t>счет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части,</a:t>
            </a:r>
            <a:r>
              <a:rPr sz="1200" spc="-20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формируемой</a:t>
            </a:r>
            <a:r>
              <a:rPr sz="1200" spc="-30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участниками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образовательных</a:t>
            </a:r>
            <a:endParaRPr sz="1200">
              <a:latin typeface="Calibri"/>
              <a:cs typeface="Calibri"/>
            </a:endParaRPr>
          </a:p>
          <a:p>
            <a:pPr marL="264160" marR="181610">
              <a:lnSpc>
                <a:spcPct val="100000"/>
              </a:lnSpc>
            </a:pPr>
            <a:r>
              <a:rPr sz="1200" spc="-10">
                <a:latin typeface="Calibri"/>
                <a:cs typeface="Calibri"/>
              </a:rPr>
              <a:t>отношений,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включая </a:t>
            </a:r>
            <a:r>
              <a:rPr sz="1200" spc="-10">
                <a:latin typeface="Calibri"/>
                <a:cs typeface="Calibri"/>
              </a:rPr>
              <a:t>использование</a:t>
            </a:r>
            <a:r>
              <a:rPr sz="1200">
                <a:latin typeface="Calibri"/>
                <a:cs typeface="Calibri"/>
              </a:rPr>
              <a:t> учебных</a:t>
            </a:r>
            <a:r>
              <a:rPr sz="1200" spc="-2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модулей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>
                <a:latin typeface="Calibri"/>
                <a:cs typeface="Calibri"/>
              </a:rPr>
              <a:t>по</a:t>
            </a:r>
            <a:r>
              <a:rPr sz="1200" spc="-15">
                <a:latin typeface="Calibri"/>
                <a:cs typeface="Calibri"/>
              </a:rPr>
              <a:t> </a:t>
            </a:r>
            <a:r>
              <a:rPr sz="1200" spc="-10">
                <a:latin typeface="Calibri"/>
                <a:cs typeface="Calibri"/>
              </a:rPr>
              <a:t>видам спорта.»</a:t>
            </a:r>
            <a:endParaRPr sz="1200">
              <a:latin typeface="Calibri"/>
              <a:cs typeface="Calibri"/>
            </a:endParaRPr>
          </a:p>
          <a:p>
            <a:pPr marL="267335">
              <a:lnSpc>
                <a:spcPct val="100000"/>
              </a:lnSpc>
            </a:pPr>
            <a:r>
              <a:rPr sz="1200" b="1" i="1">
                <a:latin typeface="Calibri"/>
                <a:cs typeface="Calibri"/>
              </a:rPr>
              <a:t>(стр.</a:t>
            </a:r>
            <a:r>
              <a:rPr sz="1200" b="1" i="1" spc="-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1045</a:t>
            </a:r>
            <a:r>
              <a:rPr sz="1200" b="1" i="1" spc="-1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приказа</a:t>
            </a:r>
            <a:r>
              <a:rPr sz="1200" b="1" i="1" spc="-20">
                <a:latin typeface="Calibri"/>
                <a:cs typeface="Calibri"/>
              </a:rPr>
              <a:t> </a:t>
            </a:r>
            <a:r>
              <a:rPr sz="1200" b="1" i="1" spc="-10">
                <a:latin typeface="Calibri"/>
                <a:cs typeface="Calibri"/>
              </a:rPr>
              <a:t>Минпросвещения</a:t>
            </a:r>
            <a:r>
              <a:rPr sz="1200" b="1" i="1" spc="1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РФ</a:t>
            </a:r>
            <a:r>
              <a:rPr sz="1200" b="1" i="1" spc="-25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от</a:t>
            </a:r>
            <a:r>
              <a:rPr sz="1200" b="1" i="1" spc="-20">
                <a:latin typeface="Calibri"/>
                <a:cs typeface="Calibri"/>
              </a:rPr>
              <a:t> </a:t>
            </a:r>
            <a:r>
              <a:rPr sz="1200" b="1" i="1">
                <a:latin typeface="Calibri"/>
                <a:cs typeface="Calibri"/>
              </a:rPr>
              <a:t>09.10.2024</a:t>
            </a:r>
            <a:r>
              <a:rPr sz="1200" b="1" i="1" spc="-5">
                <a:latin typeface="Calibri"/>
                <a:cs typeface="Calibri"/>
              </a:rPr>
              <a:t> </a:t>
            </a:r>
            <a:r>
              <a:rPr sz="1200" b="1" i="1" spc="-10">
                <a:latin typeface="Calibri"/>
                <a:cs typeface="Calibri"/>
              </a:rPr>
              <a:t>№704)</a:t>
            </a:r>
            <a:endParaRPr sz="1200">
              <a:latin typeface="Calibri"/>
              <a:cs typeface="Calibri"/>
            </a:endParaRPr>
          </a:p>
          <a:p>
            <a:pPr marL="332740" marR="720090" indent="-287020">
              <a:lnSpc>
                <a:spcPct val="100000"/>
              </a:lnSpc>
              <a:spcBef>
                <a:spcPts val="565"/>
              </a:spcBef>
              <a:buFont typeface="Wingdings"/>
              <a:buChar char=""/>
              <a:tabLst>
                <a:tab pos="332740"/>
              </a:tabLst>
            </a:pPr>
            <a:r>
              <a:rPr sz="1200">
                <a:solidFill>
                  <a:srgbClr val="FF0000"/>
                </a:solidFill>
                <a:latin typeface="Calibri"/>
                <a:cs typeface="Calibri"/>
              </a:rPr>
              <a:t>увеличить</a:t>
            </a:r>
            <a:r>
              <a:rPr sz="1200" spc="-3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10">
                <a:solidFill>
                  <a:srgbClr val="FF0000"/>
                </a:solidFill>
                <a:latin typeface="Calibri"/>
                <a:cs typeface="Calibri"/>
              </a:rPr>
              <a:t>количество</a:t>
            </a:r>
            <a:r>
              <a:rPr sz="12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solidFill>
                  <a:srgbClr val="FF0000"/>
                </a:solidFill>
                <a:latin typeface="Calibri"/>
                <a:cs typeface="Calibri"/>
              </a:rPr>
              <a:t>часов</a:t>
            </a:r>
            <a:r>
              <a:rPr sz="12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solidFill>
                  <a:srgbClr val="FF0000"/>
                </a:solidFill>
                <a:latin typeface="Calibri"/>
                <a:cs typeface="Calibri"/>
              </a:rPr>
              <a:t>для</a:t>
            </a:r>
            <a:r>
              <a:rPr sz="12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solidFill>
                  <a:srgbClr val="FF0000"/>
                </a:solidFill>
                <a:latin typeface="Calibri"/>
                <a:cs typeface="Calibri"/>
              </a:rPr>
              <a:t>реализации</a:t>
            </a:r>
            <a:r>
              <a:rPr sz="12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10">
                <a:solidFill>
                  <a:srgbClr val="FF0000"/>
                </a:solidFill>
                <a:latin typeface="Calibri"/>
                <a:cs typeface="Calibri"/>
              </a:rPr>
              <a:t>программ углублённого</a:t>
            </a:r>
            <a:r>
              <a:rPr sz="12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>
                <a:solidFill>
                  <a:srgbClr val="FF0000"/>
                </a:solidFill>
                <a:latin typeface="Calibri"/>
                <a:cs typeface="Calibri"/>
              </a:rPr>
              <a:t>изучения</a:t>
            </a:r>
            <a:r>
              <a:rPr sz="12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10">
                <a:solidFill>
                  <a:srgbClr val="FF0000"/>
                </a:solidFill>
                <a:latin typeface="Calibri"/>
                <a:cs typeface="Calibri"/>
              </a:rPr>
              <a:t>предметов </a:t>
            </a:r>
            <a:r>
              <a:rPr sz="12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https://edsoo.ru/Primernie_rabochie_progra.htm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352794" y="3143250"/>
            <a:ext cx="904240" cy="388620"/>
          </a:xfrm>
          <a:custGeom>
            <a:rect l="l" t="t" r="r" b="b"/>
            <a:pathLst>
              <a:path w="904240" h="388620">
                <a:moveTo>
                  <a:pt x="0" y="64770"/>
                </a:moveTo>
                <a:lnTo>
                  <a:pt x="5083" y="39540"/>
                </a:lnTo>
                <a:lnTo>
                  <a:pt x="18954" y="18954"/>
                </a:lnTo>
                <a:lnTo>
                  <a:pt x="39540" y="5083"/>
                </a:lnTo>
                <a:lnTo>
                  <a:pt x="64769" y="0"/>
                </a:lnTo>
                <a:lnTo>
                  <a:pt x="838961" y="0"/>
                </a:lnTo>
                <a:lnTo>
                  <a:pt x="864191" y="5083"/>
                </a:lnTo>
                <a:lnTo>
                  <a:pt x="884777" y="18954"/>
                </a:lnTo>
                <a:lnTo>
                  <a:pt x="898648" y="39540"/>
                </a:lnTo>
                <a:lnTo>
                  <a:pt x="903731" y="64770"/>
                </a:lnTo>
                <a:lnTo>
                  <a:pt x="903731" y="323850"/>
                </a:lnTo>
                <a:lnTo>
                  <a:pt x="898648" y="349079"/>
                </a:lnTo>
                <a:lnTo>
                  <a:pt x="884777" y="369665"/>
                </a:lnTo>
                <a:lnTo>
                  <a:pt x="864191" y="383536"/>
                </a:lnTo>
                <a:lnTo>
                  <a:pt x="838961" y="388620"/>
                </a:lnTo>
                <a:lnTo>
                  <a:pt x="64769" y="388620"/>
                </a:lnTo>
                <a:lnTo>
                  <a:pt x="39540" y="383536"/>
                </a:lnTo>
                <a:lnTo>
                  <a:pt x="18954" y="369665"/>
                </a:lnTo>
                <a:lnTo>
                  <a:pt x="5083" y="349079"/>
                </a:lnTo>
                <a:lnTo>
                  <a:pt x="0" y="323850"/>
                </a:lnTo>
                <a:lnTo>
                  <a:pt x="0" y="6477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27747" y="2877439"/>
            <a:ext cx="564515" cy="570865"/>
          </a:xfrm>
          <a:custGeom>
            <a:rect l="l" t="t" r="r" b="b"/>
            <a:pathLst>
              <a:path w="564515" h="570864">
                <a:moveTo>
                  <a:pt x="26416" y="489712"/>
                </a:moveTo>
                <a:lnTo>
                  <a:pt x="0" y="570611"/>
                </a:lnTo>
                <a:lnTo>
                  <a:pt x="80645" y="543178"/>
                </a:lnTo>
                <a:lnTo>
                  <a:pt x="67248" y="529971"/>
                </a:lnTo>
                <a:lnTo>
                  <a:pt x="49149" y="529971"/>
                </a:lnTo>
                <a:lnTo>
                  <a:pt x="40131" y="520953"/>
                </a:lnTo>
                <a:lnTo>
                  <a:pt x="49003" y="511982"/>
                </a:lnTo>
                <a:lnTo>
                  <a:pt x="26416" y="489712"/>
                </a:lnTo>
                <a:close/>
              </a:path>
              <a:path w="564515" h="570864">
                <a:moveTo>
                  <a:pt x="49003" y="511982"/>
                </a:moveTo>
                <a:lnTo>
                  <a:pt x="40131" y="520953"/>
                </a:lnTo>
                <a:lnTo>
                  <a:pt x="49149" y="529971"/>
                </a:lnTo>
                <a:lnTo>
                  <a:pt x="58062" y="520953"/>
                </a:lnTo>
                <a:lnTo>
                  <a:pt x="49003" y="511982"/>
                </a:lnTo>
                <a:close/>
              </a:path>
              <a:path w="564515" h="570864">
                <a:moveTo>
                  <a:pt x="58103" y="520953"/>
                </a:moveTo>
                <a:lnTo>
                  <a:pt x="49149" y="529971"/>
                </a:lnTo>
                <a:lnTo>
                  <a:pt x="67248" y="529971"/>
                </a:lnTo>
                <a:lnTo>
                  <a:pt x="58103" y="520953"/>
                </a:lnTo>
                <a:close/>
              </a:path>
              <a:path w="564515" h="570864">
                <a:moveTo>
                  <a:pt x="555244" y="0"/>
                </a:moveTo>
                <a:lnTo>
                  <a:pt x="49003" y="511982"/>
                </a:lnTo>
                <a:lnTo>
                  <a:pt x="58103" y="520953"/>
                </a:lnTo>
                <a:lnTo>
                  <a:pt x="564260" y="8889"/>
                </a:lnTo>
                <a:lnTo>
                  <a:pt x="55524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object 2"/>
          <p:cNvGrpSpPr/>
          <p:nvPr/>
        </p:nvGrpSpPr>
        <p:grpSpPr>
          <a:xfrm>
            <a:off x="601980" y="1229867"/>
            <a:ext cx="1798320" cy="2291080"/>
            <a:chOff x="601980" y="1229867"/>
            <a:chExt cx="1798320" cy="2291080"/>
          </a:xfrm>
        </p:grpSpPr>
        <p:pic>
          <p:nvPicPr>
            <p:cNvPr id="3" name="object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11124" y="1239011"/>
              <a:ext cx="1780032" cy="227228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6552" y="1234439"/>
              <a:ext cx="1789430" cy="2281555"/>
            </a:xfrm>
            <a:custGeom>
              <a:rect l="l" t="t" r="r" b="b"/>
              <a:pathLst>
                <a:path w="1789430" h="2281554">
                  <a:moveTo>
                    <a:pt x="0" y="2281428"/>
                  </a:moveTo>
                  <a:lnTo>
                    <a:pt x="1789176" y="2281428"/>
                  </a:lnTo>
                  <a:lnTo>
                    <a:pt x="1789176" y="0"/>
                  </a:lnTo>
                  <a:lnTo>
                    <a:pt x="0" y="0"/>
                  </a:lnTo>
                  <a:lnTo>
                    <a:pt x="0" y="2281428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7013447" y="1208532"/>
            <a:ext cx="1717675" cy="2291080"/>
            <a:chOff x="7013447" y="1208532"/>
            <a:chExt cx="1717675" cy="2291080"/>
          </a:xfrm>
        </p:grpSpPr>
        <p:pic>
          <p:nvPicPr>
            <p:cNvPr id="6" name="object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022591" y="1217676"/>
              <a:ext cx="1699259" cy="227228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7018019" y="1213104"/>
              <a:ext cx="1708785" cy="2281555"/>
            </a:xfrm>
            <a:custGeom>
              <a:rect l="l" t="t" r="r" b="b"/>
              <a:pathLst>
                <a:path w="1708783" h="2281554">
                  <a:moveTo>
                    <a:pt x="0" y="2281428"/>
                  </a:moveTo>
                  <a:lnTo>
                    <a:pt x="1708403" y="2281428"/>
                  </a:lnTo>
                  <a:lnTo>
                    <a:pt x="1708403" y="0"/>
                  </a:lnTo>
                  <a:lnTo>
                    <a:pt x="0" y="0"/>
                  </a:lnTo>
                  <a:lnTo>
                    <a:pt x="0" y="2281428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891027" y="1229867"/>
            <a:ext cx="3383279" cy="2505710"/>
            <a:chOff x="2891027" y="1229867"/>
            <a:chExt cx="3383279" cy="2505710"/>
          </a:xfrm>
        </p:grpSpPr>
        <p:pic>
          <p:nvPicPr>
            <p:cNvPr id="9" name="object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00171" y="1239011"/>
              <a:ext cx="1773936" cy="229209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895599" y="1234439"/>
              <a:ext cx="1783080" cy="2301240"/>
            </a:xfrm>
            <a:custGeom>
              <a:rect l="l" t="t" r="r" b="b"/>
              <a:pathLst>
                <a:path w="1783079" h="2301240">
                  <a:moveTo>
                    <a:pt x="0" y="2301240"/>
                  </a:moveTo>
                  <a:lnTo>
                    <a:pt x="1783079" y="2301240"/>
                  </a:lnTo>
                  <a:lnTo>
                    <a:pt x="1783079" y="0"/>
                  </a:lnTo>
                  <a:lnTo>
                    <a:pt x="0" y="0"/>
                  </a:lnTo>
                  <a:lnTo>
                    <a:pt x="0" y="2301240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506467" y="1453895"/>
              <a:ext cx="1758695" cy="227228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501895" y="1449323"/>
              <a:ext cx="1767839" cy="2281555"/>
            </a:xfrm>
            <a:custGeom>
              <a:rect l="l" t="t" r="r" b="b"/>
              <a:pathLst>
                <a:path w="1767839" h="2281554">
                  <a:moveTo>
                    <a:pt x="0" y="2281428"/>
                  </a:moveTo>
                  <a:lnTo>
                    <a:pt x="1767839" y="2281428"/>
                  </a:lnTo>
                  <a:lnTo>
                    <a:pt x="1767839" y="0"/>
                  </a:lnTo>
                  <a:lnTo>
                    <a:pt x="0" y="0"/>
                  </a:lnTo>
                  <a:lnTo>
                    <a:pt x="0" y="2281428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1682495" y="4043171"/>
            <a:ext cx="1815464" cy="2455545"/>
            <a:chOff x="1682495" y="4043171"/>
            <a:chExt cx="1815464" cy="2455545"/>
          </a:xfrm>
        </p:grpSpPr>
        <p:pic>
          <p:nvPicPr>
            <p:cNvPr id="14" name="object 14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691639" y="4052315"/>
              <a:ext cx="1796795" cy="243687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687067" y="4047743"/>
              <a:ext cx="1805939" cy="2446020"/>
            </a:xfrm>
            <a:custGeom>
              <a:rect l="l" t="t" r="r" b="b"/>
              <a:pathLst>
                <a:path w="1805939" h="2446020">
                  <a:moveTo>
                    <a:pt x="0" y="2446019"/>
                  </a:moveTo>
                  <a:lnTo>
                    <a:pt x="1805939" y="2446019"/>
                  </a:lnTo>
                  <a:lnTo>
                    <a:pt x="1805939" y="0"/>
                  </a:lnTo>
                  <a:lnTo>
                    <a:pt x="0" y="0"/>
                  </a:lnTo>
                  <a:lnTo>
                    <a:pt x="0" y="2446019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5576315" y="4133088"/>
            <a:ext cx="1879600" cy="2446020"/>
            <a:chOff x="5576315" y="4133088"/>
            <a:chExt cx="1879600" cy="2446020"/>
          </a:xfrm>
        </p:grpSpPr>
        <p:pic>
          <p:nvPicPr>
            <p:cNvPr id="17" name="object 17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5585459" y="4142232"/>
              <a:ext cx="1860804" cy="242773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580887" y="4137660"/>
              <a:ext cx="1870075" cy="2437130"/>
            </a:xfrm>
            <a:custGeom>
              <a:rect l="l" t="t" r="r" b="b"/>
              <a:pathLst>
                <a:path w="1870075" h="2437129">
                  <a:moveTo>
                    <a:pt x="0" y="2436876"/>
                  </a:moveTo>
                  <a:lnTo>
                    <a:pt x="1869948" y="2436876"/>
                  </a:lnTo>
                  <a:lnTo>
                    <a:pt x="1869948" y="0"/>
                  </a:lnTo>
                  <a:lnTo>
                    <a:pt x="0" y="0"/>
                  </a:lnTo>
                  <a:lnTo>
                    <a:pt x="0" y="2436876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8604504" y="1444752"/>
            <a:ext cx="1717675" cy="2310765"/>
            <a:chOff x="8604504" y="1444752"/>
            <a:chExt cx="1717675" cy="2310765"/>
          </a:xfrm>
        </p:grpSpPr>
        <p:pic>
          <p:nvPicPr>
            <p:cNvPr id="20" name="object 20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8613648" y="1453896"/>
              <a:ext cx="1699259" cy="2292096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8609076" y="1449324"/>
              <a:ext cx="1708785" cy="2301240"/>
            </a:xfrm>
            <a:custGeom>
              <a:rect l="l" t="t" r="r" b="b"/>
              <a:pathLst>
                <a:path w="1708783" h="2301240">
                  <a:moveTo>
                    <a:pt x="0" y="2301240"/>
                  </a:moveTo>
                  <a:lnTo>
                    <a:pt x="1708403" y="2301240"/>
                  </a:lnTo>
                  <a:lnTo>
                    <a:pt x="1708403" y="0"/>
                  </a:lnTo>
                  <a:lnTo>
                    <a:pt x="0" y="0"/>
                  </a:lnTo>
                  <a:lnTo>
                    <a:pt x="0" y="2301240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282696" y="4322064"/>
            <a:ext cx="1793875" cy="2468880"/>
            <a:chOff x="3282696" y="4322064"/>
            <a:chExt cx="1793875" cy="2468880"/>
          </a:xfrm>
        </p:grpSpPr>
        <p:pic>
          <p:nvPicPr>
            <p:cNvPr id="23" name="object 23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3291840" y="4331206"/>
              <a:ext cx="1775460" cy="2450590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287268" y="4326636"/>
              <a:ext cx="1784985" cy="2459990"/>
            </a:xfrm>
            <a:custGeom>
              <a:rect l="l" t="t" r="r" b="b"/>
              <a:pathLst>
                <a:path w="1784985" h="2459990">
                  <a:moveTo>
                    <a:pt x="0" y="2459736"/>
                  </a:moveTo>
                  <a:lnTo>
                    <a:pt x="1784604" y="2459736"/>
                  </a:lnTo>
                  <a:lnTo>
                    <a:pt x="1784604" y="0"/>
                  </a:lnTo>
                  <a:lnTo>
                    <a:pt x="0" y="0"/>
                  </a:lnTo>
                  <a:lnTo>
                    <a:pt x="0" y="2459736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7286243" y="4322062"/>
            <a:ext cx="1918970" cy="2446020"/>
            <a:chOff x="7286243" y="4322062"/>
            <a:chExt cx="1918970" cy="2446020"/>
          </a:xfrm>
        </p:grpSpPr>
        <p:pic>
          <p:nvPicPr>
            <p:cNvPr id="26" name="object 26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7295387" y="4331207"/>
              <a:ext cx="1900427" cy="2427729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290815" y="4326634"/>
              <a:ext cx="1910080" cy="2437130"/>
            </a:xfrm>
            <a:custGeom>
              <a:rect l="l" t="t" r="r" b="b"/>
              <a:pathLst>
                <a:path w="1910079" h="2437129">
                  <a:moveTo>
                    <a:pt x="0" y="2436876"/>
                  </a:moveTo>
                  <a:lnTo>
                    <a:pt x="1909572" y="2436876"/>
                  </a:lnTo>
                  <a:lnTo>
                    <a:pt x="1909572" y="0"/>
                  </a:lnTo>
                  <a:lnTo>
                    <a:pt x="0" y="0"/>
                  </a:lnTo>
                  <a:lnTo>
                    <a:pt x="0" y="2436876"/>
                  </a:lnTo>
                  <a:close/>
                </a:path>
              </a:pathLst>
            </a:custGeom>
            <a:ln w="9144">
              <a:solidFill>
                <a:srgbClr val="2D75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296062" y="4063"/>
            <a:ext cx="1044384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/>
              <a:t>С</a:t>
            </a:r>
            <a:r>
              <a:rPr spc="-80"/>
              <a:t> </a:t>
            </a:r>
            <a:r>
              <a:rPr/>
              <a:t>1</a:t>
            </a:r>
            <a:r>
              <a:rPr spc="-70"/>
              <a:t> </a:t>
            </a:r>
            <a:r>
              <a:rPr/>
              <a:t>сентября</a:t>
            </a:r>
            <a:r>
              <a:rPr spc="-65"/>
              <a:t> </a:t>
            </a:r>
            <a:r>
              <a:rPr/>
              <a:t>2025</a:t>
            </a:r>
            <a:r>
              <a:rPr spc="-55"/>
              <a:t> </a:t>
            </a:r>
            <a:r>
              <a:rPr/>
              <a:t>года</a:t>
            </a:r>
            <a:r>
              <a:rPr spc="-85"/>
              <a:t> </a:t>
            </a:r>
            <a:r>
              <a:rPr spc="-10"/>
              <a:t>преподавание</a:t>
            </a:r>
            <a:r>
              <a:rPr spc="-30"/>
              <a:t> </a:t>
            </a:r>
            <a:r>
              <a:rPr/>
              <a:t>истории</a:t>
            </a:r>
            <a:r>
              <a:rPr spc="-70"/>
              <a:t> </a:t>
            </a:r>
            <a:r>
              <a:rPr/>
              <a:t>в</a:t>
            </a:r>
            <a:r>
              <a:rPr spc="-85"/>
              <a:t> </a:t>
            </a:r>
            <a:r>
              <a:rPr/>
              <a:t>5,6,7</a:t>
            </a:r>
            <a:r>
              <a:rPr spc="-55"/>
              <a:t> </a:t>
            </a:r>
            <a:r>
              <a:rPr/>
              <a:t>классах</a:t>
            </a:r>
            <a:r>
              <a:rPr spc="-65"/>
              <a:t> </a:t>
            </a:r>
            <a:r>
              <a:rPr spc="-10"/>
              <a:t>будет осуществляться</a:t>
            </a:r>
            <a:r>
              <a:rPr spc="-70"/>
              <a:t> </a:t>
            </a:r>
            <a:r>
              <a:rPr/>
              <a:t>по</a:t>
            </a:r>
            <a:r>
              <a:rPr spc="-100"/>
              <a:t> </a:t>
            </a:r>
            <a:r>
              <a:rPr/>
              <a:t>новой</a:t>
            </a:r>
            <a:r>
              <a:rPr spc="-95"/>
              <a:t> </a:t>
            </a:r>
            <a:r>
              <a:rPr/>
              <a:t>линейке</a:t>
            </a:r>
            <a:r>
              <a:rPr spc="-75"/>
              <a:t> </a:t>
            </a:r>
            <a:r>
              <a:rPr/>
              <a:t>единых</a:t>
            </a:r>
            <a:r>
              <a:rPr spc="-105"/>
              <a:t> </a:t>
            </a:r>
            <a:r>
              <a:rPr/>
              <a:t>учебников</a:t>
            </a:r>
            <a:r>
              <a:rPr spc="-90"/>
              <a:t> </a:t>
            </a:r>
            <a:r>
              <a:rPr spc="-10"/>
              <a:t>истории</a:t>
            </a:r>
          </a:p>
        </p:txBody>
      </p:sp>
      <p:sp>
        <p:nvSpPr>
          <p:cNvPr id="29" name="object 29"/>
          <p:cNvSpPr/>
          <p:nvPr/>
        </p:nvSpPr>
        <p:spPr>
          <a:xfrm>
            <a:off x="9300971" y="5212079"/>
            <a:ext cx="373380" cy="551815"/>
          </a:xfrm>
          <a:custGeom>
            <a:rect l="l" t="t" r="r" b="b"/>
            <a:pathLst>
              <a:path w="373379" h="551814">
                <a:moveTo>
                  <a:pt x="186689" y="0"/>
                </a:moveTo>
                <a:lnTo>
                  <a:pt x="0" y="275844"/>
                </a:lnTo>
                <a:lnTo>
                  <a:pt x="186689" y="551688"/>
                </a:lnTo>
                <a:lnTo>
                  <a:pt x="186689" y="413766"/>
                </a:lnTo>
                <a:lnTo>
                  <a:pt x="373379" y="413766"/>
                </a:lnTo>
                <a:lnTo>
                  <a:pt x="373379" y="137922"/>
                </a:lnTo>
                <a:lnTo>
                  <a:pt x="186689" y="137922"/>
                </a:lnTo>
                <a:lnTo>
                  <a:pt x="186689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9781793" y="5321884"/>
            <a:ext cx="2248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с</a:t>
            </a:r>
            <a:r>
              <a:rPr sz="1800" b="1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1</a:t>
            </a:r>
            <a:r>
              <a:rPr sz="1800" b="1" spc="-2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сентября</a:t>
            </a:r>
            <a:r>
              <a:rPr sz="1800" b="1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2026</a:t>
            </a:r>
            <a:r>
              <a:rPr sz="1800" b="1" spc="-20">
                <a:solidFill>
                  <a:srgbClr val="003399"/>
                </a:solidFill>
                <a:latin typeface="Calibri"/>
                <a:cs typeface="Calibri"/>
              </a:rPr>
              <a:t> года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99644" y="996696"/>
            <a:ext cx="10816590" cy="5861685"/>
            <a:chOff x="199644" y="996696"/>
            <a:chExt cx="10816590" cy="5861685"/>
          </a:xfrm>
        </p:grpSpPr>
        <p:pic>
          <p:nvPicPr>
            <p:cNvPr id="32" name="object 32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199644" y="3954779"/>
              <a:ext cx="10816590" cy="2903220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18694" y="1006602"/>
              <a:ext cx="10781030" cy="2947670"/>
            </a:xfrm>
            <a:custGeom>
              <a:rect l="l" t="t" r="r" b="b"/>
              <a:pathLst>
                <a:path w="10781030" h="2947670">
                  <a:moveTo>
                    <a:pt x="0" y="491236"/>
                  </a:moveTo>
                  <a:lnTo>
                    <a:pt x="2248" y="443931"/>
                  </a:lnTo>
                  <a:lnTo>
                    <a:pt x="8857" y="397898"/>
                  </a:lnTo>
                  <a:lnTo>
                    <a:pt x="19621" y="353341"/>
                  </a:lnTo>
                  <a:lnTo>
                    <a:pt x="34333" y="310468"/>
                  </a:lnTo>
                  <a:lnTo>
                    <a:pt x="52788" y="269484"/>
                  </a:lnTo>
                  <a:lnTo>
                    <a:pt x="74779" y="230595"/>
                  </a:lnTo>
                  <a:lnTo>
                    <a:pt x="100102" y="194007"/>
                  </a:lnTo>
                  <a:lnTo>
                    <a:pt x="128550" y="159926"/>
                  </a:lnTo>
                  <a:lnTo>
                    <a:pt x="159916" y="128559"/>
                  </a:lnTo>
                  <a:lnTo>
                    <a:pt x="193996" y="100110"/>
                  </a:lnTo>
                  <a:lnTo>
                    <a:pt x="230584" y="74786"/>
                  </a:lnTo>
                  <a:lnTo>
                    <a:pt x="269473" y="52793"/>
                  </a:lnTo>
                  <a:lnTo>
                    <a:pt x="310458" y="34336"/>
                  </a:lnTo>
                  <a:lnTo>
                    <a:pt x="353332" y="19623"/>
                  </a:lnTo>
                  <a:lnTo>
                    <a:pt x="397891" y="8858"/>
                  </a:lnTo>
                  <a:lnTo>
                    <a:pt x="443927" y="2249"/>
                  </a:lnTo>
                  <a:lnTo>
                    <a:pt x="491236" y="0"/>
                  </a:lnTo>
                  <a:lnTo>
                    <a:pt x="10289540" y="0"/>
                  </a:lnTo>
                  <a:lnTo>
                    <a:pt x="10336844" y="2249"/>
                  </a:lnTo>
                  <a:lnTo>
                    <a:pt x="10382877" y="8858"/>
                  </a:lnTo>
                  <a:lnTo>
                    <a:pt x="10427434" y="19623"/>
                  </a:lnTo>
                  <a:lnTo>
                    <a:pt x="10470307" y="34336"/>
                  </a:lnTo>
                  <a:lnTo>
                    <a:pt x="10511291" y="52793"/>
                  </a:lnTo>
                  <a:lnTo>
                    <a:pt x="10550180" y="74786"/>
                  </a:lnTo>
                  <a:lnTo>
                    <a:pt x="10586768" y="100110"/>
                  </a:lnTo>
                  <a:lnTo>
                    <a:pt x="10620849" y="128559"/>
                  </a:lnTo>
                  <a:lnTo>
                    <a:pt x="10652216" y="159926"/>
                  </a:lnTo>
                  <a:lnTo>
                    <a:pt x="10680665" y="194007"/>
                  </a:lnTo>
                  <a:lnTo>
                    <a:pt x="10705989" y="230595"/>
                  </a:lnTo>
                  <a:lnTo>
                    <a:pt x="10727982" y="269484"/>
                  </a:lnTo>
                  <a:lnTo>
                    <a:pt x="10746439" y="310468"/>
                  </a:lnTo>
                  <a:lnTo>
                    <a:pt x="10761152" y="353341"/>
                  </a:lnTo>
                  <a:lnTo>
                    <a:pt x="10771917" y="397898"/>
                  </a:lnTo>
                  <a:lnTo>
                    <a:pt x="10778526" y="443931"/>
                  </a:lnTo>
                  <a:lnTo>
                    <a:pt x="10780776" y="491236"/>
                  </a:lnTo>
                  <a:lnTo>
                    <a:pt x="10780776" y="2456180"/>
                  </a:lnTo>
                  <a:lnTo>
                    <a:pt x="10778526" y="2503484"/>
                  </a:lnTo>
                  <a:lnTo>
                    <a:pt x="10771917" y="2549517"/>
                  </a:lnTo>
                  <a:lnTo>
                    <a:pt x="10761152" y="2594074"/>
                  </a:lnTo>
                  <a:lnTo>
                    <a:pt x="10746439" y="2636947"/>
                  </a:lnTo>
                  <a:lnTo>
                    <a:pt x="10727982" y="2677931"/>
                  </a:lnTo>
                  <a:lnTo>
                    <a:pt x="10705989" y="2716820"/>
                  </a:lnTo>
                  <a:lnTo>
                    <a:pt x="10680665" y="2753408"/>
                  </a:lnTo>
                  <a:lnTo>
                    <a:pt x="10652216" y="2787489"/>
                  </a:lnTo>
                  <a:lnTo>
                    <a:pt x="10620849" y="2818856"/>
                  </a:lnTo>
                  <a:lnTo>
                    <a:pt x="10586768" y="2847305"/>
                  </a:lnTo>
                  <a:lnTo>
                    <a:pt x="10550180" y="2872629"/>
                  </a:lnTo>
                  <a:lnTo>
                    <a:pt x="10511291" y="2894622"/>
                  </a:lnTo>
                  <a:lnTo>
                    <a:pt x="10470307" y="2913079"/>
                  </a:lnTo>
                  <a:lnTo>
                    <a:pt x="10427434" y="2927792"/>
                  </a:lnTo>
                  <a:lnTo>
                    <a:pt x="10382877" y="2938557"/>
                  </a:lnTo>
                  <a:lnTo>
                    <a:pt x="10336844" y="2945166"/>
                  </a:lnTo>
                  <a:lnTo>
                    <a:pt x="10289540" y="2947416"/>
                  </a:lnTo>
                  <a:lnTo>
                    <a:pt x="491236" y="2947416"/>
                  </a:lnTo>
                  <a:lnTo>
                    <a:pt x="443927" y="2945166"/>
                  </a:lnTo>
                  <a:lnTo>
                    <a:pt x="397891" y="2938557"/>
                  </a:lnTo>
                  <a:lnTo>
                    <a:pt x="353332" y="2927792"/>
                  </a:lnTo>
                  <a:lnTo>
                    <a:pt x="310458" y="2913079"/>
                  </a:lnTo>
                  <a:lnTo>
                    <a:pt x="269473" y="2894622"/>
                  </a:lnTo>
                  <a:lnTo>
                    <a:pt x="230584" y="2872629"/>
                  </a:lnTo>
                  <a:lnTo>
                    <a:pt x="193996" y="2847305"/>
                  </a:lnTo>
                  <a:lnTo>
                    <a:pt x="159916" y="2818856"/>
                  </a:lnTo>
                  <a:lnTo>
                    <a:pt x="128550" y="2787489"/>
                  </a:lnTo>
                  <a:lnTo>
                    <a:pt x="100102" y="2753408"/>
                  </a:lnTo>
                  <a:lnTo>
                    <a:pt x="74779" y="2716820"/>
                  </a:lnTo>
                  <a:lnTo>
                    <a:pt x="52788" y="2677931"/>
                  </a:lnTo>
                  <a:lnTo>
                    <a:pt x="34333" y="2636947"/>
                  </a:lnTo>
                  <a:lnTo>
                    <a:pt x="19621" y="2594074"/>
                  </a:lnTo>
                  <a:lnTo>
                    <a:pt x="8857" y="2549517"/>
                  </a:lnTo>
                  <a:lnTo>
                    <a:pt x="2248" y="2503484"/>
                  </a:lnTo>
                  <a:lnTo>
                    <a:pt x="0" y="2456180"/>
                  </a:lnTo>
                  <a:lnTo>
                    <a:pt x="0" y="491236"/>
                  </a:lnTo>
                  <a:close/>
                </a:path>
              </a:pathLst>
            </a:custGeom>
            <a:ln w="19812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8124" y="147319"/>
            <a:ext cx="1127188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/>
              <a:t>Варианты</a:t>
            </a:r>
            <a:r>
              <a:rPr spc="-90"/>
              <a:t> </a:t>
            </a:r>
            <a:r>
              <a:rPr/>
              <a:t>реализации</a:t>
            </a:r>
            <a:r>
              <a:rPr spc="-60"/>
              <a:t> </a:t>
            </a:r>
            <a:r>
              <a:rPr spc="-30"/>
              <a:t>модуля</a:t>
            </a:r>
            <a:r>
              <a:rPr spc="-90"/>
              <a:t> </a:t>
            </a:r>
            <a:r>
              <a:rPr spc="-10"/>
              <a:t>«Введение</a:t>
            </a:r>
            <a:r>
              <a:rPr spc="-65"/>
              <a:t> </a:t>
            </a:r>
            <a:r>
              <a:rPr/>
              <a:t>в</a:t>
            </a:r>
            <a:r>
              <a:rPr spc="-105"/>
              <a:t> </a:t>
            </a:r>
            <a:r>
              <a:rPr/>
              <a:t>Новейшую</a:t>
            </a:r>
            <a:r>
              <a:rPr spc="-85"/>
              <a:t> </a:t>
            </a:r>
            <a:r>
              <a:rPr/>
              <a:t>историю</a:t>
            </a:r>
            <a:r>
              <a:rPr spc="-85"/>
              <a:t> </a:t>
            </a:r>
            <a:r>
              <a:rPr spc="-10"/>
              <a:t>России» </a:t>
            </a:r>
            <a:r>
              <a:rPr/>
              <a:t>в</a:t>
            </a:r>
            <a:r>
              <a:rPr spc="-65"/>
              <a:t> </a:t>
            </a:r>
            <a:r>
              <a:rPr/>
              <a:t>рабочей</a:t>
            </a:r>
            <a:r>
              <a:rPr spc="-55"/>
              <a:t> </a:t>
            </a:r>
            <a:r>
              <a:rPr/>
              <a:t>программе</a:t>
            </a:r>
            <a:r>
              <a:rPr spc="-40"/>
              <a:t> </a:t>
            </a:r>
            <a:r>
              <a:rPr/>
              <a:t>по</a:t>
            </a:r>
            <a:r>
              <a:rPr spc="-60"/>
              <a:t> </a:t>
            </a:r>
            <a:r>
              <a:rPr/>
              <a:t>истории</a:t>
            </a:r>
            <a:r>
              <a:rPr spc="-35"/>
              <a:t> </a:t>
            </a:r>
            <a:r>
              <a:rPr>
                <a:solidFill>
                  <a:srgbClr val="C00000"/>
                </a:solidFill>
              </a:rPr>
              <a:t>в</a:t>
            </a:r>
            <a:r>
              <a:rPr spc="-70">
                <a:solidFill>
                  <a:srgbClr val="C00000"/>
                </a:solidFill>
              </a:rPr>
              <a:t> </a:t>
            </a:r>
            <a:r>
              <a:rPr>
                <a:solidFill>
                  <a:srgbClr val="C00000"/>
                </a:solidFill>
              </a:rPr>
              <a:t>9</a:t>
            </a:r>
            <a:r>
              <a:rPr spc="-60">
                <a:solidFill>
                  <a:srgbClr val="C00000"/>
                </a:solidFill>
              </a:rPr>
              <a:t> </a:t>
            </a:r>
            <a:r>
              <a:rPr spc="-10">
                <a:solidFill>
                  <a:srgbClr val="C00000"/>
                </a:solidFill>
              </a:rPr>
              <a:t>классе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62380" y="1378712"/>
            <a:ext cx="8139430" cy="1077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05"/>
              </a:spcBef>
            </a:pPr>
            <a:r>
              <a:rPr sz="2000" b="1">
                <a:solidFill>
                  <a:srgbClr val="006FC0"/>
                </a:solidFill>
                <a:latin typeface="Calibri"/>
                <a:cs typeface="Calibri"/>
              </a:rPr>
              <a:t>Целостное</a:t>
            </a:r>
            <a:r>
              <a:rPr sz="2000" b="1" spc="-8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sz="2000" b="1" spc="-7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>
                <a:solidFill>
                  <a:srgbClr val="006FC0"/>
                </a:solidFill>
                <a:latin typeface="Calibri"/>
                <a:cs typeface="Calibri"/>
              </a:rPr>
              <a:t>конце</a:t>
            </a:r>
            <a:r>
              <a:rPr sz="2000" b="1" spc="-7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>
                <a:solidFill>
                  <a:srgbClr val="006FC0"/>
                </a:solidFill>
                <a:latin typeface="Calibri"/>
                <a:cs typeface="Calibri"/>
              </a:rPr>
              <a:t>года</a:t>
            </a:r>
            <a:r>
              <a:rPr sz="2000" b="1" spc="-7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 spc="-10">
                <a:solidFill>
                  <a:srgbClr val="006FC0"/>
                </a:solidFill>
                <a:latin typeface="Calibri"/>
                <a:cs typeface="Calibri"/>
              </a:rPr>
              <a:t>обучения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555"/>
              </a:spcBef>
            </a:pPr>
            <a:r>
              <a:rPr sz="1800" spc="-10">
                <a:latin typeface="Calibri"/>
                <a:cs typeface="Calibri"/>
              </a:rPr>
              <a:t>Модуль</a:t>
            </a:r>
            <a:r>
              <a:rPr sz="1800" spc="-85"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«Введение</a:t>
            </a:r>
            <a:r>
              <a:rPr sz="1800" spc="-8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800" spc="-6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Новейшую</a:t>
            </a:r>
            <a:r>
              <a:rPr sz="1800" spc="-7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историю</a:t>
            </a:r>
            <a:r>
              <a:rPr sz="18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России»</a:t>
            </a:r>
            <a:r>
              <a:rPr sz="18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изучается</a:t>
            </a:r>
            <a:r>
              <a:rPr sz="1800" spc="-4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целостно</a:t>
            </a:r>
            <a:r>
              <a:rPr sz="1800" spc="-7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</a:t>
            </a:r>
            <a:r>
              <a:rPr sz="1800" spc="-80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количестве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17</a:t>
            </a:r>
            <a:r>
              <a:rPr sz="1800" spc="-6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solidFill>
                  <a:srgbClr val="FF0000"/>
                </a:solidFill>
                <a:latin typeface="Calibri"/>
                <a:cs typeface="Calibri"/>
              </a:rPr>
              <a:t>часов</a:t>
            </a:r>
            <a:r>
              <a:rPr sz="1800" spc="-3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по</a:t>
            </a:r>
            <a:r>
              <a:rPr sz="1800" spc="-5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окончании</a:t>
            </a:r>
            <a:r>
              <a:rPr sz="1800" spc="-40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основного</a:t>
            </a:r>
            <a:r>
              <a:rPr sz="1800" spc="-4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курса</a:t>
            </a:r>
            <a:r>
              <a:rPr sz="1800" spc="-5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«Истории»</a:t>
            </a:r>
            <a:r>
              <a:rPr sz="1800" spc="-3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(68</a:t>
            </a:r>
            <a:r>
              <a:rPr sz="1800" spc="-5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часов)</a:t>
            </a:r>
            <a:r>
              <a:rPr sz="1800" spc="-3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</a:t>
            </a:r>
            <a:r>
              <a:rPr sz="1800" spc="-6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конце</a:t>
            </a:r>
            <a:r>
              <a:rPr sz="1800" spc="-55">
                <a:latin typeface="Calibri"/>
                <a:cs typeface="Calibri"/>
              </a:rPr>
              <a:t> </a:t>
            </a:r>
            <a:r>
              <a:rPr sz="1800" spc="-20">
                <a:latin typeface="Calibri"/>
                <a:cs typeface="Calibri"/>
              </a:rPr>
              <a:t>года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75131" y="1228344"/>
            <a:ext cx="10593705" cy="1659889"/>
            <a:chOff x="675131" y="1228344"/>
            <a:chExt cx="10593705" cy="1659889"/>
          </a:xfrm>
        </p:grpSpPr>
        <p:sp>
          <p:nvSpPr>
            <p:cNvPr id="5" name="object 5"/>
            <p:cNvSpPr/>
            <p:nvPr/>
          </p:nvSpPr>
          <p:spPr>
            <a:xfrm>
              <a:off x="681227" y="1234440"/>
              <a:ext cx="10378440" cy="1518285"/>
            </a:xfrm>
            <a:custGeom>
              <a:rect l="l" t="t" r="r" b="b"/>
              <a:pathLst>
                <a:path w="10378440" h="1518285">
                  <a:moveTo>
                    <a:pt x="0" y="252984"/>
                  </a:moveTo>
                  <a:lnTo>
                    <a:pt x="4076" y="207514"/>
                  </a:lnTo>
                  <a:lnTo>
                    <a:pt x="15828" y="164717"/>
                  </a:lnTo>
                  <a:lnTo>
                    <a:pt x="34541" y="125306"/>
                  </a:lnTo>
                  <a:lnTo>
                    <a:pt x="59501" y="89997"/>
                  </a:lnTo>
                  <a:lnTo>
                    <a:pt x="89994" y="59504"/>
                  </a:lnTo>
                  <a:lnTo>
                    <a:pt x="125304" y="34543"/>
                  </a:lnTo>
                  <a:lnTo>
                    <a:pt x="164718" y="15829"/>
                  </a:lnTo>
                  <a:lnTo>
                    <a:pt x="207520" y="4076"/>
                  </a:lnTo>
                  <a:lnTo>
                    <a:pt x="252996" y="0"/>
                  </a:lnTo>
                  <a:lnTo>
                    <a:pt x="10125456" y="0"/>
                  </a:lnTo>
                  <a:lnTo>
                    <a:pt x="10170925" y="4076"/>
                  </a:lnTo>
                  <a:lnTo>
                    <a:pt x="10213722" y="15829"/>
                  </a:lnTo>
                  <a:lnTo>
                    <a:pt x="10253133" y="34544"/>
                  </a:lnTo>
                  <a:lnTo>
                    <a:pt x="10288442" y="59504"/>
                  </a:lnTo>
                  <a:lnTo>
                    <a:pt x="10318935" y="89997"/>
                  </a:lnTo>
                  <a:lnTo>
                    <a:pt x="10343896" y="125306"/>
                  </a:lnTo>
                  <a:lnTo>
                    <a:pt x="10362610" y="164717"/>
                  </a:lnTo>
                  <a:lnTo>
                    <a:pt x="10374363" y="207514"/>
                  </a:lnTo>
                  <a:lnTo>
                    <a:pt x="10378440" y="252984"/>
                  </a:lnTo>
                  <a:lnTo>
                    <a:pt x="10378440" y="1264920"/>
                  </a:lnTo>
                  <a:lnTo>
                    <a:pt x="10374363" y="1310389"/>
                  </a:lnTo>
                  <a:lnTo>
                    <a:pt x="10362610" y="1353186"/>
                  </a:lnTo>
                  <a:lnTo>
                    <a:pt x="10343896" y="1392597"/>
                  </a:lnTo>
                  <a:lnTo>
                    <a:pt x="10318935" y="1427906"/>
                  </a:lnTo>
                  <a:lnTo>
                    <a:pt x="10288442" y="1458399"/>
                  </a:lnTo>
                  <a:lnTo>
                    <a:pt x="10253133" y="1483360"/>
                  </a:lnTo>
                  <a:lnTo>
                    <a:pt x="10213722" y="1502074"/>
                  </a:lnTo>
                  <a:lnTo>
                    <a:pt x="10170925" y="1513827"/>
                  </a:lnTo>
                  <a:lnTo>
                    <a:pt x="10125456" y="1517904"/>
                  </a:lnTo>
                  <a:lnTo>
                    <a:pt x="252996" y="1517904"/>
                  </a:lnTo>
                  <a:lnTo>
                    <a:pt x="207520" y="1513827"/>
                  </a:lnTo>
                  <a:lnTo>
                    <a:pt x="164718" y="1502074"/>
                  </a:lnTo>
                  <a:lnTo>
                    <a:pt x="125304" y="1483360"/>
                  </a:lnTo>
                  <a:lnTo>
                    <a:pt x="89994" y="1458399"/>
                  </a:lnTo>
                  <a:lnTo>
                    <a:pt x="59501" y="1427906"/>
                  </a:lnTo>
                  <a:lnTo>
                    <a:pt x="34541" y="1392597"/>
                  </a:lnTo>
                  <a:lnTo>
                    <a:pt x="15828" y="1353186"/>
                  </a:lnTo>
                  <a:lnTo>
                    <a:pt x="4076" y="1310389"/>
                  </a:lnTo>
                  <a:lnTo>
                    <a:pt x="0" y="1264920"/>
                  </a:lnTo>
                  <a:lnTo>
                    <a:pt x="0" y="252984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845808" y="2580132"/>
              <a:ext cx="4422775" cy="307975"/>
            </a:xfrm>
            <a:custGeom>
              <a:rect l="l" t="t" r="r" b="b"/>
              <a:pathLst>
                <a:path w="4422775" h="307975">
                  <a:moveTo>
                    <a:pt x="4422648" y="0"/>
                  </a:moveTo>
                  <a:lnTo>
                    <a:pt x="0" y="0"/>
                  </a:lnTo>
                  <a:lnTo>
                    <a:pt x="0" y="307848"/>
                  </a:lnTo>
                  <a:lnTo>
                    <a:pt x="4422648" y="307848"/>
                  </a:lnTo>
                  <a:lnTo>
                    <a:pt x="4422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845807" y="2580132"/>
            <a:ext cx="4422775" cy="307975"/>
          </a:xfrm>
          <a:prstGeom prst="rect">
            <a:avLst/>
          </a:prstGeom>
          <a:ln w="9144">
            <a:solidFill>
              <a:srgbClr val="006FC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75"/>
              </a:spcBef>
            </a:pPr>
            <a:r>
              <a:rPr sz="1400" i="1">
                <a:latin typeface="Calibri"/>
                <a:cs typeface="Calibri"/>
              </a:rPr>
              <a:t>Выбор</a:t>
            </a:r>
            <a:r>
              <a:rPr sz="1400" i="1" spc="-2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большинства</a:t>
            </a:r>
            <a:r>
              <a:rPr sz="1400" i="1" spc="-4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педагогов</a:t>
            </a:r>
            <a:r>
              <a:rPr sz="1400" i="1" spc="-50">
                <a:latin typeface="Calibri"/>
                <a:cs typeface="Calibri"/>
              </a:rPr>
              <a:t> </a:t>
            </a:r>
            <a:r>
              <a:rPr sz="1400" i="1">
                <a:latin typeface="Calibri"/>
                <a:cs typeface="Calibri"/>
              </a:rPr>
              <a:t>и</a:t>
            </a:r>
            <a:r>
              <a:rPr sz="1400" i="1" spc="-5">
                <a:latin typeface="Calibri"/>
                <a:cs typeface="Calibri"/>
              </a:rPr>
              <a:t> </a:t>
            </a:r>
            <a:r>
              <a:rPr sz="1400" i="1" spc="-10">
                <a:latin typeface="Calibri"/>
                <a:cs typeface="Calibri"/>
              </a:rPr>
              <a:t>рекомендации</a:t>
            </a:r>
            <a:r>
              <a:rPr sz="1400" i="1" spc="-55">
                <a:latin typeface="Calibri"/>
                <a:cs typeface="Calibri"/>
              </a:rPr>
              <a:t> </a:t>
            </a:r>
            <a:r>
              <a:rPr sz="1400" i="1" spc="-20">
                <a:latin typeface="Calibri"/>
                <a:cs typeface="Calibri"/>
              </a:rPr>
              <a:t>РУМО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2178" y="6094272"/>
            <a:ext cx="108121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Отдельно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модуль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«Введение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600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Новейшую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историю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России»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6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расписание</a:t>
            </a:r>
            <a:r>
              <a:rPr sz="1600" spc="-3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и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тарификацию</a:t>
            </a:r>
            <a:r>
              <a:rPr sz="1600" spc="-6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не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выделяется,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так</a:t>
            </a:r>
            <a:r>
              <a:rPr sz="16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как</a:t>
            </a:r>
            <a:r>
              <a:rPr sz="1600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он</a:t>
            </a:r>
            <a:r>
              <a:rPr sz="16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является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составной</a:t>
            </a:r>
            <a:r>
              <a:rPr sz="16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частью</a:t>
            </a:r>
            <a:r>
              <a:rPr sz="1600" spc="-3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ФРП</a:t>
            </a:r>
            <a:r>
              <a:rPr sz="16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по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истории.</a:t>
            </a:r>
            <a:r>
              <a:rPr sz="16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Вариант</a:t>
            </a:r>
            <a:r>
              <a:rPr sz="16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изучения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 должен</a:t>
            </a:r>
            <a:r>
              <a:rPr sz="16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быть</a:t>
            </a:r>
            <a:r>
              <a:rPr sz="1600" spc="-3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отражен</a:t>
            </a:r>
            <a:r>
              <a:rPr sz="1600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600" spc="-3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КТП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рабочей</a:t>
            </a:r>
            <a:r>
              <a:rPr sz="1600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программы</a:t>
            </a:r>
            <a:r>
              <a:rPr sz="1600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>
                <a:solidFill>
                  <a:srgbClr val="FF0000"/>
                </a:solidFill>
                <a:latin typeface="Calibri"/>
                <a:cs typeface="Calibri"/>
              </a:rPr>
              <a:t>по</a:t>
            </a:r>
            <a:r>
              <a:rPr sz="1600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10">
                <a:solidFill>
                  <a:srgbClr val="FF0000"/>
                </a:solidFill>
                <a:latin typeface="Calibri"/>
                <a:cs typeface="Calibri"/>
              </a:rPr>
              <a:t>истории.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/>
          <a:stretch>
            <a:fillRect/>
          </a:stretch>
        </p:blipFill>
        <p:spPr>
          <a:xfrm>
            <a:off x="6476707" y="3102787"/>
            <a:ext cx="280962" cy="29712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76555" y="2981705"/>
            <a:ext cx="11045825" cy="915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573520">
              <a:lnSpc>
                <a:spcPct val="100000"/>
              </a:lnSpc>
              <a:spcBef>
                <a:spcPts val="95"/>
              </a:spcBef>
            </a:pPr>
            <a:r>
              <a:rPr sz="16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Протокол</a:t>
            </a:r>
            <a:r>
              <a:rPr sz="1600" u="sng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6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РУМО</a:t>
            </a:r>
            <a:r>
              <a:rPr sz="1600" u="sng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6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№3</a:t>
            </a:r>
            <a:r>
              <a:rPr sz="1600" u="sng" spc="-4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600" u="sng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от</a:t>
            </a:r>
            <a:r>
              <a:rPr sz="1600" u="sng" spc="-3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600" u="sng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7.09.2023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75"/>
              </a:spcBef>
            </a:pP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Варианты</a:t>
            </a:r>
            <a:r>
              <a:rPr sz="1800" b="1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тарификации</a:t>
            </a:r>
            <a:r>
              <a:rPr sz="1800" b="1" spc="-4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учителей</a:t>
            </a:r>
            <a:r>
              <a:rPr sz="1800" b="1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для</a:t>
            </a:r>
            <a:r>
              <a:rPr sz="1800" b="1" spc="-3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реализации</a:t>
            </a:r>
            <a:r>
              <a:rPr sz="1800" b="1" spc="-7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 spc="-20">
                <a:solidFill>
                  <a:srgbClr val="003399"/>
                </a:solidFill>
                <a:latin typeface="Calibri"/>
                <a:cs typeface="Calibri"/>
              </a:rPr>
              <a:t>модуля</a:t>
            </a:r>
            <a:r>
              <a:rPr sz="1800" b="1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 spc="-10">
                <a:solidFill>
                  <a:srgbClr val="003399"/>
                </a:solidFill>
                <a:latin typeface="Calibri"/>
                <a:cs typeface="Calibri"/>
              </a:rPr>
              <a:t>«Введение</a:t>
            </a:r>
            <a:r>
              <a:rPr sz="1800" b="1" spc="-4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в</a:t>
            </a:r>
            <a:r>
              <a:rPr sz="1800" b="1" spc="-25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Новейшую</a:t>
            </a:r>
            <a:r>
              <a:rPr sz="1800" b="1" spc="-5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историю</a:t>
            </a:r>
            <a:r>
              <a:rPr sz="1800" b="1" spc="-4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России»</a:t>
            </a:r>
            <a:r>
              <a:rPr sz="1800" b="1" spc="-5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в</a:t>
            </a:r>
            <a:r>
              <a:rPr sz="1800" b="1" spc="-3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>
                <a:solidFill>
                  <a:srgbClr val="003399"/>
                </a:solidFill>
                <a:latin typeface="Calibri"/>
                <a:cs typeface="Calibri"/>
              </a:rPr>
              <a:t>9</a:t>
            </a:r>
            <a:r>
              <a:rPr sz="1800" b="1" spc="-20">
                <a:solidFill>
                  <a:srgbClr val="003399"/>
                </a:solidFill>
                <a:latin typeface="Calibri"/>
                <a:cs typeface="Calibri"/>
              </a:rPr>
              <a:t> </a:t>
            </a:r>
            <a:r>
              <a:rPr sz="1800" b="1" spc="-10">
                <a:solidFill>
                  <a:srgbClr val="003399"/>
                </a:solidFill>
                <a:latin typeface="Calibri"/>
                <a:cs typeface="Calibri"/>
              </a:rPr>
              <a:t>классе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43783" y="4314444"/>
            <a:ext cx="3499485" cy="1629410"/>
          </a:xfrm>
          <a:custGeom>
            <a:rect l="l" t="t" r="r" b="b"/>
            <a:pathLst>
              <a:path w="3499485" h="1629410">
                <a:moveTo>
                  <a:pt x="3227578" y="0"/>
                </a:moveTo>
                <a:lnTo>
                  <a:pt x="271526" y="0"/>
                </a:lnTo>
                <a:lnTo>
                  <a:pt x="222711" y="4373"/>
                </a:lnTo>
                <a:lnTo>
                  <a:pt x="176770" y="16984"/>
                </a:lnTo>
                <a:lnTo>
                  <a:pt x="134469" y="37065"/>
                </a:lnTo>
                <a:lnTo>
                  <a:pt x="96574" y="63850"/>
                </a:lnTo>
                <a:lnTo>
                  <a:pt x="63850" y="96574"/>
                </a:lnTo>
                <a:lnTo>
                  <a:pt x="37065" y="134469"/>
                </a:lnTo>
                <a:lnTo>
                  <a:pt x="16984" y="176770"/>
                </a:lnTo>
                <a:lnTo>
                  <a:pt x="4373" y="222711"/>
                </a:lnTo>
                <a:lnTo>
                  <a:pt x="0" y="271525"/>
                </a:lnTo>
                <a:lnTo>
                  <a:pt x="0" y="1357617"/>
                </a:lnTo>
                <a:lnTo>
                  <a:pt x="4373" y="1406428"/>
                </a:lnTo>
                <a:lnTo>
                  <a:pt x="16984" y="1452369"/>
                </a:lnTo>
                <a:lnTo>
                  <a:pt x="37065" y="1494671"/>
                </a:lnTo>
                <a:lnTo>
                  <a:pt x="63850" y="1532569"/>
                </a:lnTo>
                <a:lnTo>
                  <a:pt x="96574" y="1565296"/>
                </a:lnTo>
                <a:lnTo>
                  <a:pt x="134469" y="1592084"/>
                </a:lnTo>
                <a:lnTo>
                  <a:pt x="176770" y="1612168"/>
                </a:lnTo>
                <a:lnTo>
                  <a:pt x="222711" y="1624781"/>
                </a:lnTo>
                <a:lnTo>
                  <a:pt x="271526" y="1629155"/>
                </a:lnTo>
                <a:lnTo>
                  <a:pt x="3227578" y="1629155"/>
                </a:lnTo>
                <a:lnTo>
                  <a:pt x="3276392" y="1624781"/>
                </a:lnTo>
                <a:lnTo>
                  <a:pt x="3322333" y="1612168"/>
                </a:lnTo>
                <a:lnTo>
                  <a:pt x="3364634" y="1592084"/>
                </a:lnTo>
                <a:lnTo>
                  <a:pt x="3402529" y="1565296"/>
                </a:lnTo>
                <a:lnTo>
                  <a:pt x="3435253" y="1532569"/>
                </a:lnTo>
                <a:lnTo>
                  <a:pt x="3462038" y="1494671"/>
                </a:lnTo>
                <a:lnTo>
                  <a:pt x="3482119" y="1452369"/>
                </a:lnTo>
                <a:lnTo>
                  <a:pt x="3494730" y="1406428"/>
                </a:lnTo>
                <a:lnTo>
                  <a:pt x="3499104" y="1357617"/>
                </a:lnTo>
                <a:lnTo>
                  <a:pt x="3499104" y="271525"/>
                </a:lnTo>
                <a:lnTo>
                  <a:pt x="3494730" y="222711"/>
                </a:lnTo>
                <a:lnTo>
                  <a:pt x="3482119" y="176770"/>
                </a:lnTo>
                <a:lnTo>
                  <a:pt x="3462038" y="134469"/>
                </a:lnTo>
                <a:lnTo>
                  <a:pt x="3435253" y="96574"/>
                </a:lnTo>
                <a:lnTo>
                  <a:pt x="3402529" y="63850"/>
                </a:lnTo>
                <a:lnTo>
                  <a:pt x="3364634" y="37065"/>
                </a:lnTo>
                <a:lnTo>
                  <a:pt x="3322333" y="16984"/>
                </a:lnTo>
                <a:lnTo>
                  <a:pt x="3276392" y="4373"/>
                </a:lnTo>
                <a:lnTo>
                  <a:pt x="3227578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087370" y="4441317"/>
            <a:ext cx="29343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>
                <a:latin typeface="Calibri"/>
                <a:cs typeface="Calibri"/>
              </a:rPr>
              <a:t>2</a:t>
            </a:r>
            <a:r>
              <a:rPr sz="1800" spc="-2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часа</a:t>
            </a:r>
            <a:r>
              <a:rPr sz="1800" spc="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</a:t>
            </a:r>
            <a:r>
              <a:rPr sz="1800" spc="-2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тарификации</a:t>
            </a:r>
            <a:r>
              <a:rPr sz="1800" spc="-1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учителя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>
                <a:latin typeface="Calibri"/>
                <a:cs typeface="Calibri"/>
              </a:rPr>
              <a:t>истории</a:t>
            </a:r>
            <a:r>
              <a:rPr sz="1800" spc="-10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</a:t>
            </a:r>
            <a:r>
              <a:rPr sz="1800" spc="-2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1-</a:t>
            </a:r>
            <a:r>
              <a:rPr sz="1800">
                <a:latin typeface="Calibri"/>
                <a:cs typeface="Calibri"/>
              </a:rPr>
              <a:t>м</a:t>
            </a:r>
            <a:r>
              <a:rPr sz="1800" spc="-40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полугодии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87370" y="5216144"/>
            <a:ext cx="29343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>
                <a:latin typeface="Calibri"/>
                <a:cs typeface="Calibri"/>
              </a:rPr>
              <a:t>3</a:t>
            </a:r>
            <a:r>
              <a:rPr sz="1800" spc="-2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часа</a:t>
            </a:r>
            <a:r>
              <a:rPr sz="1800" spc="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</a:t>
            </a:r>
            <a:r>
              <a:rPr sz="1800" spc="-2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тарификации</a:t>
            </a:r>
            <a:r>
              <a:rPr sz="1800" spc="-1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учителя </a:t>
            </a:r>
            <a:r>
              <a:rPr sz="1800">
                <a:latin typeface="Calibri"/>
                <a:cs typeface="Calibri"/>
              </a:rPr>
              <a:t>истории</a:t>
            </a:r>
            <a:r>
              <a:rPr sz="1800" spc="-15">
                <a:latin typeface="Calibri"/>
                <a:cs typeface="Calibri"/>
              </a:rPr>
              <a:t> </a:t>
            </a:r>
            <a:r>
              <a:rPr sz="1800">
                <a:latin typeface="Calibri"/>
                <a:cs typeface="Calibri"/>
              </a:rPr>
              <a:t>во</a:t>
            </a:r>
            <a:r>
              <a:rPr sz="1800" spc="-40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2-</a:t>
            </a:r>
            <a:r>
              <a:rPr sz="1800">
                <a:latin typeface="Calibri"/>
                <a:cs typeface="Calibri"/>
              </a:rPr>
              <a:t>м</a:t>
            </a:r>
            <a:r>
              <a:rPr sz="1800" spc="-45">
                <a:latin typeface="Calibri"/>
                <a:cs typeface="Calibri"/>
              </a:rPr>
              <a:t> </a:t>
            </a:r>
            <a:r>
              <a:rPr sz="1800" spc="-10">
                <a:latin typeface="Calibri"/>
                <a:cs typeface="Calibri"/>
              </a:rPr>
              <a:t>полугодии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843783" y="5128259"/>
            <a:ext cx="3499485" cy="0"/>
          </a:xfrm>
          <a:custGeom>
            <a:rect l="l" t="t" r="r" b="b"/>
            <a:pathLst>
              <a:path w="3499485">
                <a:moveTo>
                  <a:pt x="0" y="0"/>
                </a:moveTo>
                <a:lnTo>
                  <a:pt x="3499104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985761" y="4697348"/>
            <a:ext cx="460692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Для</a:t>
            </a:r>
            <a:r>
              <a:rPr sz="1600" b="1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баланса</a:t>
            </a:r>
            <a:r>
              <a:rPr sz="1600" b="1" spc="-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нагрузки</a:t>
            </a:r>
            <a:r>
              <a:rPr sz="1600" b="1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обучающихся</a:t>
            </a:r>
            <a:r>
              <a:rPr sz="1600" b="1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по</a:t>
            </a:r>
            <a:r>
              <a:rPr sz="1600" b="1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полугодиям необходимо</a:t>
            </a:r>
            <a:r>
              <a:rPr sz="1600" b="1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перераспределение</a:t>
            </a:r>
            <a:r>
              <a:rPr sz="1600" b="1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часов</a:t>
            </a:r>
            <a:r>
              <a:rPr sz="1600" b="1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по</a:t>
            </a:r>
            <a:r>
              <a:rPr sz="1600" b="1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другому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предмету</a:t>
            </a:r>
            <a:r>
              <a:rPr sz="1600" b="1" spc="-4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противоположно</a:t>
            </a:r>
            <a:r>
              <a:rPr sz="1600" b="1" spc="-6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выбранному</a:t>
            </a:r>
            <a:r>
              <a:rPr sz="1600" b="1" spc="-6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варианту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6555" y="4698238"/>
            <a:ext cx="187833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05740">
              <a:lnSpc>
                <a:spcPct val="100000"/>
              </a:lnSpc>
              <a:spcBef>
                <a:spcPts val="95"/>
              </a:spcBef>
            </a:pP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2,5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часа</a:t>
            </a:r>
            <a:r>
              <a:rPr sz="1600" b="1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sz="1600" b="1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учебном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плане</a:t>
            </a:r>
            <a:r>
              <a:rPr sz="1600" b="1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на</a:t>
            </a:r>
            <a:r>
              <a:rPr sz="1600" b="1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изучение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>
                <a:solidFill>
                  <a:srgbClr val="006FC0"/>
                </a:solidFill>
                <a:latin typeface="Calibri"/>
                <a:cs typeface="Calibri"/>
              </a:rPr>
              <a:t>предмета</a:t>
            </a:r>
            <a:r>
              <a:rPr sz="1600" b="1" spc="-5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spc="-10">
                <a:solidFill>
                  <a:srgbClr val="006FC0"/>
                </a:solidFill>
                <a:latin typeface="Calibri"/>
                <a:cs typeface="Calibri"/>
              </a:rPr>
              <a:t>«История»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394204" y="4893564"/>
            <a:ext cx="367665" cy="451484"/>
          </a:xfrm>
          <a:custGeom>
            <a:rect l="l" t="t" r="r" b="b"/>
            <a:pathLst>
              <a:path w="367664" h="451484">
                <a:moveTo>
                  <a:pt x="0" y="112775"/>
                </a:moveTo>
                <a:lnTo>
                  <a:pt x="183641" y="112775"/>
                </a:lnTo>
                <a:lnTo>
                  <a:pt x="183641" y="0"/>
                </a:lnTo>
                <a:lnTo>
                  <a:pt x="367283" y="225552"/>
                </a:lnTo>
                <a:lnTo>
                  <a:pt x="183641" y="451104"/>
                </a:lnTo>
                <a:lnTo>
                  <a:pt x="183641" y="338328"/>
                </a:lnTo>
                <a:lnTo>
                  <a:pt x="0" y="338328"/>
                </a:lnTo>
                <a:lnTo>
                  <a:pt x="0" y="112775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478523" y="4888991"/>
            <a:ext cx="367665" cy="451484"/>
          </a:xfrm>
          <a:custGeom>
            <a:rect l="l" t="t" r="r" b="b"/>
            <a:pathLst>
              <a:path w="367665" h="451484">
                <a:moveTo>
                  <a:pt x="0" y="112775"/>
                </a:moveTo>
                <a:lnTo>
                  <a:pt x="183642" y="112775"/>
                </a:lnTo>
                <a:lnTo>
                  <a:pt x="183642" y="0"/>
                </a:lnTo>
                <a:lnTo>
                  <a:pt x="367283" y="225551"/>
                </a:lnTo>
                <a:lnTo>
                  <a:pt x="183642" y="451103"/>
                </a:lnTo>
                <a:lnTo>
                  <a:pt x="183642" y="338327"/>
                </a:lnTo>
                <a:lnTo>
                  <a:pt x="0" y="338327"/>
                </a:lnTo>
                <a:lnTo>
                  <a:pt x="0" y="112775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4525" y="561848"/>
          <a:ext cx="6072503" cy="6146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0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8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2110"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9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41605">
                        <a:lnSpc>
                          <a:spcPct val="100000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Предметная</a:t>
                      </a:r>
                      <a:r>
                        <a:rPr sz="1200" b="1" spc="1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область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rowSpan="3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9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4945">
                        <a:lnSpc>
                          <a:spcPct val="100000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Учебный</a:t>
                      </a:r>
                      <a:r>
                        <a:rPr sz="1200" b="1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предмет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gridSpan="4">
                  <a:txBody>
                    <a:bodyPr vert="horz" wrap="square"/>
                    <a:lstStyle/>
                    <a:p>
                      <a:pPr marL="34925" algn="ctr">
                        <a:lnSpc>
                          <a:spcPts val="1425"/>
                        </a:lnSpc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Уровень</a:t>
                      </a:r>
                      <a:r>
                        <a:rPr sz="1200" b="1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изучения</a:t>
                      </a:r>
                      <a:r>
                        <a:rPr sz="1200" b="1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>
                          <a:latin typeface="Calibri"/>
                          <a:cs typeface="Calibri"/>
                        </a:rPr>
                        <a:t>предмета</a:t>
                      </a:r>
                      <a:r>
                        <a:rPr sz="1200" b="1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>
                          <a:latin typeface="Calibri"/>
                          <a:cs typeface="Calibri"/>
                        </a:rPr>
                        <a:t>/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5560" algn="ctr">
                        <a:lnSpc>
                          <a:spcPts val="1410"/>
                        </a:lnSpc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количество</a:t>
                      </a:r>
                      <a:r>
                        <a:rPr sz="1200" b="1" spc="1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часов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215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marL="418465">
                        <a:lnSpc>
                          <a:spcPts val="1435"/>
                        </a:lnSpc>
                        <a:spcBef>
                          <a:spcPts val="1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базовый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 vert="horz" wrap="square"/>
                    <a:lstStyle/>
                    <a:p>
                      <a:pPr marL="280670">
                        <a:lnSpc>
                          <a:spcPts val="1435"/>
                        </a:lnSpc>
                        <a:spcBef>
                          <a:spcPts val="10"/>
                        </a:spcBef>
                      </a:pPr>
                      <a:r>
                        <a:rPr sz="1200" b="1" spc="-10">
                          <a:latin typeface="Calibri"/>
                          <a:cs typeface="Calibri"/>
                        </a:rPr>
                        <a:t>углубленный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1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10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класс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11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класс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0223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10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класс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413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b="1">
                          <a:latin typeface="Calibri"/>
                          <a:cs typeface="Calibri"/>
                        </a:rPr>
                        <a:t>11</a:t>
                      </a:r>
                      <a:r>
                        <a:rPr sz="1200" b="1" spc="-10">
                          <a:latin typeface="Calibri"/>
                          <a:cs typeface="Calibri"/>
                        </a:rPr>
                        <a:t> класс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470">
                <a:tc rowSpan="2">
                  <a:txBody>
                    <a:bodyPr vert="horz" wrap="square"/>
                    <a:lstStyle/>
                    <a:p>
                      <a:pPr marL="6350" marR="65786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Русский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язык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и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Русский</a:t>
                      </a:r>
                      <a:r>
                        <a:rPr sz="1200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393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012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470">
                <a:tc rowSpan="2">
                  <a:txBody>
                    <a:bodyPr vert="horz" wrap="square"/>
                    <a:lstStyle/>
                    <a:p>
                      <a:pPr marL="6350" marR="18161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Родной</a:t>
                      </a:r>
                      <a:r>
                        <a:rPr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язык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родная 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Родной</a:t>
                      </a:r>
                      <a:r>
                        <a:rPr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774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393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Родная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литература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774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3939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470"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Иностранные</a:t>
                      </a:r>
                      <a:r>
                        <a:rPr sz="12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>
                          <a:latin typeface="Calibri"/>
                          <a:cs typeface="Calibri"/>
                        </a:rPr>
                        <a:t>языки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Иностранный</a:t>
                      </a:r>
                      <a:r>
                        <a:rPr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08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23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 marR="20447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Второй</a:t>
                      </a:r>
                      <a:r>
                        <a:rPr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иностранный </a:t>
                      </a:r>
                      <a:r>
                        <a:rPr sz="1200" spc="-20">
                          <a:latin typeface="Calibri"/>
                          <a:cs typeface="Calibri"/>
                        </a:rPr>
                        <a:t>язык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470">
                <a:tc rowSpan="3">
                  <a:txBody>
                    <a:bodyPr vert="horz" wrap="square"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Общественно-научные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предметы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27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История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27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Обществознание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b="1" spc="-2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1,5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25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27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География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76580">
                <a:tc rowSpan="4"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50" marR="7226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Математика</a:t>
                      </a:r>
                      <a:r>
                        <a:rPr sz="12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и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информатика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 marR="441959" algn="just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Алгебра</a:t>
                      </a:r>
                      <a:r>
                        <a:rPr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начала математического анализа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83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83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83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83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Геометрия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608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 marR="64452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Вероятность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 и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статистика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Информатика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270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470">
                <a:tc rowSpan="3">
                  <a:txBody>
                    <a:bodyPr vert="horz" wrap="square"/>
                    <a:lstStyle/>
                    <a:p>
                      <a:pPr marL="6350" marR="252095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Естественно-научные предметы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30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Физика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47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30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Химия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1780">
                <a:tc v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1530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Биология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86080">
                <a:tc>
                  <a:txBody>
                    <a:bodyPr vert="horz" wrap="square"/>
                    <a:lstStyle/>
                    <a:p>
                      <a:pPr marL="6350" marR="889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Основы</a:t>
                      </a:r>
                      <a:r>
                        <a:rPr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безопасности</a:t>
                      </a:r>
                      <a:r>
                        <a:rPr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и </a:t>
                      </a:r>
                      <a:r>
                        <a:rPr sz="1200">
                          <a:latin typeface="Calibri"/>
                          <a:cs typeface="Calibri"/>
                        </a:rPr>
                        <a:t>защиты</a:t>
                      </a:r>
                      <a:r>
                        <a:rPr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Родины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 marR="26034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Основы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безопасности</a:t>
                      </a:r>
                      <a:r>
                        <a:rPr sz="12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0">
                          <a:latin typeface="Calibri"/>
                          <a:cs typeface="Calibri"/>
                        </a:rPr>
                        <a:t>и </a:t>
                      </a:r>
                      <a:r>
                        <a:rPr sz="1200">
                          <a:latin typeface="Calibri"/>
                          <a:cs typeface="Calibri"/>
                        </a:rPr>
                        <a:t>защиты</a:t>
                      </a:r>
                      <a:r>
                        <a:rPr sz="1200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Родины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1907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4470">
                <a:tc>
                  <a:txBody>
                    <a:bodyPr vert="horz" wrap="square"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Физическая</a:t>
                      </a:r>
                      <a:r>
                        <a:rPr sz="1200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культура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Физическая</a:t>
                      </a:r>
                      <a:r>
                        <a:rPr sz="1200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культура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19075">
                        <a:lnSpc>
                          <a:spcPts val="1515"/>
                        </a:lnSpc>
                      </a:pPr>
                      <a:r>
                        <a:rPr sz="1300" spc="-25">
                          <a:latin typeface="Calibri"/>
                          <a:cs typeface="Calibri"/>
                        </a:rPr>
                        <a:t>нет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840">
                <a:tc gridSpan="2">
                  <a:txBody>
                    <a:bodyPr vert="horz" wrap="square"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>
                          <a:latin typeface="Calibri"/>
                          <a:cs typeface="Calibri"/>
                        </a:rPr>
                        <a:t>Индивидуальный</a:t>
                      </a:r>
                      <a:r>
                        <a:rPr sz="12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проект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300" spc="-50"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72110">
                <a:tc gridSpan="2">
                  <a:txBody>
                    <a:bodyPr vert="horz" wrap="square"/>
                    <a:lstStyle/>
                    <a:p>
                      <a:pPr marL="6350" marR="162560">
                        <a:lnSpc>
                          <a:spcPts val="1440"/>
                        </a:lnSpc>
                      </a:pPr>
                      <a:r>
                        <a:rPr sz="1200" spc="-10">
                          <a:latin typeface="Calibri"/>
                          <a:cs typeface="Calibri"/>
                        </a:rPr>
                        <a:t>Дополнительные</a:t>
                      </a:r>
                      <a:r>
                        <a:rPr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учебные</a:t>
                      </a:r>
                      <a:r>
                        <a:rPr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предметы,</a:t>
                      </a:r>
                      <a:r>
                        <a:rPr sz="1200" spc="-5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>
                          <a:latin typeface="Calibri"/>
                          <a:cs typeface="Calibri"/>
                        </a:rPr>
                        <a:t>курсы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5">
                          <a:latin typeface="Calibri"/>
                          <a:cs typeface="Calibri"/>
                        </a:rPr>
                        <a:t>по </a:t>
                      </a:r>
                      <a:r>
                        <a:rPr sz="1200">
                          <a:latin typeface="Calibri"/>
                          <a:cs typeface="Calibri"/>
                        </a:rPr>
                        <a:t>выбору</a:t>
                      </a:r>
                      <a:r>
                        <a:rPr sz="12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>
                          <a:latin typeface="Calibri"/>
                          <a:cs typeface="Calibri"/>
                        </a:rPr>
                        <a:t>обучающихся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 vert="horz" wrap="square"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6653021" y="584454"/>
            <a:ext cx="5330825" cy="5810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968375">
              <a:lnSpc>
                <a:spcPct val="100000"/>
              </a:lnSpc>
              <a:spcBef>
                <a:spcPts val="95"/>
              </a:spcBef>
            </a:pPr>
            <a:r>
              <a:rPr sz="1600" b="1">
                <a:latin typeface="Calibri"/>
                <a:cs typeface="Calibri"/>
              </a:rPr>
              <a:t>При</a:t>
            </a:r>
            <a:r>
              <a:rPr sz="1600" b="1" spc="-50">
                <a:latin typeface="Calibri"/>
                <a:cs typeface="Calibri"/>
              </a:rPr>
              <a:t> </a:t>
            </a:r>
            <a:r>
              <a:rPr sz="1600" b="1">
                <a:latin typeface="Calibri"/>
                <a:cs typeface="Calibri"/>
              </a:rPr>
              <a:t>формировании</a:t>
            </a:r>
            <a:r>
              <a:rPr sz="1600" b="1" spc="-45">
                <a:latin typeface="Calibri"/>
                <a:cs typeface="Calibri"/>
              </a:rPr>
              <a:t> </a:t>
            </a:r>
            <a:r>
              <a:rPr sz="1600" b="1">
                <a:latin typeface="Calibri"/>
                <a:cs typeface="Calibri"/>
              </a:rPr>
              <a:t>учебного</a:t>
            </a:r>
            <a:r>
              <a:rPr sz="1600" b="1" spc="-50">
                <a:latin typeface="Calibri"/>
                <a:cs typeface="Calibri"/>
              </a:rPr>
              <a:t> </a:t>
            </a:r>
            <a:r>
              <a:rPr sz="1600" b="1">
                <a:latin typeface="Calibri"/>
                <a:cs typeface="Calibri"/>
              </a:rPr>
              <a:t>плана</a:t>
            </a:r>
            <a:r>
              <a:rPr sz="1600" b="1" spc="-60">
                <a:latin typeface="Calibri"/>
                <a:cs typeface="Calibri"/>
              </a:rPr>
              <a:t> </a:t>
            </a:r>
            <a:r>
              <a:rPr sz="1600" b="1">
                <a:latin typeface="Calibri"/>
                <a:cs typeface="Calibri"/>
              </a:rPr>
              <a:t>профиля</a:t>
            </a:r>
            <a:r>
              <a:rPr sz="1600" b="1" spc="-50">
                <a:latin typeface="Calibri"/>
                <a:cs typeface="Calibri"/>
              </a:rPr>
              <a:t> </a:t>
            </a:r>
            <a:r>
              <a:rPr sz="1600" b="1" spc="-25">
                <a:latin typeface="Calibri"/>
                <a:cs typeface="Calibri"/>
              </a:rPr>
              <a:t>ОУ, </a:t>
            </a:r>
            <a:r>
              <a:rPr sz="1600" b="1">
                <a:latin typeface="Calibri"/>
                <a:cs typeface="Calibri"/>
              </a:rPr>
              <a:t>обращаем</a:t>
            </a:r>
            <a:r>
              <a:rPr sz="1600" b="1" spc="-70">
                <a:latin typeface="Calibri"/>
                <a:cs typeface="Calibri"/>
              </a:rPr>
              <a:t> </a:t>
            </a:r>
            <a:r>
              <a:rPr sz="1600" b="1" spc="-10">
                <a:latin typeface="Calibri"/>
                <a:cs typeface="Calibri"/>
              </a:rPr>
              <a:t>внимание:</a:t>
            </a:r>
            <a:endParaRPr sz="1600">
              <a:latin typeface="Calibri"/>
              <a:cs typeface="Calibri"/>
            </a:endParaRPr>
          </a:p>
          <a:p>
            <a:pPr marL="299085" marR="235585" indent="-287020">
              <a:lnSpc>
                <a:spcPct val="100000"/>
              </a:lnSpc>
              <a:spcBef>
                <a:spcPts val="1230"/>
              </a:spcBef>
              <a:buFont typeface="Wingdings"/>
              <a:buChar char=""/>
              <a:tabLst>
                <a:tab pos="299085"/>
              </a:tabLst>
            </a:pPr>
            <a:r>
              <a:rPr sz="1300">
                <a:latin typeface="Calibri"/>
                <a:cs typeface="Calibri"/>
              </a:rPr>
              <a:t>учебный</a:t>
            </a:r>
            <a:r>
              <a:rPr sz="1300" spc="-4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план</a:t>
            </a:r>
            <a:r>
              <a:rPr sz="1300" spc="-3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профиля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обучения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и</a:t>
            </a:r>
            <a:r>
              <a:rPr sz="1300" spc="-4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(или)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индивидуальный</a:t>
            </a:r>
            <a:r>
              <a:rPr sz="1300" spc="-10">
                <a:latin typeface="Calibri"/>
                <a:cs typeface="Calibri"/>
              </a:rPr>
              <a:t> учебный </a:t>
            </a:r>
            <a:r>
              <a:rPr sz="1300">
                <a:latin typeface="Calibri"/>
                <a:cs typeface="Calibri"/>
              </a:rPr>
              <a:t>план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должны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содержать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не</a:t>
            </a:r>
            <a:r>
              <a:rPr sz="1300" b="1" spc="-30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менее</a:t>
            </a:r>
            <a:r>
              <a:rPr sz="1300" b="1" spc="-3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13</a:t>
            </a:r>
            <a:r>
              <a:rPr sz="1300" b="1" spc="-3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учебных</a:t>
            </a:r>
            <a:r>
              <a:rPr sz="1300" b="1" spc="-20">
                <a:latin typeface="Calibri"/>
                <a:cs typeface="Calibri"/>
              </a:rPr>
              <a:t> </a:t>
            </a:r>
            <a:r>
              <a:rPr sz="1300" b="1" spc="-10">
                <a:latin typeface="Calibri"/>
                <a:cs typeface="Calibri"/>
              </a:rPr>
              <a:t>предметов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Wingdings"/>
              <a:buChar char=""/>
            </a:pPr>
            <a:endParaRPr sz="1300">
              <a:latin typeface="Calibri"/>
              <a:cs typeface="Calibri"/>
            </a:endParaRPr>
          </a:p>
          <a:p>
            <a:pPr marL="299085" marR="680085" indent="-287020">
              <a:lnSpc>
                <a:spcPct val="100000"/>
              </a:lnSpc>
              <a:buFont typeface="Wingdings"/>
              <a:buChar char=""/>
              <a:tabLst>
                <a:tab pos="299085"/>
              </a:tabLst>
            </a:pPr>
            <a:r>
              <a:rPr sz="1300" spc="-10">
                <a:latin typeface="Calibri"/>
                <a:cs typeface="Calibri"/>
              </a:rPr>
              <a:t>предусмотреть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изучение</a:t>
            </a:r>
            <a:r>
              <a:rPr sz="1300" spc="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не</a:t>
            </a:r>
            <a:r>
              <a:rPr sz="1300" b="1" spc="-30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менее</a:t>
            </a:r>
            <a:r>
              <a:rPr sz="1300" b="1" spc="-20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2</a:t>
            </a:r>
            <a:r>
              <a:rPr sz="1300" b="1" spc="-2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учебных</a:t>
            </a:r>
            <a:r>
              <a:rPr sz="1300" b="1" spc="-10">
                <a:latin typeface="Calibri"/>
                <a:cs typeface="Calibri"/>
              </a:rPr>
              <a:t> предметов</a:t>
            </a:r>
            <a:r>
              <a:rPr sz="1300" b="1" spc="-5">
                <a:latin typeface="Calibri"/>
                <a:cs typeface="Calibri"/>
              </a:rPr>
              <a:t> </a:t>
            </a:r>
            <a:r>
              <a:rPr sz="1300" b="1" spc="-25">
                <a:latin typeface="Calibri"/>
                <a:cs typeface="Calibri"/>
              </a:rPr>
              <a:t>на </a:t>
            </a:r>
            <a:r>
              <a:rPr sz="1300" b="1" spc="-10">
                <a:latin typeface="Calibri"/>
                <a:cs typeface="Calibri"/>
              </a:rPr>
              <a:t>углубленном </a:t>
            </a:r>
            <a:r>
              <a:rPr sz="1300" b="1">
                <a:latin typeface="Calibri"/>
                <a:cs typeface="Calibri"/>
              </a:rPr>
              <a:t>уровне</a:t>
            </a:r>
            <a:r>
              <a:rPr sz="1300" b="1" spc="-3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из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соответствующей</a:t>
            </a:r>
            <a:r>
              <a:rPr sz="1300" spc="-4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профилю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обучения</a:t>
            </a:r>
            <a:endParaRPr sz="13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300">
                <a:latin typeface="Calibri"/>
                <a:cs typeface="Calibri"/>
              </a:rPr>
              <a:t>предметной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области</a:t>
            </a:r>
            <a:r>
              <a:rPr sz="1300" spc="-4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и</a:t>
            </a:r>
            <a:r>
              <a:rPr sz="1300" spc="-4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(или)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смежной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с</a:t>
            </a:r>
            <a:r>
              <a:rPr sz="1300" spc="-4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ней</a:t>
            </a:r>
            <a:r>
              <a:rPr sz="1300" spc="-4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предметной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области</a:t>
            </a:r>
            <a:endParaRPr sz="13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1400"/>
              </a:spcBef>
              <a:buFont typeface="Wingdings"/>
              <a:buChar char=""/>
              <a:tabLst>
                <a:tab pos="299085"/>
              </a:tabLst>
            </a:pPr>
            <a:r>
              <a:rPr sz="1300" spc="-10">
                <a:latin typeface="Calibri"/>
                <a:cs typeface="Calibri"/>
              </a:rPr>
              <a:t>количество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часов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</a:t>
            </a:r>
            <a:r>
              <a:rPr sz="1300" spc="-3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УП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должно</a:t>
            </a:r>
            <a:r>
              <a:rPr sz="1300" spc="254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соответствовать</a:t>
            </a:r>
            <a:r>
              <a:rPr sz="1300" spc="24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уровню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реализации</a:t>
            </a:r>
            <a:endParaRPr sz="13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300" spc="-10">
                <a:latin typeface="Calibri"/>
                <a:cs typeface="Calibri"/>
              </a:rPr>
              <a:t>программ</a:t>
            </a:r>
            <a:endParaRPr sz="1300">
              <a:latin typeface="Calibri"/>
              <a:cs typeface="Calibri"/>
            </a:endParaRPr>
          </a:p>
          <a:p>
            <a:pPr marL="297815" marR="147955" indent="-285750" algn="just">
              <a:lnSpc>
                <a:spcPct val="100000"/>
              </a:lnSpc>
              <a:spcBef>
                <a:spcPts val="1440"/>
              </a:spcBef>
              <a:buFont typeface="Wingdings"/>
              <a:buChar char=""/>
              <a:tabLst>
                <a:tab pos="299085"/>
              </a:tabLst>
            </a:pPr>
            <a:r>
              <a:rPr sz="1400">
                <a:latin typeface="Calibri"/>
                <a:cs typeface="Calibri"/>
              </a:rPr>
              <a:t>количество</a:t>
            </a:r>
            <a:r>
              <a:rPr sz="1400" spc="-4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учебных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занятий</a:t>
            </a:r>
            <a:r>
              <a:rPr sz="1400" spc="-4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за</a:t>
            </a:r>
            <a:r>
              <a:rPr sz="1400" spc="-75"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r>
              <a:rPr sz="1400" b="1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года</a:t>
            </a:r>
            <a:r>
              <a:rPr sz="1400" b="1" spc="-4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на</a:t>
            </a:r>
            <a:r>
              <a:rPr sz="1400" b="1" spc="-5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одного</a:t>
            </a:r>
            <a:r>
              <a:rPr sz="1400" b="1" spc="-5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b="1" spc="-10">
                <a:solidFill>
                  <a:srgbClr val="FF0000"/>
                </a:solidFill>
                <a:latin typeface="Calibri"/>
                <a:cs typeface="Calibri"/>
              </a:rPr>
              <a:t>обучающегося 	</a:t>
            </a:r>
            <a:r>
              <a:rPr sz="1400">
                <a:latin typeface="Calibri"/>
                <a:cs typeface="Calibri"/>
              </a:rPr>
              <a:t>–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не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менее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2312</a:t>
            </a:r>
            <a:r>
              <a:rPr sz="14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часов</a:t>
            </a:r>
            <a:r>
              <a:rPr sz="1400" spc="-2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и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не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более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 b="1">
                <a:solidFill>
                  <a:srgbClr val="FF0000"/>
                </a:solidFill>
                <a:latin typeface="Calibri"/>
                <a:cs typeface="Calibri"/>
              </a:rPr>
              <a:t>2516</a:t>
            </a:r>
            <a:r>
              <a:rPr sz="1400" b="1" spc="-1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часов</a:t>
            </a:r>
            <a:r>
              <a:rPr sz="1400" spc="-2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(не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более</a:t>
            </a:r>
            <a:r>
              <a:rPr sz="1400" spc="-35">
                <a:latin typeface="Calibri"/>
                <a:cs typeface="Calibri"/>
              </a:rPr>
              <a:t> </a:t>
            </a:r>
            <a:r>
              <a:rPr sz="1400">
                <a:latin typeface="Calibri"/>
                <a:cs typeface="Calibri"/>
              </a:rPr>
              <a:t>37</a:t>
            </a:r>
            <a:r>
              <a:rPr sz="1400" spc="-30">
                <a:latin typeface="Calibri"/>
                <a:cs typeface="Calibri"/>
              </a:rPr>
              <a:t> </a:t>
            </a:r>
            <a:r>
              <a:rPr sz="1400" spc="-10">
                <a:latin typeface="Calibri"/>
                <a:cs typeface="Calibri"/>
              </a:rPr>
              <a:t>часов 	</a:t>
            </a:r>
            <a:r>
              <a:rPr sz="1400">
                <a:latin typeface="Calibri"/>
                <a:cs typeface="Calibri"/>
              </a:rPr>
              <a:t>в</a:t>
            </a:r>
            <a:r>
              <a:rPr sz="1400" spc="-10">
                <a:latin typeface="Calibri"/>
                <a:cs typeface="Calibri"/>
              </a:rPr>
              <a:t> неделю).</a:t>
            </a:r>
            <a:endParaRPr sz="140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1405"/>
              </a:spcBef>
              <a:buFont typeface="Wingdings"/>
              <a:buChar char=""/>
              <a:tabLst>
                <a:tab pos="299085"/>
              </a:tabLst>
            </a:pPr>
            <a:r>
              <a:rPr sz="1300" spc="-10">
                <a:latin typeface="Calibri"/>
                <a:cs typeface="Calibri"/>
              </a:rPr>
              <a:t>Преподавание</a:t>
            </a:r>
            <a:r>
              <a:rPr sz="1300">
                <a:latin typeface="Calibri"/>
                <a:cs typeface="Calibri"/>
              </a:rPr>
              <a:t> </a:t>
            </a:r>
            <a:r>
              <a:rPr sz="1300" b="1" spc="-10">
                <a:solidFill>
                  <a:srgbClr val="FF0000"/>
                </a:solidFill>
                <a:latin typeface="Calibri"/>
                <a:cs typeface="Calibri"/>
              </a:rPr>
              <a:t>обществознания</a:t>
            </a:r>
            <a:r>
              <a:rPr sz="1300" b="1" spc="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10-</a:t>
            </a:r>
            <a:r>
              <a:rPr sz="1300">
                <a:latin typeface="Calibri"/>
                <a:cs typeface="Calibri"/>
              </a:rPr>
              <a:t>11 классах</a:t>
            </a:r>
            <a:r>
              <a:rPr sz="1300" spc="-10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с</a:t>
            </a:r>
            <a:r>
              <a:rPr sz="1300" b="1" spc="-1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1</a:t>
            </a:r>
            <a:r>
              <a:rPr sz="1300" b="1" spc="-1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сентября</a:t>
            </a:r>
            <a:r>
              <a:rPr sz="1300" b="1" spc="1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2025</a:t>
            </a:r>
            <a:r>
              <a:rPr sz="1300" b="1" spc="5">
                <a:latin typeface="Calibri"/>
                <a:cs typeface="Calibri"/>
              </a:rPr>
              <a:t> </a:t>
            </a:r>
            <a:r>
              <a:rPr sz="1300" spc="-20">
                <a:latin typeface="Calibri"/>
                <a:cs typeface="Calibri"/>
              </a:rPr>
              <a:t>года </a:t>
            </a:r>
            <a:r>
              <a:rPr sz="1300" spc="-10">
                <a:latin typeface="Calibri"/>
                <a:cs typeface="Calibri"/>
              </a:rPr>
              <a:t>будет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осуществляться: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10 классах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–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2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часа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неделю,</a:t>
            </a:r>
            <a:r>
              <a:rPr sz="1300" spc="290">
                <a:latin typeface="Calibri"/>
                <a:cs typeface="Calibri"/>
              </a:rPr>
              <a:t>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300" b="1" spc="-1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11</a:t>
            </a:r>
            <a:r>
              <a:rPr sz="1300" b="1" spc="-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классах</a:t>
            </a:r>
            <a:r>
              <a:rPr sz="1300" b="1" spc="2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 spc="-50">
                <a:solidFill>
                  <a:srgbClr val="FF0000"/>
                </a:solidFill>
                <a:latin typeface="Calibri"/>
                <a:cs typeface="Calibri"/>
              </a:rPr>
              <a:t>–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1,5</a:t>
            </a:r>
            <a:r>
              <a:rPr sz="1300" b="1" spc="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часа</a:t>
            </a:r>
            <a:r>
              <a:rPr sz="1300" b="1" spc="-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sz="1300" b="1" spc="-1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300" b="1" spc="-10">
                <a:solidFill>
                  <a:srgbClr val="FF0000"/>
                </a:solidFill>
                <a:latin typeface="Calibri"/>
                <a:cs typeface="Calibri"/>
              </a:rPr>
              <a:t>неделю.</a:t>
            </a:r>
            <a:endParaRPr sz="1300">
              <a:latin typeface="Calibri"/>
              <a:cs typeface="Calibri"/>
            </a:endParaRPr>
          </a:p>
          <a:p>
            <a:pPr marL="279400">
              <a:lnSpc>
                <a:spcPct val="100000"/>
              </a:lnSpc>
            </a:pPr>
            <a:r>
              <a:rPr sz="1300" i="1">
                <a:latin typeface="Calibri"/>
                <a:cs typeface="Calibri"/>
              </a:rPr>
              <a:t>стр.</a:t>
            </a:r>
            <a:r>
              <a:rPr sz="1300" i="1" spc="-35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1670</a:t>
            </a:r>
            <a:r>
              <a:rPr sz="1300" i="1" spc="275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приказа</a:t>
            </a:r>
            <a:r>
              <a:rPr sz="1300" i="1" spc="-35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Минпросвещения</a:t>
            </a:r>
            <a:r>
              <a:rPr sz="1300" i="1" spc="-20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РФ</a:t>
            </a:r>
            <a:r>
              <a:rPr sz="1300" i="1" spc="-10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от</a:t>
            </a:r>
            <a:r>
              <a:rPr sz="1300" i="1" spc="-10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09.10.2024 </a:t>
            </a:r>
            <a:r>
              <a:rPr sz="1300" i="1" spc="-20">
                <a:latin typeface="Calibri"/>
                <a:cs typeface="Calibri"/>
              </a:rPr>
              <a:t>№704</a:t>
            </a:r>
            <a:endParaRPr sz="1300">
              <a:latin typeface="Calibri"/>
              <a:cs typeface="Calibri"/>
            </a:endParaRPr>
          </a:p>
          <a:p>
            <a:pPr marL="299085" marR="180340" indent="-287020">
              <a:lnSpc>
                <a:spcPct val="100000"/>
              </a:lnSpc>
              <a:spcBef>
                <a:spcPts val="1415"/>
              </a:spcBef>
              <a:buFont typeface="Wingdings"/>
              <a:buChar char=""/>
              <a:tabLst>
                <a:tab pos="299085"/>
              </a:tabLst>
            </a:pPr>
            <a:r>
              <a:rPr sz="1300">
                <a:latin typeface="Calibri"/>
                <a:cs typeface="Calibri"/>
              </a:rPr>
              <a:t>«131.14.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При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реализации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вариантов</a:t>
            </a:r>
            <a:r>
              <a:rPr sz="1300" spc="-3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федерального </a:t>
            </a:r>
            <a:r>
              <a:rPr sz="1300">
                <a:latin typeface="Calibri"/>
                <a:cs typeface="Calibri"/>
              </a:rPr>
              <a:t>учебного</a:t>
            </a:r>
            <a:r>
              <a:rPr sz="1300" spc="-4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плана </a:t>
            </a:r>
            <a:r>
              <a:rPr sz="1300" b="1" spc="-10">
                <a:latin typeface="Calibri"/>
                <a:cs typeface="Calibri"/>
              </a:rPr>
              <a:t>естественно-</a:t>
            </a:r>
            <a:r>
              <a:rPr sz="1300" b="1">
                <a:latin typeface="Calibri"/>
                <a:cs typeface="Calibri"/>
              </a:rPr>
              <a:t>научного,</a:t>
            </a:r>
            <a:r>
              <a:rPr sz="1300" b="1" spc="-25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гуманитарного,</a:t>
            </a:r>
            <a:r>
              <a:rPr sz="1300" b="1" spc="-10">
                <a:latin typeface="Calibri"/>
                <a:cs typeface="Calibri"/>
              </a:rPr>
              <a:t> социально-экономического, технологического</a:t>
            </a:r>
            <a:r>
              <a:rPr sz="1300" b="1" spc="20">
                <a:latin typeface="Calibri"/>
                <a:cs typeface="Calibri"/>
              </a:rPr>
              <a:t> </a:t>
            </a:r>
            <a:r>
              <a:rPr sz="1300" b="1">
                <a:latin typeface="Calibri"/>
                <a:cs typeface="Calibri"/>
              </a:rPr>
              <a:t>профилей</a:t>
            </a:r>
            <a:r>
              <a:rPr sz="1300">
                <a:latin typeface="Calibri"/>
                <a:cs typeface="Calibri"/>
              </a:rPr>
              <a:t>, </a:t>
            </a:r>
            <a:r>
              <a:rPr sz="1300" spc="-10">
                <a:latin typeface="Calibri"/>
                <a:cs typeface="Calibri"/>
              </a:rPr>
              <a:t>количество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часов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на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физическую</a:t>
            </a:r>
            <a:endParaRPr sz="1300">
              <a:latin typeface="Calibri"/>
              <a:cs typeface="Calibri"/>
            </a:endParaRPr>
          </a:p>
          <a:p>
            <a:pPr marL="299085" marR="5080">
              <a:lnSpc>
                <a:spcPct val="100000"/>
              </a:lnSpc>
            </a:pPr>
            <a:r>
              <a:rPr sz="1300" spc="-20">
                <a:latin typeface="Calibri"/>
                <a:cs typeface="Calibri"/>
              </a:rPr>
              <a:t>культуру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составляет</a:t>
            </a:r>
            <a:r>
              <a:rPr sz="1300" spc="-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2,</a:t>
            </a:r>
            <a:r>
              <a:rPr sz="1300" spc="-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третий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час</a:t>
            </a:r>
            <a:r>
              <a:rPr sz="1300" spc="15">
                <a:latin typeface="Calibri"/>
                <a:cs typeface="Calibri"/>
              </a:rPr>
              <a:t> </a:t>
            </a:r>
            <a:r>
              <a:rPr sz="1300" b="1" spc="-10">
                <a:latin typeface="Calibri"/>
                <a:cs typeface="Calibri"/>
              </a:rPr>
              <a:t>рекомендуется</a:t>
            </a:r>
            <a:r>
              <a:rPr sz="1300" b="1" spc="5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реализовывать</a:t>
            </a:r>
            <a:r>
              <a:rPr sz="1300" spc="-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ОО</a:t>
            </a:r>
            <a:r>
              <a:rPr sz="1300" spc="-5">
                <a:latin typeface="Calibri"/>
                <a:cs typeface="Calibri"/>
              </a:rPr>
              <a:t> </a:t>
            </a:r>
            <a:r>
              <a:rPr sz="1300" spc="-25">
                <a:latin typeface="Calibri"/>
                <a:cs typeface="Calibri"/>
              </a:rPr>
              <a:t>за </a:t>
            </a:r>
            <a:r>
              <a:rPr sz="1300">
                <a:latin typeface="Calibri"/>
                <a:cs typeface="Calibri"/>
              </a:rPr>
              <a:t>счет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части,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формируемой</a:t>
            </a:r>
            <a:r>
              <a:rPr sz="1300" spc="1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участниками</a:t>
            </a:r>
            <a:r>
              <a:rPr sz="1300" spc="-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образовательных</a:t>
            </a:r>
            <a:r>
              <a:rPr sz="1300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отношений,</a:t>
            </a:r>
            <a:endParaRPr sz="13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300">
                <a:latin typeface="Calibri"/>
                <a:cs typeface="Calibri"/>
              </a:rPr>
              <a:t>включая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использование</a:t>
            </a:r>
            <a:r>
              <a:rPr sz="1300">
                <a:latin typeface="Calibri"/>
                <a:cs typeface="Calibri"/>
              </a:rPr>
              <a:t> учебных</a:t>
            </a:r>
            <a:r>
              <a:rPr sz="1300" spc="-35">
                <a:latin typeface="Calibri"/>
                <a:cs typeface="Calibri"/>
              </a:rPr>
              <a:t> </a:t>
            </a:r>
            <a:r>
              <a:rPr sz="1300" spc="-20">
                <a:latin typeface="Calibri"/>
                <a:cs typeface="Calibri"/>
              </a:rPr>
              <a:t>модулей</a:t>
            </a:r>
            <a:r>
              <a:rPr sz="1300" spc="-15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по</a:t>
            </a:r>
            <a:r>
              <a:rPr sz="1300" spc="-20">
                <a:latin typeface="Calibri"/>
                <a:cs typeface="Calibri"/>
              </a:rPr>
              <a:t> </a:t>
            </a:r>
            <a:r>
              <a:rPr sz="1300">
                <a:latin typeface="Calibri"/>
                <a:cs typeface="Calibri"/>
              </a:rPr>
              <a:t>видам</a:t>
            </a:r>
            <a:r>
              <a:rPr sz="1300" spc="-25">
                <a:latin typeface="Calibri"/>
                <a:cs typeface="Calibri"/>
              </a:rPr>
              <a:t> </a:t>
            </a:r>
            <a:r>
              <a:rPr sz="1300" spc="-10">
                <a:latin typeface="Calibri"/>
                <a:cs typeface="Calibri"/>
              </a:rPr>
              <a:t>спорта.»</a:t>
            </a:r>
            <a:endParaRPr sz="1300">
              <a:latin typeface="Calibri"/>
              <a:cs typeface="Calibri"/>
            </a:endParaRPr>
          </a:p>
          <a:p>
            <a:pPr marL="279400">
              <a:lnSpc>
                <a:spcPct val="100000"/>
              </a:lnSpc>
            </a:pPr>
            <a:r>
              <a:rPr sz="1300" i="1">
                <a:latin typeface="Calibri"/>
                <a:cs typeface="Calibri"/>
              </a:rPr>
              <a:t>стр.</a:t>
            </a:r>
            <a:r>
              <a:rPr sz="1300" i="1" spc="-30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1774</a:t>
            </a:r>
            <a:r>
              <a:rPr sz="1300" i="1" spc="5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приказа</a:t>
            </a:r>
            <a:r>
              <a:rPr sz="1300" i="1" spc="-20">
                <a:latin typeface="Calibri"/>
                <a:cs typeface="Calibri"/>
              </a:rPr>
              <a:t> </a:t>
            </a:r>
            <a:r>
              <a:rPr sz="1300" i="1" spc="-10">
                <a:latin typeface="Calibri"/>
                <a:cs typeface="Calibri"/>
              </a:rPr>
              <a:t>Минпросвещения </a:t>
            </a:r>
            <a:r>
              <a:rPr sz="1300" i="1">
                <a:latin typeface="Calibri"/>
                <a:cs typeface="Calibri"/>
              </a:rPr>
              <a:t>РФ</a:t>
            </a:r>
            <a:r>
              <a:rPr sz="1300" i="1" spc="5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от</a:t>
            </a:r>
            <a:r>
              <a:rPr sz="1300" i="1" spc="-10">
                <a:latin typeface="Calibri"/>
                <a:cs typeface="Calibri"/>
              </a:rPr>
              <a:t> </a:t>
            </a:r>
            <a:r>
              <a:rPr sz="1300" i="1">
                <a:latin typeface="Calibri"/>
                <a:cs typeface="Calibri"/>
              </a:rPr>
              <a:t>09.10.2024</a:t>
            </a:r>
            <a:r>
              <a:rPr sz="1300" i="1" spc="20">
                <a:latin typeface="Calibri"/>
                <a:cs typeface="Calibri"/>
              </a:rPr>
              <a:t> </a:t>
            </a:r>
            <a:r>
              <a:rPr sz="1300" i="1" spc="-20">
                <a:latin typeface="Calibri"/>
                <a:cs typeface="Calibri"/>
              </a:rPr>
              <a:t>№704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5147" y="17221"/>
            <a:ext cx="1133602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797540"/>
              </a:tabLst>
            </a:pPr>
            <a:r>
              <a:rPr sz="2200" spc="-10">
                <a:solidFill>
                  <a:srgbClr val="003496"/>
                </a:solidFill>
              </a:rPr>
              <a:t>Количество</a:t>
            </a:r>
            <a:r>
              <a:rPr sz="2200" spc="-30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часов</a:t>
            </a:r>
            <a:r>
              <a:rPr sz="2200" spc="-55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в</a:t>
            </a:r>
            <a:r>
              <a:rPr sz="2200" spc="-70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соответствии</a:t>
            </a:r>
            <a:r>
              <a:rPr sz="2200" spc="-25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с</a:t>
            </a:r>
            <a:r>
              <a:rPr sz="2200" spc="-80">
                <a:solidFill>
                  <a:srgbClr val="003496"/>
                </a:solidFill>
              </a:rPr>
              <a:t> </a:t>
            </a:r>
            <a:r>
              <a:rPr sz="2200" spc="-10">
                <a:solidFill>
                  <a:srgbClr val="003496"/>
                </a:solidFill>
              </a:rPr>
              <a:t>федеральными</a:t>
            </a:r>
            <a:r>
              <a:rPr sz="2200" spc="-40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рабочими</a:t>
            </a:r>
            <a:r>
              <a:rPr sz="2200" spc="-45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программами</a:t>
            </a:r>
            <a:r>
              <a:rPr sz="2200" spc="-50">
                <a:solidFill>
                  <a:srgbClr val="003496"/>
                </a:solidFill>
              </a:rPr>
              <a:t> </a:t>
            </a:r>
            <a:r>
              <a:rPr sz="2200">
                <a:solidFill>
                  <a:srgbClr val="003496"/>
                </a:solidFill>
              </a:rPr>
              <a:t>на</a:t>
            </a:r>
            <a:r>
              <a:rPr sz="2200" spc="-65">
                <a:solidFill>
                  <a:srgbClr val="003496"/>
                </a:solidFill>
              </a:rPr>
              <a:t> </a:t>
            </a:r>
            <a:r>
              <a:rPr sz="2200" spc="-10">
                <a:solidFill>
                  <a:srgbClr val="003496"/>
                </a:solidFill>
              </a:rPr>
              <a:t>уровень</a:t>
            </a:r>
            <a:r>
              <a:rPr sz="2200">
                <a:solidFill>
                  <a:srgbClr val="003496"/>
                </a:solidFill>
              </a:rPr>
              <a:t>	</a:t>
            </a:r>
            <a:r>
              <a:rPr sz="2200" spc="-25">
                <a:solidFill>
                  <a:srgbClr val="003496"/>
                </a:solidFill>
              </a:rPr>
              <a:t>СОО</a:t>
            </a:r>
            <a:endParaRPr sz="2200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176</Paragraphs>
  <Slides>11</Slides>
  <Notes>0</Notes>
  <TotalTime>121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7">
      <vt:lpstr>Arial</vt:lpstr>
      <vt:lpstr>Calibri</vt:lpstr>
      <vt:lpstr>Wingdings</vt:lpstr>
      <vt:lpstr>Times New Roman</vt:lpstr>
      <vt:lpstr>Microsoft Sans Serif</vt:lpstr>
      <vt:lpstr>Office Theme</vt:lpstr>
      <vt:lpstr>Что НОВОГО нас ждёт
в 2025/2026 учебном году?</vt:lpstr>
      <vt:lpstr>НОВОЕ в нормативно-правовом регулировании</vt:lpstr>
      <vt:lpstr>ПРОЕКТЫ	приказов Минпросвещения России</vt:lpstr>
      <vt:lpstr>Предметные результаты программ основного общего образования на базовом и   углубленном уровнях должны обеспечивать:</vt:lpstr>
      <vt:lpstr>Учебный план основного общего образования, 5-дневная учебная неделя	Вариант 1</vt:lpstr>
      <vt:lpstr>Учебный план основного общего образования, 6-дневная учебная неделя</vt:lpstr>
      <vt:lpstr>С 1 сентября 2025 года преподавание истории в 5,6,7 классах будет осуществляться по новой линейке единых учебников истории</vt:lpstr>
      <vt:lpstr>Варианты реализации модуля «Введение в Новейшую историю России» в рабочей программе по истории в 9 классе</vt:lpstr>
      <vt:lpstr>Количество часов в соответствии с федеральными рабочими программами на уровень	СОО</vt:lpstr>
      <vt:lpstr>Профильное обучение на уровне среднего общего образования</vt:lpstr>
      <vt:lpstr>Перечень программ внеурочной деятельности и дополнительного образования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User-095</dc:creator>
  <cp:lastModifiedBy>Анна</cp:lastModifiedBy>
  <cp:revision>12</cp:revision>
  <cp:lastPrinted>2025-03-20T05:42:39.000</cp:lastPrinted>
  <dcterms:created xsi:type="dcterms:W3CDTF">2025-03-19T05:00:19Z</dcterms:created>
  <dcterms:modified xsi:type="dcterms:W3CDTF">2025-06-10T12:06:45Z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reated">
    <vt:filetime>2025-03-18T00:00:00Z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2025-03-19T00:00:00Z</vt:filetime>
  </property>
  <property fmtid="{D5CDD505-2E9C-101B-9397-08002B2CF9AE}" pid="5" name="Producer">
    <vt:lpwstr>Microsoft® PowerPoint® 2019</vt:lpwstr>
  </property>
</Properties>
</file>