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8" r:id="rId2"/>
    <p:sldId id="295" r:id="rId3"/>
    <p:sldId id="294" r:id="rId4"/>
    <p:sldId id="264" r:id="rId5"/>
    <p:sldId id="296" r:id="rId6"/>
    <p:sldId id="298" r:id="rId7"/>
    <p:sldId id="301" r:id="rId8"/>
    <p:sldId id="299" r:id="rId9"/>
    <p:sldId id="300" r:id="rId10"/>
    <p:sldId id="302" r:id="rId11"/>
    <p:sldId id="303" r:id="rId12"/>
    <p:sldId id="304" r:id="rId13"/>
    <p:sldId id="305" r:id="rId14"/>
    <p:sldId id="306" r:id="rId15"/>
    <p:sldId id="307" r:id="rId16"/>
    <p:sldId id="308" r:id="rId17"/>
    <p:sldId id="309" r:id="rId18"/>
  </p:sldIdLst>
  <p:sldSz cx="9144000" cy="5715000" type="screen16x1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80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CC0000"/>
    <a:srgbClr val="3333FF"/>
    <a:srgbClr val="3333CC"/>
    <a:srgbClr val="F68D36"/>
    <a:srgbClr val="F9CB05"/>
    <a:srgbClr val="FF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82" y="-254"/>
      </p:cViewPr>
      <p:guideLst>
        <p:guide orient="horz" pos="18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A66B6D-9C6C-4A44-B2E0-6F404E52261D}" type="datetimeFigureOut">
              <a:rPr lang="ru-RU" smtClean="0"/>
              <a:pPr/>
              <a:t>02.06.2025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207DE1-26F1-4BE1-956C-0AED760598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202336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" descr="C:\Users\Анжелика\Desktop\временно\МОЙ САЙТ\0_1553ea_da3b8356_orig.png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2942207" y="265212"/>
            <a:ext cx="3551756" cy="924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28865"/>
            <a:ext cx="2057400" cy="487627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865"/>
            <a:ext cx="6019800" cy="487627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02.06.2025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02.06.2025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02.06.2025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02.06.2025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02.06.2025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02.06.2025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i.artfile.ru/1600x1200_429826_%5bwww.ArtFile.ru%5d.jpg"/>
          <p:cNvPicPr>
            <a:picLocks noChangeAspect="1" noChangeArrowheads="1"/>
          </p:cNvPicPr>
          <p:nvPr userDrawn="1"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0" y="1"/>
            <a:ext cx="9145538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 userDrawn="1"/>
        </p:nvSpPr>
        <p:spPr>
          <a:xfrm>
            <a:off x="827584" y="0"/>
            <a:ext cx="7920880" cy="5715000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4" descr="http://img-fotki.yandex.ru/get/6445/139440740.73/0_a17a4_3a746e6f_XL.png"/>
          <p:cNvPicPr>
            <a:picLocks noChangeAspect="1" noChangeArrowheads="1"/>
          </p:cNvPicPr>
          <p:nvPr userDrawn="1"/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0" y="-7526"/>
            <a:ext cx="684000" cy="5722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://img-fotki.yandex.ru/get/6429/139440740.78/0_a47dc_291cfe3_XL.png"/>
          <p:cNvPicPr>
            <a:picLocks noChangeAspect="1" noChangeArrowheads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-15827" y="-7526"/>
            <a:ext cx="699827" cy="1800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http://img-fotki.yandex.ru/get/4608/131624064.168/0_81b35_6e2f5ad_XL.png"/>
          <p:cNvPicPr>
            <a:picLocks noChangeAspect="1" noChangeArrowheads="1"/>
          </p:cNvPicPr>
          <p:nvPr userDrawn="1"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124927" y="13743"/>
            <a:ext cx="1017113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02.06.2025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anashina.com/poezdka-v-abrau-dyurso-i-dyurso/" TargetMode="External"/><Relationship Id="rId2" Type="http://schemas.openxmlformats.org/officeDocument/2006/relationships/hyperlink" Target="https://anashina.com/poezdka-v-gelendzhik/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147220"/>
            <a:ext cx="6400800" cy="1374576"/>
          </a:xfrm>
        </p:spPr>
        <p:txBody>
          <a:bodyPr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ru-RU" sz="1800" spc="150" dirty="0" smtClean="0">
                <a:ln w="11430"/>
                <a:solidFill>
                  <a:srgbClr val="00206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Автор : </a:t>
            </a:r>
            <a:r>
              <a:rPr lang="ru-RU" sz="1800" spc="150" dirty="0" err="1" smtClean="0">
                <a:ln w="11430"/>
                <a:solidFill>
                  <a:srgbClr val="00206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Швецова</a:t>
            </a:r>
            <a:r>
              <a:rPr lang="ru-RU" sz="1800" spc="150" dirty="0" smtClean="0">
                <a:ln w="11430"/>
                <a:solidFill>
                  <a:srgbClr val="00206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Ирина Георгиевна</a:t>
            </a:r>
          </a:p>
          <a:p>
            <a:r>
              <a:rPr lang="ru-RU" sz="1800" spc="150" dirty="0" smtClean="0">
                <a:ln w="11430"/>
                <a:solidFill>
                  <a:srgbClr val="00206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начальных классов</a:t>
            </a:r>
          </a:p>
          <a:p>
            <a:r>
              <a:rPr lang="ru-RU" sz="1800" spc="150" dirty="0" smtClean="0">
                <a:ln w="11430"/>
                <a:solidFill>
                  <a:srgbClr val="00206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ГБОУ СОШ №4 </a:t>
            </a:r>
            <a:r>
              <a:rPr lang="ru-RU" sz="1800" spc="150" dirty="0" err="1" smtClean="0">
                <a:ln w="11430"/>
                <a:solidFill>
                  <a:srgbClr val="00206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п.г.т.Алексеевка</a:t>
            </a:r>
            <a:r>
              <a:rPr lang="ru-RU" sz="1800" spc="150" dirty="0" smtClean="0">
                <a:ln w="11430"/>
                <a:solidFill>
                  <a:srgbClr val="00206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spc="150" dirty="0" err="1" smtClean="0">
                <a:ln w="11430"/>
                <a:solidFill>
                  <a:srgbClr val="00206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г.о.Кинель</a:t>
            </a:r>
            <a:endParaRPr lang="ru-RU" sz="1800" spc="150" dirty="0" smtClean="0">
              <a:ln w="11430"/>
              <a:solidFill>
                <a:srgbClr val="00206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650504" y="1201316"/>
            <a:ext cx="6056124" cy="174458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6000" b="1" dirty="0">
              <a:ln w="22225">
                <a:solidFill>
                  <a:schemeClr val="tx1"/>
                </a:solidFill>
                <a:prstDash val="solid"/>
              </a:ln>
              <a:solidFill>
                <a:srgbClr val="F68D36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4" descr="http://img0.liveinternet.ru/images/attach/c/6/91/467/91467634_0_671e0_d19bca0c_XL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6744"/>
          <a:stretch/>
        </p:blipFill>
        <p:spPr bwMode="auto">
          <a:xfrm>
            <a:off x="611560" y="0"/>
            <a:ext cx="2232248" cy="1545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847" t="6958" r="33761" b="8836"/>
          <a:stretch/>
        </p:blipFill>
        <p:spPr bwMode="auto">
          <a:xfrm>
            <a:off x="7706628" y="3649587"/>
            <a:ext cx="1437372" cy="2065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123728" y="1345332"/>
            <a:ext cx="51845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«Слезы, обращенные в камень».</a:t>
            </a:r>
            <a:endParaRPr lang="ru-RU" sz="3200" dirty="0">
              <a:solidFill>
                <a:srgbClr val="3333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87672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амятник-Марии-Матвеевне-Фроловой.jpg"/>
          <p:cNvPicPr>
            <a:picLocks noChangeAspect="1"/>
          </p:cNvPicPr>
          <p:nvPr/>
        </p:nvPicPr>
        <p:blipFill>
          <a:blip r:embed="rId2" cstate="print"/>
          <a:srcRect t="5667" b="5523"/>
          <a:stretch>
            <a:fillRect/>
          </a:stretch>
        </p:blipFill>
        <p:spPr>
          <a:xfrm>
            <a:off x="683568" y="1201316"/>
            <a:ext cx="8460432" cy="451368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07704" y="0"/>
            <a:ext cx="453983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C0000"/>
                </a:solidFill>
              </a:rPr>
              <a:t>Мария Матвеевна Фролова  и 8 ее сыновей.</a:t>
            </a:r>
          </a:p>
          <a:p>
            <a:pPr algn="ctr"/>
            <a:r>
              <a:rPr lang="ru-RU" sz="2000" b="1" dirty="0" smtClean="0">
                <a:solidFill>
                  <a:srgbClr val="CC0000"/>
                </a:solidFill>
              </a:rPr>
              <a:t>г .Задонск, Липецкая область.</a:t>
            </a:r>
            <a:endParaRPr lang="ru-RU" sz="2000" b="1" dirty="0">
              <a:solidFill>
                <a:srgbClr val="CC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Ларионов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409228"/>
            <a:ext cx="7056784" cy="53057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Газдановы.jpg"/>
          <p:cNvPicPr>
            <a:picLocks noChangeAspect="1"/>
          </p:cNvPicPr>
          <p:nvPr/>
        </p:nvPicPr>
        <p:blipFill>
          <a:blip r:embed="rId2" cstate="print"/>
          <a:srcRect l="9456" t="8421" r="5442" b="13461"/>
          <a:stretch>
            <a:fillRect/>
          </a:stretch>
        </p:blipFill>
        <p:spPr>
          <a:xfrm>
            <a:off x="683568" y="0"/>
            <a:ext cx="3240360" cy="44644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Братья Газдановы.jpg"/>
          <p:cNvPicPr>
            <a:picLocks noChangeAspect="1"/>
          </p:cNvPicPr>
          <p:nvPr/>
        </p:nvPicPr>
        <p:blipFill>
          <a:blip r:embed="rId3" cstate="print"/>
          <a:srcRect l="4734" r="5318"/>
          <a:stretch>
            <a:fillRect/>
          </a:stretch>
        </p:blipFill>
        <p:spPr>
          <a:xfrm>
            <a:off x="3671392" y="2114600"/>
            <a:ext cx="5472608" cy="3600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3995936" y="697260"/>
            <a:ext cx="41044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C0000"/>
                </a:solidFill>
              </a:rPr>
              <a:t>Тассо </a:t>
            </a:r>
            <a:r>
              <a:rPr lang="ru-RU" sz="2000" b="1" dirty="0" err="1" smtClean="0">
                <a:solidFill>
                  <a:srgbClr val="CC0000"/>
                </a:solidFill>
              </a:rPr>
              <a:t>Газданова</a:t>
            </a:r>
            <a:r>
              <a:rPr lang="ru-RU" sz="2000" b="1" dirty="0" smtClean="0">
                <a:solidFill>
                  <a:srgbClr val="CC0000"/>
                </a:solidFill>
              </a:rPr>
              <a:t> и 7 ее сыновей.</a:t>
            </a:r>
          </a:p>
          <a:p>
            <a:pPr algn="ctr"/>
            <a:r>
              <a:rPr lang="ru-RU" sz="2000" b="1" dirty="0" smtClean="0">
                <a:solidFill>
                  <a:srgbClr val="CC0000"/>
                </a:solidFill>
              </a:rPr>
              <a:t>Осетия, село Дзуарикау.</a:t>
            </a:r>
            <a:endParaRPr lang="ru-RU" sz="2000" b="1" dirty="0">
              <a:solidFill>
                <a:srgbClr val="CC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О журавлях.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0"/>
            <a:ext cx="7632848" cy="571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7EDfE0dLgTZ5hb3pDIgpbqieWxdUuJZYnjMihFgjLicMkyr7XesWLJdBg5a3Cc8Y316tGDpYP1ooxI59VJDvMF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1417340"/>
            <a:ext cx="4824536" cy="3600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0" y="228600"/>
            <a:ext cx="8229600" cy="952500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CC0000"/>
                </a:solidFill>
              </a:rPr>
              <a:t>Журавли нашей памяти.</a:t>
            </a:r>
            <a:endParaRPr lang="ru-RU" sz="4000" b="1" i="1" dirty="0">
              <a:solidFill>
                <a:srgbClr val="CC0000"/>
              </a:solidFill>
            </a:endParaRPr>
          </a:p>
        </p:txBody>
      </p:sp>
      <p:pic>
        <p:nvPicPr>
          <p:cNvPr id="5" name="Рисунок 4" descr="Журавли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42560" y="2785492"/>
            <a:ext cx="3901440" cy="27584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7 (1).jpg"/>
          <p:cNvPicPr>
            <a:picLocks noChangeAspect="1"/>
          </p:cNvPicPr>
          <p:nvPr/>
        </p:nvPicPr>
        <p:blipFill>
          <a:blip r:embed="rId2" cstate="print"/>
          <a:srcRect l="12621" r="8738" b="12500"/>
          <a:stretch>
            <a:fillRect/>
          </a:stretch>
        </p:blipFill>
        <p:spPr>
          <a:xfrm>
            <a:off x="1547664" y="337220"/>
            <a:ext cx="6264696" cy="51125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1201316"/>
            <a:ext cx="626469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CC0000"/>
                </a:solidFill>
              </a:rPr>
              <a:t>Домашнее задание по выбору.</a:t>
            </a:r>
          </a:p>
          <a:p>
            <a:endParaRPr lang="ru-RU" sz="2400" b="1" dirty="0" smtClean="0">
              <a:solidFill>
                <a:srgbClr val="CC0000"/>
              </a:solidFill>
            </a:endParaRPr>
          </a:p>
          <a:p>
            <a:r>
              <a:rPr lang="ru-RU" sz="2400" b="1" dirty="0" smtClean="0">
                <a:solidFill>
                  <a:srgbClr val="CC0000"/>
                </a:solidFill>
              </a:rPr>
              <a:t>1.Подготовить рассказ об участнике ВОВ из вашей семьи.</a:t>
            </a:r>
          </a:p>
          <a:p>
            <a:r>
              <a:rPr lang="ru-RU" sz="2400" b="1" dirty="0" smtClean="0">
                <a:solidFill>
                  <a:srgbClr val="CC0000"/>
                </a:solidFill>
              </a:rPr>
              <a:t>2.Прочитать статью «Материнское счастье Евдокии Даниловны Лысенко».</a:t>
            </a: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96571" y="1921396"/>
            <a:ext cx="595086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работу 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 уроке.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756427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3333FF"/>
                </a:solidFill>
              </a:rPr>
              <a:t>Работа со словарем</a:t>
            </a:r>
            <a:endParaRPr lang="ru-RU" dirty="0">
              <a:solidFill>
                <a:srgbClr val="3333FF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 smtClean="0">
                <a:solidFill>
                  <a:srgbClr val="3333FF"/>
                </a:solidFill>
              </a:rPr>
              <a:t>Некоторые значения слова «история» по словарю Ушакова</a:t>
            </a:r>
            <a:r>
              <a:rPr lang="ru-RU" dirty="0" smtClean="0">
                <a:solidFill>
                  <a:srgbClr val="3333FF"/>
                </a:solidFill>
              </a:rPr>
              <a:t>:</a:t>
            </a:r>
          </a:p>
          <a:p>
            <a:pPr lvl="0"/>
            <a:r>
              <a:rPr lang="ru-RU" b="1" dirty="0" smtClean="0">
                <a:solidFill>
                  <a:srgbClr val="3333FF"/>
                </a:solidFill>
              </a:rPr>
              <a:t>Совокупность фактов и событий</a:t>
            </a:r>
            <a:r>
              <a:rPr lang="ru-RU" dirty="0" smtClean="0">
                <a:solidFill>
                  <a:srgbClr val="3333FF"/>
                </a:solidFill>
              </a:rPr>
              <a:t>, относящихся к прошедшей жизни человечества; прошлое. </a:t>
            </a:r>
          </a:p>
          <a:p>
            <a:pPr lvl="0"/>
            <a:r>
              <a:rPr lang="ru-RU" b="1" dirty="0" smtClean="0">
                <a:solidFill>
                  <a:srgbClr val="3333FF"/>
                </a:solidFill>
              </a:rPr>
              <a:t>Память человечества</a:t>
            </a:r>
            <a:r>
              <a:rPr lang="ru-RU" dirty="0" smtClean="0">
                <a:solidFill>
                  <a:srgbClr val="3333FF"/>
                </a:solidFill>
              </a:rPr>
              <a:t> о прошлом, о выдающихся событиях и людях .</a:t>
            </a:r>
          </a:p>
          <a:p>
            <a:pPr lvl="0"/>
            <a:r>
              <a:rPr lang="ru-RU" b="1" dirty="0" smtClean="0">
                <a:solidFill>
                  <a:srgbClr val="3333FF"/>
                </a:solidFill>
              </a:rPr>
              <a:t>Жизнь, действительность</a:t>
            </a:r>
            <a:r>
              <a:rPr lang="ru-RU" dirty="0" smtClean="0">
                <a:solidFill>
                  <a:srgbClr val="3333FF"/>
                </a:solidFill>
              </a:rPr>
              <a:t> в процессе развития, движения . </a:t>
            </a:r>
            <a:endParaRPr lang="ru-RU" dirty="0">
              <a:solidFill>
                <a:srgbClr val="3333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03648" y="1345332"/>
            <a:ext cx="804234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3333FF"/>
                </a:solidFill>
              </a:rPr>
              <a:t>Человеческая память-</a:t>
            </a:r>
          </a:p>
          <a:p>
            <a:r>
              <a:rPr lang="ru-RU" sz="2800" b="1" dirty="0" smtClean="0">
                <a:solidFill>
                  <a:srgbClr val="3333FF"/>
                </a:solidFill>
              </a:rPr>
              <a:t>сложная психическая деятельность </a:t>
            </a:r>
          </a:p>
          <a:p>
            <a:r>
              <a:rPr lang="ru-RU" sz="2800" b="1" dirty="0" smtClean="0">
                <a:solidFill>
                  <a:srgbClr val="3333FF"/>
                </a:solidFill>
              </a:rPr>
              <a:t>человека- запоминание, </a:t>
            </a:r>
          </a:p>
          <a:p>
            <a:r>
              <a:rPr lang="ru-RU" sz="2800" b="1" dirty="0" smtClean="0">
                <a:solidFill>
                  <a:srgbClr val="3333FF"/>
                </a:solidFill>
              </a:rPr>
              <a:t>или забывание, воспроизведение и узнавание</a:t>
            </a:r>
            <a:r>
              <a:rPr lang="ru-RU" b="1" dirty="0" smtClean="0"/>
              <a:t>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 txBox="1">
            <a:spLocks/>
          </p:cNvSpPr>
          <p:nvPr/>
        </p:nvSpPr>
        <p:spPr>
          <a:xfrm>
            <a:off x="2040682" y="1993404"/>
            <a:ext cx="5760640" cy="1944216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ru-RU" sz="20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4" descr="http://img0.liveinternet.ru/images/attach/c/6/91/467/91467634_0_671e0_d19bca0c_XL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6744"/>
          <a:stretch/>
        </p:blipFill>
        <p:spPr bwMode="auto">
          <a:xfrm>
            <a:off x="611560" y="39616"/>
            <a:ext cx="2232248" cy="1545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847" t="6958" r="33761" b="8836"/>
          <a:stretch/>
        </p:blipFill>
        <p:spPr bwMode="auto">
          <a:xfrm>
            <a:off x="7029449" y="2965512"/>
            <a:ext cx="2114551" cy="3038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195735" y="1437401"/>
            <a:ext cx="4833713" cy="305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3333FF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«...Средь лицемерных наших дел,</a:t>
            </a:r>
            <a:endParaRPr lang="ru-RU" sz="2000" b="1" dirty="0">
              <a:solidFill>
                <a:srgbClr val="3333FF"/>
              </a:solidFill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3333FF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всякой пошлости и прозы </a:t>
            </a:r>
            <a:endParaRPr lang="ru-RU" sz="2000" b="1" dirty="0">
              <a:solidFill>
                <a:srgbClr val="3333FF"/>
              </a:solidFill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3333FF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Одни я в мире посмотрел </a:t>
            </a:r>
            <a:endParaRPr lang="ru-RU" sz="2000" b="1" dirty="0" smtClean="0">
              <a:solidFill>
                <a:srgbClr val="3333FF"/>
              </a:solidFill>
              <a:latin typeface="Comic Sans MS" panose="030F0702030302020204" pitchFamily="66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rgbClr val="3333FF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Святые</a:t>
            </a:r>
            <a:r>
              <a:rPr lang="ru-RU" sz="2000" b="1" dirty="0">
                <a:solidFill>
                  <a:srgbClr val="3333FF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искренние слёзы...</a:t>
            </a:r>
            <a:endParaRPr lang="ru-RU" sz="2000" b="1" dirty="0">
              <a:solidFill>
                <a:srgbClr val="3333FF"/>
              </a:solidFill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3333FF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 слёзы бедных матерей!</a:t>
            </a:r>
            <a:endParaRPr lang="ru-RU" sz="2000" b="1" dirty="0">
              <a:solidFill>
                <a:srgbClr val="3333FF"/>
              </a:solidFill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3333FF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Им не забыть своих детей </a:t>
            </a:r>
            <a:endParaRPr lang="ru-RU" sz="2000" b="1" dirty="0" smtClean="0">
              <a:solidFill>
                <a:srgbClr val="3333FF"/>
              </a:solidFill>
              <a:latin typeface="Comic Sans MS" panose="030F0702030302020204" pitchFamily="66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rgbClr val="3333FF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Погибших </a:t>
            </a:r>
            <a:r>
              <a:rPr lang="ru-RU" sz="2000" b="1" dirty="0">
                <a:solidFill>
                  <a:srgbClr val="3333FF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кровавой ниве,</a:t>
            </a:r>
            <a:endParaRPr lang="ru-RU" sz="2000" b="1" dirty="0">
              <a:solidFill>
                <a:srgbClr val="3333FF"/>
              </a:solidFill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3333FF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 не поднять плакучей иве </a:t>
            </a:r>
            <a:endParaRPr lang="ru-RU" sz="2000" b="1" dirty="0" smtClean="0">
              <a:solidFill>
                <a:srgbClr val="3333FF"/>
              </a:solidFill>
              <a:latin typeface="Comic Sans MS" panose="030F0702030302020204" pitchFamily="66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rgbClr val="3333FF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Своих </a:t>
            </a:r>
            <a:r>
              <a:rPr lang="ru-RU" sz="2000" b="1" dirty="0">
                <a:solidFill>
                  <a:srgbClr val="3333FF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поникнувших ветвей!»</a:t>
            </a:r>
            <a:endParaRPr lang="ru-RU" sz="2000" b="1" dirty="0">
              <a:solidFill>
                <a:srgbClr val="3333FF"/>
              </a:solidFill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88923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олодичкиных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0"/>
            <a:ext cx="2160240" cy="34563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задонск Фролов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95736" y="2402632"/>
            <a:ext cx="2304256" cy="33123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Тассо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95936" y="121196"/>
            <a:ext cx="2808312" cy="22322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Ларионова..jpg"/>
          <p:cNvPicPr>
            <a:picLocks noChangeAspect="1"/>
          </p:cNvPicPr>
          <p:nvPr/>
        </p:nvPicPr>
        <p:blipFill>
          <a:blip r:embed="rId5" cstate="print"/>
          <a:srcRect l="18236" r="24885" b="6250"/>
          <a:stretch>
            <a:fillRect/>
          </a:stretch>
        </p:blipFill>
        <p:spPr>
          <a:xfrm>
            <a:off x="7127776" y="1705372"/>
            <a:ext cx="2016224" cy="3600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26" name="AutoShape 2" descr="C:\Users\%D0%94%D0%BE%D0%BC%D0%B0%D1%88%D0%BD%D0%B8%D0%B9\Desktop\%D0%A1%D1%82%D0%B5%D0%BF%D0%B0%D0%BD%D0%BE%D0%B2%D0%B0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C:\Users\%D0%94%D0%BE%D0%BC%D0%B0%D1%88%D0%BD%D0%B8%D0%B9\Desktop\%D0%A1%D1%82%D0%B5%D0%BF%D0%B0%D0%BD%D0%BE%D0%B2%D0%B0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C:\Users\%D0%94%D0%BE%D0%BC%D0%B0%D1%88%D0%BD%D0%B8%D0%B9\Desktop\%D0%A1%D1%82%D0%B5%D0%BF%D0%B0%D0%BD%D0%BE%D0%B2%D0%B0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C:\Users\%D0%94%D0%BE%D0%BC%D0%B0%D1%88%D0%BD%D0%B8%D0%B9\Desktop\%D0%A1%D1%82%D0%B5%D0%BF%D0%B0%D0%BD%D0%BE%D0%B2%D0%B0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4" name="AutoShape 10" descr="C:\Users\%D0%94%D0%BE%D0%BC%D0%B0%D1%88%D0%BD%D0%B8%D0%B9\Desktop\%D0%A1%D1%82%D0%B5%D0%BF%D0%B0%D0%BD%D0%BE%D0%B2%D0%B0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6" name="AutoShape 12" descr="C:\Users\%D0%94%D0%BE%D0%BC%D0%B0%D1%88%D0%BD%D0%B8%D0%B9\Desktop\%D0%A1%D1%82%D0%B5%D0%BF%D0%B0%D0%BD%D0%BE%D0%B2%D0%B0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8" name="AutoShape 14" descr="C:\Users\%D0%94%D0%BE%D0%BC%D0%B0%D1%88%D0%BD%D0%B8%D0%B9\Desktop\%D0%A1%D1%82%D0%B5%D0%BF%D0%B0%D0%BD%D0%BE%D0%B2%D0%B0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0" name="AutoShape 16" descr="C:\Users\%D0%94%D0%BE%D0%BC%D0%B0%D1%88%D0%BD%D0%B8%D0%B9\Desktop\%D0%A1%D1%82%D0%B5%D0%BF%D0%B0%D0%BD%D0%BE%D0%B2%D0%B0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6" cstate="print"/>
          <a:srcRect l="11412" t="4893" r="22019" b="41962"/>
          <a:stretch>
            <a:fillRect/>
          </a:stretch>
        </p:blipFill>
        <p:spPr>
          <a:xfrm>
            <a:off x="4644008" y="2425452"/>
            <a:ext cx="2520280" cy="2880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985292"/>
            <a:ext cx="8717884" cy="36724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1475656" y="265212"/>
            <a:ext cx="51178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Степанова </a:t>
            </a:r>
            <a:r>
              <a:rPr lang="ru-RU" b="1" dirty="0" err="1" smtClean="0">
                <a:solidFill>
                  <a:srgbClr val="C00000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Епистиния</a:t>
            </a:r>
            <a:r>
              <a:rPr lang="ru-RU" b="1" dirty="0" smtClean="0">
                <a:solidFill>
                  <a:srgbClr val="C00000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 Фёдоровна и ее 9 сыновей.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267744" y="5017740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C0000"/>
                </a:solidFill>
              </a:rPr>
              <a:t>Краснодарский край, </a:t>
            </a:r>
            <a:r>
              <a:rPr lang="ru-RU" b="1" dirty="0" err="1" smtClean="0">
                <a:solidFill>
                  <a:srgbClr val="CC0000"/>
                </a:solidFill>
              </a:rPr>
              <a:t>Тимашевский</a:t>
            </a:r>
            <a:r>
              <a:rPr lang="ru-RU" b="1" dirty="0" smtClean="0">
                <a:solidFill>
                  <a:srgbClr val="CC0000"/>
                </a:solidFill>
              </a:rPr>
              <a:t> район</a:t>
            </a:r>
            <a:endParaRPr lang="ru-RU" b="1" dirty="0">
              <a:solidFill>
                <a:srgbClr val="CC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86156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99592" y="265212"/>
            <a:ext cx="5328592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Все выбежали на улицу и увидели </a:t>
            </a:r>
            <a:r>
              <a:rPr lang="ru-RU" sz="2800" b="1" dirty="0" err="1" smtClean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Епистинью</a:t>
            </a:r>
            <a:r>
              <a:rPr lang="ru-RU" sz="2800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которая упав ниц и простирая руки, неземным голосом закричала: </a:t>
            </a:r>
          </a:p>
          <a:p>
            <a:pPr algn="ctr"/>
            <a:r>
              <a:rPr lang="ru-RU" sz="3200" b="1" dirty="0" smtClean="0">
                <a:solidFill>
                  <a:srgbClr val="CC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"Земля, ответь мне: где мои сыны?".</a:t>
            </a:r>
            <a:endParaRPr lang="ru-RU" sz="3200" b="1" dirty="0">
              <a:solidFill>
                <a:srgbClr val="CC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84168" y="1731740"/>
            <a:ext cx="2923382" cy="39832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Одни кубанские провинции прославили 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знаменитые курорты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другие – 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виноградники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А </a:t>
            </a:r>
            <a:r>
              <a:rPr lang="ru-RU" b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Тимашевский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район – простая крестьянская 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семья Степановых.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Гостям о ней расскажет герб района, на котором изображен монумент «Мать». Его окружает пшеничный колос из девяти 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зернышек, ведь Кубань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край хлебный.</a:t>
            </a:r>
            <a:endParaRPr lang="ru-RU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4716016" y="553244"/>
            <a:ext cx="3483960" cy="43823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134959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 rot="10800000" flipV="1">
            <a:off x="1691680" y="4676114"/>
            <a:ext cx="64087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</a:t>
            </a:r>
            <a:r>
              <a:rPr lang="ru-RU" b="1" i="1" dirty="0" smtClean="0">
                <a:solidFill>
                  <a:srgbClr val="CC0000"/>
                </a:solidFill>
              </a:rPr>
              <a:t>«Мама, родная мама. Не тужи, не горюй. Не переживай. Едем на фронт. Разобьем фашистов и все вернемся к тебе. Жди. Твой Колька».</a:t>
            </a:r>
            <a:endParaRPr lang="ru-RU" b="1" i="1" dirty="0">
              <a:solidFill>
                <a:srgbClr val="CC0000"/>
              </a:solidFill>
            </a:endParaRPr>
          </a:p>
        </p:txBody>
      </p:sp>
      <p:pic>
        <p:nvPicPr>
          <p:cNvPr id="11" name="Рисунок 10" descr="ikZV6EoinsqMW-p_hQf6Qw2AkICReq0hb1sVyi6AK1rKYlh4z-4wGH2Jgw4KnzgzhDasAmi4Ab8JPEwbsYyRAJzL.jpg"/>
          <p:cNvPicPr>
            <a:picLocks noChangeAspect="1"/>
          </p:cNvPicPr>
          <p:nvPr/>
        </p:nvPicPr>
        <p:blipFill>
          <a:blip r:embed="rId2" cstate="print"/>
          <a:srcRect l="4430" t="19687" r="2548" b="9439"/>
          <a:stretch>
            <a:fillRect/>
          </a:stretch>
        </p:blipFill>
        <p:spPr>
          <a:xfrm>
            <a:off x="1403648" y="1057300"/>
            <a:ext cx="6192688" cy="3600400"/>
          </a:xfrm>
          <a:prstGeom prst="rect">
            <a:avLst/>
          </a:prstGeom>
          <a:ln>
            <a:solidFill>
              <a:srgbClr val="CC0000"/>
            </a:solidFill>
          </a:ln>
        </p:spPr>
      </p:pic>
      <p:sp>
        <p:nvSpPr>
          <p:cNvPr id="12" name="TextBox 11"/>
          <p:cNvSpPr txBox="1"/>
          <p:nvPr/>
        </p:nvSpPr>
        <p:spPr>
          <a:xfrm>
            <a:off x="1475656" y="265212"/>
            <a:ext cx="59406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C0000"/>
                </a:solidFill>
              </a:rPr>
              <a:t>Прасковья </a:t>
            </a:r>
            <a:r>
              <a:rPr lang="ru-RU" b="1" dirty="0" err="1" smtClean="0">
                <a:solidFill>
                  <a:srgbClr val="CC0000"/>
                </a:solidFill>
              </a:rPr>
              <a:t>Еремеевна</a:t>
            </a:r>
            <a:r>
              <a:rPr lang="ru-RU" b="1" dirty="0" smtClean="0">
                <a:solidFill>
                  <a:srgbClr val="CC0000"/>
                </a:solidFill>
              </a:rPr>
              <a:t> </a:t>
            </a:r>
            <a:r>
              <a:rPr lang="ru-RU" b="1" dirty="0" err="1" smtClean="0">
                <a:solidFill>
                  <a:srgbClr val="CC0000"/>
                </a:solidFill>
              </a:rPr>
              <a:t>Володичкина</a:t>
            </a:r>
            <a:r>
              <a:rPr lang="ru-RU" b="1" dirty="0" smtClean="0">
                <a:solidFill>
                  <a:srgbClr val="CC0000"/>
                </a:solidFill>
              </a:rPr>
              <a:t> и 9 ее сыновей.</a:t>
            </a:r>
          </a:p>
          <a:p>
            <a:r>
              <a:rPr lang="ru-RU" b="1" dirty="0" err="1" smtClean="0">
                <a:solidFill>
                  <a:srgbClr val="CC0000"/>
                </a:solidFill>
              </a:rPr>
              <a:t>п.г.т.Алексеевка</a:t>
            </a:r>
            <a:r>
              <a:rPr lang="ru-RU" b="1" dirty="0" smtClean="0">
                <a:solidFill>
                  <a:srgbClr val="CC0000"/>
                </a:solidFill>
              </a:rPr>
              <a:t> Самарской области.</a:t>
            </a:r>
            <a:endParaRPr lang="ru-RU" b="1" dirty="0">
              <a:solidFill>
                <a:srgbClr val="CC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9 мая шабл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9 мая шабл</Template>
  <TotalTime>631</TotalTime>
  <Words>269</Words>
  <Application>Microsoft Office PowerPoint</Application>
  <PresentationFormat>Экран (16:10)</PresentationFormat>
  <Paragraphs>41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9 мая шабл</vt:lpstr>
      <vt:lpstr>Слайд 1</vt:lpstr>
      <vt:lpstr>Работа со словарем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Журавли нашей памяти.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Матюшкина</dc:creator>
  <cp:lastModifiedBy>Домашний</cp:lastModifiedBy>
  <cp:revision>240</cp:revision>
  <dcterms:created xsi:type="dcterms:W3CDTF">2017-12-13T16:08:09Z</dcterms:created>
  <dcterms:modified xsi:type="dcterms:W3CDTF">2025-06-02T06:18:33Z</dcterms:modified>
</cp:coreProperties>
</file>