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58" r:id="rId6"/>
    <p:sldId id="262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00E73-5497-43B8-9AFE-9DB5D1D1DC8B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AD1FFB-0F2F-4493-929E-6362C11C46E0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технология оценивания – согласно критериям</a:t>
          </a:r>
        </a:p>
      </dgm:t>
    </dgm:pt>
    <dgm:pt modelId="{A6E9DC7B-A0AF-4ADD-BA1A-C74DE1DDB161}" type="parTrans" cxnId="{3A2B5354-A95A-4D01-806F-CFFEDC9D95E2}">
      <dgm:prSet/>
      <dgm:spPr/>
      <dgm:t>
        <a:bodyPr/>
        <a:lstStyle/>
        <a:p>
          <a:endParaRPr lang="ru-RU"/>
        </a:p>
      </dgm:t>
    </dgm:pt>
    <dgm:pt modelId="{38854119-A2D2-401B-9539-624379619364}" type="sibTrans" cxnId="{3A2B5354-A95A-4D01-806F-CFFEDC9D95E2}">
      <dgm:prSet/>
      <dgm:spPr/>
      <dgm:t>
        <a:bodyPr/>
        <a:lstStyle/>
        <a:p>
          <a:endParaRPr lang="ru-RU"/>
        </a:p>
      </dgm:t>
    </dgm:pt>
    <dgm:pt modelId="{8508D033-46D5-41AF-9E7C-F9A5E3E0A448}">
      <dgm:prSet phldrT="[Текст]" phldr="1"/>
      <dgm:spPr/>
      <dgm:t>
        <a:bodyPr/>
        <a:lstStyle/>
        <a:p>
          <a:endParaRPr lang="ru-RU" dirty="0"/>
        </a:p>
      </dgm:t>
    </dgm:pt>
    <dgm:pt modelId="{A19E6A57-09A4-4901-90E3-FBB43EFC018C}" type="sibTrans" cxnId="{F5566A1E-46D9-4DD8-AC77-DFD34C3DE9A4}">
      <dgm:prSet/>
      <dgm:spPr/>
      <dgm:t>
        <a:bodyPr/>
        <a:lstStyle/>
        <a:p>
          <a:endParaRPr lang="ru-RU"/>
        </a:p>
      </dgm:t>
    </dgm:pt>
    <dgm:pt modelId="{084FE88F-C6EA-4B6C-A393-43A3C45F1032}" type="parTrans" cxnId="{F5566A1E-46D9-4DD8-AC77-DFD34C3DE9A4}">
      <dgm:prSet/>
      <dgm:spPr/>
      <dgm:t>
        <a:bodyPr/>
        <a:lstStyle/>
        <a:p>
          <a:endParaRPr lang="ru-RU"/>
        </a:p>
      </dgm:t>
    </dgm:pt>
    <dgm:pt modelId="{D73510A0-2144-41FF-B1E9-65321A2EB927}">
      <dgm:prSet phldrT="[Текст]" phldr="1"/>
      <dgm:spPr/>
      <dgm:t>
        <a:bodyPr/>
        <a:lstStyle/>
        <a:p>
          <a:endParaRPr lang="ru-RU" dirty="0"/>
        </a:p>
      </dgm:t>
    </dgm:pt>
    <dgm:pt modelId="{9507DABE-C060-4C31-9936-A913FE19C283}" type="sibTrans" cxnId="{9489D795-0839-49CC-AD3A-CAA7EF1D4631}">
      <dgm:prSet/>
      <dgm:spPr/>
      <dgm:t>
        <a:bodyPr/>
        <a:lstStyle/>
        <a:p>
          <a:endParaRPr lang="ru-RU"/>
        </a:p>
      </dgm:t>
    </dgm:pt>
    <dgm:pt modelId="{52C4F11F-F81E-4140-AAAF-775F05D14020}" type="parTrans" cxnId="{9489D795-0839-49CC-AD3A-CAA7EF1D4631}">
      <dgm:prSet/>
      <dgm:spPr/>
      <dgm:t>
        <a:bodyPr/>
        <a:lstStyle/>
        <a:p>
          <a:endParaRPr lang="ru-RU"/>
        </a:p>
      </dgm:t>
    </dgm:pt>
    <dgm:pt modelId="{735A3294-2B0C-4C12-B2AC-218FE74FD073}">
      <dgm:prSet phldrT="[Текст]" phldr="1"/>
      <dgm:spPr/>
      <dgm:t>
        <a:bodyPr/>
        <a:lstStyle/>
        <a:p>
          <a:endParaRPr lang="ru-RU"/>
        </a:p>
      </dgm:t>
    </dgm:pt>
    <dgm:pt modelId="{804E7BD4-EA7E-4588-A1E1-D2F696E01F74}" type="sibTrans" cxnId="{B4C77716-5159-48FD-B83C-F130C1FD1682}">
      <dgm:prSet/>
      <dgm:spPr/>
      <dgm:t>
        <a:bodyPr/>
        <a:lstStyle/>
        <a:p>
          <a:endParaRPr lang="ru-RU"/>
        </a:p>
      </dgm:t>
    </dgm:pt>
    <dgm:pt modelId="{67059F72-D0EA-40CF-96AB-F55C29C4D770}" type="parTrans" cxnId="{B4C77716-5159-48FD-B83C-F130C1FD1682}">
      <dgm:prSet/>
      <dgm:spPr/>
      <dgm:t>
        <a:bodyPr/>
        <a:lstStyle/>
        <a:p>
          <a:endParaRPr lang="ru-RU"/>
        </a:p>
      </dgm:t>
    </dgm:pt>
    <dgm:pt modelId="{0FB214E6-2A12-4E15-AEDA-E19D2DE83B4E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технологии обучения – словесно – наглядные, личностно – ориентированные  информационные и т.д.</a:t>
          </a:r>
        </a:p>
      </dgm:t>
    </dgm:pt>
    <dgm:pt modelId="{DD069EE8-04EA-471F-80DA-C44C6318DCA6}" type="sibTrans" cxnId="{CF9D4A2E-4BB0-4FB6-BB57-C83B9099A2E5}">
      <dgm:prSet/>
      <dgm:spPr/>
      <dgm:t>
        <a:bodyPr/>
        <a:lstStyle/>
        <a:p>
          <a:endParaRPr lang="ru-RU"/>
        </a:p>
      </dgm:t>
    </dgm:pt>
    <dgm:pt modelId="{10764F53-6835-4F31-A000-8EF6AC3CC6F8}" type="parTrans" cxnId="{CF9D4A2E-4BB0-4FB6-BB57-C83B9099A2E5}">
      <dgm:prSet/>
      <dgm:spPr/>
      <dgm:t>
        <a:bodyPr/>
        <a:lstStyle/>
        <a:p>
          <a:endParaRPr lang="ru-RU"/>
        </a:p>
      </dgm:t>
    </dgm:pt>
    <dgm:pt modelId="{00A627D1-2417-4EAF-A2FB-B371BE314564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учебник -  носитель содержания образования линия учебников Пасечника В.В.</a:t>
          </a:r>
        </a:p>
      </dgm:t>
    </dgm:pt>
    <dgm:pt modelId="{962B7D98-CC8D-4326-A1E8-7108B531D789}" type="sibTrans" cxnId="{C5D17337-727E-44E8-9F39-DB339B41444F}">
      <dgm:prSet/>
      <dgm:spPr/>
      <dgm:t>
        <a:bodyPr/>
        <a:lstStyle/>
        <a:p>
          <a:endParaRPr lang="ru-RU"/>
        </a:p>
      </dgm:t>
    </dgm:pt>
    <dgm:pt modelId="{621B0EA6-3D7E-4763-A26E-FCB9DBD71443}" type="parTrans" cxnId="{C5D17337-727E-44E8-9F39-DB339B41444F}">
      <dgm:prSet/>
      <dgm:spPr/>
      <dgm:t>
        <a:bodyPr/>
        <a:lstStyle/>
        <a:p>
          <a:endParaRPr lang="ru-RU"/>
        </a:p>
      </dgm:t>
    </dgm:pt>
    <dgm:pt modelId="{6EEDE1ED-5724-44C6-A2FF-5A17B55B6665}" type="pres">
      <dgm:prSet presAssocID="{70800E73-5497-43B8-9AFE-9DB5D1D1DC8B}" presName="Name0" presStyleCnt="0">
        <dgm:presLayoutVars>
          <dgm:dir/>
          <dgm:animLvl val="lvl"/>
          <dgm:resizeHandles val="exact"/>
        </dgm:presLayoutVars>
      </dgm:prSet>
      <dgm:spPr/>
    </dgm:pt>
    <dgm:pt modelId="{FEC8A77A-19E4-4511-B211-5AAFD2FF7AFD}" type="pres">
      <dgm:prSet presAssocID="{8508D033-46D5-41AF-9E7C-F9A5E3E0A448}" presName="compositeNode" presStyleCnt="0">
        <dgm:presLayoutVars>
          <dgm:bulletEnabled val="1"/>
        </dgm:presLayoutVars>
      </dgm:prSet>
      <dgm:spPr/>
    </dgm:pt>
    <dgm:pt modelId="{8C9C7E21-7A4D-4886-8837-23FD23AD8A05}" type="pres">
      <dgm:prSet presAssocID="{8508D033-46D5-41AF-9E7C-F9A5E3E0A448}" presName="bgRect" presStyleLbl="node1" presStyleIdx="0" presStyleCnt="3"/>
      <dgm:spPr/>
    </dgm:pt>
    <dgm:pt modelId="{304CEF03-493E-468C-AE0A-7FE3D94F3308}" type="pres">
      <dgm:prSet presAssocID="{8508D033-46D5-41AF-9E7C-F9A5E3E0A448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38DE5DE3-A095-4D79-B77E-8FE85B7BA0BB}" type="pres">
      <dgm:prSet presAssocID="{8508D033-46D5-41AF-9E7C-F9A5E3E0A448}" presName="childNode" presStyleLbl="node1" presStyleIdx="0" presStyleCnt="3">
        <dgm:presLayoutVars>
          <dgm:bulletEnabled val="1"/>
        </dgm:presLayoutVars>
      </dgm:prSet>
      <dgm:spPr/>
    </dgm:pt>
    <dgm:pt modelId="{1215D38A-6C8D-47FD-8F68-8EE529BCCEF2}" type="pres">
      <dgm:prSet presAssocID="{A19E6A57-09A4-4901-90E3-FBB43EFC018C}" presName="hSp" presStyleCnt="0"/>
      <dgm:spPr/>
    </dgm:pt>
    <dgm:pt modelId="{2FE7BB45-8F16-4A8B-A4DE-0769EC1D2CDC}" type="pres">
      <dgm:prSet presAssocID="{A19E6A57-09A4-4901-90E3-FBB43EFC018C}" presName="vProcSp" presStyleCnt="0"/>
      <dgm:spPr/>
    </dgm:pt>
    <dgm:pt modelId="{80095CA4-2D94-4A42-B04D-E81E3EE408DC}" type="pres">
      <dgm:prSet presAssocID="{A19E6A57-09A4-4901-90E3-FBB43EFC018C}" presName="vSp1" presStyleCnt="0"/>
      <dgm:spPr/>
    </dgm:pt>
    <dgm:pt modelId="{5731035C-039A-473B-890B-FDB0B0BCEFEA}" type="pres">
      <dgm:prSet presAssocID="{A19E6A57-09A4-4901-90E3-FBB43EFC018C}" presName="simulatedConn" presStyleLbl="solidFgAcc1" presStyleIdx="0" presStyleCnt="2"/>
      <dgm:spPr/>
    </dgm:pt>
    <dgm:pt modelId="{02AC4774-3AA4-4D1E-9698-1B88C0B93C9B}" type="pres">
      <dgm:prSet presAssocID="{A19E6A57-09A4-4901-90E3-FBB43EFC018C}" presName="vSp2" presStyleCnt="0"/>
      <dgm:spPr/>
    </dgm:pt>
    <dgm:pt modelId="{8851997F-80A8-4F83-B1B9-497165C1D007}" type="pres">
      <dgm:prSet presAssocID="{A19E6A57-09A4-4901-90E3-FBB43EFC018C}" presName="sibTrans" presStyleCnt="0"/>
      <dgm:spPr/>
    </dgm:pt>
    <dgm:pt modelId="{F39A0744-E73B-4B50-9816-2741DD55CB76}" type="pres">
      <dgm:prSet presAssocID="{D73510A0-2144-41FF-B1E9-65321A2EB927}" presName="compositeNode" presStyleCnt="0">
        <dgm:presLayoutVars>
          <dgm:bulletEnabled val="1"/>
        </dgm:presLayoutVars>
      </dgm:prSet>
      <dgm:spPr/>
    </dgm:pt>
    <dgm:pt modelId="{61E02960-9D0A-49F2-99D0-0BC94455AE73}" type="pres">
      <dgm:prSet presAssocID="{D73510A0-2144-41FF-B1E9-65321A2EB927}" presName="bgRect" presStyleLbl="node1" presStyleIdx="1" presStyleCnt="3"/>
      <dgm:spPr/>
    </dgm:pt>
    <dgm:pt modelId="{E5C8F711-DDDF-4562-B121-D0FE4CEE7B94}" type="pres">
      <dgm:prSet presAssocID="{D73510A0-2144-41FF-B1E9-65321A2EB927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7488E01E-061E-4D9A-9CC2-A63D4C6AE30C}" type="pres">
      <dgm:prSet presAssocID="{D73510A0-2144-41FF-B1E9-65321A2EB927}" presName="childNode" presStyleLbl="node1" presStyleIdx="1" presStyleCnt="3">
        <dgm:presLayoutVars>
          <dgm:bulletEnabled val="1"/>
        </dgm:presLayoutVars>
      </dgm:prSet>
      <dgm:spPr/>
    </dgm:pt>
    <dgm:pt modelId="{7F9ABE12-3E77-4CB0-830D-114ED5BC4625}" type="pres">
      <dgm:prSet presAssocID="{9507DABE-C060-4C31-9936-A913FE19C283}" presName="hSp" presStyleCnt="0"/>
      <dgm:spPr/>
    </dgm:pt>
    <dgm:pt modelId="{DB48E4EE-054C-4F3F-BCEB-EB722168F279}" type="pres">
      <dgm:prSet presAssocID="{9507DABE-C060-4C31-9936-A913FE19C283}" presName="vProcSp" presStyleCnt="0"/>
      <dgm:spPr/>
    </dgm:pt>
    <dgm:pt modelId="{78CD0A76-5D47-4B1B-ACF3-F84B644E49D8}" type="pres">
      <dgm:prSet presAssocID="{9507DABE-C060-4C31-9936-A913FE19C283}" presName="vSp1" presStyleCnt="0"/>
      <dgm:spPr/>
    </dgm:pt>
    <dgm:pt modelId="{94160BEC-9103-478A-B5D7-2C284D60579B}" type="pres">
      <dgm:prSet presAssocID="{9507DABE-C060-4C31-9936-A913FE19C283}" presName="simulatedConn" presStyleLbl="solidFgAcc1" presStyleIdx="1" presStyleCnt="2"/>
      <dgm:spPr/>
    </dgm:pt>
    <dgm:pt modelId="{E97E3835-7701-4456-9795-1F5E480D285D}" type="pres">
      <dgm:prSet presAssocID="{9507DABE-C060-4C31-9936-A913FE19C283}" presName="vSp2" presStyleCnt="0"/>
      <dgm:spPr/>
    </dgm:pt>
    <dgm:pt modelId="{74E24DE4-4C00-4D70-A3FA-5A5488BC730D}" type="pres">
      <dgm:prSet presAssocID="{9507DABE-C060-4C31-9936-A913FE19C283}" presName="sibTrans" presStyleCnt="0"/>
      <dgm:spPr/>
    </dgm:pt>
    <dgm:pt modelId="{4CFC873D-7A4E-4361-83F3-AC02F050D16F}" type="pres">
      <dgm:prSet presAssocID="{735A3294-2B0C-4C12-B2AC-218FE74FD073}" presName="compositeNode" presStyleCnt="0">
        <dgm:presLayoutVars>
          <dgm:bulletEnabled val="1"/>
        </dgm:presLayoutVars>
      </dgm:prSet>
      <dgm:spPr/>
    </dgm:pt>
    <dgm:pt modelId="{F3CABC4D-8211-49F6-A77D-5989DEF727DF}" type="pres">
      <dgm:prSet presAssocID="{735A3294-2B0C-4C12-B2AC-218FE74FD073}" presName="bgRect" presStyleLbl="node1" presStyleIdx="2" presStyleCnt="3"/>
      <dgm:spPr/>
    </dgm:pt>
    <dgm:pt modelId="{2509DB66-5EA6-4DD5-8BDD-E594B39E9431}" type="pres">
      <dgm:prSet presAssocID="{735A3294-2B0C-4C12-B2AC-218FE74FD073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461DBCC6-164E-4223-AF6D-B24C2F417389}" type="pres">
      <dgm:prSet presAssocID="{735A3294-2B0C-4C12-B2AC-218FE74FD073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B4C77716-5159-48FD-B83C-F130C1FD1682}" srcId="{70800E73-5497-43B8-9AFE-9DB5D1D1DC8B}" destId="{735A3294-2B0C-4C12-B2AC-218FE74FD073}" srcOrd="2" destOrd="0" parTransId="{67059F72-D0EA-40CF-96AB-F55C29C4D770}" sibTransId="{804E7BD4-EA7E-4588-A1E1-D2F696E01F74}"/>
    <dgm:cxn modelId="{F5566A1E-46D9-4DD8-AC77-DFD34C3DE9A4}" srcId="{70800E73-5497-43B8-9AFE-9DB5D1D1DC8B}" destId="{8508D033-46D5-41AF-9E7C-F9A5E3E0A448}" srcOrd="0" destOrd="0" parTransId="{084FE88F-C6EA-4B6C-A393-43A3C45F1032}" sibTransId="{A19E6A57-09A4-4901-90E3-FBB43EFC018C}"/>
    <dgm:cxn modelId="{1B71A71E-C549-405C-B678-3F66D798ED20}" type="presOf" srcId="{8508D033-46D5-41AF-9E7C-F9A5E3E0A448}" destId="{8C9C7E21-7A4D-4886-8837-23FD23AD8A05}" srcOrd="0" destOrd="0" presId="urn:microsoft.com/office/officeart/2005/8/layout/hProcess7"/>
    <dgm:cxn modelId="{5F85CC2B-9F1F-4EF8-B1A4-4AE197777D51}" type="presOf" srcId="{D73510A0-2144-41FF-B1E9-65321A2EB927}" destId="{61E02960-9D0A-49F2-99D0-0BC94455AE73}" srcOrd="0" destOrd="0" presId="urn:microsoft.com/office/officeart/2005/8/layout/hProcess7"/>
    <dgm:cxn modelId="{CF9D4A2E-4BB0-4FB6-BB57-C83B9099A2E5}" srcId="{D73510A0-2144-41FF-B1E9-65321A2EB927}" destId="{0FB214E6-2A12-4E15-AEDA-E19D2DE83B4E}" srcOrd="0" destOrd="0" parTransId="{10764F53-6835-4F31-A000-8EF6AC3CC6F8}" sibTransId="{DD069EE8-04EA-471F-80DA-C44C6318DCA6}"/>
    <dgm:cxn modelId="{C5D17337-727E-44E8-9F39-DB339B41444F}" srcId="{8508D033-46D5-41AF-9E7C-F9A5E3E0A448}" destId="{00A627D1-2417-4EAF-A2FB-B371BE314564}" srcOrd="0" destOrd="0" parTransId="{621B0EA6-3D7E-4763-A26E-FCB9DBD71443}" sibTransId="{962B7D98-CC8D-4326-A1E8-7108B531D789}"/>
    <dgm:cxn modelId="{3A2B5354-A95A-4D01-806F-CFFEDC9D95E2}" srcId="{735A3294-2B0C-4C12-B2AC-218FE74FD073}" destId="{3FAD1FFB-0F2F-4493-929E-6362C11C46E0}" srcOrd="0" destOrd="0" parTransId="{A6E9DC7B-A0AF-4ADD-BA1A-C74DE1DDB161}" sibTransId="{38854119-A2D2-401B-9539-624379619364}"/>
    <dgm:cxn modelId="{9489D795-0839-49CC-AD3A-CAA7EF1D4631}" srcId="{70800E73-5497-43B8-9AFE-9DB5D1D1DC8B}" destId="{D73510A0-2144-41FF-B1E9-65321A2EB927}" srcOrd="1" destOrd="0" parTransId="{52C4F11F-F81E-4140-AAAF-775F05D14020}" sibTransId="{9507DABE-C060-4C31-9936-A913FE19C283}"/>
    <dgm:cxn modelId="{8A27F1A1-145E-4662-B2C9-036710F697EF}" type="presOf" srcId="{00A627D1-2417-4EAF-A2FB-B371BE314564}" destId="{38DE5DE3-A095-4D79-B77E-8FE85B7BA0BB}" srcOrd="0" destOrd="0" presId="urn:microsoft.com/office/officeart/2005/8/layout/hProcess7"/>
    <dgm:cxn modelId="{17F090B3-64E3-46C1-9C94-F07580158BEF}" type="presOf" srcId="{735A3294-2B0C-4C12-B2AC-218FE74FD073}" destId="{F3CABC4D-8211-49F6-A77D-5989DEF727DF}" srcOrd="0" destOrd="0" presId="urn:microsoft.com/office/officeart/2005/8/layout/hProcess7"/>
    <dgm:cxn modelId="{474A3CC1-A193-4641-8272-4432ECBF2159}" type="presOf" srcId="{8508D033-46D5-41AF-9E7C-F9A5E3E0A448}" destId="{304CEF03-493E-468C-AE0A-7FE3D94F3308}" srcOrd="1" destOrd="0" presId="urn:microsoft.com/office/officeart/2005/8/layout/hProcess7"/>
    <dgm:cxn modelId="{72C0B3E3-CCA6-462F-9F21-FE1370263AE3}" type="presOf" srcId="{70800E73-5497-43B8-9AFE-9DB5D1D1DC8B}" destId="{6EEDE1ED-5724-44C6-A2FF-5A17B55B6665}" srcOrd="0" destOrd="0" presId="urn:microsoft.com/office/officeart/2005/8/layout/hProcess7"/>
    <dgm:cxn modelId="{78FCC2ED-3100-4DC7-AAB0-6C56DA9A7DAB}" type="presOf" srcId="{735A3294-2B0C-4C12-B2AC-218FE74FD073}" destId="{2509DB66-5EA6-4DD5-8BDD-E594B39E9431}" srcOrd="1" destOrd="0" presId="urn:microsoft.com/office/officeart/2005/8/layout/hProcess7"/>
    <dgm:cxn modelId="{8E0710F4-0D91-4487-8D0B-47EFFC0F5B60}" type="presOf" srcId="{D73510A0-2144-41FF-B1E9-65321A2EB927}" destId="{E5C8F711-DDDF-4562-B121-D0FE4CEE7B94}" srcOrd="1" destOrd="0" presId="urn:microsoft.com/office/officeart/2005/8/layout/hProcess7"/>
    <dgm:cxn modelId="{85437BF6-DDF6-4FF8-9D6F-8A9F0E014769}" type="presOf" srcId="{0FB214E6-2A12-4E15-AEDA-E19D2DE83B4E}" destId="{7488E01E-061E-4D9A-9CC2-A63D4C6AE30C}" srcOrd="0" destOrd="0" presId="urn:microsoft.com/office/officeart/2005/8/layout/hProcess7"/>
    <dgm:cxn modelId="{21CA8CFA-32B1-4423-B223-51AD86CF4B82}" type="presOf" srcId="{3FAD1FFB-0F2F-4493-929E-6362C11C46E0}" destId="{461DBCC6-164E-4223-AF6D-B24C2F417389}" srcOrd="0" destOrd="0" presId="urn:microsoft.com/office/officeart/2005/8/layout/hProcess7"/>
    <dgm:cxn modelId="{66643107-7D15-41B1-87E3-95227FB8518C}" type="presParOf" srcId="{6EEDE1ED-5724-44C6-A2FF-5A17B55B6665}" destId="{FEC8A77A-19E4-4511-B211-5AAFD2FF7AFD}" srcOrd="0" destOrd="0" presId="urn:microsoft.com/office/officeart/2005/8/layout/hProcess7"/>
    <dgm:cxn modelId="{74655A4C-4744-4BCC-9CEF-3C9CF82AFB33}" type="presParOf" srcId="{FEC8A77A-19E4-4511-B211-5AAFD2FF7AFD}" destId="{8C9C7E21-7A4D-4886-8837-23FD23AD8A05}" srcOrd="0" destOrd="0" presId="urn:microsoft.com/office/officeart/2005/8/layout/hProcess7"/>
    <dgm:cxn modelId="{BB7ABEBD-1C9B-45EF-AE60-DF69FDC83B70}" type="presParOf" srcId="{FEC8A77A-19E4-4511-B211-5AAFD2FF7AFD}" destId="{304CEF03-493E-468C-AE0A-7FE3D94F3308}" srcOrd="1" destOrd="0" presId="urn:microsoft.com/office/officeart/2005/8/layout/hProcess7"/>
    <dgm:cxn modelId="{6EFD312E-8815-435D-A898-DC4E3E2100AC}" type="presParOf" srcId="{FEC8A77A-19E4-4511-B211-5AAFD2FF7AFD}" destId="{38DE5DE3-A095-4D79-B77E-8FE85B7BA0BB}" srcOrd="2" destOrd="0" presId="urn:microsoft.com/office/officeart/2005/8/layout/hProcess7"/>
    <dgm:cxn modelId="{AEAB131E-782F-4371-ADD8-8030C1F3D927}" type="presParOf" srcId="{6EEDE1ED-5724-44C6-A2FF-5A17B55B6665}" destId="{1215D38A-6C8D-47FD-8F68-8EE529BCCEF2}" srcOrd="1" destOrd="0" presId="urn:microsoft.com/office/officeart/2005/8/layout/hProcess7"/>
    <dgm:cxn modelId="{CB11BDBF-D640-4CB4-BB40-163639DCDE21}" type="presParOf" srcId="{6EEDE1ED-5724-44C6-A2FF-5A17B55B6665}" destId="{2FE7BB45-8F16-4A8B-A4DE-0769EC1D2CDC}" srcOrd="2" destOrd="0" presId="urn:microsoft.com/office/officeart/2005/8/layout/hProcess7"/>
    <dgm:cxn modelId="{F37F0DCA-4DCB-41AC-BCCD-0E082D5753E7}" type="presParOf" srcId="{2FE7BB45-8F16-4A8B-A4DE-0769EC1D2CDC}" destId="{80095CA4-2D94-4A42-B04D-E81E3EE408DC}" srcOrd="0" destOrd="0" presId="urn:microsoft.com/office/officeart/2005/8/layout/hProcess7"/>
    <dgm:cxn modelId="{15C1E691-413D-4F28-BA61-D7C6D8818C33}" type="presParOf" srcId="{2FE7BB45-8F16-4A8B-A4DE-0769EC1D2CDC}" destId="{5731035C-039A-473B-890B-FDB0B0BCEFEA}" srcOrd="1" destOrd="0" presId="urn:microsoft.com/office/officeart/2005/8/layout/hProcess7"/>
    <dgm:cxn modelId="{1AD95E5E-526D-4D2B-8851-12FCE058BCF0}" type="presParOf" srcId="{2FE7BB45-8F16-4A8B-A4DE-0769EC1D2CDC}" destId="{02AC4774-3AA4-4D1E-9698-1B88C0B93C9B}" srcOrd="2" destOrd="0" presId="urn:microsoft.com/office/officeart/2005/8/layout/hProcess7"/>
    <dgm:cxn modelId="{E8503530-6F7A-444C-954F-59CF280416E8}" type="presParOf" srcId="{6EEDE1ED-5724-44C6-A2FF-5A17B55B6665}" destId="{8851997F-80A8-4F83-B1B9-497165C1D007}" srcOrd="3" destOrd="0" presId="urn:microsoft.com/office/officeart/2005/8/layout/hProcess7"/>
    <dgm:cxn modelId="{B8253B30-1B93-452F-BFF3-03FC40823987}" type="presParOf" srcId="{6EEDE1ED-5724-44C6-A2FF-5A17B55B6665}" destId="{F39A0744-E73B-4B50-9816-2741DD55CB76}" srcOrd="4" destOrd="0" presId="urn:microsoft.com/office/officeart/2005/8/layout/hProcess7"/>
    <dgm:cxn modelId="{4E1D9EC6-5C3B-4F8B-946F-DF807CAB539A}" type="presParOf" srcId="{F39A0744-E73B-4B50-9816-2741DD55CB76}" destId="{61E02960-9D0A-49F2-99D0-0BC94455AE73}" srcOrd="0" destOrd="0" presId="urn:microsoft.com/office/officeart/2005/8/layout/hProcess7"/>
    <dgm:cxn modelId="{178FF866-198A-47ED-B961-E939B236B0BD}" type="presParOf" srcId="{F39A0744-E73B-4B50-9816-2741DD55CB76}" destId="{E5C8F711-DDDF-4562-B121-D0FE4CEE7B94}" srcOrd="1" destOrd="0" presId="urn:microsoft.com/office/officeart/2005/8/layout/hProcess7"/>
    <dgm:cxn modelId="{9B2544F5-113F-4EFB-9F6F-C0CFB6248BB3}" type="presParOf" srcId="{F39A0744-E73B-4B50-9816-2741DD55CB76}" destId="{7488E01E-061E-4D9A-9CC2-A63D4C6AE30C}" srcOrd="2" destOrd="0" presId="urn:microsoft.com/office/officeart/2005/8/layout/hProcess7"/>
    <dgm:cxn modelId="{BCB39DC2-A6C5-4E94-91DA-7E4AA927497B}" type="presParOf" srcId="{6EEDE1ED-5724-44C6-A2FF-5A17B55B6665}" destId="{7F9ABE12-3E77-4CB0-830D-114ED5BC4625}" srcOrd="5" destOrd="0" presId="urn:microsoft.com/office/officeart/2005/8/layout/hProcess7"/>
    <dgm:cxn modelId="{3B3A1F06-9A24-488E-BED4-2B19AFC02DB3}" type="presParOf" srcId="{6EEDE1ED-5724-44C6-A2FF-5A17B55B6665}" destId="{DB48E4EE-054C-4F3F-BCEB-EB722168F279}" srcOrd="6" destOrd="0" presId="urn:microsoft.com/office/officeart/2005/8/layout/hProcess7"/>
    <dgm:cxn modelId="{C4A29336-2D2F-46DF-94B5-9CF7F0F51824}" type="presParOf" srcId="{DB48E4EE-054C-4F3F-BCEB-EB722168F279}" destId="{78CD0A76-5D47-4B1B-ACF3-F84B644E49D8}" srcOrd="0" destOrd="0" presId="urn:microsoft.com/office/officeart/2005/8/layout/hProcess7"/>
    <dgm:cxn modelId="{7A3173A6-5A1E-43D1-8A6A-94E2CEE6AB64}" type="presParOf" srcId="{DB48E4EE-054C-4F3F-BCEB-EB722168F279}" destId="{94160BEC-9103-478A-B5D7-2C284D60579B}" srcOrd="1" destOrd="0" presId="urn:microsoft.com/office/officeart/2005/8/layout/hProcess7"/>
    <dgm:cxn modelId="{D6845F71-959A-44A3-8D91-DB81DDC76A00}" type="presParOf" srcId="{DB48E4EE-054C-4F3F-BCEB-EB722168F279}" destId="{E97E3835-7701-4456-9795-1F5E480D285D}" srcOrd="2" destOrd="0" presId="urn:microsoft.com/office/officeart/2005/8/layout/hProcess7"/>
    <dgm:cxn modelId="{03F5AD3E-C380-40E3-A025-5D705E5559BA}" type="presParOf" srcId="{6EEDE1ED-5724-44C6-A2FF-5A17B55B6665}" destId="{74E24DE4-4C00-4D70-A3FA-5A5488BC730D}" srcOrd="7" destOrd="0" presId="urn:microsoft.com/office/officeart/2005/8/layout/hProcess7"/>
    <dgm:cxn modelId="{13A1B9AA-978C-4602-88ED-FC327685716B}" type="presParOf" srcId="{6EEDE1ED-5724-44C6-A2FF-5A17B55B6665}" destId="{4CFC873D-7A4E-4361-83F3-AC02F050D16F}" srcOrd="8" destOrd="0" presId="urn:microsoft.com/office/officeart/2005/8/layout/hProcess7"/>
    <dgm:cxn modelId="{71699611-1958-4F7F-BCA9-51B96F86D091}" type="presParOf" srcId="{4CFC873D-7A4E-4361-83F3-AC02F050D16F}" destId="{F3CABC4D-8211-49F6-A77D-5989DEF727DF}" srcOrd="0" destOrd="0" presId="urn:microsoft.com/office/officeart/2005/8/layout/hProcess7"/>
    <dgm:cxn modelId="{99E88690-A6B7-4301-BA30-8C60E2F7D96A}" type="presParOf" srcId="{4CFC873D-7A4E-4361-83F3-AC02F050D16F}" destId="{2509DB66-5EA6-4DD5-8BDD-E594B39E9431}" srcOrd="1" destOrd="0" presId="urn:microsoft.com/office/officeart/2005/8/layout/hProcess7"/>
    <dgm:cxn modelId="{ECC359A1-A50F-4D26-92D9-0FCC6AAF3450}" type="presParOf" srcId="{4CFC873D-7A4E-4361-83F3-AC02F050D16F}" destId="{461DBCC6-164E-4223-AF6D-B24C2F41738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C7E21-7A4D-4886-8837-23FD23AD8A05}">
      <dsp:nvSpPr>
        <dsp:cNvPr id="0" name=""/>
        <dsp:cNvSpPr/>
      </dsp:nvSpPr>
      <dsp:spPr>
        <a:xfrm>
          <a:off x="650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 dirty="0"/>
        </a:p>
      </dsp:txBody>
      <dsp:txXfrm rot="16200000">
        <a:off x="-1096823" y="1358385"/>
        <a:ext cx="2754882" cy="559935"/>
      </dsp:txXfrm>
    </dsp:sp>
    <dsp:sp modelId="{38DE5DE3-A095-4D79-B77E-8FE85B7BA0BB}">
      <dsp:nvSpPr>
        <dsp:cNvPr id="0" name=""/>
        <dsp:cNvSpPr/>
      </dsp:nvSpPr>
      <dsp:spPr>
        <a:xfrm>
          <a:off x="560586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</a:rPr>
            <a:t>учебник -  носитель содержания образования линия учебников Пасечника В.В.</a:t>
          </a:r>
        </a:p>
      </dsp:txBody>
      <dsp:txXfrm>
        <a:off x="560586" y="260911"/>
        <a:ext cx="2085759" cy="3359613"/>
      </dsp:txXfrm>
    </dsp:sp>
    <dsp:sp modelId="{61E02960-9D0A-49F2-99D0-0BC94455AE73}">
      <dsp:nvSpPr>
        <dsp:cNvPr id="0" name=""/>
        <dsp:cNvSpPr/>
      </dsp:nvSpPr>
      <dsp:spPr>
        <a:xfrm>
          <a:off x="2898317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 dirty="0"/>
        </a:p>
      </dsp:txBody>
      <dsp:txXfrm rot="16200000">
        <a:off x="1800843" y="1358385"/>
        <a:ext cx="2754882" cy="559935"/>
      </dsp:txXfrm>
    </dsp:sp>
    <dsp:sp modelId="{5731035C-039A-473B-890B-FDB0B0BCEFEA}">
      <dsp:nvSpPr>
        <dsp:cNvPr id="0" name=""/>
        <dsp:cNvSpPr/>
      </dsp:nvSpPr>
      <dsp:spPr>
        <a:xfrm rot="5400000">
          <a:off x="2665538" y="2930006"/>
          <a:ext cx="493554" cy="4199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8E01E-061E-4D9A-9CC2-A63D4C6AE30C}">
      <dsp:nvSpPr>
        <dsp:cNvPr id="0" name=""/>
        <dsp:cNvSpPr/>
      </dsp:nvSpPr>
      <dsp:spPr>
        <a:xfrm>
          <a:off x="3458252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</a:rPr>
            <a:t>технологии обучения – словесно – наглядные, личностно – ориентированные  информационные и т.д.</a:t>
          </a:r>
        </a:p>
      </dsp:txBody>
      <dsp:txXfrm>
        <a:off x="3458252" y="260911"/>
        <a:ext cx="2085759" cy="3359613"/>
      </dsp:txXfrm>
    </dsp:sp>
    <dsp:sp modelId="{F3CABC4D-8211-49F6-A77D-5989DEF727DF}">
      <dsp:nvSpPr>
        <dsp:cNvPr id="0" name=""/>
        <dsp:cNvSpPr/>
      </dsp:nvSpPr>
      <dsp:spPr>
        <a:xfrm>
          <a:off x="5795983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300" kern="1200"/>
        </a:p>
      </dsp:txBody>
      <dsp:txXfrm rot="16200000">
        <a:off x="4698509" y="1358385"/>
        <a:ext cx="2754882" cy="559935"/>
      </dsp:txXfrm>
    </dsp:sp>
    <dsp:sp modelId="{94160BEC-9103-478A-B5D7-2C284D60579B}">
      <dsp:nvSpPr>
        <dsp:cNvPr id="0" name=""/>
        <dsp:cNvSpPr/>
      </dsp:nvSpPr>
      <dsp:spPr>
        <a:xfrm rot="5400000">
          <a:off x="5563204" y="2930006"/>
          <a:ext cx="493554" cy="4199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1DBCC6-164E-4223-AF6D-B24C2F417389}">
      <dsp:nvSpPr>
        <dsp:cNvPr id="0" name=""/>
        <dsp:cNvSpPr/>
      </dsp:nvSpPr>
      <dsp:spPr>
        <a:xfrm>
          <a:off x="6355919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</a:rPr>
            <a:t>технология оценивания – согласно критериям</a:t>
          </a:r>
        </a:p>
      </dsp:txBody>
      <dsp:txXfrm>
        <a:off x="6355919" y="260911"/>
        <a:ext cx="2085759" cy="3359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2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31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9114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08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9528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427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76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19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23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19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75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3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4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1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9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2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644F8-3722-4D17-AA7E-14CC5D3835B2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066D02-19DF-4DC3-8CE2-BC1B98984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56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3144" y="1799770"/>
            <a:ext cx="9593942" cy="2251065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Как  подготовиться к ЕГЭ, чтобы сдать его успешно?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478762" cy="10968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Учитель биологии  ГБОУ СОШ №8 </a:t>
            </a:r>
            <a:r>
              <a:rPr lang="ru-RU" sz="2400" dirty="0" err="1">
                <a:solidFill>
                  <a:schemeClr val="tx1"/>
                </a:solidFill>
              </a:rPr>
              <a:t>пгт</a:t>
            </a:r>
            <a:r>
              <a:rPr lang="ru-RU" sz="2400" dirty="0">
                <a:solidFill>
                  <a:schemeClr val="tx1"/>
                </a:solidFill>
              </a:rPr>
              <a:t> Алексеевка 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городского округа </a:t>
            </a:r>
            <a:r>
              <a:rPr lang="ru-RU" sz="2400" dirty="0" err="1">
                <a:solidFill>
                  <a:schemeClr val="tx1"/>
                </a:solidFill>
              </a:rPr>
              <a:t>Кинель</a:t>
            </a:r>
            <a:r>
              <a:rPr lang="ru-RU" sz="2400" dirty="0">
                <a:solidFill>
                  <a:schemeClr val="tx1"/>
                </a:solidFill>
              </a:rPr>
              <a:t>  Ветренко   О.Ю.</a:t>
            </a:r>
          </a:p>
        </p:txBody>
      </p:sp>
    </p:spTree>
    <p:extLst>
      <p:ext uri="{BB962C8B-B14F-4D97-AF65-F5344CB8AC3E}">
        <p14:creationId xmlns:p14="http://schemas.microsoft.com/office/powerpoint/2010/main" val="134182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Педагогические  приёмы с учащимися группы риска: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0160"/>
            <a:ext cx="8984826" cy="5044439"/>
          </a:xfrm>
        </p:spPr>
        <p:txBody>
          <a:bodyPr>
            <a:normAutofit/>
          </a:bodyPr>
          <a:lstStyle/>
          <a:p>
            <a:pPr lvl="0" fontAlgn="base"/>
            <a:r>
              <a:rPr lang="ru-RU" dirty="0"/>
              <a:t>Четкое разъяснение заданий.</a:t>
            </a:r>
          </a:p>
          <a:p>
            <a:pPr lvl="0" fontAlgn="base"/>
            <a:r>
              <a:rPr lang="ru-RU" dirty="0"/>
              <a:t>Использование указаний как в устной, так и письменной форме ( алгоритм решения задачи).</a:t>
            </a:r>
          </a:p>
          <a:p>
            <a:pPr lvl="0" fontAlgn="base"/>
            <a:r>
              <a:rPr lang="ru-RU" dirty="0"/>
              <a:t>Поэтапное разъяснение заданий</a:t>
            </a:r>
          </a:p>
          <a:p>
            <a:pPr lvl="0" fontAlgn="base"/>
            <a:r>
              <a:rPr lang="ru-RU" dirty="0"/>
              <a:t>Демонстрация уже выполненного задания</a:t>
            </a:r>
          </a:p>
          <a:p>
            <a:pPr lvl="0" fontAlgn="base" hangingPunct="0"/>
            <a:r>
              <a:rPr lang="ru-RU" dirty="0"/>
              <a:t>Работа в парах, когда более сильные ученики объясняют как выполнять задание( сами при этом лучше усваивают)</a:t>
            </a:r>
          </a:p>
          <a:p>
            <a:pPr lvl="0" fontAlgn="base" hangingPunct="0"/>
            <a:r>
              <a:rPr lang="ru-RU" dirty="0"/>
              <a:t>Использование вспомогательных вопросов учителя  при выполнении более сложных заданий.</a:t>
            </a:r>
          </a:p>
        </p:txBody>
      </p:sp>
    </p:spTree>
    <p:extLst>
      <p:ext uri="{BB962C8B-B14F-4D97-AF65-F5344CB8AC3E}">
        <p14:creationId xmlns:p14="http://schemas.microsoft.com/office/powerpoint/2010/main" val="390879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/>
              <a:t>Основные задачи  подготовки к итоговой аттестации: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250437" cy="3880773"/>
          </a:xfrm>
        </p:spPr>
        <p:txBody>
          <a:bodyPr/>
          <a:lstStyle/>
          <a:p>
            <a:r>
              <a:rPr lang="ru-RU" sz="2000" dirty="0"/>
              <a:t> 1.Закрепить, систематизировать и расширить знания учащихся по всем основным разделам курса биологии изучаемым в  школе.     </a:t>
            </a:r>
          </a:p>
          <a:p>
            <a:r>
              <a:rPr lang="ru-RU" sz="2000" dirty="0"/>
              <a:t>2.Развивать познавательный интерес, интеллектуальные способности.     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ru-RU" sz="2000" dirty="0"/>
              <a:t>3.Формировать индивидуальные образовательные потребности для выбора дальнейшего  обучения.  </a:t>
            </a:r>
          </a:p>
          <a:p>
            <a:pPr marL="0" indent="0">
              <a:buNone/>
            </a:pPr>
            <a:r>
              <a:rPr lang="ru-RU" sz="2000" dirty="0"/>
              <a:t>                                                      </a:t>
            </a:r>
          </a:p>
          <a:p>
            <a:r>
              <a:rPr lang="ru-RU" sz="2000" dirty="0"/>
              <a:t>4.Формировать навыки тестирования.</a:t>
            </a:r>
            <a:r>
              <a:rPr lang="ru-RU" dirty="0"/>
              <a:t>                         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98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5"/>
          <p:cNvSpPr>
            <a:spLocks noChangeArrowheads="1"/>
          </p:cNvSpPr>
          <p:nvPr/>
        </p:nvSpPr>
        <p:spPr bwMode="auto">
          <a:xfrm>
            <a:off x="4042727" y="1944688"/>
            <a:ext cx="2293575" cy="177165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Готовность к ЕГЭ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Овал 9"/>
          <p:cNvSpPr>
            <a:spLocks noChangeArrowheads="1"/>
          </p:cNvSpPr>
          <p:nvPr/>
        </p:nvSpPr>
        <p:spPr bwMode="auto">
          <a:xfrm>
            <a:off x="723264" y="777196"/>
            <a:ext cx="2269331" cy="17668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Информацион-ная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готовность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Овал 8"/>
          <p:cNvSpPr>
            <a:spLocks noChangeArrowheads="1"/>
          </p:cNvSpPr>
          <p:nvPr/>
        </p:nvSpPr>
        <p:spPr bwMode="auto">
          <a:xfrm>
            <a:off x="7269501" y="617538"/>
            <a:ext cx="2303123" cy="1785937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Теоретическая предметная готовность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Овал 4"/>
          <p:cNvSpPr>
            <a:spLocks noChangeArrowheads="1"/>
          </p:cNvSpPr>
          <p:nvPr/>
        </p:nvSpPr>
        <p:spPr bwMode="auto">
          <a:xfrm>
            <a:off x="970915" y="3504769"/>
            <a:ext cx="2114550" cy="17668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Психологическая готовность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Овал 3"/>
          <p:cNvSpPr>
            <a:spLocks noChangeArrowheads="1"/>
          </p:cNvSpPr>
          <p:nvPr/>
        </p:nvSpPr>
        <p:spPr bwMode="auto">
          <a:xfrm>
            <a:off x="7296149" y="3526064"/>
            <a:ext cx="2276475" cy="1814513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Практическая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Предметная готовность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flipV="1">
            <a:off x="6641486" y="1773329"/>
            <a:ext cx="628015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Прямая соединительная линия 7"/>
          <p:cNvCxnSpPr>
            <a:cxnSpLocks noChangeShapeType="1"/>
          </p:cNvCxnSpPr>
          <p:nvPr/>
        </p:nvCxnSpPr>
        <p:spPr bwMode="auto">
          <a:xfrm flipH="1" flipV="1">
            <a:off x="2992596" y="1944688"/>
            <a:ext cx="571500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Прямая соединительная линия 8"/>
          <p:cNvCxnSpPr>
            <a:cxnSpLocks noChangeShapeType="1"/>
          </p:cNvCxnSpPr>
          <p:nvPr/>
        </p:nvCxnSpPr>
        <p:spPr bwMode="auto">
          <a:xfrm flipH="1">
            <a:off x="3325675" y="3716338"/>
            <a:ext cx="657225" cy="54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единительная линия 9"/>
          <p:cNvCxnSpPr>
            <a:cxnSpLocks noChangeShapeType="1"/>
          </p:cNvCxnSpPr>
          <p:nvPr/>
        </p:nvCxnSpPr>
        <p:spPr bwMode="auto">
          <a:xfrm>
            <a:off x="6511743" y="3716338"/>
            <a:ext cx="608965" cy="514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6247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Формула эффективного действия: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36247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17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219200"/>
          </a:xfrm>
        </p:spPr>
        <p:txBody>
          <a:bodyPr/>
          <a:lstStyle/>
          <a:p>
            <a:pPr algn="ctr"/>
            <a:r>
              <a:rPr lang="ru-RU" dirty="0"/>
              <a:t>Личностные  особенности учащихся группы риска.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512354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Недостаточное  развитие мышления, памяти, внимания, эмоционально-волевой сферы личности</a:t>
            </a:r>
          </a:p>
          <a:p>
            <a:r>
              <a:rPr lang="ru-RU" dirty="0"/>
              <a:t>неустойчивая  целенаправленная деятельность</a:t>
            </a:r>
          </a:p>
          <a:p>
            <a:r>
              <a:rPr lang="ru-RU" dirty="0"/>
              <a:t>выраженная  трудность при переключении и распределении внимания</a:t>
            </a:r>
          </a:p>
          <a:p>
            <a:r>
              <a:rPr lang="ru-RU" dirty="0"/>
              <a:t>неспособность и нежелание к умственному усилию и напряжению при выполнении серьёзных школьных заданий</a:t>
            </a:r>
          </a:p>
          <a:p>
            <a:r>
              <a:rPr lang="ru-RU" dirty="0"/>
              <a:t>сниженная мотивация</a:t>
            </a:r>
          </a:p>
          <a:p>
            <a:r>
              <a:rPr lang="ru-RU" dirty="0"/>
              <a:t>пропуски учебных занятий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низкая предметная готовность  теоретическая и практическая</a:t>
            </a:r>
          </a:p>
          <a:p>
            <a:pPr marL="0" indent="0">
              <a:buNone/>
            </a:pPr>
            <a:r>
              <a:rPr lang="ru-RU" dirty="0"/>
              <a:t>недостаточная психологическая  готовность </a:t>
            </a:r>
          </a:p>
          <a:p>
            <a:pPr marL="0" indent="0">
              <a:buNone/>
            </a:pPr>
            <a:r>
              <a:rPr lang="ru-RU" dirty="0"/>
              <a:t>низкая информационная готовность.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Основной задачей подготовки к экзамену по  биологии таких учащихся является обеспечение прочных и сознательных знаний и умений, необходимых учащимся для сдачи не ниже порогового значения.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733352" y="39188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9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8680"/>
          </a:xfrm>
        </p:spPr>
        <p:txBody>
          <a:bodyPr/>
          <a:lstStyle/>
          <a:p>
            <a:pPr algn="ctr"/>
            <a:r>
              <a:rPr lang="ru-RU" i="1" dirty="0"/>
              <a:t>Подготовка  к ЕГЭ на уроках: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 с терминами и основными  понятиями - использую различные методы:  тестовый контроль знаний по всем темам, терминологические диктанты, составление и решение кроссвордов, и т.д. Еще одной используемой формой работы на уроке является дифференцированная работа учащихся по индивидуальным карточкам-заданиям с разным уровнем сложности. </a:t>
            </a: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со схемами: клеточный цикл ( митоз, мейоз, гаметогенез, циклы развития растений и животных и т. д.)</a:t>
            </a: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Эффективным  средством является  тематический контроль знаний учащихся, построенный на материалах и принципах ЕГЭ в 10-11 классах. </a:t>
            </a: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Исходя, из  выявленных  проблем обучающихся внесение  дополнений в календарно-тематическое планирование по биологии с учетом содержания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КИМов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развития универсальных мыслительных операций учащихся.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Непосредственную подготовку к ЕГЭ в 11 классе 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обязательное повторение содержания разделов курса, пройденных в предыдущие годы.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10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021146" cy="868680"/>
          </a:xfrm>
        </p:spPr>
        <p:txBody>
          <a:bodyPr>
            <a:normAutofit/>
          </a:bodyPr>
          <a:lstStyle/>
          <a:p>
            <a:r>
              <a:rPr lang="ru-RU" sz="2800" dirty="0"/>
              <a:t>Подготовка к ЕГЭ на занятиях элективного курса: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Первый этап: </a:t>
            </a:r>
            <a:r>
              <a:rPr lang="ru-RU" dirty="0"/>
              <a:t>входная диагностика. Ребятам предлагается </a:t>
            </a:r>
            <a:r>
              <a:rPr lang="ru-RU" dirty="0" err="1"/>
              <a:t>прорешать</a:t>
            </a:r>
            <a:r>
              <a:rPr lang="ru-RU" dirty="0"/>
              <a:t>  несколько вариантов ЕГЭ. Это может быть сделано не на одном занятии. Основная цель: выявить уровень знаний на данный момент  и определить западающие темы.</a:t>
            </a:r>
          </a:p>
          <a:p>
            <a:r>
              <a:rPr lang="ru-RU" b="1" dirty="0"/>
              <a:t>Второй этап: </a:t>
            </a:r>
            <a:r>
              <a:rPr lang="ru-RU" dirty="0"/>
              <a:t>анализ допущенных ошибок, определение тем и типов заданий, требующих доработки.</a:t>
            </a:r>
          </a:p>
          <a:p>
            <a:r>
              <a:rPr lang="ru-RU" b="1" dirty="0"/>
              <a:t>Третий этап:</a:t>
            </a:r>
            <a:r>
              <a:rPr lang="ru-RU" dirty="0"/>
              <a:t> составление общего тематического плана для групповых занятий. Данный план должен включать те темы, которые являются наиболее сложными для большинства учащихся.</a:t>
            </a:r>
          </a:p>
          <a:p>
            <a:r>
              <a:rPr lang="ru-RU" b="1" dirty="0"/>
              <a:t>Четвертый этап:</a:t>
            </a:r>
            <a:r>
              <a:rPr lang="ru-RU" dirty="0"/>
              <a:t> составление индивидуальных  тематических планов для самостоятельной и индивидуальной работы с учащимися группы риска.</a:t>
            </a:r>
          </a:p>
          <a:p>
            <a:r>
              <a:rPr lang="ru-RU" b="1" dirty="0"/>
              <a:t>Пятый этап:</a:t>
            </a:r>
            <a:r>
              <a:rPr lang="ru-RU" dirty="0"/>
              <a:t> организация и проведение групповых занятий по общему плану. Количество занятий рассчитывается в зависимости от уровня подготовленности учащихся в экзамену и количества тем, требующих доработки.</a:t>
            </a:r>
          </a:p>
          <a:p>
            <a:r>
              <a:rPr lang="ru-RU" b="1" dirty="0"/>
              <a:t>Шестой этап:</a:t>
            </a:r>
            <a:r>
              <a:rPr lang="ru-RU" dirty="0"/>
              <a:t> индивидуальные консультации для слабых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94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56360"/>
          </a:xfrm>
        </p:spPr>
        <p:txBody>
          <a:bodyPr>
            <a:noAutofit/>
          </a:bodyPr>
          <a:lstStyle/>
          <a:p>
            <a:pPr algn="ctr"/>
            <a:r>
              <a:rPr lang="ru-RU" i="1" dirty="0"/>
              <a:t>Систематическая  работа с тестовыми заданиями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/>
              <a:t>Для этих целей использую  материалы, рекомендованные ФИПИ :</a:t>
            </a:r>
          </a:p>
          <a:p>
            <a:r>
              <a:rPr lang="ru-RU" sz="2400" dirty="0"/>
              <a:t>- многовариантное тематическое    тестирование                                                         </a:t>
            </a:r>
          </a:p>
          <a:p>
            <a:r>
              <a:rPr lang="ru-RU" sz="2400" dirty="0"/>
              <a:t>- применение онлайн тестирования  дома ( сайты ФИПИ – открытый банк заданий, решу ЕГЭ, 100-балльник и т.д.).   </a:t>
            </a:r>
          </a:p>
          <a:p>
            <a:r>
              <a:rPr lang="ru-RU" sz="2400" dirty="0" err="1"/>
              <a:t>Онлайнтестирование</a:t>
            </a:r>
            <a:r>
              <a:rPr lang="ru-RU" sz="2400" dirty="0"/>
              <a:t> на сайте </a:t>
            </a:r>
            <a:r>
              <a:rPr lang="en-US" sz="2400" dirty="0"/>
              <a:t>https://onlinetestpad.</a:t>
            </a:r>
            <a:r>
              <a:rPr lang="en-US" sz="2400"/>
              <a:t>com/</a:t>
            </a:r>
            <a:r>
              <a:rPr lang="ru-RU" sz="2400"/>
              <a:t> </a:t>
            </a:r>
            <a:r>
              <a:rPr lang="ru-RU" sz="2400" dirty="0"/>
              <a:t>с выставлением оценки в журнал.</a:t>
            </a:r>
          </a:p>
          <a:p>
            <a:r>
              <a:rPr lang="ru-RU" sz="2400" dirty="0"/>
              <a:t>Типовые тесты разных авторов.</a:t>
            </a:r>
          </a:p>
        </p:txBody>
      </p:sp>
    </p:spTree>
    <p:extLst>
      <p:ext uri="{BB962C8B-B14F-4D97-AF65-F5344CB8AC3E}">
        <p14:creationId xmlns:p14="http://schemas.microsoft.com/office/powerpoint/2010/main" val="4250031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0120"/>
          </a:xfrm>
        </p:spPr>
        <p:txBody>
          <a:bodyPr/>
          <a:lstStyle/>
          <a:p>
            <a:pPr algn="ctr"/>
            <a:r>
              <a:rPr lang="ru-RU" dirty="0"/>
              <a:t>Работа с учащимися группы риска: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9721"/>
            <a:ext cx="8596668" cy="4471642"/>
          </a:xfrm>
        </p:spPr>
        <p:txBody>
          <a:bodyPr>
            <a:normAutofit/>
          </a:bodyPr>
          <a:lstStyle/>
          <a:p>
            <a:r>
              <a:rPr lang="ru-RU" sz="2400" dirty="0"/>
              <a:t>Разработка   индивидуальных  планов подготовки к ЕГЭ обеспечивает индивидуальный темп подготовки для учащихся группы риска</a:t>
            </a:r>
          </a:p>
          <a:p>
            <a:r>
              <a:rPr lang="ru-RU" sz="2400" dirty="0"/>
              <a:t>Индивидуальные консультации для детей</a:t>
            </a:r>
          </a:p>
          <a:p>
            <a:r>
              <a:rPr lang="ru-RU" sz="2400" dirty="0"/>
              <a:t>Индивидуальные консультации для родителей</a:t>
            </a:r>
          </a:p>
          <a:p>
            <a:r>
              <a:rPr lang="ru-RU" sz="2400" dirty="0"/>
              <a:t>Организация </a:t>
            </a:r>
            <a:r>
              <a:rPr lang="ru-RU" sz="2400" dirty="0" err="1"/>
              <a:t>взаимоподготовки</a:t>
            </a:r>
            <a:r>
              <a:rPr lang="ru-RU" sz="2400" dirty="0"/>
              <a:t> ( сильные учащиеся объясняют более слабым)</a:t>
            </a:r>
          </a:p>
          <a:p>
            <a:r>
              <a:rPr lang="ru-RU" sz="2400" dirty="0"/>
              <a:t>Групповое выполнение тестов</a:t>
            </a:r>
          </a:p>
          <a:p>
            <a:r>
              <a:rPr lang="ru-RU" sz="2400" dirty="0"/>
              <a:t>Систематический контроль посещаемости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80062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</TotalTime>
  <Words>716</Words>
  <Application>Microsoft Office PowerPoint</Application>
  <PresentationFormat>Широкоэкранный</PresentationFormat>
  <Paragraphs>68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Грань</vt:lpstr>
      <vt:lpstr>Как  подготовиться к ЕГЭ, чтобы сдать его успешно?</vt:lpstr>
      <vt:lpstr>Основные задачи  подготовки к итоговой аттестации: </vt:lpstr>
      <vt:lpstr>Презентация PowerPoint</vt:lpstr>
      <vt:lpstr>Формула эффективного действия:</vt:lpstr>
      <vt:lpstr>Личностные  особенности учащихся группы риска.</vt:lpstr>
      <vt:lpstr>Подготовка  к ЕГЭ на уроках:</vt:lpstr>
      <vt:lpstr>Подготовка к ЕГЭ на занятиях элективного курса:</vt:lpstr>
      <vt:lpstr>Систематическая  работа с тестовыми заданиями</vt:lpstr>
      <vt:lpstr>Работа с учащимися группы риска:</vt:lpstr>
      <vt:lpstr>Педагогические  приёмы с учащимися группы риска: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подготовки к ОГЭ учащихся группы риска</dc:title>
  <dc:creator>Пользователь</dc:creator>
  <cp:lastModifiedBy>Ольга</cp:lastModifiedBy>
  <cp:revision>64</cp:revision>
  <dcterms:created xsi:type="dcterms:W3CDTF">2017-12-13T18:23:18Z</dcterms:created>
  <dcterms:modified xsi:type="dcterms:W3CDTF">2025-05-14T18:35:29Z</dcterms:modified>
</cp:coreProperties>
</file>