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72" r:id="rId1"/>
  </p:sldMasterIdLst>
  <p:notesMasterIdLst>
    <p:notesMasterId r:id="rId20"/>
  </p:notesMasterIdLst>
  <p:sldIdLst>
    <p:sldId id="274" r:id="rId2"/>
    <p:sldId id="275" r:id="rId3"/>
    <p:sldId id="277" r:id="rId4"/>
    <p:sldId id="278" r:id="rId5"/>
    <p:sldId id="279" r:id="rId6"/>
    <p:sldId id="280" r:id="rId7"/>
    <p:sldId id="281" r:id="rId8"/>
    <p:sldId id="282" r:id="rId9"/>
    <p:sldId id="256" r:id="rId10"/>
    <p:sldId id="258" r:id="rId11"/>
    <p:sldId id="267" r:id="rId12"/>
    <p:sldId id="260" r:id="rId13"/>
    <p:sldId id="261" r:id="rId14"/>
    <p:sldId id="273" r:id="rId15"/>
    <p:sldId id="262" r:id="rId16"/>
    <p:sldId id="270" r:id="rId17"/>
    <p:sldId id="271" r:id="rId18"/>
    <p:sldId id="265" r:id="rId19"/>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C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104" autoAdjust="0"/>
  </p:normalViewPr>
  <p:slideViewPr>
    <p:cSldViewPr>
      <p:cViewPr varScale="1">
        <p:scale>
          <a:sx n="68" d="100"/>
          <a:sy n="68" d="100"/>
        </p:scale>
        <p:origin x="-2580" y="-11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11.wmf"/><Relationship Id="rId7" Type="http://schemas.openxmlformats.org/officeDocument/2006/relationships/image" Target="../media/image15.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6ED052-5D78-49D2-8DA6-9FB28E0A88DB}" type="datetimeFigureOut">
              <a:rPr lang="ru-RU" smtClean="0"/>
              <a:pPr/>
              <a:t>12.05.2025</a:t>
            </a:fld>
            <a:endParaRPr lang="ru-RU"/>
          </a:p>
        </p:txBody>
      </p:sp>
      <p:sp>
        <p:nvSpPr>
          <p:cNvPr id="4" name="Образ слайда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6C9EF1-760D-484D-971F-4436F8C28A21}" type="slidenum">
              <a:rPr lang="ru-RU" smtClean="0"/>
              <a:pPr/>
              <a:t>‹#›</a:t>
            </a:fld>
            <a:endParaRPr lang="ru-RU"/>
          </a:p>
        </p:txBody>
      </p:sp>
    </p:spTree>
    <p:extLst>
      <p:ext uri="{BB962C8B-B14F-4D97-AF65-F5344CB8AC3E}">
        <p14:creationId xmlns:p14="http://schemas.microsoft.com/office/powerpoint/2010/main" val="1454688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6350" y="-11290"/>
            <a:ext cx="6878487" cy="9166580"/>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206046"/>
            <a:ext cx="4370039" cy="2195069"/>
          </a:xfrm>
        </p:spPr>
        <p:txBody>
          <a:bodyPr anchor="b">
            <a:noAutofit/>
          </a:bodyPr>
          <a:lstStyle>
            <a:lvl1pPr algn="r">
              <a:defRPr sz="405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847947" y="5401113"/>
            <a:ext cx="4370039" cy="1462532"/>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076354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6" cy="4538133"/>
          </a:xfrm>
        </p:spPr>
        <p:txBody>
          <a:bodyPr anchor="ctr">
            <a:normAutofit/>
          </a:bodyPr>
          <a:lstStyle>
            <a:lvl1pPr algn="l">
              <a:defRPr sz="33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457200" y="5960533"/>
            <a:ext cx="4760786" cy="2094616"/>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336354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64" y="812800"/>
            <a:ext cx="4554137" cy="4030133"/>
          </a:xfrm>
        </p:spPr>
        <p:txBody>
          <a:bodyPr anchor="ctr">
            <a:normAutofit/>
          </a:bodyPr>
          <a:lstStyle>
            <a:lvl1pPr algn="l">
              <a:defRPr sz="33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825806" y="4842933"/>
            <a:ext cx="4064853" cy="50800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457199" y="5960533"/>
            <a:ext cx="4760786" cy="2094616"/>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362034" y="1053838"/>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3848742"/>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1115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457199" y="2575984"/>
            <a:ext cx="4760786" cy="3460613"/>
          </a:xfrm>
        </p:spPr>
        <p:txBody>
          <a:bodyPr anchor="b">
            <a:normAutofit/>
          </a:bodyPr>
          <a:lstStyle>
            <a:lvl1pPr algn="l">
              <a:defRPr sz="33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14076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81164" y="812800"/>
            <a:ext cx="4554137" cy="4030133"/>
          </a:xfrm>
        </p:spPr>
        <p:txBody>
          <a:bodyPr anchor="ctr">
            <a:normAutofit/>
          </a:bodyPr>
          <a:lstStyle>
            <a:lvl1pPr algn="l">
              <a:defRPr sz="33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457198" y="5350933"/>
            <a:ext cx="4760787" cy="685664"/>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24" name="TextBox 23"/>
          <p:cNvSpPr txBox="1"/>
          <p:nvPr/>
        </p:nvSpPr>
        <p:spPr>
          <a:xfrm>
            <a:off x="362034" y="1053838"/>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3848742"/>
            <a:ext cx="342989" cy="779701"/>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2379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461886" y="812800"/>
            <a:ext cx="4756099" cy="4030133"/>
          </a:xfrm>
        </p:spPr>
        <p:txBody>
          <a:bodyPr anchor="ctr">
            <a:normAutofit/>
          </a:bodyPr>
          <a:lstStyle>
            <a:lvl1pPr algn="l">
              <a:defRPr sz="33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457198" y="5350933"/>
            <a:ext cx="4760787" cy="685664"/>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457199" y="6036597"/>
            <a:ext cx="4760786" cy="2018552"/>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7442959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1941541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12801"/>
            <a:ext cx="734109" cy="7001935"/>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199" y="812801"/>
            <a:ext cx="3896270" cy="700193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608160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503942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457199" y="3601158"/>
            <a:ext cx="4760786" cy="2435441"/>
          </a:xfrm>
        </p:spPr>
        <p:txBody>
          <a:bodyPr anchor="b"/>
          <a:lstStyle>
            <a:lvl1pPr algn="l">
              <a:defRPr sz="3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457199" y="6036597"/>
            <a:ext cx="4760786" cy="11472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272234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6" cy="176106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457200" y="2880785"/>
            <a:ext cx="2316082" cy="51743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2901903" y="2880787"/>
            <a:ext cx="2316083" cy="5174364"/>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883028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812800"/>
            <a:ext cx="4760785" cy="1761067"/>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199" y="2881311"/>
            <a:ext cx="2318004"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Content Placeholder 3"/>
          <p:cNvSpPr>
            <a:spLocks noGrp="1"/>
          </p:cNvSpPr>
          <p:nvPr>
            <p:ph sz="half" idx="2"/>
          </p:nvPr>
        </p:nvSpPr>
        <p:spPr>
          <a:xfrm>
            <a:off x="457199" y="3649662"/>
            <a:ext cx="2318004" cy="440548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2899980" y="2881311"/>
            <a:ext cx="2318004" cy="768349"/>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Content Placeholder 5"/>
          <p:cNvSpPr>
            <a:spLocks noGrp="1"/>
          </p:cNvSpPr>
          <p:nvPr>
            <p:ph sz="quarter" idx="4"/>
          </p:nvPr>
        </p:nvSpPr>
        <p:spPr>
          <a:xfrm>
            <a:off x="2899980" y="3649662"/>
            <a:ext cx="2318004" cy="440548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2919408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199" y="812800"/>
            <a:ext cx="4760786" cy="1761067"/>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794361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3106875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199" y="1998139"/>
            <a:ext cx="2092637" cy="1704621"/>
          </a:xfrm>
        </p:spPr>
        <p:txBody>
          <a:bodyPr anchor="b">
            <a:normAutofit/>
          </a:bodyPr>
          <a:lstStyle>
            <a:lvl1pPr>
              <a:defRPr sz="1500"/>
            </a:lvl1pPr>
          </a:lstStyle>
          <a:p>
            <a:r>
              <a:rPr lang="ru-RU" smtClean="0"/>
              <a:t>Образец заголовка</a:t>
            </a:r>
            <a:endParaRPr lang="en-US" dirty="0"/>
          </a:p>
        </p:txBody>
      </p:sp>
      <p:sp>
        <p:nvSpPr>
          <p:cNvPr id="3" name="Content Placeholder 2"/>
          <p:cNvSpPr>
            <a:spLocks noGrp="1"/>
          </p:cNvSpPr>
          <p:nvPr>
            <p:ph idx="1"/>
          </p:nvPr>
        </p:nvSpPr>
        <p:spPr>
          <a:xfrm>
            <a:off x="2678456" y="686567"/>
            <a:ext cx="2539528" cy="736858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199" y="3702759"/>
            <a:ext cx="2092637" cy="3445932"/>
          </a:xfrm>
        </p:spPr>
        <p:txBody>
          <a:bodyPr>
            <a:normAutofit/>
          </a:bodyPr>
          <a:lstStyle>
            <a:lvl1pPr marL="0" indent="0">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59042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199" y="6400800"/>
            <a:ext cx="4760786" cy="755651"/>
          </a:xfrm>
        </p:spPr>
        <p:txBody>
          <a:bodyPr anchor="b">
            <a:normAutofit/>
          </a:bodyPr>
          <a:lstStyle>
            <a:lvl1pPr algn="l">
              <a:defRPr sz="18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457199" y="812800"/>
            <a:ext cx="4760786" cy="5127624"/>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ru-RU" smtClean="0"/>
              <a:t>Вставка рисунка</a:t>
            </a:r>
            <a:endParaRPr lang="en-US" dirty="0"/>
          </a:p>
        </p:txBody>
      </p:sp>
      <p:sp>
        <p:nvSpPr>
          <p:cNvPr id="4" name="Text Placeholder 3"/>
          <p:cNvSpPr>
            <a:spLocks noGrp="1"/>
          </p:cNvSpPr>
          <p:nvPr>
            <p:ph type="body" sz="half" idx="2"/>
          </p:nvPr>
        </p:nvSpPr>
        <p:spPr>
          <a:xfrm>
            <a:off x="457199" y="7156451"/>
            <a:ext cx="4760786" cy="898699"/>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12.05.2025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extLst>
      <p:ext uri="{BB962C8B-B14F-4D97-AF65-F5344CB8AC3E}">
        <p14:creationId xmlns:p14="http://schemas.microsoft.com/office/powerpoint/2010/main" val="1136416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1290"/>
            <a:ext cx="6878488" cy="9166580"/>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12800"/>
            <a:ext cx="4760785" cy="1761067"/>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199" y="2880787"/>
            <a:ext cx="4760786" cy="517436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053944" y="8055152"/>
            <a:ext cx="513099"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5B106E36-FD25-4E2D-B0AA-010F637433A0}" type="datetimeFigureOut">
              <a:rPr lang="ru-RU" smtClean="0"/>
              <a:pPr/>
              <a:t>12.05.2025</a:t>
            </a:fld>
            <a:endParaRPr lang="ru-RU"/>
          </a:p>
        </p:txBody>
      </p:sp>
      <p:sp>
        <p:nvSpPr>
          <p:cNvPr id="5" name="Footer Placeholder 4"/>
          <p:cNvSpPr>
            <a:spLocks noGrp="1"/>
          </p:cNvSpPr>
          <p:nvPr>
            <p:ph type="ftr" sz="quarter" idx="3"/>
          </p:nvPr>
        </p:nvSpPr>
        <p:spPr>
          <a:xfrm>
            <a:off x="457200" y="8055152"/>
            <a:ext cx="3467230" cy="48683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4833507" y="8055152"/>
            <a:ext cx="384479" cy="486833"/>
          </a:xfrm>
          <a:prstGeom prst="rect">
            <a:avLst/>
          </a:prstGeom>
        </p:spPr>
        <p:txBody>
          <a:bodyPr vert="horz" lIns="91440" tIns="45720" rIns="91440" bIns="45720" rtlCol="0" anchor="ctr"/>
          <a:lstStyle>
            <a:lvl1pPr algn="r">
              <a:defRPr sz="675">
                <a:solidFill>
                  <a:schemeClr val="accent1"/>
                </a:solidFill>
              </a:defRPr>
            </a:lvl1pPr>
          </a:lstStyle>
          <a:p>
            <a:fld id="{725C68B6-61C2-468F-89AB-4B9F7531AA68}" type="slidenum">
              <a:rPr lang="ru-RU" smtClean="0"/>
              <a:pPr/>
              <a:t>‹#›</a:t>
            </a:fld>
            <a:endParaRPr lang="ru-RU"/>
          </a:p>
        </p:txBody>
      </p:sp>
    </p:spTree>
    <p:extLst>
      <p:ext uri="{BB962C8B-B14F-4D97-AF65-F5344CB8AC3E}">
        <p14:creationId xmlns:p14="http://schemas.microsoft.com/office/powerpoint/2010/main" val="3275096700"/>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 id="2147483784" r:id="rId12"/>
    <p:sldLayoutId id="2147483785" r:id="rId13"/>
    <p:sldLayoutId id="2147483786" r:id="rId14"/>
    <p:sldLayoutId id="2147483787" r:id="rId15"/>
    <p:sldLayoutId id="2147483788" r:id="rId16"/>
  </p:sldLayoutIdLst>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3.wmf"/><Relationship Id="rId3" Type="http://schemas.openxmlformats.org/officeDocument/2006/relationships/image" Target="../media/image1.png"/><Relationship Id="rId7" Type="http://schemas.openxmlformats.org/officeDocument/2006/relationships/image" Target="../media/image10.wmf"/><Relationship Id="rId12" Type="http://schemas.openxmlformats.org/officeDocument/2006/relationships/oleObject" Target="../embeddings/oleObject5.bin"/><Relationship Id="rId17" Type="http://schemas.openxmlformats.org/officeDocument/2006/relationships/image" Target="../media/image15.wmf"/><Relationship Id="rId2" Type="http://schemas.openxmlformats.org/officeDocument/2006/relationships/slideLayout" Target="../slideLayouts/slideLayout1.xml"/><Relationship Id="rId16" Type="http://schemas.openxmlformats.org/officeDocument/2006/relationships/oleObject" Target="../embeddings/oleObject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12.wmf"/><Relationship Id="rId5" Type="http://schemas.openxmlformats.org/officeDocument/2006/relationships/image" Target="../media/image9.wmf"/><Relationship Id="rId15" Type="http://schemas.openxmlformats.org/officeDocument/2006/relationships/image" Target="../media/image14.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11.wmf"/><Relationship Id="rId14" Type="http://schemas.openxmlformats.org/officeDocument/2006/relationships/oleObject" Target="../embeddings/oleObject6.bin"/></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1043608"/>
            <a:ext cx="5829300" cy="3756993"/>
          </a:xfrm>
        </p:spPr>
        <p:txBody>
          <a:bodyPr>
            <a:normAutofit fontScale="90000"/>
          </a:bodyPr>
          <a:lstStyle/>
          <a:p>
            <a:pPr algn="ctr"/>
            <a:r>
              <a:rPr lang="ru-RU" dirty="0">
                <a:solidFill>
                  <a:schemeClr val="tx1"/>
                </a:solidFill>
              </a:rPr>
              <a:t>"Метод </a:t>
            </a:r>
            <a:r>
              <a:rPr lang="ru-RU" dirty="0" err="1">
                <a:solidFill>
                  <a:schemeClr val="tx1"/>
                </a:solidFill>
              </a:rPr>
              <a:t>Micro</a:t>
            </a:r>
            <a:r>
              <a:rPr lang="ru-RU" dirty="0">
                <a:solidFill>
                  <a:schemeClr val="tx1"/>
                </a:solidFill>
              </a:rPr>
              <a:t> </a:t>
            </a:r>
            <a:r>
              <a:rPr lang="ru-RU" dirty="0" err="1">
                <a:solidFill>
                  <a:schemeClr val="tx1"/>
                </a:solidFill>
              </a:rPr>
              <a:t>Learning</a:t>
            </a:r>
            <a:r>
              <a:rPr lang="ru-RU" dirty="0">
                <a:solidFill>
                  <a:schemeClr val="tx1"/>
                </a:solidFill>
              </a:rPr>
              <a:t> при обучении написанию задания 38 (эссе по графикам) в ЕГЭ по английскому языку ".</a:t>
            </a:r>
          </a:p>
        </p:txBody>
      </p:sp>
      <p:sp>
        <p:nvSpPr>
          <p:cNvPr id="3" name="Подзаголовок 2"/>
          <p:cNvSpPr>
            <a:spLocks noGrp="1"/>
          </p:cNvSpPr>
          <p:nvPr>
            <p:ph type="subTitle" idx="1"/>
          </p:nvPr>
        </p:nvSpPr>
        <p:spPr>
          <a:xfrm>
            <a:off x="847947" y="5401112"/>
            <a:ext cx="4741293" cy="2123215"/>
          </a:xfrm>
        </p:spPr>
        <p:txBody>
          <a:bodyPr>
            <a:normAutofit lnSpcReduction="10000"/>
          </a:bodyPr>
          <a:lstStyle/>
          <a:p>
            <a:pPr algn="ctr"/>
            <a:r>
              <a:rPr lang="ru-RU" sz="1400" dirty="0" err="1" smtClean="0">
                <a:solidFill>
                  <a:schemeClr val="tx1"/>
                </a:solidFill>
              </a:rPr>
              <a:t>Графинина</a:t>
            </a:r>
            <a:r>
              <a:rPr lang="ru-RU" sz="1400" dirty="0" smtClean="0">
                <a:solidFill>
                  <a:schemeClr val="tx1"/>
                </a:solidFill>
              </a:rPr>
              <a:t> Светлана Александровна,</a:t>
            </a:r>
          </a:p>
          <a:p>
            <a:pPr algn="ctr"/>
            <a:r>
              <a:rPr lang="ru-RU" sz="1400" dirty="0" smtClean="0">
                <a:solidFill>
                  <a:schemeClr val="tx1"/>
                </a:solidFill>
              </a:rPr>
              <a:t>учитель английского языка ГБОУ СОШ </a:t>
            </a:r>
            <a:r>
              <a:rPr lang="ru-RU" dirty="0" err="1" smtClean="0">
                <a:solidFill>
                  <a:schemeClr val="tx1"/>
                </a:solidFill>
              </a:rPr>
              <a:t>с.Георгиевка</a:t>
            </a:r>
            <a:endParaRPr lang="ru-RU" dirty="0" smtClean="0">
              <a:solidFill>
                <a:schemeClr val="tx1"/>
              </a:solidFill>
            </a:endParaRPr>
          </a:p>
          <a:p>
            <a:pPr algn="ctr"/>
            <a:endParaRPr lang="ru-RU" dirty="0">
              <a:solidFill>
                <a:schemeClr val="tx1"/>
              </a:solidFill>
            </a:endParaRPr>
          </a:p>
          <a:p>
            <a:pPr algn="ctr"/>
            <a:endParaRPr lang="ru-RU" dirty="0" smtClean="0">
              <a:solidFill>
                <a:schemeClr val="tx1"/>
              </a:solidFill>
            </a:endParaRPr>
          </a:p>
          <a:p>
            <a:pPr algn="ctr"/>
            <a:endParaRPr lang="ru-RU" dirty="0" smtClean="0">
              <a:solidFill>
                <a:schemeClr val="tx1"/>
              </a:solidFill>
            </a:endParaRPr>
          </a:p>
          <a:p>
            <a:pPr algn="ctr"/>
            <a:r>
              <a:rPr lang="ru-RU" dirty="0">
                <a:solidFill>
                  <a:schemeClr val="tx1"/>
                </a:solidFill>
              </a:rPr>
              <a:t>а</a:t>
            </a:r>
            <a:r>
              <a:rPr lang="ru-RU" dirty="0" smtClean="0">
                <a:solidFill>
                  <a:schemeClr val="tx1"/>
                </a:solidFill>
              </a:rPr>
              <a:t>прель 2025 г.</a:t>
            </a:r>
          </a:p>
          <a:p>
            <a:pPr algn="ctr"/>
            <a:r>
              <a:rPr lang="ru-RU" dirty="0" smtClean="0">
                <a:solidFill>
                  <a:schemeClr val="tx1"/>
                </a:solidFill>
              </a:rPr>
              <a:t>РЦ </a:t>
            </a:r>
            <a:r>
              <a:rPr lang="ru-RU" dirty="0" err="1" smtClean="0">
                <a:solidFill>
                  <a:schemeClr val="tx1"/>
                </a:solidFill>
              </a:rPr>
              <a:t>г.Кинель</a:t>
            </a:r>
            <a:endParaRPr lang="ru-RU" dirty="0" smtClean="0">
              <a:solidFill>
                <a:schemeClr val="tx1"/>
              </a:solidFill>
            </a:endParaRPr>
          </a:p>
          <a:p>
            <a:pPr algn="ctr"/>
            <a:endParaRPr lang="ru-RU" dirty="0">
              <a:solidFill>
                <a:schemeClr val="tx1"/>
              </a:solidFill>
            </a:endParaRPr>
          </a:p>
        </p:txBody>
      </p:sp>
    </p:spTree>
    <p:extLst>
      <p:ext uri="{BB962C8B-B14F-4D97-AF65-F5344CB8AC3E}">
        <p14:creationId xmlns:p14="http://schemas.microsoft.com/office/powerpoint/2010/main" val="19685843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A03883B7-73A1-AB8A-0303-F0EE11AF7C0D}"/>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dirty="0">
                <a:latin typeface="Tahoma" pitchFamily="34" charset="0"/>
                <a:ea typeface="Tahoma" pitchFamily="34" charset="0"/>
                <a:cs typeface="Tahoma" pitchFamily="34" charset="0"/>
              </a:rPr>
              <a:t> </a:t>
            </a:r>
            <a:r>
              <a:rPr lang="ru-RU" sz="1400" dirty="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48" name="TextBox 47"/>
          <p:cNvSpPr txBox="1"/>
          <p:nvPr/>
        </p:nvSpPr>
        <p:spPr>
          <a:xfrm>
            <a:off x="285728" y="500034"/>
            <a:ext cx="6357958" cy="5463034"/>
          </a:xfrm>
          <a:prstGeom prst="rect">
            <a:avLst/>
          </a:prstGeom>
          <a:noFill/>
        </p:spPr>
        <p:txBody>
          <a:bodyPr wrap="square" rtlCol="0">
            <a:spAutoFit/>
          </a:bodyPr>
          <a:lstStyle/>
          <a:p>
            <a:pPr marL="342900" indent="-342900">
              <a:spcAft>
                <a:spcPts val="600"/>
              </a:spcAft>
            </a:pPr>
            <a:r>
              <a:rPr lang="en-US" sz="1200" b="1" dirty="0">
                <a:latin typeface="Tahoma" pitchFamily="34" charset="0"/>
                <a:ea typeface="Tahoma" pitchFamily="34" charset="0"/>
                <a:cs typeface="Tahoma" pitchFamily="34" charset="0"/>
              </a:rPr>
              <a:t>2. </a:t>
            </a:r>
            <a:r>
              <a:rPr lang="ru-RU" sz="1200" b="1" u="sng" dirty="0">
                <a:latin typeface="Tahoma" pitchFamily="34" charset="0"/>
                <a:ea typeface="Tahoma" pitchFamily="34" charset="0"/>
                <a:cs typeface="Tahoma" pitchFamily="34" charset="0"/>
              </a:rPr>
              <a:t>Вставь слова-связки в пропуски.</a:t>
            </a:r>
            <a:endParaRPr lang="en-US" sz="1200" b="1" u="sng" dirty="0">
              <a:latin typeface="Tahoma" pitchFamily="34" charset="0"/>
              <a:ea typeface="Tahoma" pitchFamily="34" charset="0"/>
              <a:cs typeface="Tahoma" pitchFamily="34" charset="0"/>
            </a:endParaRPr>
          </a:p>
          <a:p>
            <a:pPr marL="342900" indent="-342900">
              <a:spcAft>
                <a:spcPts val="600"/>
              </a:spcAft>
            </a:pPr>
            <a:endParaRPr lang="ru-RU" sz="1200" b="1" u="sng" dirty="0">
              <a:latin typeface="Tahoma" pitchFamily="34" charset="0"/>
              <a:ea typeface="Tahoma" pitchFamily="34" charset="0"/>
              <a:cs typeface="Tahoma" pitchFamily="34" charset="0"/>
            </a:endParaRPr>
          </a:p>
          <a:p>
            <a:pPr marL="342900" indent="-342900" algn="just">
              <a:spcAft>
                <a:spcPts val="600"/>
              </a:spcAft>
            </a:pPr>
            <a:endParaRPr lang="ru-RU" sz="1200" dirty="0">
              <a:latin typeface="Tahoma" pitchFamily="34" charset="0"/>
              <a:ea typeface="Tahoma" pitchFamily="34" charset="0"/>
              <a:cs typeface="Tahoma" pitchFamily="34" charset="0"/>
            </a:endParaRPr>
          </a:p>
          <a:p>
            <a:pPr marL="342900" indent="-342900" algn="just">
              <a:spcAft>
                <a:spcPts val="600"/>
              </a:spcAft>
            </a:pPr>
            <a:endParaRPr lang="ru-RU" sz="1200" dirty="0">
              <a:latin typeface="Tahoma" pitchFamily="34" charset="0"/>
              <a:ea typeface="Tahoma" pitchFamily="34" charset="0"/>
              <a:cs typeface="Tahoma" pitchFamily="34" charset="0"/>
            </a:endParaRPr>
          </a:p>
          <a:p>
            <a:pPr marL="342900" indent="-342900" algn="just">
              <a:spcAft>
                <a:spcPts val="600"/>
              </a:spcAft>
            </a:pPr>
            <a:endParaRPr lang="ru-RU" sz="1200" dirty="0">
              <a:latin typeface="Tahoma" pitchFamily="34" charset="0"/>
              <a:ea typeface="Tahoma" pitchFamily="34" charset="0"/>
              <a:cs typeface="Tahoma" pitchFamily="34" charset="0"/>
            </a:endParaRPr>
          </a:p>
          <a:p>
            <a:pPr algn="just" fontAlgn="base"/>
            <a:r>
              <a:rPr lang="en-US" sz="1200" dirty="0">
                <a:latin typeface="Tahoma" pitchFamily="34" charset="0"/>
                <a:ea typeface="Tahoma" pitchFamily="34" charset="0"/>
                <a:cs typeface="Tahoma" pitchFamily="34" charset="0"/>
              </a:rPr>
              <a:t>         </a:t>
            </a:r>
          </a:p>
          <a:p>
            <a:pPr algn="just" fontAlgn="base"/>
            <a:r>
              <a:rPr lang="en-US" sz="1200" dirty="0">
                <a:latin typeface="Tahoma" pitchFamily="34" charset="0"/>
                <a:ea typeface="Tahoma" pitchFamily="34" charset="0"/>
                <a:cs typeface="Tahoma" pitchFamily="34" charset="0"/>
              </a:rPr>
              <a:t>         Nowadays keeping pets is a really …….… issue as people tend to get pets …… different types. This fact is clearly illustrated in the diagram with the results of a survey</a:t>
            </a:r>
            <a:r>
              <a:rPr lang="en-US" sz="1200" spc="-10" dirty="0">
                <a:latin typeface="Tahoma" pitchFamily="34" charset="0"/>
                <a:ea typeface="Tahoma" pitchFamily="34" charset="0"/>
                <a:cs typeface="Tahoma" pitchFamily="34" charset="0"/>
              </a:rPr>
              <a:t> ………… I found while doing my project on what pets are the most common in </a:t>
            </a:r>
            <a:r>
              <a:rPr lang="en-US" sz="1200" spc="-10" dirty="0" err="1">
                <a:latin typeface="Tahoma" pitchFamily="34" charset="0"/>
                <a:ea typeface="Tahoma" pitchFamily="34" charset="0"/>
                <a:cs typeface="Tahoma" pitchFamily="34" charset="0"/>
              </a:rPr>
              <a:t>Zetland</a:t>
            </a:r>
            <a:r>
              <a:rPr lang="en-US" sz="1200" spc="-10" dirty="0">
                <a:latin typeface="Tahoma" pitchFamily="34" charset="0"/>
                <a:ea typeface="Tahoma" pitchFamily="34" charset="0"/>
                <a:cs typeface="Tahoma" pitchFamily="34" charset="0"/>
              </a:rPr>
              <a:t>.</a:t>
            </a:r>
            <a:endParaRPr lang="ru-RU" sz="1200" spc="-10" dirty="0">
              <a:latin typeface="Tahoma" pitchFamily="34" charset="0"/>
              <a:ea typeface="Tahoma" pitchFamily="34" charset="0"/>
              <a:cs typeface="Tahoma" pitchFamily="34" charset="0"/>
            </a:endParaRPr>
          </a:p>
          <a:p>
            <a:pPr algn="just" fontAlgn="base"/>
            <a:r>
              <a:rPr lang="en-US" sz="1200" dirty="0">
                <a:latin typeface="Tahoma" pitchFamily="34" charset="0"/>
                <a:ea typeface="Tahoma" pitchFamily="34" charset="0"/>
                <a:cs typeface="Tahoma" pitchFamily="34" charset="0"/>
              </a:rPr>
              <a:t>         …………… to the diagram, cats and dogs are chosen ………..  the majority of the respondents as pets to keep at home, at 40% and 38% ………….., followed by parrots (11%) and fish (8%).  ………………… time keeping hamsters counts much smaller number of supporters, just 3%.  </a:t>
            </a:r>
          </a:p>
          <a:p>
            <a:pPr algn="just" fontAlgn="base"/>
            <a:r>
              <a:rPr lang="en-US" sz="1200" dirty="0">
                <a:latin typeface="Tahoma" pitchFamily="34" charset="0"/>
                <a:ea typeface="Tahoma" pitchFamily="34" charset="0"/>
                <a:cs typeface="Tahoma" pitchFamily="34" charset="0"/>
              </a:rPr>
              <a:t>        …………… the data, cats living at home</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appear to be the most prevalent ……….. responses since ……………… a third of those interviewed chooses them as common pet animals. …………………, hamsters</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are selected by ………. thirteen times less respondents. ………………, people in </a:t>
            </a:r>
            <a:r>
              <a:rPr lang="en-US" sz="1200" dirty="0" err="1">
                <a:latin typeface="Tahoma" pitchFamily="34" charset="0"/>
                <a:ea typeface="Tahoma" pitchFamily="34" charset="0"/>
                <a:cs typeface="Tahoma" pitchFamily="34" charset="0"/>
              </a:rPr>
              <a:t>Zetland</a:t>
            </a:r>
            <a:r>
              <a:rPr lang="en-US" sz="1200" dirty="0">
                <a:latin typeface="Tahoma" pitchFamily="34" charset="0"/>
                <a:ea typeface="Tahoma" pitchFamily="34" charset="0"/>
                <a:cs typeface="Tahoma" pitchFamily="34" charset="0"/>
              </a:rPr>
              <a:t> do not feel affection from hamsters as much as from cats.</a:t>
            </a:r>
          </a:p>
          <a:p>
            <a:pPr algn="just" fontAlgn="base"/>
            <a:r>
              <a:rPr lang="en-US" sz="1200" dirty="0">
                <a:latin typeface="Tahoma" pitchFamily="34" charset="0"/>
                <a:ea typeface="Tahoma" pitchFamily="34" charset="0"/>
                <a:cs typeface="Tahoma" pitchFamily="34" charset="0"/>
              </a:rPr>
              <a:t>        Considering a problem that can arise with keeping a pet</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 that at present the majority of people gets a pet ……………… realizing clearly how to take care of it properly which can be ………………… the fact that they admire little beings ………………… forget that pets should be treated in special ways. ……………………… this dilemma, it would be a good idea to set up a special certificate for any pet owner which means going through courses on grooming pets.   </a:t>
            </a:r>
          </a:p>
          <a:p>
            <a:pPr algn="just" fontAlgn="base"/>
            <a:r>
              <a:rPr lang="en-US" sz="1200" dirty="0">
                <a:latin typeface="Tahoma" pitchFamily="34" charset="0"/>
                <a:ea typeface="Tahoma" pitchFamily="34" charset="0"/>
                <a:cs typeface="Tahoma" pitchFamily="34" charset="0"/>
              </a:rPr>
              <a:t>         ……………………., I strongly believe that the importance of having pets will hardly lose its relevance in people’s lives. It goes without ………………, pets are stress relievers, they teach us responsibility and affection, create </a:t>
            </a:r>
            <a:r>
              <a:rPr lang="en-US" sz="1200" dirty="0" err="1">
                <a:latin typeface="Tahoma" pitchFamily="34" charset="0"/>
                <a:ea typeface="Tahoma" pitchFamily="34" charset="0"/>
                <a:cs typeface="Tahoma" pitchFamily="34" charset="0"/>
              </a:rPr>
              <a:t>cosy</a:t>
            </a:r>
            <a:r>
              <a:rPr lang="en-US" sz="1200" dirty="0">
                <a:latin typeface="Tahoma" pitchFamily="34" charset="0"/>
                <a:ea typeface="Tahoma" pitchFamily="34" charset="0"/>
                <a:cs typeface="Tahoma" pitchFamily="34" charset="0"/>
              </a:rPr>
              <a:t> atmosphere at home. </a:t>
            </a:r>
            <a:endParaRPr lang="ru-RU" sz="1400" dirty="0">
              <a:latin typeface="Tahoma" pitchFamily="34" charset="0"/>
              <a:ea typeface="Tahoma" pitchFamily="34" charset="0"/>
              <a:cs typeface="Tahoma" pitchFamily="34" charset="0"/>
            </a:endParaRPr>
          </a:p>
        </p:txBody>
      </p:sp>
      <p:sp>
        <p:nvSpPr>
          <p:cNvPr id="16" name="Прямоугольник с двумя скругленными противолежащими углами 15"/>
          <p:cNvSpPr/>
          <p:nvPr/>
        </p:nvSpPr>
        <p:spPr>
          <a:xfrm>
            <a:off x="357166" y="857224"/>
            <a:ext cx="6072230" cy="1000132"/>
          </a:xfrm>
          <a:prstGeom prst="round2DiagRect">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TextBox 16"/>
          <p:cNvSpPr txBox="1"/>
          <p:nvPr/>
        </p:nvSpPr>
        <p:spPr>
          <a:xfrm>
            <a:off x="428604" y="928662"/>
            <a:ext cx="6072230" cy="830997"/>
          </a:xfrm>
          <a:prstGeom prst="rect">
            <a:avLst/>
          </a:prstGeom>
          <a:noFill/>
        </p:spPr>
        <p:txBody>
          <a:bodyPr wrap="square" rtlCol="0">
            <a:spAutoFit/>
          </a:bodyPr>
          <a:lstStyle/>
          <a:p>
            <a:r>
              <a:rPr lang="en-US" sz="1200" dirty="0">
                <a:latin typeface="Tahoma" pitchFamily="34" charset="0"/>
                <a:ea typeface="Tahoma" pitchFamily="34" charset="0"/>
                <a:cs typeface="Tahoma" pitchFamily="34" charset="0"/>
              </a:rPr>
              <a:t>      nearly         significant         however              </a:t>
            </a:r>
            <a:r>
              <a:rPr lang="en-US" sz="1200" dirty="0" err="1">
                <a:latin typeface="Tahoma" pitchFamily="34" charset="0"/>
                <a:ea typeface="Tahoma" pitchFamily="34" charset="0"/>
                <a:cs typeface="Tahoma" pitchFamily="34" charset="0"/>
              </a:rPr>
              <a:t>analysing</a:t>
            </a:r>
            <a:r>
              <a:rPr lang="en-US" sz="1200" dirty="0">
                <a:latin typeface="Tahoma" pitchFamily="34" charset="0"/>
                <a:ea typeface="Tahoma" pitchFamily="34" charset="0"/>
                <a:cs typeface="Tahoma" pitchFamily="34" charset="0"/>
              </a:rPr>
              <a:t>               according </a:t>
            </a:r>
          </a:p>
          <a:p>
            <a:r>
              <a:rPr lang="en-US" sz="1200" dirty="0">
                <a:latin typeface="Tahoma" pitchFamily="34" charset="0"/>
                <a:ea typeface="Tahoma" pitchFamily="34" charset="0"/>
                <a:cs typeface="Tahoma" pitchFamily="34" charset="0"/>
              </a:rPr>
              <a:t>      can judge    in conclusion     of all                   more than              of </a:t>
            </a:r>
          </a:p>
          <a:p>
            <a:r>
              <a:rPr lang="en-US" sz="1200" dirty="0">
                <a:latin typeface="Tahoma" pitchFamily="34" charset="0"/>
                <a:ea typeface="Tahoma" pitchFamily="34" charset="0"/>
                <a:cs typeface="Tahoma" pitchFamily="34" charset="0"/>
              </a:rPr>
              <a:t>      without       saying               by contrast          at the same            by</a:t>
            </a:r>
          </a:p>
          <a:p>
            <a:r>
              <a:rPr lang="en-US" sz="1200" dirty="0">
                <a:latin typeface="Tahoma" pitchFamily="34" charset="0"/>
                <a:ea typeface="Tahoma" pitchFamily="34" charset="0"/>
                <a:cs typeface="Tahoma" pitchFamily="34" charset="0"/>
              </a:rPr>
              <a:t>      which         to overcome      connected with     respectively            I suppose   </a:t>
            </a:r>
            <a:endParaRPr lang="ru-RU" sz="1200" dirty="0">
              <a:latin typeface="Tahoma" pitchFamily="34" charset="0"/>
              <a:ea typeface="Tahoma" pitchFamily="34" charset="0"/>
              <a:cs typeface="Tahoma" pitchFamily="34" charset="0"/>
            </a:endParaRPr>
          </a:p>
        </p:txBody>
      </p:sp>
      <p:pic>
        <p:nvPicPr>
          <p:cNvPr id="19" name="Picture 3" descr="C:\Users\marin\Downloads\snapedit_1692618852259.jpeg"/>
          <p:cNvPicPr>
            <a:picLocks noChangeAspect="1" noChangeArrowheads="1"/>
          </p:cNvPicPr>
          <p:nvPr/>
        </p:nvPicPr>
        <p:blipFill>
          <a:blip r:embed="rId3" cstate="print">
            <a:duotone>
              <a:schemeClr val="accent5">
                <a:shade val="45000"/>
                <a:satMod val="135000"/>
              </a:schemeClr>
              <a:prstClr val="white"/>
            </a:duotone>
          </a:blip>
          <a:srcRect l="3390"/>
          <a:stretch>
            <a:fillRect/>
          </a:stretch>
        </p:blipFill>
        <p:spPr bwMode="auto">
          <a:xfrm>
            <a:off x="2357430" y="6000760"/>
            <a:ext cx="4071966" cy="1928826"/>
          </a:xfrm>
          <a:prstGeom prst="rect">
            <a:avLst/>
          </a:prstGeom>
          <a:noFill/>
        </p:spPr>
      </p:pic>
      <p:sp>
        <p:nvSpPr>
          <p:cNvPr id="18" name="TextBox 17"/>
          <p:cNvSpPr txBox="1"/>
          <p:nvPr/>
        </p:nvSpPr>
        <p:spPr>
          <a:xfrm>
            <a:off x="2786058" y="6143636"/>
            <a:ext cx="3500462" cy="1600438"/>
          </a:xfrm>
          <a:prstGeom prst="rect">
            <a:avLst/>
          </a:prstGeom>
          <a:noFill/>
        </p:spPr>
        <p:txBody>
          <a:bodyPr wrap="square" rtlCol="0">
            <a:spAutoFit/>
          </a:bodyPr>
          <a:lstStyle/>
          <a:p>
            <a:pPr algn="just">
              <a:spcAft>
                <a:spcPts val="600"/>
              </a:spcAft>
              <a:buFont typeface="Wingdings" pitchFamily="2" charset="2"/>
              <a:buChar char="ü"/>
            </a:pPr>
            <a:r>
              <a:rPr lang="ru-RU" sz="1100" dirty="0">
                <a:latin typeface="Tahoma" pitchFamily="34" charset="0"/>
                <a:ea typeface="Tahoma" pitchFamily="34" charset="0"/>
                <a:cs typeface="Tahoma" pitchFamily="34" charset="0"/>
              </a:rPr>
              <a:t> </a:t>
            </a:r>
            <a:r>
              <a:rPr lang="ru-RU" sz="1100" u="sng" dirty="0">
                <a:latin typeface="Tahoma" pitchFamily="34" charset="0"/>
                <a:ea typeface="Tahoma" pitchFamily="34" charset="0"/>
                <a:cs typeface="Tahoma" pitchFamily="34" charset="0"/>
              </a:rPr>
              <a:t>Категория людей</a:t>
            </a:r>
            <a:r>
              <a:rPr lang="ru-RU" sz="1100" dirty="0">
                <a:latin typeface="Tahoma" pitchFamily="34" charset="0"/>
                <a:ea typeface="Tahoma" pitchFamily="34" charset="0"/>
                <a:cs typeface="Tahoma" pitchFamily="34" charset="0"/>
              </a:rPr>
              <a:t>, упоминаемая в эссе, должна соответствовать категории опрошенных (</a:t>
            </a:r>
            <a:r>
              <a:rPr lang="en-US" sz="1100" dirty="0">
                <a:latin typeface="Tahoma" pitchFamily="34" charset="0"/>
                <a:ea typeface="Tahoma" pitchFamily="34" charset="0"/>
                <a:cs typeface="Tahoma" pitchFamily="34" charset="0"/>
              </a:rPr>
              <a:t>people, teenagers, children</a:t>
            </a:r>
            <a:r>
              <a:rPr lang="ru-RU" sz="1100" dirty="0">
                <a:latin typeface="Tahoma" pitchFamily="34" charset="0"/>
                <a:ea typeface="Tahoma" pitchFamily="34" charset="0"/>
                <a:cs typeface="Tahoma" pitchFamily="34" charset="0"/>
              </a:rPr>
              <a:t>)</a:t>
            </a:r>
            <a:r>
              <a:rPr lang="en-US" sz="1100" dirty="0">
                <a:latin typeface="Tahoma" pitchFamily="34" charset="0"/>
                <a:ea typeface="Tahoma" pitchFamily="34" charset="0"/>
                <a:cs typeface="Tahoma" pitchFamily="34" charset="0"/>
              </a:rPr>
              <a:t>.</a:t>
            </a:r>
          </a:p>
          <a:p>
            <a:pPr algn="just">
              <a:spcAft>
                <a:spcPts val="600"/>
              </a:spcAft>
              <a:buFont typeface="Wingdings" pitchFamily="2" charset="2"/>
              <a:buChar char="ü"/>
            </a:pPr>
            <a:r>
              <a:rPr lang="en-US" sz="1100" dirty="0">
                <a:latin typeface="Tahoma" pitchFamily="34" charset="0"/>
                <a:ea typeface="Tahoma" pitchFamily="34" charset="0"/>
                <a:cs typeface="Tahoma" pitchFamily="34" charset="0"/>
              </a:rPr>
              <a:t> </a:t>
            </a:r>
            <a:r>
              <a:rPr lang="ru-RU" sz="1100" u="sng" dirty="0">
                <a:latin typeface="Tahoma" pitchFamily="34" charset="0"/>
                <a:ea typeface="Tahoma" pitchFamily="34" charset="0"/>
                <a:cs typeface="Tahoma" pitchFamily="34" charset="0"/>
              </a:rPr>
              <a:t>Первые три абзаца</a:t>
            </a:r>
            <a:r>
              <a:rPr lang="ru-RU" sz="1100" dirty="0">
                <a:latin typeface="Tahoma" pitchFamily="34" charset="0"/>
                <a:ea typeface="Tahoma" pitchFamily="34" charset="0"/>
                <a:cs typeface="Tahoma" pitchFamily="34" charset="0"/>
              </a:rPr>
              <a:t> касаются именно графика (т.е. только опрошенных из указанной страны), </a:t>
            </a:r>
            <a:r>
              <a:rPr lang="ru-RU" sz="1100" u="sng" dirty="0">
                <a:latin typeface="Tahoma" pitchFamily="34" charset="0"/>
                <a:ea typeface="Tahoma" pitchFamily="34" charset="0"/>
                <a:cs typeface="Tahoma" pitchFamily="34" charset="0"/>
              </a:rPr>
              <a:t>два последних абзаца</a:t>
            </a:r>
            <a:r>
              <a:rPr lang="ru-RU" sz="1100" dirty="0">
                <a:latin typeface="Tahoma" pitchFamily="34" charset="0"/>
                <a:ea typeface="Tahoma" pitchFamily="34" charset="0"/>
                <a:cs typeface="Tahoma" pitchFamily="34" charset="0"/>
              </a:rPr>
              <a:t> – о проблеме в целом (которая может возникнуть у любого человека)</a:t>
            </a:r>
            <a:r>
              <a:rPr lang="en-US" sz="1100" dirty="0">
                <a:latin typeface="Tahoma" pitchFamily="34" charset="0"/>
                <a:ea typeface="Tahoma" pitchFamily="34" charset="0"/>
                <a:cs typeface="Tahoma" pitchFamily="34" charset="0"/>
              </a:rPr>
              <a:t>.</a:t>
            </a:r>
            <a:r>
              <a:rPr lang="ru-RU" sz="1100" dirty="0">
                <a:latin typeface="Tahoma" pitchFamily="34" charset="0"/>
                <a:ea typeface="Tahoma" pitchFamily="34" charset="0"/>
                <a:cs typeface="Tahoma" pitchFamily="34" charset="0"/>
              </a:rPr>
              <a:t> </a:t>
            </a:r>
          </a:p>
          <a:p>
            <a:pPr>
              <a:spcAft>
                <a:spcPts val="600"/>
              </a:spcAft>
              <a:buFont typeface="Wingdings" pitchFamily="2" charset="2"/>
              <a:buChar char="ü"/>
            </a:pPr>
            <a:r>
              <a:rPr lang="en-US" sz="1100" dirty="0">
                <a:latin typeface="Tahoma" pitchFamily="34" charset="0"/>
                <a:ea typeface="Tahoma" pitchFamily="34" charset="0"/>
                <a:cs typeface="Tahoma" pitchFamily="34" charset="0"/>
              </a:rPr>
              <a:t> </a:t>
            </a:r>
            <a:r>
              <a:rPr lang="ru-RU" sz="1100" u="sng" dirty="0">
                <a:latin typeface="Tahoma" pitchFamily="34" charset="0"/>
                <a:ea typeface="Tahoma" pitchFamily="34" charset="0"/>
                <a:cs typeface="Tahoma" pitchFamily="34" charset="0"/>
              </a:rPr>
              <a:t>Вводные фразы </a:t>
            </a:r>
            <a:r>
              <a:rPr lang="ru-RU" sz="1100" dirty="0">
                <a:latin typeface="Tahoma" pitchFamily="34" charset="0"/>
                <a:ea typeface="Tahoma" pitchFamily="34" charset="0"/>
                <a:cs typeface="Tahoma" pitchFamily="34" charset="0"/>
              </a:rPr>
              <a:t>отделяются запятыми</a:t>
            </a:r>
            <a:r>
              <a:rPr lang="en-US" sz="1100" dirty="0">
                <a:latin typeface="Tahoma" pitchFamily="34" charset="0"/>
                <a:ea typeface="Tahoma" pitchFamily="34" charset="0"/>
                <a:cs typeface="Tahoma" pitchFamily="34" charset="0"/>
              </a:rPr>
              <a:t>.</a:t>
            </a:r>
            <a:endParaRPr lang="ru-RU" sz="1100" dirty="0">
              <a:latin typeface="Tahoma" pitchFamily="34" charset="0"/>
              <a:ea typeface="Tahoma" pitchFamily="34" charset="0"/>
              <a:cs typeface="Tahoma" pitchFamily="34" charset="0"/>
            </a:endParaRPr>
          </a:p>
        </p:txBody>
      </p:sp>
      <p:sp>
        <p:nvSpPr>
          <p:cNvPr id="3" name="Прямоугольный треугольник 2">
            <a:extLst>
              <a:ext uri="{FF2B5EF4-FFF2-40B4-BE49-F238E27FC236}">
                <a16:creationId xmlns:a16="http://schemas.microsoft.com/office/drawing/2014/main" xmlns="" id="{64F512CF-BA2E-DC6C-835F-0D97428C1F1B}"/>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FA144CBD-8CA1-F4E3-1780-45213E1594F1}"/>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dirty="0">
                <a:latin typeface="Tahoma" pitchFamily="34" charset="0"/>
                <a:ea typeface="Tahoma" pitchFamily="34" charset="0"/>
                <a:cs typeface="Tahoma" pitchFamily="34" charset="0"/>
              </a:rPr>
              <a:t> </a:t>
            </a:r>
            <a:r>
              <a:rPr lang="ru-RU" sz="1400" dirty="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48" name="TextBox 47"/>
          <p:cNvSpPr txBox="1"/>
          <p:nvPr/>
        </p:nvSpPr>
        <p:spPr>
          <a:xfrm>
            <a:off x="142852" y="500034"/>
            <a:ext cx="6357958" cy="1600438"/>
          </a:xfrm>
          <a:prstGeom prst="rect">
            <a:avLst/>
          </a:prstGeom>
          <a:noFill/>
        </p:spPr>
        <p:txBody>
          <a:bodyPr wrap="square" rtlCol="0">
            <a:spAutoFit/>
          </a:bodyPr>
          <a:lstStyle/>
          <a:p>
            <a:pPr marL="342900" indent="-342900" algn="just">
              <a:spcAft>
                <a:spcPts val="600"/>
              </a:spcAft>
            </a:pPr>
            <a:r>
              <a:rPr lang="en-US" sz="1200" b="1" dirty="0">
                <a:latin typeface="Tahoma" pitchFamily="34" charset="0"/>
                <a:ea typeface="Tahoma" pitchFamily="34" charset="0"/>
                <a:cs typeface="Tahoma" pitchFamily="34" charset="0"/>
              </a:rPr>
              <a:t>3. </a:t>
            </a:r>
            <a:r>
              <a:rPr lang="ru-RU" sz="1200" b="1" dirty="0">
                <a:latin typeface="Tahoma" pitchFamily="34" charset="0"/>
                <a:ea typeface="Tahoma" pitchFamily="34" charset="0"/>
                <a:cs typeface="Tahoma" pitchFamily="34" charset="0"/>
              </a:rPr>
              <a:t>   </a:t>
            </a:r>
            <a:r>
              <a:rPr lang="ru-RU" sz="1200" b="1" u="sng" dirty="0">
                <a:latin typeface="Tahoma" pitchFamily="34" charset="0"/>
                <a:ea typeface="Tahoma" pitchFamily="34" charset="0"/>
                <a:cs typeface="Tahoma" pitchFamily="34" charset="0"/>
              </a:rPr>
              <a:t>Найди по 5 ошибок в каждом отрывке.</a:t>
            </a:r>
            <a:endParaRPr lang="en-US" sz="1200" b="1" u="sng" dirty="0">
              <a:latin typeface="Tahoma" pitchFamily="34" charset="0"/>
              <a:ea typeface="Tahoma" pitchFamily="34" charset="0"/>
              <a:cs typeface="Tahoma" pitchFamily="34" charset="0"/>
            </a:endParaRPr>
          </a:p>
          <a:p>
            <a:pPr marL="342900" indent="-342900" algn="just">
              <a:spcAft>
                <a:spcPts val="600"/>
              </a:spcAft>
            </a:pPr>
            <a:endParaRPr lang="en-US" sz="1200" dirty="0">
              <a:latin typeface="Tahoma" pitchFamily="34" charset="0"/>
              <a:ea typeface="Tahoma" pitchFamily="34" charset="0"/>
              <a:cs typeface="Tahoma" pitchFamily="34" charset="0"/>
            </a:endParaRPr>
          </a:p>
          <a:p>
            <a:pPr marL="342900" indent="-342900" algn="just">
              <a:spcAft>
                <a:spcPts val="600"/>
              </a:spcAft>
            </a:pPr>
            <a:endParaRPr lang="en-US" sz="1200" dirty="0">
              <a:latin typeface="Tahoma" pitchFamily="34" charset="0"/>
              <a:ea typeface="Tahoma" pitchFamily="34" charset="0"/>
              <a:cs typeface="Tahoma" pitchFamily="34" charset="0"/>
            </a:endParaRPr>
          </a:p>
          <a:p>
            <a:pPr marL="342900" indent="-342900">
              <a:spcAft>
                <a:spcPts val="600"/>
              </a:spcAft>
            </a:pPr>
            <a:r>
              <a:rPr lang="en-US" sz="1400" dirty="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ru-RU" sz="1400" dirty="0">
              <a:latin typeface="Tahoma" pitchFamily="34" charset="0"/>
              <a:ea typeface="Tahoma" pitchFamily="34" charset="0"/>
              <a:cs typeface="Tahoma" pitchFamily="34" charset="0"/>
            </a:endParaRPr>
          </a:p>
          <a:p>
            <a:endParaRPr lang="ru-RU" sz="1400" dirty="0">
              <a:latin typeface="Tahoma" pitchFamily="34" charset="0"/>
              <a:ea typeface="Tahoma" pitchFamily="34" charset="0"/>
              <a:cs typeface="Tahoma" pitchFamily="34" charset="0"/>
            </a:endParaRPr>
          </a:p>
        </p:txBody>
      </p:sp>
      <p:sp>
        <p:nvSpPr>
          <p:cNvPr id="40" name="TextBox 39"/>
          <p:cNvSpPr txBox="1"/>
          <p:nvPr/>
        </p:nvSpPr>
        <p:spPr>
          <a:xfrm>
            <a:off x="214290" y="857224"/>
            <a:ext cx="4000528" cy="830997"/>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a:t>
            </a:r>
            <a:r>
              <a:rPr lang="en-US" sz="1200" spc="-30" dirty="0">
                <a:latin typeface="Tahoma" pitchFamily="34" charset="0"/>
                <a:ea typeface="Tahoma" pitchFamily="34" charset="0"/>
                <a:cs typeface="Tahoma" pitchFamily="34" charset="0"/>
              </a:rPr>
              <a:t>Friendship between people is an important part of their</a:t>
            </a:r>
            <a:r>
              <a:rPr lang="en-US" sz="1200" dirty="0">
                <a:latin typeface="Tahoma" pitchFamily="34" charset="0"/>
                <a:ea typeface="Tahoma" pitchFamily="34" charset="0"/>
                <a:cs typeface="Tahoma" pitchFamily="34" charset="0"/>
              </a:rPr>
              <a:t> lives so they tend to find friends in different ways. </a:t>
            </a:r>
            <a:r>
              <a:rPr lang="en-US" sz="1200" spc="-30" dirty="0">
                <a:latin typeface="Tahoma" pitchFamily="34" charset="0"/>
                <a:ea typeface="Tahoma" pitchFamily="34" charset="0"/>
                <a:cs typeface="Tahoma" pitchFamily="34" charset="0"/>
              </a:rPr>
              <a:t>While </a:t>
            </a:r>
            <a:r>
              <a:rPr lang="en-US" sz="1200" spc="-40" dirty="0">
                <a:latin typeface="Tahoma" pitchFamily="34" charset="0"/>
                <a:ea typeface="Tahoma" pitchFamily="34" charset="0"/>
                <a:cs typeface="Tahoma" pitchFamily="34" charset="0"/>
              </a:rPr>
              <a:t>doing my essay on “where teenagers in Russia meet friends” </a:t>
            </a:r>
            <a:r>
              <a:rPr lang="en-US" sz="1200" spc="-30" dirty="0">
                <a:latin typeface="Tahoma" pitchFamily="34" charset="0"/>
                <a:ea typeface="Tahoma" pitchFamily="34" charset="0"/>
                <a:cs typeface="Tahoma" pitchFamily="34" charset="0"/>
              </a:rPr>
              <a:t>I relied on the diagram with some data on the subject. </a:t>
            </a:r>
            <a:endParaRPr lang="ru-RU" sz="1200" spc="-30" dirty="0">
              <a:latin typeface="Tahoma" pitchFamily="34" charset="0"/>
              <a:ea typeface="Tahoma" pitchFamily="34" charset="0"/>
              <a:cs typeface="Tahoma" pitchFamily="34" charset="0"/>
            </a:endParaRPr>
          </a:p>
        </p:txBody>
      </p:sp>
      <p:sp>
        <p:nvSpPr>
          <p:cNvPr id="42" name="TextBox 41"/>
          <p:cNvSpPr txBox="1"/>
          <p:nvPr/>
        </p:nvSpPr>
        <p:spPr>
          <a:xfrm>
            <a:off x="218827" y="1762141"/>
            <a:ext cx="4000528" cy="1569660"/>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According to the table, the majority of respondents chooses school</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as the place to get acquainted with peers which</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 comprises 34% as well as the Internet which makes up 30%.  At the same time, cafes and streets as places to meet future friends count much higher number of supporters, just 9% and 10% respectively.  In addition, 17% of the people responded opts for neighbourhood as the spot for acquaintance. </a:t>
            </a:r>
            <a:endParaRPr lang="ru-RU" sz="1200" dirty="0">
              <a:latin typeface="Tahoma" pitchFamily="34" charset="0"/>
              <a:ea typeface="Tahoma" pitchFamily="34" charset="0"/>
              <a:cs typeface="Tahoma" pitchFamily="34" charset="0"/>
            </a:endParaRPr>
          </a:p>
        </p:txBody>
      </p:sp>
      <p:sp>
        <p:nvSpPr>
          <p:cNvPr id="44" name="TextBox 43"/>
          <p:cNvSpPr txBox="1"/>
          <p:nvPr/>
        </p:nvSpPr>
        <p:spPr>
          <a:xfrm>
            <a:off x="214290" y="3395577"/>
            <a:ext cx="4000528" cy="1384995"/>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Looking at the data, schools appear to be the most prevalent of all responses as almost a half of those interviewed opts for them as a common place of meeting. By chance, streets</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tend to be the least popular since almost four times less respondents have referred to them. Perhaps, children in Russia prefer to find friends in the place which takes much time of their lives. </a:t>
            </a:r>
            <a:endParaRPr lang="ru-RU" sz="1200" dirty="0">
              <a:latin typeface="Tahoma" pitchFamily="34" charset="0"/>
              <a:ea typeface="Tahoma" pitchFamily="34" charset="0"/>
              <a:cs typeface="Tahoma" pitchFamily="34" charset="0"/>
            </a:endParaRPr>
          </a:p>
        </p:txBody>
      </p:sp>
      <p:sp>
        <p:nvSpPr>
          <p:cNvPr id="41" name="TextBox 40"/>
          <p:cNvSpPr txBox="1"/>
          <p:nvPr/>
        </p:nvSpPr>
        <p:spPr>
          <a:xfrm>
            <a:off x="4286256" y="785786"/>
            <a:ext cx="2357454" cy="1785104"/>
          </a:xfrm>
          <a:prstGeom prst="rect">
            <a:avLst/>
          </a:prstGeom>
          <a:noFill/>
          <a:ln w="28575">
            <a:solidFill>
              <a:schemeClr val="accent5">
                <a:lumMod val="75000"/>
              </a:schemeClr>
            </a:solidFill>
          </a:ln>
        </p:spPr>
        <p:txBody>
          <a:bodyPr wrap="square" rtlCol="0">
            <a:spAutoFit/>
          </a:bodyPr>
          <a:lstStyle/>
          <a:p>
            <a:pPr marL="342900" indent="-342900" algn="just"/>
            <a:r>
              <a:rPr lang="en-US" sz="1100" dirty="0">
                <a:latin typeface="Tahoma" pitchFamily="34" charset="0"/>
                <a:ea typeface="Tahoma" pitchFamily="34" charset="0"/>
                <a:cs typeface="Tahoma" pitchFamily="34" charset="0"/>
              </a:rPr>
              <a:t>     Imagine that you are doing a </a:t>
            </a:r>
          </a:p>
          <a:p>
            <a:pPr marL="342900" indent="-342900" algn="just"/>
            <a:r>
              <a:rPr lang="en-US" sz="1100" dirty="0">
                <a:latin typeface="Tahoma" pitchFamily="34" charset="0"/>
                <a:ea typeface="Tahoma" pitchFamily="34" charset="0"/>
                <a:cs typeface="Tahoma" pitchFamily="34" charset="0"/>
              </a:rPr>
              <a:t>project on </a:t>
            </a:r>
            <a:r>
              <a:rPr lang="en-US" sz="1100" b="1" dirty="0">
                <a:latin typeface="Tahoma" pitchFamily="34" charset="0"/>
                <a:ea typeface="Tahoma" pitchFamily="34" charset="0"/>
                <a:cs typeface="Tahoma" pitchFamily="34" charset="0"/>
              </a:rPr>
              <a:t>where Russian </a:t>
            </a:r>
          </a:p>
          <a:p>
            <a:pPr marL="342900" indent="-342900" algn="just"/>
            <a:r>
              <a:rPr lang="en-US" sz="1100" b="1" dirty="0">
                <a:latin typeface="Tahoma" pitchFamily="34" charset="0"/>
                <a:ea typeface="Tahoma" pitchFamily="34" charset="0"/>
                <a:cs typeface="Tahoma" pitchFamily="34" charset="0"/>
              </a:rPr>
              <a:t>teenagers meet friends</a:t>
            </a:r>
            <a:r>
              <a:rPr lang="en-US" sz="1100" dirty="0">
                <a:latin typeface="Tahoma" pitchFamily="34" charset="0"/>
                <a:ea typeface="Tahoma" pitchFamily="34" charset="0"/>
                <a:cs typeface="Tahoma" pitchFamily="34" charset="0"/>
              </a:rPr>
              <a:t>. You </a:t>
            </a:r>
          </a:p>
          <a:p>
            <a:pPr marL="342900" indent="-342900" algn="just"/>
            <a:r>
              <a:rPr lang="en-US" sz="1100" dirty="0">
                <a:latin typeface="Tahoma" pitchFamily="34" charset="0"/>
                <a:ea typeface="Tahoma" pitchFamily="34" charset="0"/>
                <a:cs typeface="Tahoma" pitchFamily="34" charset="0"/>
              </a:rPr>
              <a:t>have  found some data on the </a:t>
            </a:r>
          </a:p>
          <a:p>
            <a:pPr marL="342900" indent="-342900" algn="just"/>
            <a:r>
              <a:rPr lang="en-US" sz="1100" dirty="0">
                <a:latin typeface="Tahoma" pitchFamily="34" charset="0"/>
                <a:ea typeface="Tahoma" pitchFamily="34" charset="0"/>
                <a:cs typeface="Tahoma" pitchFamily="34" charset="0"/>
              </a:rPr>
              <a:t>subject – the results of a survey</a:t>
            </a:r>
          </a:p>
          <a:p>
            <a:pPr marL="342900" indent="-342900" algn="just"/>
            <a:r>
              <a:rPr lang="en-US" sz="1100" dirty="0">
                <a:latin typeface="Tahoma" pitchFamily="34" charset="0"/>
                <a:ea typeface="Tahoma" pitchFamily="34" charset="0"/>
                <a:cs typeface="Tahoma" pitchFamily="34" charset="0"/>
              </a:rPr>
              <a:t>(see the diagram below).</a:t>
            </a:r>
          </a:p>
          <a:p>
            <a:pPr marL="342900" indent="-342900" algn="just"/>
            <a:r>
              <a:rPr lang="en-US" sz="1100" b="1" dirty="0">
                <a:latin typeface="Tahoma" pitchFamily="34" charset="0"/>
                <a:ea typeface="Tahoma" pitchFamily="34" charset="0"/>
                <a:cs typeface="Tahoma" pitchFamily="34" charset="0"/>
              </a:rPr>
              <a:t>     Comment on the survey </a:t>
            </a:r>
          </a:p>
          <a:p>
            <a:pPr marL="342900" indent="-342900" algn="just"/>
            <a:r>
              <a:rPr lang="en-US" sz="1100" b="1" dirty="0">
                <a:latin typeface="Tahoma" pitchFamily="34" charset="0"/>
                <a:ea typeface="Tahoma" pitchFamily="34" charset="0"/>
                <a:cs typeface="Tahoma" pitchFamily="34" charset="0"/>
              </a:rPr>
              <a:t>data in the diagram and give </a:t>
            </a:r>
          </a:p>
          <a:p>
            <a:pPr marL="342900" indent="-342900" algn="just"/>
            <a:r>
              <a:rPr lang="en-US" sz="1100" b="1" dirty="0">
                <a:latin typeface="Tahoma" pitchFamily="34" charset="0"/>
                <a:ea typeface="Tahoma" pitchFamily="34" charset="0"/>
                <a:cs typeface="Tahoma" pitchFamily="34" charset="0"/>
              </a:rPr>
              <a:t>your opinion on the subject of </a:t>
            </a:r>
          </a:p>
          <a:p>
            <a:pPr marL="342900" indent="-342900" algn="just"/>
            <a:r>
              <a:rPr lang="en-US" sz="1100" b="1" dirty="0">
                <a:latin typeface="Tahoma" pitchFamily="34" charset="0"/>
                <a:ea typeface="Tahoma" pitchFamily="34" charset="0"/>
                <a:cs typeface="Tahoma" pitchFamily="34" charset="0"/>
              </a:rPr>
              <a:t>the project. </a:t>
            </a:r>
          </a:p>
        </p:txBody>
      </p:sp>
      <p:sp>
        <p:nvSpPr>
          <p:cNvPr id="43" name="TextBox 42"/>
          <p:cNvSpPr txBox="1"/>
          <p:nvPr/>
        </p:nvSpPr>
        <p:spPr>
          <a:xfrm>
            <a:off x="214290" y="4929190"/>
            <a:ext cx="2428892" cy="1785104"/>
          </a:xfrm>
          <a:prstGeom prst="rect">
            <a:avLst/>
          </a:prstGeom>
          <a:noFill/>
          <a:ln w="28575">
            <a:solidFill>
              <a:schemeClr val="accent5">
                <a:lumMod val="75000"/>
              </a:schemeClr>
            </a:solidFill>
          </a:ln>
        </p:spPr>
        <p:txBody>
          <a:bodyPr wrap="square" rtlCol="0">
            <a:spAutoFit/>
          </a:bodyPr>
          <a:lstStyle/>
          <a:p>
            <a:pPr marL="342900" indent="-342900" algn="just"/>
            <a:r>
              <a:rPr lang="en-US" sz="1100" dirty="0">
                <a:latin typeface="Tahoma" pitchFamily="34" charset="0"/>
                <a:ea typeface="Tahoma" pitchFamily="34" charset="0"/>
                <a:cs typeface="Tahoma" pitchFamily="34" charset="0"/>
              </a:rPr>
              <a:t>     Imagine that you are doing a </a:t>
            </a:r>
          </a:p>
          <a:p>
            <a:pPr marL="342900" indent="-342900" algn="just"/>
            <a:r>
              <a:rPr lang="en-US" sz="1100" dirty="0">
                <a:latin typeface="Tahoma" pitchFamily="34" charset="0"/>
                <a:ea typeface="Tahoma" pitchFamily="34" charset="0"/>
                <a:cs typeface="Tahoma" pitchFamily="34" charset="0"/>
              </a:rPr>
              <a:t>project on </a:t>
            </a:r>
            <a:r>
              <a:rPr lang="en-US" sz="1100" b="1" dirty="0">
                <a:latin typeface="Tahoma" pitchFamily="34" charset="0"/>
                <a:ea typeface="Tahoma" pitchFamily="34" charset="0"/>
                <a:cs typeface="Tahoma" pitchFamily="34" charset="0"/>
              </a:rPr>
              <a:t>what things </a:t>
            </a:r>
            <a:r>
              <a:rPr lang="en-US" sz="1100" b="1" dirty="0" err="1">
                <a:latin typeface="Tahoma" pitchFamily="34" charset="0"/>
                <a:ea typeface="Tahoma" pitchFamily="34" charset="0"/>
                <a:cs typeface="Tahoma" pitchFamily="34" charset="0"/>
              </a:rPr>
              <a:t>Zetland</a:t>
            </a:r>
            <a:r>
              <a:rPr lang="en-US" sz="1100" b="1" dirty="0">
                <a:latin typeface="Tahoma" pitchFamily="34" charset="0"/>
                <a:ea typeface="Tahoma" pitchFamily="34" charset="0"/>
                <a:cs typeface="Tahoma" pitchFamily="34" charset="0"/>
              </a:rPr>
              <a:t> </a:t>
            </a:r>
          </a:p>
          <a:p>
            <a:pPr marL="342900" indent="-342900" algn="just"/>
            <a:r>
              <a:rPr lang="en-US" sz="1100" b="1" dirty="0">
                <a:latin typeface="Tahoma" pitchFamily="34" charset="0"/>
                <a:ea typeface="Tahoma" pitchFamily="34" charset="0"/>
                <a:cs typeface="Tahoma" pitchFamily="34" charset="0"/>
              </a:rPr>
              <a:t>people take mainly to the trip </a:t>
            </a:r>
            <a:r>
              <a:rPr lang="en-US" sz="1100" dirty="0">
                <a:latin typeface="Tahoma" pitchFamily="34" charset="0"/>
                <a:ea typeface="Tahoma" pitchFamily="34" charset="0"/>
                <a:cs typeface="Tahoma" pitchFamily="34" charset="0"/>
              </a:rPr>
              <a:t>. </a:t>
            </a:r>
          </a:p>
          <a:p>
            <a:pPr marL="342900" indent="-342900" algn="just"/>
            <a:r>
              <a:rPr lang="en-US" sz="1100" dirty="0">
                <a:latin typeface="Tahoma" pitchFamily="34" charset="0"/>
                <a:ea typeface="Tahoma" pitchFamily="34" charset="0"/>
                <a:cs typeface="Tahoma" pitchFamily="34" charset="0"/>
              </a:rPr>
              <a:t>You have  found some data on the </a:t>
            </a:r>
          </a:p>
          <a:p>
            <a:pPr marL="342900" indent="-342900" algn="just"/>
            <a:r>
              <a:rPr lang="en-US" sz="1100" dirty="0">
                <a:latin typeface="Tahoma" pitchFamily="34" charset="0"/>
                <a:ea typeface="Tahoma" pitchFamily="34" charset="0"/>
                <a:cs typeface="Tahoma" pitchFamily="34" charset="0"/>
              </a:rPr>
              <a:t>subject – the results of a survey </a:t>
            </a:r>
          </a:p>
          <a:p>
            <a:pPr marL="342900" indent="-342900" algn="just"/>
            <a:r>
              <a:rPr lang="en-US" sz="1100" dirty="0">
                <a:latin typeface="Tahoma" pitchFamily="34" charset="0"/>
                <a:ea typeface="Tahoma" pitchFamily="34" charset="0"/>
                <a:cs typeface="Tahoma" pitchFamily="34" charset="0"/>
              </a:rPr>
              <a:t>(see the pie chart below).</a:t>
            </a:r>
          </a:p>
          <a:p>
            <a:pPr marL="342900" indent="-342900" algn="just"/>
            <a:r>
              <a:rPr lang="en-US" sz="1100" b="1" dirty="0">
                <a:latin typeface="Tahoma" pitchFamily="34" charset="0"/>
                <a:ea typeface="Tahoma" pitchFamily="34" charset="0"/>
                <a:cs typeface="Tahoma" pitchFamily="34" charset="0"/>
              </a:rPr>
              <a:t>     Comment on the survey data </a:t>
            </a:r>
          </a:p>
          <a:p>
            <a:pPr marL="342900" indent="-342900" algn="just"/>
            <a:r>
              <a:rPr lang="en-US" sz="1100" b="1" dirty="0">
                <a:latin typeface="Tahoma" pitchFamily="34" charset="0"/>
                <a:ea typeface="Tahoma" pitchFamily="34" charset="0"/>
                <a:cs typeface="Tahoma" pitchFamily="34" charset="0"/>
              </a:rPr>
              <a:t>in the pie chart and give your </a:t>
            </a:r>
          </a:p>
          <a:p>
            <a:pPr marL="342900" indent="-342900" algn="just"/>
            <a:r>
              <a:rPr lang="en-US" sz="1100" b="1" dirty="0">
                <a:latin typeface="Tahoma" pitchFamily="34" charset="0"/>
                <a:ea typeface="Tahoma" pitchFamily="34" charset="0"/>
                <a:cs typeface="Tahoma" pitchFamily="34" charset="0"/>
              </a:rPr>
              <a:t>opinion on the subject of the </a:t>
            </a:r>
          </a:p>
          <a:p>
            <a:pPr marL="342900" indent="-342900" algn="just"/>
            <a:r>
              <a:rPr lang="en-US" sz="1100" b="1" dirty="0">
                <a:latin typeface="Tahoma" pitchFamily="34" charset="0"/>
                <a:ea typeface="Tahoma" pitchFamily="34" charset="0"/>
                <a:cs typeface="Tahoma" pitchFamily="34" charset="0"/>
              </a:rPr>
              <a:t>project. </a:t>
            </a:r>
          </a:p>
        </p:txBody>
      </p:sp>
      <p:sp>
        <p:nvSpPr>
          <p:cNvPr id="17" name="TextBox 16"/>
          <p:cNvSpPr txBox="1"/>
          <p:nvPr/>
        </p:nvSpPr>
        <p:spPr>
          <a:xfrm>
            <a:off x="2714625" y="4972883"/>
            <a:ext cx="3929090" cy="1015663"/>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a:t>
            </a:r>
            <a:r>
              <a:rPr lang="en-US" sz="1200" spc="-20" dirty="0">
                <a:latin typeface="Tahoma" pitchFamily="34" charset="0"/>
                <a:ea typeface="Tahoma" pitchFamily="34" charset="0"/>
                <a:cs typeface="Tahoma" pitchFamily="34" charset="0"/>
              </a:rPr>
              <a:t>Travelling has become an essential part of modern life. When packing things for a trip, children tend to take items of different sizes. I decided to make a project on “what things people in Zetland take mainly to the trip” and I found a pie chart with some data for </a:t>
            </a:r>
            <a:r>
              <a:rPr lang="en-US" sz="1200" spc="-20" dirty="0" err="1">
                <a:latin typeface="Tahoma" pitchFamily="34" charset="0"/>
                <a:ea typeface="Tahoma" pitchFamily="34" charset="0"/>
                <a:cs typeface="Tahoma" pitchFamily="34" charset="0"/>
              </a:rPr>
              <a:t>analysing</a:t>
            </a:r>
            <a:r>
              <a:rPr lang="en-US" sz="1200" spc="-20" dirty="0">
                <a:latin typeface="Tahoma" pitchFamily="34" charset="0"/>
                <a:ea typeface="Tahoma" pitchFamily="34" charset="0"/>
                <a:cs typeface="Tahoma" pitchFamily="34" charset="0"/>
              </a:rPr>
              <a:t>. </a:t>
            </a:r>
            <a:endParaRPr lang="ru-RU" sz="1200" spc="-20" dirty="0">
              <a:latin typeface="Tahoma" pitchFamily="34" charset="0"/>
              <a:ea typeface="Tahoma" pitchFamily="34" charset="0"/>
              <a:cs typeface="Tahoma" pitchFamily="34" charset="0"/>
            </a:endParaRPr>
          </a:p>
        </p:txBody>
      </p:sp>
      <p:sp>
        <p:nvSpPr>
          <p:cNvPr id="18" name="TextBox 17"/>
          <p:cNvSpPr txBox="1"/>
          <p:nvPr/>
        </p:nvSpPr>
        <p:spPr>
          <a:xfrm>
            <a:off x="2428868" y="6715141"/>
            <a:ext cx="4214842" cy="646331"/>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44% and 30%, following by cosmetics (16%). Whereas first aid kit and accessories count much smaller number of supporters, just 4% and 6% respectively. </a:t>
            </a:r>
            <a:endParaRPr lang="ru-RU" sz="1200" dirty="0">
              <a:latin typeface="Tahoma" pitchFamily="34" charset="0"/>
              <a:ea typeface="Tahoma" pitchFamily="34" charset="0"/>
              <a:cs typeface="Tahoma" pitchFamily="34" charset="0"/>
            </a:endParaRPr>
          </a:p>
        </p:txBody>
      </p:sp>
      <p:sp>
        <p:nvSpPr>
          <p:cNvPr id="19" name="TextBox 18"/>
          <p:cNvSpPr txBox="1"/>
          <p:nvPr/>
        </p:nvSpPr>
        <p:spPr>
          <a:xfrm>
            <a:off x="2428868" y="7447293"/>
            <a:ext cx="4214842" cy="1200329"/>
          </a:xfrm>
          <a:prstGeom prst="rect">
            <a:avLst/>
          </a:prstGeom>
          <a:noFill/>
          <a:ln>
            <a:solidFill>
              <a:schemeClr val="tx1"/>
            </a:solidFill>
          </a:ln>
        </p:spPr>
        <p:txBody>
          <a:bodyPr wrap="square" rtlCol="0">
            <a:spAutoFit/>
          </a:bodyPr>
          <a:lstStyle/>
          <a:p>
            <a:pPr algn="just">
              <a:spcBef>
                <a:spcPts val="600"/>
              </a:spcBef>
              <a:spcAft>
                <a:spcPts val="600"/>
              </a:spcAft>
            </a:pPr>
            <a:r>
              <a:rPr lang="en-US" sz="1200" dirty="0">
                <a:latin typeface="Tahoma" pitchFamily="34" charset="0"/>
                <a:ea typeface="Tahoma" pitchFamily="34" charset="0"/>
                <a:cs typeface="Tahoma" pitchFamily="34" charset="0"/>
              </a:rPr>
              <a:t>       </a:t>
            </a:r>
            <a:r>
              <a:rPr lang="en-US" sz="1200" dirty="0" err="1">
                <a:latin typeface="Tahoma" pitchFamily="34" charset="0"/>
                <a:ea typeface="Tahoma" pitchFamily="34" charset="0"/>
                <a:cs typeface="Tahoma" pitchFamily="34" charset="0"/>
              </a:rPr>
              <a:t>Analysing</a:t>
            </a:r>
            <a:r>
              <a:rPr lang="en-US" sz="1200" dirty="0">
                <a:latin typeface="Tahoma" pitchFamily="34" charset="0"/>
                <a:ea typeface="Tahoma" pitchFamily="34" charset="0"/>
                <a:cs typeface="Tahoma" pitchFamily="34" charset="0"/>
              </a:rPr>
              <a:t> the project, documents appear to be the most demanded objects in trips while almost a quarter of those interviewed opts for them. By contrast, accessories</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are mentioned by eleven times less respondents. I suppose identity documents are more important for </a:t>
            </a:r>
            <a:r>
              <a:rPr lang="en-US" sz="1200" spc="-20" dirty="0">
                <a:latin typeface="Tahoma" pitchFamily="34" charset="0"/>
                <a:ea typeface="Tahoma" pitchFamily="34" charset="0"/>
                <a:cs typeface="Tahoma" pitchFamily="34" charset="0"/>
              </a:rPr>
              <a:t>people in Russia than things to decorate themselves with.   </a:t>
            </a:r>
            <a:endParaRPr lang="ru-RU" sz="1200" spc="-20" dirty="0">
              <a:latin typeface="Tahoma" pitchFamily="34" charset="0"/>
              <a:ea typeface="Tahoma" pitchFamily="34" charset="0"/>
              <a:cs typeface="Tahoma" pitchFamily="34" charset="0"/>
            </a:endParaRPr>
          </a:p>
        </p:txBody>
      </p:sp>
      <p:sp>
        <p:nvSpPr>
          <p:cNvPr id="20" name="TextBox 19"/>
          <p:cNvSpPr txBox="1"/>
          <p:nvPr/>
        </p:nvSpPr>
        <p:spPr>
          <a:xfrm>
            <a:off x="2714620" y="6072198"/>
            <a:ext cx="3929090" cy="646331"/>
          </a:xfrm>
          <a:custGeom>
            <a:avLst/>
            <a:gdLst>
              <a:gd name="connsiteX0" fmla="*/ 0 w 3929090"/>
              <a:gd name="connsiteY0" fmla="*/ 0 h 646331"/>
              <a:gd name="connsiteX1" fmla="*/ 3929090 w 3929090"/>
              <a:gd name="connsiteY1" fmla="*/ 0 h 646331"/>
              <a:gd name="connsiteX2" fmla="*/ 3929090 w 3929090"/>
              <a:gd name="connsiteY2" fmla="*/ 646331 h 646331"/>
              <a:gd name="connsiteX3" fmla="*/ 0 w 3929090"/>
              <a:gd name="connsiteY3" fmla="*/ 646331 h 646331"/>
              <a:gd name="connsiteX4" fmla="*/ 0 w 3929090"/>
              <a:gd name="connsiteY4" fmla="*/ 0 h 646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9090" h="646331">
                <a:moveTo>
                  <a:pt x="0" y="0"/>
                </a:moveTo>
                <a:lnTo>
                  <a:pt x="3929090" y="0"/>
                </a:lnTo>
                <a:lnTo>
                  <a:pt x="3929090" y="646331"/>
                </a:lnTo>
                <a:lnTo>
                  <a:pt x="0" y="646331"/>
                </a:lnTo>
                <a:lnTo>
                  <a:pt x="0" y="0"/>
                </a:lnTo>
                <a:close/>
              </a:path>
            </a:pathLst>
          </a:cu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In addition to the pie chart, </a:t>
            </a:r>
            <a:r>
              <a:rPr lang="en-US" sz="1200" spc="40" dirty="0">
                <a:latin typeface="Tahoma" pitchFamily="34" charset="0"/>
                <a:ea typeface="Tahoma" pitchFamily="34" charset="0"/>
                <a:cs typeface="Tahoma" pitchFamily="34" charset="0"/>
              </a:rPr>
              <a:t>documents and gadgets are chosen </a:t>
            </a:r>
            <a:r>
              <a:rPr lang="en-US" sz="1200" spc="30" dirty="0">
                <a:latin typeface="Tahoma" pitchFamily="34" charset="0"/>
                <a:ea typeface="Tahoma" pitchFamily="34" charset="0"/>
                <a:cs typeface="Tahoma" pitchFamily="34" charset="0"/>
              </a:rPr>
              <a:t>by the minority of the respondents</a:t>
            </a:r>
            <a:r>
              <a:rPr lang="en-US" sz="1200" spc="30" dirty="0">
                <a:latin typeface="Arial" pitchFamily="34" charset="0"/>
                <a:ea typeface="Tahoma" pitchFamily="34" charset="0"/>
                <a:cs typeface="Arial" pitchFamily="34" charset="0"/>
              </a:rPr>
              <a:t> as things to take</a:t>
            </a:r>
            <a:r>
              <a:rPr lang="en-US" sz="1200" dirty="0">
                <a:latin typeface="Arial" pitchFamily="34" charset="0"/>
                <a:ea typeface="Tahoma" pitchFamily="34" charset="0"/>
                <a:cs typeface="Arial" pitchFamily="34" charset="0"/>
              </a:rPr>
              <a:t> mainly to the trip</a:t>
            </a:r>
            <a:r>
              <a:rPr lang="en-US" sz="1200" dirty="0">
                <a:latin typeface="Tahoma" pitchFamily="34" charset="0"/>
                <a:ea typeface="Tahoma" pitchFamily="34" charset="0"/>
                <a:cs typeface="Tahoma" pitchFamily="34" charset="0"/>
              </a:rPr>
              <a:t>, at</a:t>
            </a:r>
            <a:endParaRPr lang="ru-RU" sz="1200" spc="30" dirty="0">
              <a:latin typeface="Tahoma" pitchFamily="34" charset="0"/>
              <a:ea typeface="Tahoma" pitchFamily="34" charset="0"/>
              <a:cs typeface="Tahoma" pitchFamily="34" charset="0"/>
            </a:endParaRPr>
          </a:p>
        </p:txBody>
      </p:sp>
      <p:cxnSp>
        <p:nvCxnSpPr>
          <p:cNvPr id="22" name="Прямая соединительная линия 21"/>
          <p:cNvCxnSpPr>
            <a:stCxn id="20" idx="3"/>
            <a:endCxn id="20" idx="2"/>
          </p:cNvCxnSpPr>
          <p:nvPr/>
        </p:nvCxnSpPr>
        <p:spPr>
          <a:xfrm>
            <a:off x="2714620" y="6718529"/>
            <a:ext cx="3929090"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21" name="Таблица 20"/>
          <p:cNvGraphicFramePr>
            <a:graphicFrameLocks noGrp="1"/>
          </p:cNvGraphicFramePr>
          <p:nvPr>
            <p:extLst>
              <p:ext uri="{D42A27DB-BD31-4B8C-83A1-F6EECF244321}">
                <p14:modId xmlns:p14="http://schemas.microsoft.com/office/powerpoint/2010/main" val="2478663392"/>
              </p:ext>
            </p:extLst>
          </p:nvPr>
        </p:nvGraphicFramePr>
        <p:xfrm>
          <a:off x="4286256" y="2500298"/>
          <a:ext cx="2357454" cy="1920240"/>
        </p:xfrm>
        <a:graphic>
          <a:graphicData uri="http://schemas.openxmlformats.org/drawingml/2006/table">
            <a:tbl>
              <a:tblPr firstRow="1" bandRow="1">
                <a:tableStyleId>{5C22544A-7EE6-4342-B048-85BDC9FD1C3A}</a:tableStyleId>
              </a:tblPr>
              <a:tblGrid>
                <a:gridCol w="2357454">
                  <a:extLst>
                    <a:ext uri="{9D8B030D-6E8A-4147-A177-3AD203B41FA5}">
                      <a16:colId xmlns:a16="http://schemas.microsoft.com/office/drawing/2014/main" xmlns="" val="20000"/>
                    </a:ext>
                  </a:extLst>
                </a:gridCol>
              </a:tblGrid>
              <a:tr h="370840">
                <a:tc>
                  <a:txBody>
                    <a:bodyPr/>
                    <a:lstStyle/>
                    <a:p>
                      <a:pPr algn="ctr"/>
                      <a:r>
                        <a:rPr lang="en-US" sz="1100">
                          <a:solidFill>
                            <a:schemeClr val="tx1"/>
                          </a:solidFill>
                          <a:latin typeface="Tahoma" pitchFamily="34" charset="0"/>
                          <a:ea typeface="Tahoma" pitchFamily="34" charset="0"/>
                          <a:cs typeface="Tahoma" pitchFamily="34" charset="0"/>
                        </a:rPr>
                        <a:t>The survey </a:t>
                      </a:r>
                      <a:r>
                        <a:rPr lang="en-US" sz="1100" dirty="0">
                          <a:solidFill>
                            <a:schemeClr val="tx1"/>
                          </a:solidFill>
                          <a:latin typeface="Tahoma" pitchFamily="34" charset="0"/>
                          <a:ea typeface="Tahoma" pitchFamily="34" charset="0"/>
                          <a:cs typeface="Tahoma" pitchFamily="34" charset="0"/>
                        </a:rPr>
                        <a:t>question:</a:t>
                      </a:r>
                    </a:p>
                    <a:p>
                      <a:pPr algn="ctr"/>
                      <a:r>
                        <a:rPr lang="en-US" sz="1100" dirty="0">
                          <a:solidFill>
                            <a:schemeClr val="tx1"/>
                          </a:solidFill>
                          <a:latin typeface="Tahoma" pitchFamily="34" charset="0"/>
                          <a:ea typeface="Tahoma" pitchFamily="34" charset="0"/>
                          <a:cs typeface="Tahoma" pitchFamily="34" charset="0"/>
                        </a:rPr>
                        <a:t>Where</a:t>
                      </a:r>
                      <a:r>
                        <a:rPr lang="en-US" sz="1100" baseline="0" dirty="0">
                          <a:solidFill>
                            <a:schemeClr val="tx1"/>
                          </a:solidFill>
                          <a:latin typeface="Tahoma" pitchFamily="34" charset="0"/>
                          <a:ea typeface="Tahoma" pitchFamily="34" charset="0"/>
                          <a:cs typeface="Tahoma" pitchFamily="34" charset="0"/>
                        </a:rPr>
                        <a:t> do you meet new friends</a:t>
                      </a:r>
                      <a:r>
                        <a:rPr lang="en-US" sz="1100" dirty="0">
                          <a:solidFill>
                            <a:schemeClr val="tx1"/>
                          </a:solidFill>
                          <a:latin typeface="Tahoma" pitchFamily="34" charset="0"/>
                          <a:ea typeface="Tahoma" pitchFamily="34" charset="0"/>
                          <a:cs typeface="Tahoma" pitchFamily="34" charset="0"/>
                        </a:rPr>
                        <a:t>?</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370840">
                <a:tc>
                  <a:txBody>
                    <a:bodyPr/>
                    <a:lstStyle/>
                    <a:p>
                      <a:endParaRPr lang="en-US" dirty="0"/>
                    </a:p>
                    <a:p>
                      <a:endParaRPr lang="en-US" dirty="0"/>
                    </a:p>
                    <a:p>
                      <a:endParaRPr lang="en-US" dirty="0"/>
                    </a:p>
                    <a:p>
                      <a:endParaRPr lang="en-US" dirty="0"/>
                    </a:p>
                    <a:p>
                      <a:endParaRPr lang="en-US" dirty="0"/>
                    </a:p>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bl>
          </a:graphicData>
        </a:graphic>
      </p:graphicFrame>
      <p:pic>
        <p:nvPicPr>
          <p:cNvPr id="3" name="Picture 6" descr="C:\Users\marin\Downloads\snapedit_1692722427378.jpeg"/>
          <p:cNvPicPr>
            <a:picLocks noChangeAspect="1" noChangeArrowheads="1"/>
          </p:cNvPicPr>
          <p:nvPr/>
        </p:nvPicPr>
        <p:blipFill>
          <a:blip r:embed="rId3" cstate="print"/>
          <a:srcRect t="9524" r="3125"/>
          <a:stretch>
            <a:fillRect/>
          </a:stretch>
        </p:blipFill>
        <p:spPr bwMode="auto">
          <a:xfrm>
            <a:off x="4357694" y="3286116"/>
            <a:ext cx="2214578" cy="1357322"/>
          </a:xfrm>
          <a:prstGeom prst="rect">
            <a:avLst/>
          </a:prstGeom>
          <a:noFill/>
          <a:ln>
            <a:solidFill>
              <a:schemeClr val="bg1"/>
            </a:solidFill>
          </a:ln>
        </p:spPr>
      </p:pic>
      <p:graphicFrame>
        <p:nvGraphicFramePr>
          <p:cNvPr id="23" name="Таблица 22"/>
          <p:cNvGraphicFramePr>
            <a:graphicFrameLocks noGrp="1"/>
          </p:cNvGraphicFramePr>
          <p:nvPr>
            <p:extLst>
              <p:ext uri="{D42A27DB-BD31-4B8C-83A1-F6EECF244321}">
                <p14:modId xmlns:p14="http://schemas.microsoft.com/office/powerpoint/2010/main" val="3350000457"/>
              </p:ext>
            </p:extLst>
          </p:nvPr>
        </p:nvGraphicFramePr>
        <p:xfrm>
          <a:off x="214290" y="6794180"/>
          <a:ext cx="2143140" cy="2127936"/>
        </p:xfrm>
        <a:graphic>
          <a:graphicData uri="http://schemas.openxmlformats.org/drawingml/2006/table">
            <a:tbl>
              <a:tblPr firstRow="1" bandRow="1">
                <a:tableStyleId>{5C22544A-7EE6-4342-B048-85BDC9FD1C3A}</a:tableStyleId>
              </a:tblPr>
              <a:tblGrid>
                <a:gridCol w="2143140">
                  <a:extLst>
                    <a:ext uri="{9D8B030D-6E8A-4147-A177-3AD203B41FA5}">
                      <a16:colId xmlns:a16="http://schemas.microsoft.com/office/drawing/2014/main" xmlns="" val="20000"/>
                    </a:ext>
                  </a:extLst>
                </a:gridCol>
              </a:tblGrid>
              <a:tr h="500065">
                <a:tc>
                  <a:txBody>
                    <a:bodyPr/>
                    <a:lstStyle/>
                    <a:p>
                      <a:pPr algn="ctr"/>
                      <a:r>
                        <a:rPr lang="en-US" sz="1100" dirty="0">
                          <a:solidFill>
                            <a:schemeClr val="tx1"/>
                          </a:solidFill>
                          <a:latin typeface="Tahoma" pitchFamily="34" charset="0"/>
                          <a:ea typeface="Tahoma" pitchFamily="34" charset="0"/>
                          <a:cs typeface="Tahoma" pitchFamily="34" charset="0"/>
                        </a:rPr>
                        <a:t>The survey question:</a:t>
                      </a:r>
                    </a:p>
                    <a:p>
                      <a:pPr algn="ctr"/>
                      <a:r>
                        <a:rPr lang="en-US" sz="1100" dirty="0">
                          <a:solidFill>
                            <a:schemeClr val="tx1"/>
                          </a:solidFill>
                          <a:latin typeface="Tahoma" pitchFamily="34" charset="0"/>
                          <a:ea typeface="Tahoma" pitchFamily="34" charset="0"/>
                          <a:cs typeface="Tahoma" pitchFamily="34" charset="0"/>
                        </a:rPr>
                        <a:t>What</a:t>
                      </a:r>
                      <a:r>
                        <a:rPr lang="en-US" sz="1100" baseline="0" dirty="0">
                          <a:solidFill>
                            <a:schemeClr val="tx1"/>
                          </a:solidFill>
                          <a:latin typeface="Tahoma" pitchFamily="34" charset="0"/>
                          <a:ea typeface="Tahoma" pitchFamily="34" charset="0"/>
                          <a:cs typeface="Tahoma" pitchFamily="34" charset="0"/>
                        </a:rPr>
                        <a:t> do you take to the trip first of all?</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533576">
                <a:tc>
                  <a:txBody>
                    <a:bodyPr/>
                    <a:lstStyle/>
                    <a:p>
                      <a:endParaRPr lang="en-US" dirty="0"/>
                    </a:p>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bl>
          </a:graphicData>
        </a:graphic>
      </p:graphicFrame>
      <p:pic>
        <p:nvPicPr>
          <p:cNvPr id="4" name="Picture 2" descr="C:\Users\marin\Downloads\Рисунок1.png"/>
          <p:cNvPicPr>
            <a:picLocks noChangeAspect="1" noChangeArrowheads="1"/>
          </p:cNvPicPr>
          <p:nvPr/>
        </p:nvPicPr>
        <p:blipFill>
          <a:blip r:embed="rId4" cstate="print"/>
          <a:srcRect l="15059" r="11322"/>
          <a:stretch>
            <a:fillRect/>
          </a:stretch>
        </p:blipFill>
        <p:spPr bwMode="auto">
          <a:xfrm>
            <a:off x="357166" y="7313153"/>
            <a:ext cx="1928826" cy="1673568"/>
          </a:xfrm>
          <a:prstGeom prst="rect">
            <a:avLst/>
          </a:prstGeom>
          <a:noFill/>
        </p:spPr>
      </p:pic>
      <p:sp>
        <p:nvSpPr>
          <p:cNvPr id="6" name="Прямоугольный треугольник 5">
            <a:extLst>
              <a:ext uri="{FF2B5EF4-FFF2-40B4-BE49-F238E27FC236}">
                <a16:creationId xmlns:a16="http://schemas.microsoft.com/office/drawing/2014/main" xmlns="" id="{801C8D43-A6CF-CB4B-B73C-85B61DCD1D12}"/>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1579F768-A456-041E-29FF-06455EFA05C1}"/>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a:latin typeface="Tahoma" pitchFamily="34" charset="0"/>
                <a:ea typeface="Tahoma" pitchFamily="34" charset="0"/>
                <a:cs typeface="Tahoma" pitchFamily="34" charset="0"/>
              </a:rPr>
              <a:t> </a:t>
            </a:r>
            <a:r>
              <a:rPr lang="ru-RU" sz="140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48" name="TextBox 47"/>
          <p:cNvSpPr txBox="1"/>
          <p:nvPr/>
        </p:nvSpPr>
        <p:spPr>
          <a:xfrm>
            <a:off x="142852" y="428596"/>
            <a:ext cx="6572296" cy="8371523"/>
          </a:xfrm>
          <a:prstGeom prst="rect">
            <a:avLst/>
          </a:prstGeom>
          <a:noFill/>
        </p:spPr>
        <p:txBody>
          <a:bodyPr wrap="square" rtlCol="0">
            <a:spAutoFit/>
          </a:bodyPr>
          <a:lstStyle/>
          <a:p>
            <a:pPr marL="342900" indent="-342900" algn="just">
              <a:spcAft>
                <a:spcPts val="600"/>
              </a:spcAft>
            </a:pPr>
            <a:r>
              <a:rPr lang="ru-RU" sz="1200" b="1" dirty="0">
                <a:latin typeface="Tahoma" pitchFamily="34" charset="0"/>
                <a:ea typeface="Tahoma" pitchFamily="34" charset="0"/>
                <a:cs typeface="Tahoma" pitchFamily="34" charset="0"/>
              </a:rPr>
              <a:t>9.  </a:t>
            </a:r>
            <a:r>
              <a:rPr lang="ru-RU" sz="1200" b="1" u="sng" dirty="0">
                <a:latin typeface="Tahoma" pitchFamily="34" charset="0"/>
                <a:ea typeface="Tahoma" pitchFamily="34" charset="0"/>
                <a:cs typeface="Tahoma" pitchFamily="34" charset="0"/>
              </a:rPr>
              <a:t>Впиши недостающую информацию в пропуски.</a:t>
            </a:r>
          </a:p>
          <a:p>
            <a:pPr marL="342900" indent="-342900" algn="just">
              <a:buAutoNum type="arabicPeriod"/>
            </a:pPr>
            <a:r>
              <a:rPr lang="en-US" sz="1200" dirty="0">
                <a:latin typeface="Tahoma" pitchFamily="34" charset="0"/>
                <a:ea typeface="Tahoma" pitchFamily="34" charset="0"/>
                <a:cs typeface="Tahoma" pitchFamily="34" charset="0"/>
              </a:rPr>
              <a:t>Considering a problem that can arise with keeping to a diet, I can suggest that the        majority of people _______________________________________________________ _____________________________ which can result in _________________________. To overcome this dilemma, it would be a good idea to  __________________________ ________________________________________________________________________.</a:t>
            </a:r>
          </a:p>
          <a:p>
            <a:pPr marL="342900" indent="-342900" algn="just">
              <a:buAutoNum type="arabicPeriod"/>
            </a:pPr>
            <a:r>
              <a:rPr lang="en-US" sz="1200" dirty="0">
                <a:latin typeface="Tahoma" pitchFamily="34" charset="0"/>
                <a:ea typeface="Tahoma" pitchFamily="34" charset="0"/>
                <a:cs typeface="Tahoma" pitchFamily="34" charset="0"/>
              </a:rPr>
              <a:t>In conclusion, I ___________________ that the importance of keeping to a diet will hardly lose its relevance in people’s lives. It goes without saying, people have an opportunity to ____________________________________________________________.</a:t>
            </a:r>
          </a:p>
          <a:p>
            <a:pPr marL="342900" indent="-342900" algn="just">
              <a:buAutoNum type="arabicPeriod"/>
            </a:pPr>
            <a:r>
              <a:rPr lang="en-US" sz="1200" dirty="0">
                <a:latin typeface="Tahoma" pitchFamily="34" charset="0"/>
                <a:ea typeface="Tahoma" pitchFamily="34" charset="0"/>
                <a:cs typeface="Tahoma" pitchFamily="34" charset="0"/>
              </a:rPr>
              <a:t>______________________ that can arise with ________________________________, I can judge that the majority of young people lacks desire to clean their room or help with the housework  which ____________________________________ that mothers do everything for them since the childhood. To overcome this dilemma, it ________________________ to make a family schedule for sharing duties and stick to it.</a:t>
            </a:r>
          </a:p>
          <a:p>
            <a:pPr marL="342900" indent="-342900" algn="just">
              <a:buAutoNum type="arabicPeriod"/>
            </a:pPr>
            <a:r>
              <a:rPr lang="en-US" sz="1200" dirty="0">
                <a:latin typeface="Tahoma" pitchFamily="34" charset="0"/>
                <a:ea typeface="Tahoma" pitchFamily="34" charset="0"/>
                <a:cs typeface="Tahoma" pitchFamily="34" charset="0"/>
              </a:rPr>
              <a:t>In conclusion, I strongly believe that __________________ of getting used to household chores will hardly _______________________________________________. It goes without saying, teenagers should _____________________________ regularly since it teaches them _____________________________________________________________.</a:t>
            </a:r>
          </a:p>
          <a:p>
            <a:pPr marL="342900" indent="-342900" algn="just"/>
            <a:endParaRPr lang="en-US" sz="1200" dirty="0">
              <a:latin typeface="Tahoma" pitchFamily="34" charset="0"/>
              <a:ea typeface="Tahoma" pitchFamily="34" charset="0"/>
              <a:cs typeface="Tahoma" pitchFamily="34" charset="0"/>
            </a:endParaRPr>
          </a:p>
          <a:p>
            <a:pPr marL="342900" indent="-342900" algn="just">
              <a:spcAft>
                <a:spcPts val="600"/>
              </a:spcAft>
            </a:pPr>
            <a:r>
              <a:rPr lang="ru-RU" sz="1200" b="1" dirty="0">
                <a:latin typeface="Tahoma" pitchFamily="34" charset="0"/>
                <a:ea typeface="Tahoma" pitchFamily="34" charset="0"/>
                <a:cs typeface="Tahoma" pitchFamily="34" charset="0"/>
              </a:rPr>
              <a:t>10</a:t>
            </a:r>
            <a:r>
              <a:rPr lang="en-US" sz="1200" b="1" dirty="0">
                <a:latin typeface="Tahoma" pitchFamily="34" charset="0"/>
                <a:ea typeface="Tahoma" pitchFamily="34" charset="0"/>
                <a:cs typeface="Tahoma" pitchFamily="34" charset="0"/>
              </a:rPr>
              <a:t>. </a:t>
            </a:r>
            <a:r>
              <a:rPr lang="ru-RU" sz="1200" b="1" u="sng" dirty="0">
                <a:latin typeface="Tahoma" pitchFamily="34" charset="0"/>
                <a:ea typeface="Tahoma" pitchFamily="34" charset="0"/>
                <a:cs typeface="Tahoma" pitchFamily="34" charset="0"/>
              </a:rPr>
              <a:t>Напиши эссе на основе графика.</a:t>
            </a:r>
            <a:endParaRPr lang="ru-RU" sz="1200" u="sng" dirty="0">
              <a:latin typeface="Tahoma" pitchFamily="34" charset="0"/>
              <a:ea typeface="Tahoma" pitchFamily="34" charset="0"/>
              <a:cs typeface="Tahoma" pitchFamily="34" charset="0"/>
            </a:endParaRPr>
          </a:p>
          <a:p>
            <a:pPr marL="342900" indent="-342900"/>
            <a:r>
              <a:rPr lang="en-US" sz="12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Imagine that you are doing a project on </a:t>
            </a:r>
            <a:r>
              <a:rPr lang="en-US" sz="1100" b="1" dirty="0">
                <a:latin typeface="Tahoma" pitchFamily="34" charset="0"/>
                <a:ea typeface="Tahoma" pitchFamily="34" charset="0"/>
                <a:cs typeface="Tahoma" pitchFamily="34" charset="0"/>
              </a:rPr>
              <a:t>why </a:t>
            </a:r>
            <a:r>
              <a:rPr lang="en-US" sz="1100" b="1" dirty="0" err="1">
                <a:latin typeface="Tahoma" pitchFamily="34" charset="0"/>
                <a:ea typeface="Tahoma" pitchFamily="34" charset="0"/>
                <a:cs typeface="Tahoma" pitchFamily="34" charset="0"/>
              </a:rPr>
              <a:t>Zetland</a:t>
            </a:r>
            <a:r>
              <a:rPr lang="en-US" sz="1100" b="1" dirty="0">
                <a:latin typeface="Tahoma" pitchFamily="34" charset="0"/>
                <a:ea typeface="Tahoma" pitchFamily="34" charset="0"/>
                <a:cs typeface="Tahoma" pitchFamily="34" charset="0"/>
              </a:rPr>
              <a:t> teenagers  go to the parties</a:t>
            </a:r>
            <a:r>
              <a:rPr lang="en-US" sz="1100" dirty="0">
                <a:latin typeface="Tahoma" pitchFamily="34" charset="0"/>
                <a:ea typeface="Tahoma" pitchFamily="34" charset="0"/>
                <a:cs typeface="Tahoma" pitchFamily="34" charset="0"/>
              </a:rPr>
              <a:t>. You have found some data on the subject – the results of a survey (see the table below).</a:t>
            </a:r>
            <a:r>
              <a:rPr lang="en-US" sz="1100" b="1" dirty="0">
                <a:latin typeface="Tahoma" pitchFamily="34" charset="0"/>
                <a:ea typeface="Tahoma" pitchFamily="34" charset="0"/>
                <a:cs typeface="Tahoma" pitchFamily="34" charset="0"/>
              </a:rPr>
              <a:t>  Comment on the survey data in the table and give your opinion on the subject of the project.</a:t>
            </a:r>
          </a:p>
          <a:p>
            <a:pPr marL="342900" indent="-342900"/>
            <a:endParaRPr lang="en-US" sz="1100" b="1" dirty="0">
              <a:latin typeface="Tahoma" pitchFamily="34" charset="0"/>
              <a:ea typeface="Tahoma" pitchFamily="34" charset="0"/>
              <a:cs typeface="Tahoma" pitchFamily="34" charset="0"/>
            </a:endParaRPr>
          </a:p>
          <a:p>
            <a:pPr marL="342900" indent="-342900"/>
            <a:r>
              <a:rPr lang="en-US" sz="1100" b="1" dirty="0">
                <a:latin typeface="Tahoma" pitchFamily="34" charset="0"/>
                <a:ea typeface="Tahoma" pitchFamily="34" charset="0"/>
                <a:cs typeface="Tahoma" pitchFamily="34" charset="0"/>
              </a:rPr>
              <a:t> </a:t>
            </a:r>
          </a:p>
          <a:p>
            <a:pPr marL="342900" indent="-342900"/>
            <a:endParaRPr lang="en-US" sz="1400" dirty="0">
              <a:latin typeface="Tahoma" pitchFamily="34" charset="0"/>
              <a:ea typeface="Tahoma" pitchFamily="34" charset="0"/>
              <a:cs typeface="Tahoma" pitchFamily="34" charset="0"/>
            </a:endParaRPr>
          </a:p>
          <a:p>
            <a:pPr marL="342900" indent="-342900"/>
            <a:endParaRPr lang="en-US" sz="1400" dirty="0">
              <a:latin typeface="Tahoma" pitchFamily="34" charset="0"/>
              <a:ea typeface="Tahoma" pitchFamily="34" charset="0"/>
              <a:cs typeface="Tahoma" pitchFamily="34" charset="0"/>
            </a:endParaRPr>
          </a:p>
          <a:p>
            <a:pPr marL="342900" indent="-342900"/>
            <a:endParaRPr lang="en-US" sz="1400" dirty="0">
              <a:latin typeface="Tahoma" pitchFamily="34" charset="0"/>
              <a:ea typeface="Tahoma" pitchFamily="34" charset="0"/>
              <a:cs typeface="Tahoma" pitchFamily="34" charset="0"/>
            </a:endParaRPr>
          </a:p>
          <a:p>
            <a:pPr marL="342900" indent="-342900"/>
            <a:endParaRPr lang="en-US" sz="1400" dirty="0">
              <a:latin typeface="Tahoma" pitchFamily="34" charset="0"/>
              <a:ea typeface="Tahoma" pitchFamily="34" charset="0"/>
              <a:cs typeface="Tahoma" pitchFamily="34" charset="0"/>
            </a:endParaRPr>
          </a:p>
          <a:p>
            <a:pPr marL="342900" indent="-342900"/>
            <a:endParaRPr lang="en-US" sz="1400" dirty="0">
              <a:latin typeface="Tahoma" pitchFamily="34" charset="0"/>
              <a:ea typeface="Tahoma" pitchFamily="34" charset="0"/>
              <a:cs typeface="Tahoma" pitchFamily="34" charset="0"/>
            </a:endParaRPr>
          </a:p>
          <a:p>
            <a:pPr marL="342900" indent="-342900"/>
            <a:endParaRPr lang="en-US" sz="1400" dirty="0">
              <a:latin typeface="Tahoma" pitchFamily="34" charset="0"/>
              <a:ea typeface="Tahoma" pitchFamily="34" charset="0"/>
              <a:cs typeface="Tahoma" pitchFamily="34" charset="0"/>
            </a:endParaRPr>
          </a:p>
          <a:p>
            <a:pPr marL="342900" indent="-342900"/>
            <a:endParaRPr lang="en-US" sz="1400" dirty="0">
              <a:latin typeface="Tahoma" pitchFamily="34" charset="0"/>
              <a:ea typeface="Tahoma" pitchFamily="34" charset="0"/>
              <a:cs typeface="Tahoma" pitchFamily="34" charset="0"/>
            </a:endParaRPr>
          </a:p>
          <a:p>
            <a:pPr marL="342900" indent="-342900"/>
            <a:endParaRPr lang="en-US" sz="1200" dirty="0">
              <a:latin typeface="Tahoma" pitchFamily="34" charset="0"/>
              <a:ea typeface="Tahoma" pitchFamily="34" charset="0"/>
              <a:cs typeface="Tahoma" pitchFamily="34" charset="0"/>
            </a:endParaRPr>
          </a:p>
          <a:p>
            <a:pPr marL="342900" indent="-342900"/>
            <a:endParaRPr lang="en-US" sz="1200" dirty="0">
              <a:latin typeface="Tahoma" pitchFamily="34" charset="0"/>
              <a:ea typeface="Tahoma" pitchFamily="34" charset="0"/>
              <a:cs typeface="Tahoma" pitchFamily="34" charset="0"/>
            </a:endParaRPr>
          </a:p>
          <a:p>
            <a:pPr marL="342900" indent="-342900"/>
            <a:endParaRPr lang="en-US" sz="1100" dirty="0">
              <a:latin typeface="Tahoma" pitchFamily="34" charset="0"/>
              <a:ea typeface="Tahoma" pitchFamily="34" charset="0"/>
              <a:cs typeface="Tahoma" pitchFamily="34" charset="0"/>
            </a:endParaRPr>
          </a:p>
          <a:p>
            <a:pPr marL="342900" indent="-342900"/>
            <a:r>
              <a:rPr lang="en-US" sz="1100" dirty="0">
                <a:latin typeface="Tahoma" pitchFamily="34" charset="0"/>
                <a:ea typeface="Tahoma" pitchFamily="34" charset="0"/>
                <a:cs typeface="Tahoma" pitchFamily="34" charset="0"/>
              </a:rPr>
              <a:t>Write </a:t>
            </a:r>
            <a:r>
              <a:rPr lang="en-US" sz="1100" b="1" dirty="0">
                <a:latin typeface="Tahoma" pitchFamily="34" charset="0"/>
                <a:ea typeface="Tahoma" pitchFamily="34" charset="0"/>
                <a:cs typeface="Tahoma" pitchFamily="34" charset="0"/>
              </a:rPr>
              <a:t>200-250 words.</a:t>
            </a:r>
          </a:p>
          <a:p>
            <a:pPr marL="342900" indent="-342900"/>
            <a:r>
              <a:rPr lang="en-US" sz="1100" dirty="0">
                <a:latin typeface="Tahoma" pitchFamily="34" charset="0"/>
                <a:ea typeface="Tahoma" pitchFamily="34" charset="0"/>
                <a:cs typeface="Tahoma" pitchFamily="34" charset="0"/>
              </a:rPr>
              <a:t>Use the following plan:</a:t>
            </a:r>
          </a:p>
          <a:p>
            <a:pPr marL="342900" indent="-342900"/>
            <a:r>
              <a:rPr lang="ru-RU" sz="11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make an opening statement on the subject of the </a:t>
            </a:r>
            <a:endParaRPr lang="ru-RU" sz="1100" dirty="0">
              <a:latin typeface="Tahoma" pitchFamily="34" charset="0"/>
              <a:ea typeface="Tahoma" pitchFamily="34" charset="0"/>
              <a:cs typeface="Tahoma" pitchFamily="34" charset="0"/>
            </a:endParaRPr>
          </a:p>
          <a:p>
            <a:pPr marL="342900" indent="-342900"/>
            <a:r>
              <a:rPr lang="en-US" sz="1100" dirty="0">
                <a:latin typeface="Tahoma" pitchFamily="34" charset="0"/>
                <a:ea typeface="Tahoma" pitchFamily="34" charset="0"/>
                <a:cs typeface="Tahoma" pitchFamily="34" charset="0"/>
              </a:rPr>
              <a:t>project;</a:t>
            </a:r>
          </a:p>
          <a:p>
            <a:pPr marL="342900" indent="-342900"/>
            <a:r>
              <a:rPr lang="en-US" sz="1100" dirty="0">
                <a:latin typeface="Tahoma" pitchFamily="34" charset="0"/>
                <a:ea typeface="Tahoma" pitchFamily="34" charset="0"/>
                <a:cs typeface="Tahoma" pitchFamily="34" charset="0"/>
              </a:rPr>
              <a:t>- select and report 2-3 facts;</a:t>
            </a:r>
          </a:p>
          <a:p>
            <a:pPr marL="342900" indent="-342900"/>
            <a:r>
              <a:rPr lang="en-US" sz="1100" dirty="0">
                <a:latin typeface="Tahoma" pitchFamily="34" charset="0"/>
                <a:ea typeface="Tahoma" pitchFamily="34" charset="0"/>
                <a:cs typeface="Tahoma" pitchFamily="34" charset="0"/>
              </a:rPr>
              <a:t>- make 1-2 comparisons where relevant and give your comments;</a:t>
            </a:r>
          </a:p>
          <a:p>
            <a:pPr marL="342900" indent="-342900"/>
            <a:r>
              <a:rPr lang="en-US" sz="1100" dirty="0">
                <a:latin typeface="Tahoma" pitchFamily="34" charset="0"/>
                <a:ea typeface="Tahoma" pitchFamily="34" charset="0"/>
                <a:cs typeface="Tahoma" pitchFamily="34" charset="0"/>
              </a:rPr>
              <a:t>- outline a problem that can arise with visiting parties and suggest a way of solving it;</a:t>
            </a:r>
          </a:p>
          <a:p>
            <a:pPr marL="342900" indent="-342900"/>
            <a:r>
              <a:rPr lang="en-US" sz="1100" dirty="0">
                <a:latin typeface="Tahoma" pitchFamily="34" charset="0"/>
                <a:ea typeface="Tahoma" pitchFamily="34" charset="0"/>
                <a:cs typeface="Tahoma" pitchFamily="34" charset="0"/>
              </a:rPr>
              <a:t>- conclude by giving and explaining your opinion on the importance of having a rest in </a:t>
            </a:r>
          </a:p>
          <a:p>
            <a:pPr marL="342900" indent="-342900"/>
            <a:r>
              <a:rPr lang="en-US" sz="1100" dirty="0">
                <a:latin typeface="Tahoma" pitchFamily="34" charset="0"/>
                <a:ea typeface="Tahoma" pitchFamily="34" charset="0"/>
                <a:cs typeface="Tahoma" pitchFamily="34" charset="0"/>
              </a:rPr>
              <a:t>teenagers’ lives.</a:t>
            </a:r>
            <a:endParaRPr lang="ru-RU" sz="1100" dirty="0">
              <a:latin typeface="Tahoma" pitchFamily="34" charset="0"/>
              <a:ea typeface="Tahoma" pitchFamily="34" charset="0"/>
              <a:cs typeface="Tahoma" pitchFamily="34" charset="0"/>
            </a:endParaRPr>
          </a:p>
        </p:txBody>
      </p:sp>
      <p:pic>
        <p:nvPicPr>
          <p:cNvPr id="9" name="Picture 3" descr="C:\Users\marin\Downloads\snapedit_1692618852259.jpeg"/>
          <p:cNvPicPr>
            <a:picLocks noChangeAspect="1" noChangeArrowheads="1"/>
          </p:cNvPicPr>
          <p:nvPr/>
        </p:nvPicPr>
        <p:blipFill>
          <a:blip r:embed="rId3" cstate="print">
            <a:duotone>
              <a:schemeClr val="accent5">
                <a:shade val="45000"/>
                <a:satMod val="135000"/>
              </a:schemeClr>
              <a:prstClr val="white"/>
            </a:duotone>
          </a:blip>
          <a:srcRect l="2381" t="2273" r="1850" b="2273"/>
          <a:stretch>
            <a:fillRect/>
          </a:stretch>
        </p:blipFill>
        <p:spPr bwMode="auto">
          <a:xfrm>
            <a:off x="3714752" y="4857752"/>
            <a:ext cx="3000396" cy="3204000"/>
          </a:xfrm>
          <a:prstGeom prst="rect">
            <a:avLst/>
          </a:prstGeom>
          <a:noFill/>
        </p:spPr>
      </p:pic>
      <p:sp>
        <p:nvSpPr>
          <p:cNvPr id="10" name="TextBox 9"/>
          <p:cNvSpPr txBox="1"/>
          <p:nvPr/>
        </p:nvSpPr>
        <p:spPr>
          <a:xfrm>
            <a:off x="4000504" y="4857752"/>
            <a:ext cx="2714644" cy="3277820"/>
          </a:xfrm>
          <a:prstGeom prst="rect">
            <a:avLst/>
          </a:prstGeom>
          <a:noFill/>
        </p:spPr>
        <p:txBody>
          <a:bodyPr wrap="square" rtlCol="0">
            <a:spAutoFit/>
          </a:bodyPr>
          <a:lstStyle/>
          <a:p>
            <a:pPr algn="just">
              <a:spcAft>
                <a:spcPts val="600"/>
              </a:spcAft>
              <a:buFont typeface="Wingdings" pitchFamily="2" charset="2"/>
              <a:buChar char="ü"/>
            </a:pPr>
            <a:r>
              <a:rPr lang="ru-RU" sz="1100" b="1" dirty="0">
                <a:latin typeface="Tahoma" pitchFamily="34" charset="0"/>
                <a:ea typeface="Tahoma" pitchFamily="34" charset="0"/>
                <a:cs typeface="Tahoma" pitchFamily="34" charset="0"/>
              </a:rPr>
              <a:t> </a:t>
            </a:r>
            <a:r>
              <a:rPr lang="ru-RU" sz="1100" b="1" u="sng" dirty="0">
                <a:latin typeface="Tahoma" pitchFamily="34" charset="0"/>
                <a:ea typeface="Tahoma" pitchFamily="34" charset="0"/>
                <a:cs typeface="Tahoma" pitchFamily="34" charset="0"/>
              </a:rPr>
              <a:t>Стиль эссе </a:t>
            </a:r>
            <a:r>
              <a:rPr lang="ru-RU" sz="1100" dirty="0">
                <a:latin typeface="Tahoma" pitchFamily="34" charset="0"/>
                <a:ea typeface="Tahoma" pitchFamily="34" charset="0"/>
                <a:cs typeface="Tahoma" pitchFamily="34" charset="0"/>
              </a:rPr>
              <a:t>– нейтральный</a:t>
            </a:r>
            <a:r>
              <a:rPr lang="en-US" sz="1100" dirty="0">
                <a:latin typeface="Tahoma" pitchFamily="34" charset="0"/>
                <a:ea typeface="Tahoma" pitchFamily="34" charset="0"/>
                <a:cs typeface="Tahoma" pitchFamily="34" charset="0"/>
              </a:rPr>
              <a:t> (</a:t>
            </a:r>
            <a:r>
              <a:rPr lang="ru-RU" sz="1100" dirty="0" err="1">
                <a:latin typeface="Tahoma" pitchFamily="34" charset="0"/>
                <a:ea typeface="Tahoma" pitchFamily="34" charset="0"/>
                <a:cs typeface="Tahoma" pitchFamily="34" charset="0"/>
              </a:rPr>
              <a:t>без-эмоциональный</a:t>
            </a:r>
            <a:r>
              <a:rPr lang="en-US" sz="1100" dirty="0">
                <a:latin typeface="Tahoma" pitchFamily="34" charset="0"/>
                <a:ea typeface="Tahoma" pitchFamily="34" charset="0"/>
                <a:cs typeface="Tahoma" pitchFamily="34" charset="0"/>
              </a:rPr>
              <a:t>)</a:t>
            </a:r>
            <a:r>
              <a:rPr lang="ru-RU" sz="1100" dirty="0">
                <a:latin typeface="Tahoma" pitchFamily="34" charset="0"/>
                <a:ea typeface="Tahoma" pitchFamily="34" charset="0"/>
                <a:cs typeface="Tahoma" pitchFamily="34" charset="0"/>
              </a:rPr>
              <a:t>: </a:t>
            </a:r>
            <a:endParaRPr lang="en-US" sz="1100" dirty="0">
              <a:latin typeface="Tahoma" pitchFamily="34" charset="0"/>
              <a:ea typeface="Tahoma" pitchFamily="34" charset="0"/>
              <a:cs typeface="Tahoma" pitchFamily="34" charset="0"/>
            </a:endParaRPr>
          </a:p>
          <a:p>
            <a:pPr algn="just">
              <a:spcAft>
                <a:spcPts val="600"/>
              </a:spcAft>
              <a:buFontTx/>
              <a:buChar char="-"/>
            </a:pPr>
            <a:r>
              <a:rPr lang="ru-RU" sz="1100" dirty="0">
                <a:latin typeface="Tahoma" pitchFamily="34" charset="0"/>
                <a:ea typeface="Tahoma" pitchFamily="34" charset="0"/>
                <a:cs typeface="Tahoma" pitchFamily="34" charset="0"/>
              </a:rPr>
              <a:t> </a:t>
            </a:r>
            <a:r>
              <a:rPr lang="ru-RU" sz="1100" u="sng" dirty="0">
                <a:latin typeface="Tahoma" pitchFamily="34" charset="0"/>
                <a:ea typeface="Tahoma" pitchFamily="34" charset="0"/>
                <a:cs typeface="Tahoma" pitchFamily="34" charset="0"/>
              </a:rPr>
              <a:t>полные формы</a:t>
            </a:r>
            <a:r>
              <a:rPr lang="ru-RU" sz="11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do not like</a:t>
            </a:r>
            <a:r>
              <a:rPr lang="ru-RU" sz="1100" dirty="0">
                <a:latin typeface="Tahoma" pitchFamily="34" charset="0"/>
                <a:ea typeface="Tahoma" pitchFamily="34" charset="0"/>
                <a:cs typeface="Tahoma" pitchFamily="34" charset="0"/>
              </a:rPr>
              <a:t>)</a:t>
            </a:r>
            <a:r>
              <a:rPr lang="en-US" sz="1100" dirty="0">
                <a:latin typeface="Tahoma" pitchFamily="34" charset="0"/>
                <a:ea typeface="Tahoma" pitchFamily="34" charset="0"/>
                <a:cs typeface="Tahoma" pitchFamily="34" charset="0"/>
              </a:rPr>
              <a:t>. </a:t>
            </a:r>
            <a:r>
              <a:rPr lang="ru-RU" sz="1100" dirty="0">
                <a:latin typeface="Tahoma" pitchFamily="34" charset="0"/>
                <a:ea typeface="Tahoma" pitchFamily="34" charset="0"/>
                <a:cs typeface="Tahoma" pitchFamily="34" charset="0"/>
              </a:rPr>
              <a:t>Исключение - </a:t>
            </a:r>
            <a:r>
              <a:rPr lang="en-US" sz="1100" dirty="0">
                <a:latin typeface="Tahoma" pitchFamily="34" charset="0"/>
                <a:ea typeface="Tahoma" pitchFamily="34" charset="0"/>
                <a:cs typeface="Tahoma" pitchFamily="34" charset="0"/>
              </a:rPr>
              <a:t>needn’t</a:t>
            </a:r>
          </a:p>
          <a:p>
            <a:pPr algn="just">
              <a:spcAft>
                <a:spcPts val="600"/>
              </a:spcAft>
              <a:buFontTx/>
              <a:buChar char="-"/>
            </a:pPr>
            <a:r>
              <a:rPr lang="ru-RU" sz="1100" dirty="0">
                <a:latin typeface="Tahoma" pitchFamily="34" charset="0"/>
                <a:ea typeface="Tahoma" pitchFamily="34" charset="0"/>
                <a:cs typeface="Tahoma" pitchFamily="34" charset="0"/>
              </a:rPr>
              <a:t> </a:t>
            </a:r>
            <a:r>
              <a:rPr lang="ru-RU" sz="1100" u="sng" dirty="0">
                <a:latin typeface="Tahoma" pitchFamily="34" charset="0"/>
                <a:ea typeface="Tahoma" pitchFamily="34" charset="0"/>
                <a:cs typeface="Tahoma" pitchFamily="34" charset="0"/>
              </a:rPr>
              <a:t>отсутствует сниженная лексика</a:t>
            </a:r>
            <a:r>
              <a:rPr lang="ru-RU" sz="1100" dirty="0">
                <a:latin typeface="Tahoma" pitchFamily="34" charset="0"/>
                <a:ea typeface="Tahoma" pitchFamily="34" charset="0"/>
                <a:cs typeface="Tahoma" pitchFamily="34" charset="0"/>
              </a:rPr>
              <a:t>: сленг и разговорные слова (</a:t>
            </a:r>
            <a:r>
              <a:rPr lang="en-US" sz="1100" dirty="0">
                <a:latin typeface="Tahoma" pitchFamily="34" charset="0"/>
                <a:ea typeface="Tahoma" pitchFamily="34" charset="0"/>
                <a:cs typeface="Tahoma" pitchFamily="34" charset="0"/>
              </a:rPr>
              <a:t>hang out, jump in, crush on </a:t>
            </a:r>
            <a:r>
              <a:rPr lang="en-US" sz="1100" dirty="0" err="1">
                <a:latin typeface="Tahoma" pitchFamily="34" charset="0"/>
                <a:ea typeface="Tahoma" pitchFamily="34" charset="0"/>
                <a:cs typeface="Tahoma" pitchFamily="34" charset="0"/>
              </a:rPr>
              <a:t>sb</a:t>
            </a:r>
            <a:r>
              <a:rPr lang="en-US" sz="1100" dirty="0">
                <a:latin typeface="Tahoma" pitchFamily="34" charset="0"/>
                <a:ea typeface="Tahoma" pitchFamily="34" charset="0"/>
                <a:cs typeface="Tahoma" pitchFamily="34" charset="0"/>
              </a:rPr>
              <a:t>, Let’s, ‘</a:t>
            </a:r>
            <a:r>
              <a:rPr lang="en-US" sz="1100" dirty="0" err="1">
                <a:latin typeface="Tahoma" pitchFamily="34" charset="0"/>
                <a:ea typeface="Tahoma" pitchFamily="34" charset="0"/>
                <a:cs typeface="Tahoma" pitchFamily="34" charset="0"/>
              </a:rPr>
              <a:t>cos</a:t>
            </a:r>
            <a:r>
              <a:rPr lang="en-US" sz="1100" dirty="0">
                <a:latin typeface="Tahoma" pitchFamily="34" charset="0"/>
                <a:ea typeface="Tahoma" pitchFamily="34" charset="0"/>
                <a:cs typeface="Tahoma" pitchFamily="34" charset="0"/>
              </a:rPr>
              <a:t>, bro, dude</a:t>
            </a:r>
            <a:r>
              <a:rPr lang="ru-RU" sz="1100" dirty="0">
                <a:latin typeface="Tahoma" pitchFamily="34" charset="0"/>
                <a:ea typeface="Tahoma" pitchFamily="34" charset="0"/>
                <a:cs typeface="Tahoma" pitchFamily="34" charset="0"/>
              </a:rPr>
              <a:t>)</a:t>
            </a:r>
            <a:r>
              <a:rPr lang="en-US" sz="1100" dirty="0">
                <a:latin typeface="Tahoma" pitchFamily="34" charset="0"/>
                <a:ea typeface="Tahoma" pitchFamily="34" charset="0"/>
                <a:cs typeface="Tahoma" pitchFamily="34" charset="0"/>
              </a:rPr>
              <a:t> (</a:t>
            </a:r>
            <a:r>
              <a:rPr lang="ru-RU" sz="1100" dirty="0">
                <a:latin typeface="Tahoma" pitchFamily="34" charset="0"/>
                <a:ea typeface="Tahoma" pitchFamily="34" charset="0"/>
                <a:cs typeface="Tahoma" pitchFamily="34" charset="0"/>
              </a:rPr>
              <a:t>в словаре:</a:t>
            </a:r>
            <a:r>
              <a:rPr lang="en-US" sz="1100" i="1" dirty="0">
                <a:latin typeface="Tahoma" pitchFamily="34" charset="0"/>
                <a:ea typeface="Tahoma" pitchFamily="34" charset="0"/>
                <a:cs typeface="Tahoma" pitchFamily="34" charset="0"/>
              </a:rPr>
              <a:t> informal, inf. – </a:t>
            </a:r>
            <a:r>
              <a:rPr lang="ru-RU" sz="1100" i="1" dirty="0">
                <a:latin typeface="Tahoma" pitchFamily="34" charset="0"/>
                <a:ea typeface="Tahoma" pitchFamily="34" charset="0"/>
                <a:cs typeface="Tahoma" pitchFamily="34" charset="0"/>
              </a:rPr>
              <a:t>неформальный стиль</a:t>
            </a:r>
            <a:r>
              <a:rPr lang="en-US" sz="1100" dirty="0">
                <a:latin typeface="Tahoma" pitchFamily="34" charset="0"/>
                <a:ea typeface="Tahoma" pitchFamily="34" charset="0"/>
                <a:cs typeface="Tahoma" pitchFamily="34" charset="0"/>
              </a:rPr>
              <a:t>)</a:t>
            </a:r>
            <a:r>
              <a:rPr lang="ru-RU" sz="1100" dirty="0">
                <a:latin typeface="Tahoma" pitchFamily="34" charset="0"/>
                <a:ea typeface="Tahoma" pitchFamily="34" charset="0"/>
                <a:cs typeface="Tahoma" pitchFamily="34" charset="0"/>
              </a:rPr>
              <a:t>,</a:t>
            </a:r>
            <a:r>
              <a:rPr lang="en-US" sz="1100" dirty="0">
                <a:latin typeface="Tahoma" pitchFamily="34" charset="0"/>
                <a:ea typeface="Tahoma" pitchFamily="34" charset="0"/>
                <a:cs typeface="Tahoma" pitchFamily="34" charset="0"/>
              </a:rPr>
              <a:t> </a:t>
            </a:r>
            <a:r>
              <a:rPr lang="ru-RU" sz="1100" dirty="0">
                <a:latin typeface="Tahoma" pitchFamily="34" charset="0"/>
                <a:ea typeface="Tahoma" pitchFamily="34" charset="0"/>
                <a:cs typeface="Tahoma" pitchFamily="34" charset="0"/>
              </a:rPr>
              <a:t> идиомы</a:t>
            </a:r>
            <a:r>
              <a:rPr lang="en-US" sz="1100" dirty="0">
                <a:latin typeface="Tahoma" pitchFamily="34" charset="0"/>
                <a:ea typeface="Tahoma" pitchFamily="34" charset="0"/>
                <a:cs typeface="Tahoma" pitchFamily="34" charset="0"/>
              </a:rPr>
              <a:t> (at all costs, to rain cats and dogs)</a:t>
            </a:r>
            <a:endParaRPr lang="ru-RU" sz="1100" dirty="0">
              <a:latin typeface="Tahoma" pitchFamily="34" charset="0"/>
              <a:ea typeface="Tahoma" pitchFamily="34" charset="0"/>
              <a:cs typeface="Tahoma" pitchFamily="34" charset="0"/>
            </a:endParaRPr>
          </a:p>
          <a:p>
            <a:pPr algn="just">
              <a:spcAft>
                <a:spcPts val="600"/>
              </a:spcAft>
              <a:buFontTx/>
              <a:buChar char="-"/>
            </a:pPr>
            <a:r>
              <a:rPr lang="ru-RU" sz="1100" dirty="0">
                <a:latin typeface="Tahoma" pitchFamily="34" charset="0"/>
                <a:ea typeface="Tahoma" pitchFamily="34" charset="0"/>
                <a:cs typeface="Tahoma" pitchFamily="34" charset="0"/>
              </a:rPr>
              <a:t> </a:t>
            </a:r>
            <a:r>
              <a:rPr lang="ru-RU" sz="1100" u="sng" dirty="0">
                <a:latin typeface="Tahoma" pitchFamily="34" charset="0"/>
                <a:ea typeface="Tahoma" pitchFamily="34" charset="0"/>
                <a:cs typeface="Tahoma" pitchFamily="34" charset="0"/>
              </a:rPr>
              <a:t>отсутствуют</a:t>
            </a:r>
            <a:r>
              <a:rPr lang="ru-RU" sz="1100" dirty="0">
                <a:latin typeface="Tahoma" pitchFamily="34" charset="0"/>
                <a:ea typeface="Tahoma" pitchFamily="34" charset="0"/>
                <a:cs typeface="Tahoma" pitchFamily="34" charset="0"/>
              </a:rPr>
              <a:t> риторические вопросы и восклицания</a:t>
            </a:r>
          </a:p>
          <a:p>
            <a:pPr algn="just">
              <a:spcAft>
                <a:spcPts val="600"/>
              </a:spcAft>
              <a:buFontTx/>
              <a:buChar char="-"/>
            </a:pPr>
            <a:r>
              <a:rPr lang="ru-RU" sz="1100" dirty="0">
                <a:latin typeface="Tahoma" pitchFamily="34" charset="0"/>
                <a:ea typeface="Tahoma" pitchFamily="34" charset="0"/>
                <a:cs typeface="Tahoma" pitchFamily="34" charset="0"/>
              </a:rPr>
              <a:t> </a:t>
            </a:r>
            <a:r>
              <a:rPr lang="ru-RU" sz="1100" u="sng" dirty="0">
                <a:latin typeface="Tahoma" pitchFamily="34" charset="0"/>
                <a:ea typeface="Tahoma" pitchFamily="34" charset="0"/>
                <a:cs typeface="Tahoma" pitchFamily="34" charset="0"/>
              </a:rPr>
              <a:t>избегаем</a:t>
            </a:r>
            <a:r>
              <a:rPr lang="ru-RU" sz="1100" dirty="0">
                <a:latin typeface="Tahoma" pitchFamily="34" charset="0"/>
                <a:ea typeface="Tahoma" pitchFamily="34" charset="0"/>
                <a:cs typeface="Tahoma" pitchFamily="34" charset="0"/>
              </a:rPr>
              <a:t> широкое обобщение (</a:t>
            </a:r>
            <a:r>
              <a:rPr lang="en-US" sz="1100" dirty="0">
                <a:latin typeface="Tahoma" pitchFamily="34" charset="0"/>
                <a:ea typeface="Tahoma" pitchFamily="34" charset="0"/>
                <a:cs typeface="Tahoma" pitchFamily="34" charset="0"/>
              </a:rPr>
              <a:t>all people like rock music</a:t>
            </a:r>
            <a:r>
              <a:rPr lang="ru-RU" sz="1100" dirty="0">
                <a:latin typeface="Tahoma" pitchFamily="34" charset="0"/>
                <a:ea typeface="Tahoma" pitchFamily="34" charset="0"/>
                <a:cs typeface="Tahoma" pitchFamily="34" charset="0"/>
              </a:rPr>
              <a:t>)</a:t>
            </a:r>
            <a:r>
              <a:rPr lang="en-US" sz="1100" dirty="0">
                <a:latin typeface="Tahoma" pitchFamily="34" charset="0"/>
                <a:ea typeface="Tahoma" pitchFamily="34" charset="0"/>
                <a:cs typeface="Tahoma" pitchFamily="34" charset="0"/>
              </a:rPr>
              <a:t>, </a:t>
            </a:r>
            <a:r>
              <a:rPr lang="ru-RU" sz="1100" dirty="0">
                <a:latin typeface="Tahoma" pitchFamily="34" charset="0"/>
                <a:ea typeface="Tahoma" pitchFamily="34" charset="0"/>
                <a:cs typeface="Tahoma" pitchFamily="34" charset="0"/>
              </a:rPr>
              <a:t>используем гипотетические высказывания (</a:t>
            </a:r>
            <a:r>
              <a:rPr lang="en-US" sz="1100" dirty="0">
                <a:latin typeface="Tahoma" pitchFamily="34" charset="0"/>
                <a:ea typeface="Tahoma" pitchFamily="34" charset="0"/>
                <a:cs typeface="Tahoma" pitchFamily="34" charset="0"/>
              </a:rPr>
              <a:t>people may like rock music</a:t>
            </a:r>
            <a:r>
              <a:rPr lang="ru-RU" sz="1100" dirty="0">
                <a:latin typeface="Tahoma" pitchFamily="34" charset="0"/>
                <a:ea typeface="Tahoma" pitchFamily="34" charset="0"/>
                <a:cs typeface="Tahoma" pitchFamily="34" charset="0"/>
              </a:rPr>
              <a:t>)</a:t>
            </a:r>
          </a:p>
        </p:txBody>
      </p:sp>
      <p:sp>
        <p:nvSpPr>
          <p:cNvPr id="15" name="Прямоугольник 14"/>
          <p:cNvSpPr/>
          <p:nvPr/>
        </p:nvSpPr>
        <p:spPr>
          <a:xfrm>
            <a:off x="214290" y="4286248"/>
            <a:ext cx="285752" cy="28575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3" name="TextBox 12"/>
          <p:cNvSpPr txBox="1"/>
          <p:nvPr/>
        </p:nvSpPr>
        <p:spPr>
          <a:xfrm>
            <a:off x="0" y="4286248"/>
            <a:ext cx="571480" cy="276999"/>
          </a:xfrm>
          <a:prstGeom prst="rect">
            <a:avLst/>
          </a:prstGeom>
          <a:noFill/>
        </p:spPr>
        <p:txBody>
          <a:bodyPr wrap="square" rtlCol="0">
            <a:spAutoFit/>
          </a:bodyPr>
          <a:lstStyle/>
          <a:p>
            <a:r>
              <a:rPr lang="en-US" sz="1200" b="1" dirty="0">
                <a:latin typeface="Tahoma" pitchFamily="34" charset="0"/>
                <a:ea typeface="Tahoma" pitchFamily="34" charset="0"/>
                <a:cs typeface="Tahoma" pitchFamily="34" charset="0"/>
              </a:rPr>
              <a:t>    3</a:t>
            </a:r>
            <a:r>
              <a:rPr lang="ru-RU" sz="1200" b="1" dirty="0">
                <a:latin typeface="Tahoma" pitchFamily="34" charset="0"/>
                <a:ea typeface="Tahoma" pitchFamily="34" charset="0"/>
                <a:cs typeface="Tahoma" pitchFamily="34" charset="0"/>
              </a:rPr>
              <a:t>8</a:t>
            </a:r>
          </a:p>
        </p:txBody>
      </p:sp>
      <p:graphicFrame>
        <p:nvGraphicFramePr>
          <p:cNvPr id="16" name="Таблица 15"/>
          <p:cNvGraphicFramePr>
            <a:graphicFrameLocks noGrp="1"/>
          </p:cNvGraphicFramePr>
          <p:nvPr>
            <p:extLst>
              <p:ext uri="{D42A27DB-BD31-4B8C-83A1-F6EECF244321}">
                <p14:modId xmlns:p14="http://schemas.microsoft.com/office/powerpoint/2010/main" val="1652023921"/>
              </p:ext>
            </p:extLst>
          </p:nvPr>
        </p:nvGraphicFramePr>
        <p:xfrm>
          <a:off x="214290" y="4857752"/>
          <a:ext cx="3500462" cy="2148840"/>
        </p:xfrm>
        <a:graphic>
          <a:graphicData uri="http://schemas.openxmlformats.org/drawingml/2006/table">
            <a:tbl>
              <a:tblPr firstRow="1" bandRow="1">
                <a:tableStyleId>{5C22544A-7EE6-4342-B048-85BDC9FD1C3A}</a:tableStyleId>
              </a:tblPr>
              <a:tblGrid>
                <a:gridCol w="2085382">
                  <a:extLst>
                    <a:ext uri="{9D8B030D-6E8A-4147-A177-3AD203B41FA5}">
                      <a16:colId xmlns:a16="http://schemas.microsoft.com/office/drawing/2014/main" xmlns="" val="20000"/>
                    </a:ext>
                  </a:extLst>
                </a:gridCol>
                <a:gridCol w="1415080">
                  <a:extLst>
                    <a:ext uri="{9D8B030D-6E8A-4147-A177-3AD203B41FA5}">
                      <a16:colId xmlns:a16="http://schemas.microsoft.com/office/drawing/2014/main" xmlns="" val="20001"/>
                    </a:ext>
                  </a:extLst>
                </a:gridCol>
              </a:tblGrid>
              <a:tr h="357190">
                <a:tc gridSpan="2">
                  <a:txBody>
                    <a:bodyPr/>
                    <a:lstStyle/>
                    <a:p>
                      <a:pPr algn="ctr"/>
                      <a:r>
                        <a:rPr lang="en-US" sz="1100" dirty="0">
                          <a:solidFill>
                            <a:schemeClr val="tx1"/>
                          </a:solidFill>
                          <a:latin typeface="Tahoma" pitchFamily="34" charset="0"/>
                          <a:ea typeface="Tahoma" pitchFamily="34" charset="0"/>
                          <a:cs typeface="Tahoma" pitchFamily="34" charset="0"/>
                        </a:rPr>
                        <a:t>The survey question:</a:t>
                      </a:r>
                    </a:p>
                    <a:p>
                      <a:pPr algn="ctr"/>
                      <a:r>
                        <a:rPr lang="en-US" sz="1100" b="1" dirty="0">
                          <a:solidFill>
                            <a:schemeClr val="tx1"/>
                          </a:solidFill>
                          <a:latin typeface="Tahoma" pitchFamily="34" charset="0"/>
                          <a:ea typeface="Tahoma" pitchFamily="34" charset="0"/>
                          <a:cs typeface="Tahoma" pitchFamily="34" charset="0"/>
                        </a:rPr>
                        <a:t> Why</a:t>
                      </a:r>
                      <a:r>
                        <a:rPr lang="en-US" sz="1100" b="1" baseline="0" dirty="0">
                          <a:solidFill>
                            <a:schemeClr val="tx1"/>
                          </a:solidFill>
                          <a:latin typeface="Tahoma" pitchFamily="34" charset="0"/>
                          <a:ea typeface="Tahoma" pitchFamily="34" charset="0"/>
                          <a:cs typeface="Tahoma" pitchFamily="34" charset="0"/>
                        </a:rPr>
                        <a:t> do you go to the parties?</a:t>
                      </a:r>
                      <a:endParaRPr lang="ru-RU"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359098">
                <a:tc>
                  <a:txBody>
                    <a:bodyPr/>
                    <a:lstStyle/>
                    <a:p>
                      <a:pPr algn="ctr"/>
                      <a:r>
                        <a:rPr lang="en-US" sz="1100" b="1" dirty="0">
                          <a:solidFill>
                            <a:schemeClr val="tx1"/>
                          </a:solidFill>
                          <a:latin typeface="Tahoma" pitchFamily="34" charset="0"/>
                          <a:ea typeface="Tahoma" pitchFamily="34" charset="0"/>
                          <a:cs typeface="Tahoma" pitchFamily="34" charset="0"/>
                        </a:rPr>
                        <a:t>Reasons</a:t>
                      </a:r>
                      <a:endParaRPr lang="ru-RU" sz="1100" b="1"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Tahoma" pitchFamily="34" charset="0"/>
                          <a:ea typeface="Tahoma" pitchFamily="34" charset="0"/>
                          <a:cs typeface="Tahoma" pitchFamily="34" charset="0"/>
                        </a:rPr>
                        <a:t>Number of respondents (%)</a:t>
                      </a:r>
                      <a:endParaRPr lang="ru-RU" sz="1100" b="1"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16222">
                <a:tc>
                  <a:txBody>
                    <a:bodyPr/>
                    <a:lstStyle/>
                    <a:p>
                      <a:r>
                        <a:rPr lang="en-US" sz="1100" dirty="0">
                          <a:solidFill>
                            <a:schemeClr val="tx1"/>
                          </a:solidFill>
                          <a:latin typeface="Tahoma" pitchFamily="34" charset="0"/>
                          <a:ea typeface="Tahoma" pitchFamily="34" charset="0"/>
                          <a:cs typeface="Tahoma" pitchFamily="34" charset="0"/>
                        </a:rPr>
                        <a:t>To feel independent</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chemeClr val="tx1"/>
                          </a:solidFill>
                          <a:latin typeface="Tahoma" pitchFamily="34" charset="0"/>
                          <a:ea typeface="Tahoma" pitchFamily="34" charset="0"/>
                          <a:cs typeface="Tahoma" pitchFamily="34" charset="0"/>
                        </a:rPr>
                        <a:t>37</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218130">
                <a:tc>
                  <a:txBody>
                    <a:bodyPr/>
                    <a:lstStyle/>
                    <a:p>
                      <a:r>
                        <a:rPr lang="en-US" sz="1100" dirty="0">
                          <a:solidFill>
                            <a:schemeClr val="tx1"/>
                          </a:solidFill>
                          <a:latin typeface="Tahoma" pitchFamily="34" charset="0"/>
                          <a:ea typeface="Tahoma" pitchFamily="34" charset="0"/>
                          <a:cs typeface="Tahoma" pitchFamily="34" charset="0"/>
                        </a:rPr>
                        <a:t>To feel a part of a company</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chemeClr val="tx1"/>
                          </a:solidFill>
                          <a:latin typeface="Tahoma" pitchFamily="34" charset="0"/>
                          <a:ea typeface="Tahoma" pitchFamily="34" charset="0"/>
                          <a:cs typeface="Tahoma" pitchFamily="34" charset="0"/>
                        </a:rPr>
                        <a:t>24</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44802">
                <a:tc>
                  <a:txBody>
                    <a:bodyPr/>
                    <a:lstStyle/>
                    <a:p>
                      <a:r>
                        <a:rPr lang="en-US" sz="1100" dirty="0">
                          <a:solidFill>
                            <a:schemeClr val="tx1"/>
                          </a:solidFill>
                          <a:latin typeface="Tahoma" pitchFamily="34" charset="0"/>
                          <a:ea typeface="Tahoma" pitchFamily="34" charset="0"/>
                          <a:cs typeface="Tahoma" pitchFamily="34" charset="0"/>
                        </a:rPr>
                        <a:t>To find a girlfriend/boyfriend</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chemeClr val="tx1"/>
                          </a:solidFill>
                          <a:latin typeface="Tahoma" pitchFamily="34" charset="0"/>
                          <a:ea typeface="Tahoma" pitchFamily="34" charset="0"/>
                          <a:cs typeface="Tahoma" pitchFamily="34" charset="0"/>
                        </a:rPr>
                        <a:t>20</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175272">
                <a:tc>
                  <a:txBody>
                    <a:bodyPr/>
                    <a:lstStyle/>
                    <a:p>
                      <a:r>
                        <a:rPr lang="en-US" sz="1100" dirty="0">
                          <a:solidFill>
                            <a:schemeClr val="tx1"/>
                          </a:solidFill>
                          <a:latin typeface="Tahoma" pitchFamily="34" charset="0"/>
                          <a:ea typeface="Tahoma" pitchFamily="34" charset="0"/>
                          <a:cs typeface="Tahoma" pitchFamily="34" charset="0"/>
                        </a:rPr>
                        <a:t>To meet peers</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chemeClr val="tx1"/>
                          </a:solidFill>
                          <a:latin typeface="Tahoma" pitchFamily="34" charset="0"/>
                          <a:ea typeface="Tahoma" pitchFamily="34" charset="0"/>
                          <a:cs typeface="Tahoma" pitchFamily="34" charset="0"/>
                        </a:rPr>
                        <a:t>10</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214314">
                <a:tc>
                  <a:txBody>
                    <a:bodyPr/>
                    <a:lstStyle/>
                    <a:p>
                      <a:r>
                        <a:rPr lang="en-US" sz="1100" dirty="0">
                          <a:solidFill>
                            <a:schemeClr val="tx1"/>
                          </a:solidFill>
                          <a:latin typeface="Tahoma" pitchFamily="34" charset="0"/>
                          <a:ea typeface="Tahoma" pitchFamily="34" charset="0"/>
                          <a:cs typeface="Tahoma" pitchFamily="34" charset="0"/>
                        </a:rPr>
                        <a:t>To dance and have fun</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100" dirty="0">
                          <a:solidFill>
                            <a:schemeClr val="tx1"/>
                          </a:solidFill>
                          <a:latin typeface="Tahoma" pitchFamily="34" charset="0"/>
                          <a:ea typeface="Tahoma" pitchFamily="34" charset="0"/>
                          <a:cs typeface="Tahoma" pitchFamily="34" charset="0"/>
                        </a:rPr>
                        <a:t>9</a:t>
                      </a: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bl>
          </a:graphicData>
        </a:graphic>
      </p:graphicFrame>
      <p:sp>
        <p:nvSpPr>
          <p:cNvPr id="3" name="Прямоугольный треугольник 2">
            <a:extLst>
              <a:ext uri="{FF2B5EF4-FFF2-40B4-BE49-F238E27FC236}">
                <a16:creationId xmlns:a16="http://schemas.microsoft.com/office/drawing/2014/main" xmlns="" id="{32E5F790-B7B7-6462-EED9-FDC439FC725A}"/>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313C178C-3C61-27AD-B292-FCC281633603}"/>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a:latin typeface="Tahoma" pitchFamily="34" charset="0"/>
                <a:ea typeface="Tahoma" pitchFamily="34" charset="0"/>
                <a:cs typeface="Tahoma" pitchFamily="34" charset="0"/>
              </a:rPr>
              <a:t> </a:t>
            </a:r>
            <a:r>
              <a:rPr lang="ru-RU" sz="140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48" name="TextBox 47"/>
          <p:cNvSpPr txBox="1"/>
          <p:nvPr/>
        </p:nvSpPr>
        <p:spPr>
          <a:xfrm>
            <a:off x="214290" y="428596"/>
            <a:ext cx="6357958" cy="538609"/>
          </a:xfrm>
          <a:prstGeom prst="rect">
            <a:avLst/>
          </a:prstGeom>
          <a:noFill/>
        </p:spPr>
        <p:txBody>
          <a:bodyPr wrap="square" rtlCol="0">
            <a:spAutoFit/>
          </a:bodyPr>
          <a:lstStyle/>
          <a:p>
            <a:pPr marL="342900" indent="-342900" algn="just">
              <a:spcAft>
                <a:spcPts val="600"/>
              </a:spcAft>
            </a:pPr>
            <a:endParaRPr lang="en-US" sz="1200" dirty="0">
              <a:latin typeface="Tahoma" pitchFamily="34" charset="0"/>
              <a:ea typeface="Tahoma" pitchFamily="34" charset="0"/>
              <a:cs typeface="Tahoma" pitchFamily="34" charset="0"/>
            </a:endParaRPr>
          </a:p>
          <a:p>
            <a:pPr marL="342900" indent="-342900" algn="just">
              <a:spcAft>
                <a:spcPts val="600"/>
              </a:spcAft>
            </a:pPr>
            <a:endParaRPr lang="en-US" sz="1200" dirty="0">
              <a:latin typeface="Tahoma" pitchFamily="34" charset="0"/>
              <a:ea typeface="Tahoma" pitchFamily="34" charset="0"/>
              <a:cs typeface="Tahoma" pitchFamily="34" charset="0"/>
            </a:endParaRPr>
          </a:p>
        </p:txBody>
      </p:sp>
      <p:sp>
        <p:nvSpPr>
          <p:cNvPr id="10" name="Прямоугольник 9"/>
          <p:cNvSpPr/>
          <p:nvPr/>
        </p:nvSpPr>
        <p:spPr>
          <a:xfrm>
            <a:off x="2071678" y="642910"/>
            <a:ext cx="2571768" cy="428628"/>
          </a:xfrm>
          <a:prstGeom prst="rect">
            <a:avLst/>
          </a:prstGeom>
          <a:solidFill>
            <a:schemeClr val="accent5">
              <a:lumMod val="40000"/>
              <a:lumOff val="60000"/>
            </a:schemeClr>
          </a:soli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p:cNvSpPr txBox="1"/>
          <p:nvPr/>
        </p:nvSpPr>
        <p:spPr>
          <a:xfrm>
            <a:off x="2214554" y="642910"/>
            <a:ext cx="2286016" cy="369332"/>
          </a:xfrm>
          <a:prstGeom prst="rect">
            <a:avLst/>
          </a:prstGeom>
          <a:noFill/>
        </p:spPr>
        <p:txBody>
          <a:bodyPr wrap="square" rtlCol="0">
            <a:spAutoFit/>
          </a:bodyPr>
          <a:lstStyle/>
          <a:p>
            <a:pPr algn="ctr"/>
            <a:r>
              <a:rPr lang="ru-RU" b="1" dirty="0">
                <a:latin typeface="Tahoma" pitchFamily="34" charset="0"/>
                <a:ea typeface="Tahoma" pitchFamily="34" charset="0"/>
                <a:cs typeface="Tahoma" pitchFamily="34" charset="0"/>
              </a:rPr>
              <a:t>РЕФЛЕКСИЯ</a:t>
            </a:r>
          </a:p>
        </p:txBody>
      </p:sp>
      <p:sp>
        <p:nvSpPr>
          <p:cNvPr id="13" name="TextBox 12"/>
          <p:cNvSpPr txBox="1"/>
          <p:nvPr/>
        </p:nvSpPr>
        <p:spPr>
          <a:xfrm>
            <a:off x="1071546" y="1214414"/>
            <a:ext cx="4786346" cy="307777"/>
          </a:xfrm>
          <a:prstGeom prst="rect">
            <a:avLst/>
          </a:prstGeom>
          <a:noFill/>
        </p:spPr>
        <p:txBody>
          <a:bodyPr wrap="square" rtlCol="0">
            <a:spAutoFit/>
          </a:bodyPr>
          <a:lstStyle/>
          <a:p>
            <a:pPr algn="ctr"/>
            <a:r>
              <a:rPr lang="ru-RU" sz="1400" b="1" dirty="0">
                <a:latin typeface="Tahoma" pitchFamily="34" charset="0"/>
                <a:ea typeface="Tahoma" pitchFamily="34" charset="0"/>
                <a:cs typeface="Tahoma" pitchFamily="34" charset="0"/>
              </a:rPr>
              <a:t>О чем важно помнить при написании эссе?</a:t>
            </a:r>
          </a:p>
        </p:txBody>
      </p:sp>
      <p:graphicFrame>
        <p:nvGraphicFramePr>
          <p:cNvPr id="14" name="Таблица 13"/>
          <p:cNvGraphicFramePr>
            <a:graphicFrameLocks noGrp="1"/>
          </p:cNvGraphicFramePr>
          <p:nvPr/>
        </p:nvGraphicFramePr>
        <p:xfrm>
          <a:off x="285728" y="1571604"/>
          <a:ext cx="6286544" cy="3037840"/>
        </p:xfrm>
        <a:graphic>
          <a:graphicData uri="http://schemas.openxmlformats.org/drawingml/2006/table">
            <a:tbl>
              <a:tblPr firstRow="1" bandRow="1">
                <a:tableStyleId>{5C22544A-7EE6-4342-B048-85BDC9FD1C3A}</a:tableStyleId>
              </a:tblPr>
              <a:tblGrid>
                <a:gridCol w="2071702">
                  <a:extLst>
                    <a:ext uri="{9D8B030D-6E8A-4147-A177-3AD203B41FA5}">
                      <a16:colId xmlns:a16="http://schemas.microsoft.com/office/drawing/2014/main" xmlns="" val="20000"/>
                    </a:ext>
                  </a:extLst>
                </a:gridCol>
                <a:gridCol w="4214842">
                  <a:extLst>
                    <a:ext uri="{9D8B030D-6E8A-4147-A177-3AD203B41FA5}">
                      <a16:colId xmlns:a16="http://schemas.microsoft.com/office/drawing/2014/main" xmlns="" val="20001"/>
                    </a:ext>
                  </a:extLst>
                </a:gridCol>
              </a:tblGrid>
              <a:tr h="370840">
                <a:tc>
                  <a:txBody>
                    <a:bodyPr/>
                    <a:lstStyle/>
                    <a:p>
                      <a:r>
                        <a:rPr lang="ru-RU" sz="1400" b="0" dirty="0">
                          <a:solidFill>
                            <a:schemeClr val="tx1"/>
                          </a:solidFill>
                          <a:latin typeface="Tahoma" pitchFamily="34" charset="0"/>
                          <a:ea typeface="Tahoma" pitchFamily="34" charset="0"/>
                          <a:cs typeface="Tahoma" pitchFamily="34" charset="0"/>
                        </a:rPr>
                        <a:t>Количество слов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ru-RU" sz="1400" b="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370840">
                <a:tc>
                  <a:txBody>
                    <a:bodyPr/>
                    <a:lstStyle/>
                    <a:p>
                      <a:r>
                        <a:rPr lang="ru-RU" sz="1400" dirty="0">
                          <a:solidFill>
                            <a:schemeClr val="tx1"/>
                          </a:solidFill>
                          <a:latin typeface="Tahoma" pitchFamily="34" charset="0"/>
                          <a:ea typeface="Tahoma" pitchFamily="34" charset="0"/>
                          <a:cs typeface="Tahoma" pitchFamily="34" charset="0"/>
                        </a:rPr>
                        <a:t>Абзацы</a:t>
                      </a:r>
                      <a:r>
                        <a:rPr lang="ru-RU" sz="1400" baseline="0" dirty="0">
                          <a:solidFill>
                            <a:schemeClr val="tx1"/>
                          </a:solidFill>
                          <a:latin typeface="Tahoma" pitchFamily="34" charset="0"/>
                          <a:ea typeface="Tahoma" pitchFamily="34" charset="0"/>
                          <a:cs typeface="Tahoma" pitchFamily="34" charset="0"/>
                        </a:rPr>
                        <a:t> </a:t>
                      </a:r>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a:solidFill>
                            <a:schemeClr val="tx1"/>
                          </a:solidFill>
                          <a:latin typeface="Tahoma" pitchFamily="34" charset="0"/>
                          <a:ea typeface="Tahoma" pitchFamily="34" charset="0"/>
                          <a:cs typeface="Tahoma" pitchFamily="34" charset="0"/>
                        </a:rPr>
                        <a:t>Вводные фразы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370840">
                <a:tc>
                  <a:txBody>
                    <a:bodyPr/>
                    <a:lstStyle/>
                    <a:p>
                      <a:r>
                        <a:rPr lang="ru-RU" sz="1400" dirty="0">
                          <a:solidFill>
                            <a:schemeClr val="tx1"/>
                          </a:solidFill>
                          <a:latin typeface="Tahoma" pitchFamily="34" charset="0"/>
                          <a:ea typeface="Tahoma" pitchFamily="34" charset="0"/>
                          <a:cs typeface="Tahoma" pitchFamily="34" charset="0"/>
                        </a:rPr>
                        <a:t>Категория людей, страна, тема проекта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70840">
                <a:tc>
                  <a:txBody>
                    <a:bodyPr/>
                    <a:lstStyle/>
                    <a:p>
                      <a:r>
                        <a:rPr lang="ru-RU" sz="1400" dirty="0">
                          <a:solidFill>
                            <a:schemeClr val="tx1"/>
                          </a:solidFill>
                          <a:latin typeface="Tahoma" pitchFamily="34" charset="0"/>
                          <a:ea typeface="Tahoma" pitchFamily="34" charset="0"/>
                          <a:cs typeface="Tahoma" pitchFamily="34" charset="0"/>
                        </a:rPr>
                        <a:t>Проблема + решение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370840">
                <a:tc>
                  <a:txBody>
                    <a:bodyPr/>
                    <a:lstStyle/>
                    <a:p>
                      <a:r>
                        <a:rPr lang="ru-RU" sz="1400">
                          <a:solidFill>
                            <a:schemeClr val="tx1"/>
                          </a:solidFill>
                          <a:latin typeface="Tahoma" pitchFamily="34" charset="0"/>
                          <a:ea typeface="Tahoma" pitchFamily="34" charset="0"/>
                          <a:cs typeface="Tahoma" pitchFamily="34" charset="0"/>
                        </a:rPr>
                        <a:t>Грамматика </a:t>
                      </a:r>
                    </a:p>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370840">
                <a:tc>
                  <a:txBody>
                    <a:bodyPr/>
                    <a:lstStyle/>
                    <a:p>
                      <a:r>
                        <a:rPr lang="ru-RU" sz="1400" dirty="0">
                          <a:solidFill>
                            <a:schemeClr val="tx1"/>
                          </a:solidFill>
                          <a:latin typeface="Tahoma" pitchFamily="34" charset="0"/>
                          <a:ea typeface="Tahoma" pitchFamily="34" charset="0"/>
                          <a:cs typeface="Tahoma" pitchFamily="34" charset="0"/>
                        </a:rPr>
                        <a:t>Стиль эссе, лексика</a:t>
                      </a:r>
                    </a:p>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bl>
          </a:graphicData>
        </a:graphic>
      </p:graphicFrame>
      <p:sp>
        <p:nvSpPr>
          <p:cNvPr id="16" name="TextBox 15"/>
          <p:cNvSpPr txBox="1"/>
          <p:nvPr/>
        </p:nvSpPr>
        <p:spPr>
          <a:xfrm>
            <a:off x="1285860" y="4786314"/>
            <a:ext cx="4500594" cy="523220"/>
          </a:xfrm>
          <a:prstGeom prst="rect">
            <a:avLst/>
          </a:prstGeom>
          <a:noFill/>
        </p:spPr>
        <p:txBody>
          <a:bodyPr wrap="square" rtlCol="0">
            <a:spAutoFit/>
          </a:bodyPr>
          <a:lstStyle/>
          <a:p>
            <a:pPr algn="ctr"/>
            <a:r>
              <a:rPr lang="ru-RU" sz="1400" b="1" dirty="0">
                <a:latin typeface="Tahoma" pitchFamily="34" charset="0"/>
                <a:ea typeface="Tahoma" pitchFamily="34" charset="0"/>
                <a:cs typeface="Tahoma" pitchFamily="34" charset="0"/>
              </a:rPr>
              <a:t>Оцени, насколько тебе стало понятно, каким образом писать эссе на основе графиков.  </a:t>
            </a:r>
          </a:p>
        </p:txBody>
      </p:sp>
      <p:graphicFrame>
        <p:nvGraphicFramePr>
          <p:cNvPr id="17" name="Таблица 16"/>
          <p:cNvGraphicFramePr>
            <a:graphicFrameLocks noGrp="1"/>
          </p:cNvGraphicFramePr>
          <p:nvPr/>
        </p:nvGraphicFramePr>
        <p:xfrm>
          <a:off x="357166" y="5455920"/>
          <a:ext cx="6215106" cy="2863228"/>
        </p:xfrm>
        <a:graphic>
          <a:graphicData uri="http://schemas.openxmlformats.org/drawingml/2006/table">
            <a:tbl>
              <a:tblPr firstRow="1" bandRow="1">
                <a:tableStyleId>{5C22544A-7EE6-4342-B048-85BDC9FD1C3A}</a:tableStyleId>
              </a:tblPr>
              <a:tblGrid>
                <a:gridCol w="3496022">
                  <a:extLst>
                    <a:ext uri="{9D8B030D-6E8A-4147-A177-3AD203B41FA5}">
                      <a16:colId xmlns:a16="http://schemas.microsoft.com/office/drawing/2014/main" xmlns="" val="20000"/>
                    </a:ext>
                  </a:extLst>
                </a:gridCol>
                <a:gridCol w="2719084">
                  <a:extLst>
                    <a:ext uri="{9D8B030D-6E8A-4147-A177-3AD203B41FA5}">
                      <a16:colId xmlns:a16="http://schemas.microsoft.com/office/drawing/2014/main" xmlns="" val="20001"/>
                    </a:ext>
                  </a:extLst>
                </a:gridCol>
              </a:tblGrid>
              <a:tr h="973468">
                <a:tc>
                  <a:txBody>
                    <a:bodyPr/>
                    <a:lstStyle/>
                    <a:p>
                      <a:r>
                        <a:rPr lang="ru-RU" sz="1400" b="0" dirty="0">
                          <a:solidFill>
                            <a:schemeClr val="tx1"/>
                          </a:solidFill>
                          <a:latin typeface="Tahoma" pitchFamily="34" charset="0"/>
                          <a:ea typeface="Tahoma" pitchFamily="34" charset="0"/>
                          <a:cs typeface="Tahoma" pitchFamily="34" charset="0"/>
                        </a:rPr>
                        <a:t>Я отлично</a:t>
                      </a:r>
                      <a:r>
                        <a:rPr lang="ru-RU" sz="1400" b="0" baseline="0" dirty="0">
                          <a:solidFill>
                            <a:schemeClr val="tx1"/>
                          </a:solidFill>
                          <a:latin typeface="Tahoma" pitchFamily="34" charset="0"/>
                          <a:ea typeface="Tahoma" pitchFamily="34" charset="0"/>
                          <a:cs typeface="Tahoma" pitchFamily="34" charset="0"/>
                        </a:rPr>
                        <a:t> понял, как писать эссе, обучающие задания мне помогли. Я доволен своими результатами.</a:t>
                      </a:r>
                      <a:endParaRPr lang="ru-RU" sz="1400" b="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370840">
                <a:tc>
                  <a:txBody>
                    <a:bodyPr/>
                    <a:lstStyle/>
                    <a:p>
                      <a:r>
                        <a:rPr lang="ru-RU" sz="1400" dirty="0">
                          <a:solidFill>
                            <a:schemeClr val="tx1"/>
                          </a:solidFill>
                          <a:latin typeface="Tahoma" pitchFamily="34" charset="0"/>
                          <a:ea typeface="Tahoma" pitchFamily="34" charset="0"/>
                          <a:cs typeface="Tahoma" pitchFamily="34" charset="0"/>
                        </a:rPr>
                        <a:t>Я понял все аспекты,</a:t>
                      </a:r>
                      <a:r>
                        <a:rPr lang="ru-RU" sz="1400" baseline="0" dirty="0">
                          <a:solidFill>
                            <a:schemeClr val="tx1"/>
                          </a:solidFill>
                          <a:latin typeface="Tahoma" pitchFamily="34" charset="0"/>
                          <a:ea typeface="Tahoma" pitchFamily="34" charset="0"/>
                          <a:cs typeface="Tahoma" pitchFamily="34" charset="0"/>
                        </a:rPr>
                        <a:t> но некоторые</a:t>
                      </a:r>
                      <a:r>
                        <a:rPr lang="ru-RU" sz="1400" dirty="0">
                          <a:solidFill>
                            <a:schemeClr val="tx1"/>
                          </a:solidFill>
                          <a:latin typeface="Tahoma" pitchFamily="34" charset="0"/>
                          <a:ea typeface="Tahoma" pitchFamily="34" charset="0"/>
                          <a:cs typeface="Tahoma" pitchFamily="34" charset="0"/>
                        </a:rPr>
                        <a:t> задания вызвали у меня затруднения. Я жду</a:t>
                      </a:r>
                      <a:r>
                        <a:rPr lang="ru-RU" sz="1400" baseline="0" dirty="0">
                          <a:solidFill>
                            <a:schemeClr val="tx1"/>
                          </a:solidFill>
                          <a:latin typeface="Tahoma" pitchFamily="34" charset="0"/>
                          <a:ea typeface="Tahoma" pitchFamily="34" charset="0"/>
                          <a:cs typeface="Tahoma" pitchFamily="34" charset="0"/>
                        </a:rPr>
                        <a:t> дальнейшей практики, чтобы улучшить результаты</a:t>
                      </a:r>
                      <a:r>
                        <a:rPr lang="ru-RU" sz="1400" dirty="0">
                          <a:solidFill>
                            <a:schemeClr val="tx1"/>
                          </a:solidFill>
                          <a:latin typeface="Tahoma" pitchFamily="34" charset="0"/>
                          <a:ea typeface="Tahoma" pitchFamily="34" charset="0"/>
                          <a:cs typeface="Tahoma"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370840">
                <a:tc>
                  <a:txBody>
                    <a:bodyPr/>
                    <a:lstStyle/>
                    <a:p>
                      <a:r>
                        <a:rPr lang="ru-RU" sz="1400" dirty="0">
                          <a:solidFill>
                            <a:schemeClr val="tx1"/>
                          </a:solidFill>
                          <a:latin typeface="Tahoma" pitchFamily="34" charset="0"/>
                          <a:ea typeface="Tahoma" pitchFamily="34" charset="0"/>
                          <a:cs typeface="Tahoma" pitchFamily="34" charset="0"/>
                        </a:rPr>
                        <a:t>Я не</a:t>
                      </a:r>
                      <a:r>
                        <a:rPr lang="ru-RU" sz="1400" baseline="0" dirty="0">
                          <a:solidFill>
                            <a:schemeClr val="tx1"/>
                          </a:solidFill>
                          <a:latin typeface="Tahoma" pitchFamily="34" charset="0"/>
                          <a:ea typeface="Tahoma" pitchFamily="34" charset="0"/>
                          <a:cs typeface="Tahoma" pitchFamily="34" charset="0"/>
                        </a:rPr>
                        <a:t> понял многие аспекты. Мне было трудно выполнять задания. Я хотел бы разобрать тему еще раз.</a:t>
                      </a:r>
                    </a:p>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ru-RU" sz="14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bl>
          </a:graphicData>
        </a:graphic>
      </p:graphicFrame>
      <p:pic>
        <p:nvPicPr>
          <p:cNvPr id="18" name="Picture 2" descr="C:\Users\marin\Downloads\snapedit_169186854без фона.png"/>
          <p:cNvPicPr>
            <a:picLocks noChangeAspect="1" noChangeArrowheads="1"/>
          </p:cNvPicPr>
          <p:nvPr/>
        </p:nvPicPr>
        <p:blipFill>
          <a:blip r:embed="rId3" cstate="print"/>
          <a:srcRect l="6660" t="15213" r="65737" b="50575"/>
          <a:stretch>
            <a:fillRect/>
          </a:stretch>
        </p:blipFill>
        <p:spPr bwMode="auto">
          <a:xfrm>
            <a:off x="4786322" y="5643570"/>
            <a:ext cx="785818" cy="649317"/>
          </a:xfrm>
          <a:prstGeom prst="rect">
            <a:avLst/>
          </a:prstGeom>
          <a:noFill/>
        </p:spPr>
      </p:pic>
      <p:pic>
        <p:nvPicPr>
          <p:cNvPr id="19" name="Picture 2" descr="C:\Users\marin\Downloads\snapedit_169186854без фона.png"/>
          <p:cNvPicPr>
            <a:picLocks noChangeAspect="1" noChangeArrowheads="1"/>
          </p:cNvPicPr>
          <p:nvPr/>
        </p:nvPicPr>
        <p:blipFill>
          <a:blip r:embed="rId3" cstate="print"/>
          <a:srcRect l="33269" t="15213" r="38221" b="50575"/>
          <a:stretch>
            <a:fillRect/>
          </a:stretch>
        </p:blipFill>
        <p:spPr bwMode="auto">
          <a:xfrm>
            <a:off x="4714884" y="6572264"/>
            <a:ext cx="857256" cy="685805"/>
          </a:xfrm>
          <a:prstGeom prst="rect">
            <a:avLst/>
          </a:prstGeom>
          <a:noFill/>
        </p:spPr>
      </p:pic>
      <p:pic>
        <p:nvPicPr>
          <p:cNvPr id="20" name="Picture 2" descr="C:\Users\marin\Downloads\snapedit_169186854без фона.png"/>
          <p:cNvPicPr>
            <a:picLocks noChangeAspect="1" noChangeArrowheads="1"/>
          </p:cNvPicPr>
          <p:nvPr/>
        </p:nvPicPr>
        <p:blipFill>
          <a:blip r:embed="rId3" cstate="print"/>
          <a:srcRect l="63679" t="15213" r="7667" b="50575"/>
          <a:stretch>
            <a:fillRect/>
          </a:stretch>
        </p:blipFill>
        <p:spPr bwMode="auto">
          <a:xfrm>
            <a:off x="4714884" y="7500958"/>
            <a:ext cx="897480" cy="714380"/>
          </a:xfrm>
          <a:prstGeom prst="rect">
            <a:avLst/>
          </a:prstGeom>
          <a:noFill/>
        </p:spPr>
      </p:pic>
      <p:sp>
        <p:nvSpPr>
          <p:cNvPr id="3" name="Прямоугольный треугольник 2">
            <a:extLst>
              <a:ext uri="{FF2B5EF4-FFF2-40B4-BE49-F238E27FC236}">
                <a16:creationId xmlns:a16="http://schemas.microsoft.com/office/drawing/2014/main" xmlns="" id="{DB5C5005-CD4B-26A6-F69D-CAB8078AB6B7}"/>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4E73EEA1-87E1-C6BE-1B2B-9559A8B0E7E6}"/>
              </a:ext>
            </a:extLst>
          </p:cNvPr>
          <p:cNvPicPr>
            <a:picLocks noChangeAspect="1" noChangeArrowheads="1"/>
          </p:cNvPicPr>
          <p:nvPr/>
        </p:nvPicPr>
        <p:blipFill rotWithShape="1">
          <a:blip r:embed="rId3"/>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a:latin typeface="Tahoma" pitchFamily="34" charset="0"/>
                <a:ea typeface="Tahoma" pitchFamily="34" charset="0"/>
                <a:cs typeface="Tahoma" pitchFamily="34" charset="0"/>
              </a:rPr>
              <a:t> </a:t>
            </a:r>
            <a:r>
              <a:rPr lang="ru-RU" sz="140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48" name="TextBox 47"/>
          <p:cNvSpPr txBox="1"/>
          <p:nvPr/>
        </p:nvSpPr>
        <p:spPr>
          <a:xfrm>
            <a:off x="285728" y="928662"/>
            <a:ext cx="6357958" cy="538609"/>
          </a:xfrm>
          <a:prstGeom prst="rect">
            <a:avLst/>
          </a:prstGeom>
          <a:noFill/>
        </p:spPr>
        <p:txBody>
          <a:bodyPr wrap="square" rtlCol="0">
            <a:spAutoFit/>
          </a:bodyPr>
          <a:lstStyle/>
          <a:p>
            <a:pPr marL="342900" indent="-342900" algn="just">
              <a:spcAft>
                <a:spcPts val="600"/>
              </a:spcAft>
            </a:pPr>
            <a:endParaRPr lang="en-US" sz="1200" dirty="0">
              <a:latin typeface="Tahoma" pitchFamily="34" charset="0"/>
              <a:ea typeface="Tahoma" pitchFamily="34" charset="0"/>
              <a:cs typeface="Tahoma" pitchFamily="34" charset="0"/>
            </a:endParaRPr>
          </a:p>
          <a:p>
            <a:pPr marL="342900" indent="-342900" algn="just">
              <a:spcAft>
                <a:spcPts val="600"/>
              </a:spcAft>
            </a:pPr>
            <a:endParaRPr lang="en-US" sz="1200" dirty="0">
              <a:latin typeface="Tahoma" pitchFamily="34" charset="0"/>
              <a:ea typeface="Tahoma" pitchFamily="34" charset="0"/>
              <a:cs typeface="Tahoma" pitchFamily="34" charset="0"/>
            </a:endParaRPr>
          </a:p>
        </p:txBody>
      </p:sp>
      <p:sp>
        <p:nvSpPr>
          <p:cNvPr id="12" name="TextBox 11"/>
          <p:cNvSpPr txBox="1"/>
          <p:nvPr/>
        </p:nvSpPr>
        <p:spPr>
          <a:xfrm>
            <a:off x="500042" y="214282"/>
            <a:ext cx="5857916" cy="369332"/>
          </a:xfrm>
          <a:prstGeom prst="rect">
            <a:avLst/>
          </a:prstGeom>
          <a:noFill/>
        </p:spPr>
        <p:txBody>
          <a:bodyPr wrap="square" rtlCol="0">
            <a:spAutoFit/>
          </a:bodyPr>
          <a:lstStyle/>
          <a:p>
            <a:pPr algn="ctr"/>
            <a:r>
              <a:rPr lang="ru-RU" b="1" u="sng" dirty="0">
                <a:latin typeface="Tahoma" pitchFamily="34" charset="0"/>
                <a:ea typeface="Tahoma" pitchFamily="34" charset="0"/>
                <a:cs typeface="Tahoma" pitchFamily="34" charset="0"/>
              </a:rPr>
              <a:t>ШАБЛОН ЭССЕ НА ОСНОВЕ ГРАФИКА</a:t>
            </a:r>
          </a:p>
        </p:txBody>
      </p:sp>
      <p:sp>
        <p:nvSpPr>
          <p:cNvPr id="21" name="TextBox 20"/>
          <p:cNvSpPr txBox="1"/>
          <p:nvPr/>
        </p:nvSpPr>
        <p:spPr>
          <a:xfrm>
            <a:off x="357166" y="642910"/>
            <a:ext cx="6072230" cy="5878532"/>
          </a:xfrm>
          <a:prstGeom prst="rect">
            <a:avLst/>
          </a:prstGeom>
          <a:solidFill>
            <a:schemeClr val="bg1">
              <a:lumMod val="95000"/>
            </a:schemeClr>
          </a:solidFill>
        </p:spPr>
        <p:txBody>
          <a:bodyPr wrap="square" rtlCol="0">
            <a:spAutoFit/>
          </a:bodyPr>
          <a:lstStyle/>
          <a:p>
            <a:pPr algn="just" fontAlgn="base"/>
            <a:r>
              <a:rPr lang="ru-RU" sz="1200" dirty="0">
                <a:latin typeface="Times New Roman" pitchFamily="18" charset="0"/>
                <a:cs typeface="Times New Roman" pitchFamily="18" charset="0"/>
              </a:rPr>
              <a:t>      </a:t>
            </a:r>
            <a:r>
              <a:rPr lang="en-US" sz="1200" dirty="0">
                <a:latin typeface="Times New Roman" pitchFamily="18" charset="0"/>
                <a:cs typeface="Times New Roman" pitchFamily="18" charset="0"/>
              </a:rPr>
              <a:t>    </a:t>
            </a:r>
            <a:r>
              <a:rPr lang="en-US" sz="1200" dirty="0">
                <a:latin typeface="Tahoma" pitchFamily="34" charset="0"/>
                <a:ea typeface="Tahoma" pitchFamily="34" charset="0"/>
                <a:cs typeface="Tahoma" pitchFamily="34" charset="0"/>
              </a:rPr>
              <a:t>Nowadays</a:t>
            </a:r>
            <a:r>
              <a:rPr lang="ru-RU" sz="1200" dirty="0">
                <a:latin typeface="Tahoma" pitchFamily="34" charset="0"/>
                <a:ea typeface="Tahoma" pitchFamily="34" charset="0"/>
                <a:cs typeface="Tahoma" pitchFamily="34" charset="0"/>
              </a:rPr>
              <a:t> … </a:t>
            </a:r>
            <a:r>
              <a:rPr lang="en-US" sz="1200" i="1" dirty="0">
                <a:latin typeface="Tahoma" pitchFamily="34" charset="0"/>
                <a:ea typeface="Tahoma" pitchFamily="34" charset="0"/>
                <a:cs typeface="Tahoma" pitchFamily="34" charset="0"/>
              </a:rPr>
              <a:t>(</a:t>
            </a:r>
            <a:r>
              <a:rPr lang="ru-RU" sz="1100" i="1" dirty="0">
                <a:latin typeface="Tahoma" pitchFamily="34" charset="0"/>
                <a:ea typeface="Tahoma" pitchFamily="34" charset="0"/>
                <a:cs typeface="Tahoma" pitchFamily="34" charset="0"/>
              </a:rPr>
              <a:t>объект из темы</a:t>
            </a:r>
            <a:r>
              <a:rPr lang="en-US" sz="1200" i="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is a really significant issue as people (children, teenagers) tend to… </a:t>
            </a:r>
            <a:r>
              <a:rPr lang="en-US" sz="1200" i="1" dirty="0">
                <a:latin typeface="Tahoma" pitchFamily="34" charset="0"/>
                <a:ea typeface="Tahoma" pitchFamily="34" charset="0"/>
                <a:cs typeface="Tahoma" pitchFamily="34" charset="0"/>
              </a:rPr>
              <a:t>(</a:t>
            </a:r>
            <a:r>
              <a:rPr lang="ru-RU" sz="1100" i="1" dirty="0" err="1">
                <a:latin typeface="Tahoma" pitchFamily="34" charset="0"/>
                <a:ea typeface="Tahoma" pitchFamily="34" charset="0"/>
                <a:cs typeface="Tahoma" pitchFamily="34" charset="0"/>
              </a:rPr>
              <a:t>глаг</a:t>
            </a:r>
            <a:r>
              <a:rPr lang="en-US" sz="1100" i="1" dirty="0">
                <a:latin typeface="Tahoma" pitchFamily="34" charset="0"/>
                <a:ea typeface="Tahoma" pitchFamily="34" charset="0"/>
                <a:cs typeface="Tahoma" pitchFamily="34" charset="0"/>
              </a:rPr>
              <a:t>+</a:t>
            </a:r>
            <a:r>
              <a:rPr lang="ru-RU" sz="1100" i="1" dirty="0" err="1">
                <a:latin typeface="Tahoma" pitchFamily="34" charset="0"/>
                <a:ea typeface="Tahoma" pitchFamily="34" charset="0"/>
                <a:cs typeface="Tahoma" pitchFamily="34" charset="0"/>
              </a:rPr>
              <a:t>сущ</a:t>
            </a:r>
            <a:r>
              <a:rPr lang="en-US" sz="1200" i="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in different ways  (                           ). </a:t>
            </a:r>
            <a:r>
              <a:rPr lang="en-US" sz="1200" spc="-30" dirty="0">
                <a:latin typeface="Tahoma" pitchFamily="34" charset="0"/>
                <a:ea typeface="Tahoma" pitchFamily="34" charset="0"/>
                <a:cs typeface="Tahoma" pitchFamily="34" charset="0"/>
              </a:rPr>
              <a:t>This fact is </a:t>
            </a:r>
          </a:p>
          <a:p>
            <a:pPr algn="just" fontAlgn="base"/>
            <a:endParaRPr lang="en-US" sz="1200" spc="-30" dirty="0">
              <a:latin typeface="Tahoma" pitchFamily="34" charset="0"/>
              <a:ea typeface="Tahoma" pitchFamily="34" charset="0"/>
              <a:cs typeface="Tahoma" pitchFamily="34" charset="0"/>
            </a:endParaRPr>
          </a:p>
          <a:p>
            <a:pPr algn="just" fontAlgn="base"/>
            <a:r>
              <a:rPr lang="en-US" sz="1200" spc="-30" dirty="0">
                <a:latin typeface="Tahoma" pitchFamily="34" charset="0"/>
                <a:ea typeface="Tahoma" pitchFamily="34" charset="0"/>
                <a:cs typeface="Tahoma" pitchFamily="34" charset="0"/>
              </a:rPr>
              <a:t>clearly illustrated  in the                       with  </a:t>
            </a:r>
            <a:r>
              <a:rPr lang="en-US" sz="1200" dirty="0">
                <a:latin typeface="Tahoma" pitchFamily="34" charset="0"/>
                <a:ea typeface="Tahoma" pitchFamily="34" charset="0"/>
                <a:cs typeface="Tahoma" pitchFamily="34" charset="0"/>
              </a:rPr>
              <a:t>the results  of  a survey which I found while doing my project on… </a:t>
            </a:r>
            <a:r>
              <a:rPr lang="en-US" sz="1200" i="1" dirty="0">
                <a:latin typeface="Tahoma" pitchFamily="34" charset="0"/>
                <a:ea typeface="Tahoma" pitchFamily="34" charset="0"/>
                <a:cs typeface="Tahoma" pitchFamily="34" charset="0"/>
              </a:rPr>
              <a:t>(</a:t>
            </a:r>
            <a:r>
              <a:rPr lang="ru-RU" sz="1100" i="1" dirty="0">
                <a:latin typeface="Tahoma" pitchFamily="34" charset="0"/>
                <a:ea typeface="Tahoma" pitchFamily="34" charset="0"/>
                <a:cs typeface="Tahoma" pitchFamily="34" charset="0"/>
              </a:rPr>
              <a:t>тема проекта</a:t>
            </a:r>
            <a:r>
              <a:rPr lang="en-US" sz="1200" i="1" dirty="0">
                <a:latin typeface="Tahoma" pitchFamily="34" charset="0"/>
                <a:ea typeface="Tahoma" pitchFamily="34" charset="0"/>
                <a:cs typeface="Tahoma" pitchFamily="34" charset="0"/>
              </a:rPr>
              <a:t>)</a:t>
            </a:r>
          </a:p>
          <a:p>
            <a:pPr algn="just" fontAlgn="base"/>
            <a:endParaRPr lang="ru-RU" sz="500" dirty="0">
              <a:latin typeface="Tahoma" pitchFamily="34" charset="0"/>
              <a:ea typeface="Tahoma" pitchFamily="34" charset="0"/>
              <a:cs typeface="Tahoma" pitchFamily="34" charset="0"/>
            </a:endParaRPr>
          </a:p>
          <a:p>
            <a:pPr algn="just" fontAlgn="base"/>
            <a:r>
              <a:rPr lang="en-US" sz="1200" dirty="0">
                <a:latin typeface="Tahoma" pitchFamily="34" charset="0"/>
                <a:ea typeface="Tahoma" pitchFamily="34" charset="0"/>
                <a:cs typeface="Tahoma" pitchFamily="34" charset="0"/>
              </a:rPr>
              <a:t>       According to the                    ,  … </a:t>
            </a:r>
            <a:r>
              <a:rPr lang="en-US" sz="1200" i="1" dirty="0">
                <a:latin typeface="Tahoma" pitchFamily="34" charset="0"/>
                <a:ea typeface="Tahoma" pitchFamily="34" charset="0"/>
                <a:cs typeface="Tahoma" pitchFamily="34" charset="0"/>
              </a:rPr>
              <a:t>(</a:t>
            </a:r>
            <a:r>
              <a:rPr lang="ru-RU" sz="1100" i="1" dirty="0">
                <a:latin typeface="Tahoma" pitchFamily="34" charset="0"/>
                <a:ea typeface="Tahoma" pitchFamily="34" charset="0"/>
                <a:cs typeface="Tahoma" pitchFamily="34" charset="0"/>
              </a:rPr>
              <a:t>строчка</a:t>
            </a:r>
            <a:r>
              <a:rPr lang="en-US" sz="1100" i="1" dirty="0">
                <a:latin typeface="Tahoma" pitchFamily="34" charset="0"/>
                <a:ea typeface="Tahoma" pitchFamily="34" charset="0"/>
                <a:cs typeface="Tahoma" pitchFamily="34" charset="0"/>
              </a:rPr>
              <a:t>1: </a:t>
            </a:r>
            <a:r>
              <a:rPr lang="ru-RU" sz="1100" i="1" dirty="0">
                <a:latin typeface="Tahoma" pitchFamily="34" charset="0"/>
                <a:ea typeface="Tahoma" pitchFamily="34" charset="0"/>
                <a:cs typeface="Tahoma" pitchFamily="34" charset="0"/>
              </a:rPr>
              <a:t> </a:t>
            </a:r>
            <a:r>
              <a:rPr lang="ru-RU" sz="1100" i="1" dirty="0" err="1">
                <a:latin typeface="Tahoma" pitchFamily="34" charset="0"/>
                <a:ea typeface="Tahoma" pitchFamily="34" charset="0"/>
                <a:cs typeface="Tahoma" pitchFamily="34" charset="0"/>
              </a:rPr>
              <a:t>сущ</a:t>
            </a:r>
            <a:r>
              <a:rPr lang="ru-RU" sz="1100" i="1" dirty="0">
                <a:latin typeface="Tahoma" pitchFamily="34" charset="0"/>
                <a:ea typeface="Tahoma" pitchFamily="34" charset="0"/>
                <a:cs typeface="Tahoma" pitchFamily="34" charset="0"/>
              </a:rPr>
              <a:t> или </a:t>
            </a:r>
            <a:r>
              <a:rPr lang="en-US" sz="1100" i="1" dirty="0" err="1">
                <a:latin typeface="Tahoma" pitchFamily="34" charset="0"/>
                <a:ea typeface="Tahoma" pitchFamily="34" charset="0"/>
                <a:cs typeface="Tahoma" pitchFamily="34" charset="0"/>
              </a:rPr>
              <a:t>Ving</a:t>
            </a:r>
            <a:r>
              <a:rPr lang="en-US" sz="1200" i="1" dirty="0">
                <a:latin typeface="Tahoma" pitchFamily="34" charset="0"/>
                <a:ea typeface="Tahoma" pitchFamily="34" charset="0"/>
                <a:cs typeface="Tahoma" pitchFamily="34" charset="0"/>
              </a:rPr>
              <a:t>)</a:t>
            </a:r>
            <a:r>
              <a:rPr lang="en-US" sz="1100" i="1" dirty="0">
                <a:latin typeface="Tahoma" pitchFamily="34" charset="0"/>
                <a:ea typeface="Tahoma" pitchFamily="34" charset="0"/>
                <a:cs typeface="Tahoma" pitchFamily="34" charset="0"/>
              </a:rPr>
              <a:t> </a:t>
            </a:r>
            <a:r>
              <a:rPr lang="ru-RU" sz="1200"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and</a:t>
            </a:r>
            <a:r>
              <a:rPr lang="ru-RU" sz="1200" i="1" dirty="0">
                <a:latin typeface="Tahoma" pitchFamily="34" charset="0"/>
                <a:ea typeface="Tahoma" pitchFamily="34" charset="0"/>
                <a:cs typeface="Tahoma" pitchFamily="34" charset="0"/>
              </a:rPr>
              <a:t> </a:t>
            </a:r>
            <a:r>
              <a:rPr lang="ru-RU" sz="1100" i="1" dirty="0">
                <a:latin typeface="Tahoma" pitchFamily="34" charset="0"/>
                <a:ea typeface="Tahoma" pitchFamily="34" charset="0"/>
                <a:cs typeface="Tahoma" pitchFamily="34" charset="0"/>
              </a:rPr>
              <a:t>строчка</a:t>
            </a:r>
            <a:r>
              <a:rPr lang="en-US" sz="1100" i="1" dirty="0">
                <a:latin typeface="Tahoma" pitchFamily="34" charset="0"/>
                <a:ea typeface="Tahoma" pitchFamily="34" charset="0"/>
                <a:cs typeface="Tahoma" pitchFamily="34" charset="0"/>
              </a:rPr>
              <a:t>2: </a:t>
            </a:r>
            <a:r>
              <a:rPr lang="ru-RU" sz="1100" i="1" dirty="0" err="1">
                <a:latin typeface="Tahoma" pitchFamily="34" charset="0"/>
                <a:ea typeface="Tahoma" pitchFamily="34" charset="0"/>
                <a:cs typeface="Tahoma" pitchFamily="34" charset="0"/>
              </a:rPr>
              <a:t>сущ</a:t>
            </a:r>
            <a:r>
              <a:rPr lang="ru-RU" sz="1100" i="1" dirty="0">
                <a:latin typeface="Tahoma" pitchFamily="34" charset="0"/>
                <a:ea typeface="Tahoma" pitchFamily="34" charset="0"/>
                <a:cs typeface="Tahoma" pitchFamily="34" charset="0"/>
              </a:rPr>
              <a:t> </a:t>
            </a:r>
            <a:endParaRPr lang="en-US" sz="1100" i="1" dirty="0">
              <a:latin typeface="Tahoma" pitchFamily="34" charset="0"/>
              <a:ea typeface="Tahoma" pitchFamily="34" charset="0"/>
              <a:cs typeface="Tahoma" pitchFamily="34" charset="0"/>
            </a:endParaRPr>
          </a:p>
          <a:p>
            <a:pPr algn="just" fontAlgn="base"/>
            <a:endParaRPr lang="en-US" sz="1100" i="1" dirty="0">
              <a:latin typeface="Tahoma" pitchFamily="34" charset="0"/>
              <a:ea typeface="Tahoma" pitchFamily="34" charset="0"/>
              <a:cs typeface="Tahoma" pitchFamily="34" charset="0"/>
            </a:endParaRPr>
          </a:p>
          <a:p>
            <a:pPr algn="just" fontAlgn="base"/>
            <a:r>
              <a:rPr lang="ru-RU" sz="1100" i="1" dirty="0">
                <a:latin typeface="Tahoma" pitchFamily="34" charset="0"/>
                <a:ea typeface="Tahoma" pitchFamily="34" charset="0"/>
                <a:cs typeface="Tahoma" pitchFamily="34" charset="0"/>
              </a:rPr>
              <a:t>или </a:t>
            </a:r>
            <a:r>
              <a:rPr lang="en-US" sz="1100" i="1" dirty="0" err="1">
                <a:latin typeface="Tahoma" pitchFamily="34" charset="0"/>
                <a:ea typeface="Tahoma" pitchFamily="34" charset="0"/>
                <a:cs typeface="Tahoma" pitchFamily="34" charset="0"/>
              </a:rPr>
              <a:t>Ving</a:t>
            </a:r>
            <a:r>
              <a:rPr lang="ru-RU" sz="1200"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is (are) chosen by the majority of the respondents as … </a:t>
            </a:r>
            <a:r>
              <a:rPr lang="en-US" sz="1100" dirty="0">
                <a:latin typeface="Tahoma" pitchFamily="34" charset="0"/>
                <a:ea typeface="Tahoma" pitchFamily="34" charset="0"/>
                <a:cs typeface="Tahoma" pitchFamily="34" charset="0"/>
              </a:rPr>
              <a:t>(things, ways, reasons) </a:t>
            </a:r>
            <a:r>
              <a:rPr lang="en-US" sz="1200" dirty="0">
                <a:latin typeface="Tahoma" pitchFamily="34" charset="0"/>
                <a:ea typeface="Tahoma" pitchFamily="34" charset="0"/>
                <a:cs typeface="Tahoma" pitchFamily="34" charset="0"/>
              </a:rPr>
              <a:t>to …</a:t>
            </a:r>
            <a:r>
              <a:rPr lang="en-US" sz="10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a:t>
            </a:r>
            <a:r>
              <a:rPr lang="ru-RU" sz="1100" i="1" dirty="0">
                <a:latin typeface="Tahoma" pitchFamily="34" charset="0"/>
                <a:ea typeface="Tahoma" pitchFamily="34" charset="0"/>
                <a:cs typeface="Tahoma" pitchFamily="34" charset="0"/>
              </a:rPr>
              <a:t>глагол из вопроса</a:t>
            </a:r>
            <a:r>
              <a:rPr lang="en-US" sz="1100" i="1" dirty="0">
                <a:latin typeface="Tahoma" pitchFamily="34" charset="0"/>
                <a:ea typeface="Tahoma" pitchFamily="34" charset="0"/>
                <a:cs typeface="Tahoma" pitchFamily="34" charset="0"/>
              </a:rPr>
              <a:t> </a:t>
            </a:r>
            <a:r>
              <a:rPr lang="ru-RU" sz="1100" i="1" dirty="0">
                <a:latin typeface="Tahoma" pitchFamily="34" charset="0"/>
                <a:ea typeface="Tahoma" pitchFamily="34" charset="0"/>
                <a:cs typeface="Tahoma" pitchFamily="34" charset="0"/>
              </a:rPr>
              <a:t>в таблице/диаграмме</a:t>
            </a:r>
            <a:r>
              <a:rPr lang="en-US" sz="1100"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at …% (and …% respectively), followed by … (</a:t>
            </a:r>
            <a:r>
              <a:rPr lang="ru-RU" sz="1100" i="1" dirty="0">
                <a:latin typeface="Tahoma" pitchFamily="34" charset="0"/>
                <a:ea typeface="Tahoma" pitchFamily="34" charset="0"/>
                <a:cs typeface="Tahoma" pitchFamily="34" charset="0"/>
              </a:rPr>
              <a:t>средние показатели</a:t>
            </a:r>
            <a:r>
              <a:rPr lang="en-US" sz="1100" i="1" dirty="0">
                <a:latin typeface="Tahoma" pitchFamily="34" charset="0"/>
                <a:ea typeface="Tahoma" pitchFamily="34" charset="0"/>
                <a:cs typeface="Tahoma" pitchFamily="34" charset="0"/>
              </a:rPr>
              <a:t>: </a:t>
            </a:r>
            <a:r>
              <a:rPr lang="ru-RU" sz="1100" i="1" dirty="0" err="1">
                <a:latin typeface="Tahoma" pitchFamily="34" charset="0"/>
                <a:ea typeface="Tahoma" pitchFamily="34" charset="0"/>
                <a:cs typeface="Tahoma" pitchFamily="34" charset="0"/>
              </a:rPr>
              <a:t>сущ</a:t>
            </a:r>
            <a:r>
              <a:rPr lang="ru-RU" sz="1100" i="1" dirty="0">
                <a:latin typeface="Tahoma" pitchFamily="34" charset="0"/>
                <a:ea typeface="Tahoma" pitchFamily="34" charset="0"/>
                <a:cs typeface="Tahoma" pitchFamily="34" charset="0"/>
              </a:rPr>
              <a:t> или </a:t>
            </a:r>
            <a:r>
              <a:rPr lang="en-US" sz="1100" i="1" dirty="0" err="1">
                <a:latin typeface="Tahoma" pitchFamily="34" charset="0"/>
                <a:ea typeface="Tahoma" pitchFamily="34" charset="0"/>
                <a:cs typeface="Tahoma" pitchFamily="34" charset="0"/>
              </a:rPr>
              <a:t>Ving</a:t>
            </a:r>
            <a:r>
              <a:rPr lang="en-US" sz="1200" dirty="0">
                <a:latin typeface="Tahoma" pitchFamily="34" charset="0"/>
                <a:ea typeface="Tahoma" pitchFamily="34" charset="0"/>
                <a:cs typeface="Tahoma" pitchFamily="34" charset="0"/>
              </a:rPr>
              <a:t>) (…%)</a:t>
            </a:r>
            <a:r>
              <a:rPr lang="ru-RU" sz="1200"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and … (…%)</a:t>
            </a:r>
            <a:r>
              <a:rPr lang="ru-RU" sz="1200"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At the same time, … </a:t>
            </a:r>
            <a:r>
              <a:rPr lang="en-US" sz="1200" i="1" dirty="0">
                <a:latin typeface="Tahoma" pitchFamily="34" charset="0"/>
                <a:ea typeface="Tahoma" pitchFamily="34" charset="0"/>
                <a:cs typeface="Tahoma" pitchFamily="34" charset="0"/>
              </a:rPr>
              <a:t>(</a:t>
            </a:r>
            <a:r>
              <a:rPr lang="en-US" sz="1100" i="1" dirty="0">
                <a:latin typeface="Tahoma" pitchFamily="34" charset="0"/>
                <a:ea typeface="Tahoma" pitchFamily="34" charset="0"/>
                <a:cs typeface="Tahoma" pitchFamily="34" charset="0"/>
              </a:rPr>
              <a:t>1-2 </a:t>
            </a:r>
            <a:r>
              <a:rPr lang="ru-RU" sz="1100" i="1" dirty="0">
                <a:latin typeface="Tahoma" pitchFamily="34" charset="0"/>
                <a:ea typeface="Tahoma" pitchFamily="34" charset="0"/>
                <a:cs typeface="Tahoma" pitchFamily="34" charset="0"/>
              </a:rPr>
              <a:t>нижних строчки</a:t>
            </a:r>
            <a:r>
              <a:rPr lang="en-US" sz="1100" i="1" dirty="0">
                <a:latin typeface="Tahoma" pitchFamily="34" charset="0"/>
                <a:ea typeface="Tahoma" pitchFamily="34" charset="0"/>
                <a:cs typeface="Tahoma" pitchFamily="34" charset="0"/>
              </a:rPr>
              <a:t>: </a:t>
            </a:r>
            <a:r>
              <a:rPr lang="ru-RU" sz="1100" i="1" dirty="0" err="1">
                <a:latin typeface="Tahoma" pitchFamily="34" charset="0"/>
                <a:ea typeface="Tahoma" pitchFamily="34" charset="0"/>
                <a:cs typeface="Tahoma" pitchFamily="34" charset="0"/>
              </a:rPr>
              <a:t>сущ</a:t>
            </a:r>
            <a:r>
              <a:rPr lang="ru-RU" sz="1100" i="1" dirty="0">
                <a:latin typeface="Tahoma" pitchFamily="34" charset="0"/>
                <a:ea typeface="Tahoma" pitchFamily="34" charset="0"/>
                <a:cs typeface="Tahoma" pitchFamily="34" charset="0"/>
              </a:rPr>
              <a:t> или </a:t>
            </a:r>
            <a:r>
              <a:rPr lang="en-US" sz="1100" i="1" dirty="0">
                <a:latin typeface="Tahoma" pitchFamily="34" charset="0"/>
                <a:ea typeface="Tahoma" pitchFamily="34" charset="0"/>
                <a:cs typeface="Tahoma" pitchFamily="34" charset="0"/>
              </a:rPr>
              <a:t>Ving</a:t>
            </a:r>
            <a:r>
              <a:rPr lang="en-US" sz="1200" i="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count(s) much smaller number of supporters, just …% (and…% respectively).  </a:t>
            </a:r>
            <a:endParaRPr lang="ru-RU" sz="1200" dirty="0">
              <a:latin typeface="Tahoma" pitchFamily="34" charset="0"/>
              <a:ea typeface="Tahoma" pitchFamily="34" charset="0"/>
              <a:cs typeface="Tahoma" pitchFamily="34" charset="0"/>
            </a:endParaRPr>
          </a:p>
          <a:p>
            <a:pPr algn="just" fontAlgn="base"/>
            <a:r>
              <a:rPr lang="en-US" sz="1200" dirty="0">
                <a:latin typeface="Tahoma" pitchFamily="34" charset="0"/>
                <a:ea typeface="Tahoma" pitchFamily="34" charset="0"/>
                <a:cs typeface="Tahoma" pitchFamily="34" charset="0"/>
              </a:rPr>
              <a:t>       </a:t>
            </a:r>
            <a:r>
              <a:rPr lang="en-US" sz="1200" spc="-10" dirty="0" err="1">
                <a:latin typeface="Tahoma" pitchFamily="34" charset="0"/>
                <a:ea typeface="Tahoma" pitchFamily="34" charset="0"/>
                <a:cs typeface="Tahoma" pitchFamily="34" charset="0"/>
              </a:rPr>
              <a:t>Analysing</a:t>
            </a:r>
            <a:r>
              <a:rPr lang="en-US" sz="1200" spc="-10" dirty="0">
                <a:latin typeface="Tahoma" pitchFamily="34" charset="0"/>
                <a:ea typeface="Tahoma" pitchFamily="34" charset="0"/>
                <a:cs typeface="Tahoma" pitchFamily="34" charset="0"/>
              </a:rPr>
              <a:t> the data, … </a:t>
            </a:r>
            <a:r>
              <a:rPr lang="en-US" sz="1200" i="1" spc="-10" dirty="0">
                <a:latin typeface="Tahoma" pitchFamily="34" charset="0"/>
                <a:ea typeface="Tahoma" pitchFamily="34" charset="0"/>
                <a:cs typeface="Tahoma" pitchFamily="34" charset="0"/>
              </a:rPr>
              <a:t>(</a:t>
            </a:r>
            <a:r>
              <a:rPr lang="ru-RU" sz="1100" i="1" spc="-10" dirty="0">
                <a:latin typeface="Tahoma" pitchFamily="34" charset="0"/>
                <a:ea typeface="Tahoma" pitchFamily="34" charset="0"/>
                <a:cs typeface="Tahoma" pitchFamily="34" charset="0"/>
              </a:rPr>
              <a:t>строчка</a:t>
            </a:r>
            <a:r>
              <a:rPr lang="en-US" sz="1100" i="1" spc="-10" dirty="0">
                <a:latin typeface="Tahoma" pitchFamily="34" charset="0"/>
                <a:ea typeface="Tahoma" pitchFamily="34" charset="0"/>
                <a:cs typeface="Tahoma" pitchFamily="34" charset="0"/>
              </a:rPr>
              <a:t> 1: </a:t>
            </a:r>
            <a:r>
              <a:rPr lang="ru-RU" sz="1100" i="1" spc="-10" dirty="0" err="1">
                <a:latin typeface="Tahoma" pitchFamily="34" charset="0"/>
                <a:ea typeface="Tahoma" pitchFamily="34" charset="0"/>
                <a:cs typeface="Tahoma" pitchFamily="34" charset="0"/>
              </a:rPr>
              <a:t>сущ</a:t>
            </a:r>
            <a:r>
              <a:rPr lang="ru-RU" sz="1100" i="1" spc="-10" dirty="0">
                <a:latin typeface="Tahoma" pitchFamily="34" charset="0"/>
                <a:ea typeface="Tahoma" pitchFamily="34" charset="0"/>
                <a:cs typeface="Tahoma" pitchFamily="34" charset="0"/>
              </a:rPr>
              <a:t> или </a:t>
            </a:r>
            <a:r>
              <a:rPr lang="en-US" sz="1100" i="1" spc="-10" dirty="0">
                <a:latin typeface="Tahoma" pitchFamily="34" charset="0"/>
                <a:ea typeface="Tahoma" pitchFamily="34" charset="0"/>
                <a:cs typeface="Tahoma" pitchFamily="34" charset="0"/>
              </a:rPr>
              <a:t>Ving</a:t>
            </a:r>
            <a:r>
              <a:rPr lang="en-US" sz="1200" i="1" spc="-10" dirty="0">
                <a:latin typeface="Tahoma" pitchFamily="34" charset="0"/>
                <a:ea typeface="Tahoma" pitchFamily="34" charset="0"/>
                <a:cs typeface="Tahoma" pitchFamily="34" charset="0"/>
              </a:rPr>
              <a:t>) </a:t>
            </a:r>
            <a:r>
              <a:rPr lang="en-US" sz="1200" spc="-10" dirty="0">
                <a:latin typeface="Tahoma" pitchFamily="34" charset="0"/>
                <a:ea typeface="Tahoma" pitchFamily="34" charset="0"/>
                <a:cs typeface="Tahoma" pitchFamily="34" charset="0"/>
              </a:rPr>
              <a:t>appear(s) to be the most prevalent </a:t>
            </a:r>
            <a:r>
              <a:rPr lang="en-US" sz="1200" dirty="0">
                <a:latin typeface="Tahoma" pitchFamily="34" charset="0"/>
                <a:ea typeface="Tahoma" pitchFamily="34" charset="0"/>
                <a:cs typeface="Tahoma" pitchFamily="34" charset="0"/>
              </a:rPr>
              <a:t>of all responses as                                 </a:t>
            </a:r>
            <a:r>
              <a:rPr lang="en-US" sz="1200" spc="-20" dirty="0">
                <a:latin typeface="Tahoma" pitchFamily="34" charset="0"/>
                <a:ea typeface="Tahoma" pitchFamily="34" charset="0"/>
                <a:cs typeface="Tahoma" pitchFamily="34" charset="0"/>
              </a:rPr>
              <a:t>of those interviewed </a:t>
            </a:r>
            <a:r>
              <a:rPr lang="en-US" sz="1200" dirty="0">
                <a:latin typeface="Tahoma" pitchFamily="34" charset="0"/>
                <a:ea typeface="Tahoma" pitchFamily="34" charset="0"/>
                <a:cs typeface="Tahoma" pitchFamily="34" charset="0"/>
              </a:rPr>
              <a:t>opts for it(them) as a </a:t>
            </a:r>
          </a:p>
          <a:p>
            <a:pPr algn="just" fontAlgn="base"/>
            <a:endParaRPr lang="en-US" sz="1200" dirty="0">
              <a:latin typeface="Tahoma" pitchFamily="34" charset="0"/>
              <a:ea typeface="Tahoma" pitchFamily="34" charset="0"/>
              <a:cs typeface="Tahoma" pitchFamily="34" charset="0"/>
            </a:endParaRPr>
          </a:p>
          <a:p>
            <a:pPr algn="just" fontAlgn="base"/>
            <a:r>
              <a:rPr lang="en-US" sz="1200" dirty="0">
                <a:latin typeface="Tahoma" pitchFamily="34" charset="0"/>
                <a:ea typeface="Tahoma" pitchFamily="34" charset="0"/>
                <a:cs typeface="Tahoma" pitchFamily="34" charset="0"/>
              </a:rPr>
              <a:t>common </a:t>
            </a:r>
            <a:r>
              <a:rPr lang="ru-RU" sz="1200"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         . By contrast, …</a:t>
            </a:r>
            <a:r>
              <a:rPr lang="en-US" sz="1200" i="1" dirty="0">
                <a:latin typeface="Tahoma" pitchFamily="34" charset="0"/>
                <a:ea typeface="Tahoma" pitchFamily="34" charset="0"/>
                <a:cs typeface="Tahoma" pitchFamily="34" charset="0"/>
              </a:rPr>
              <a:t>(</a:t>
            </a:r>
            <a:r>
              <a:rPr lang="ru-RU" sz="1100" i="1" dirty="0">
                <a:latin typeface="Tahoma" pitchFamily="34" charset="0"/>
                <a:ea typeface="Tahoma" pitchFamily="34" charset="0"/>
                <a:cs typeface="Tahoma" pitchFamily="34" charset="0"/>
              </a:rPr>
              <a:t>строчка</a:t>
            </a:r>
            <a:r>
              <a:rPr lang="en-US" sz="1100" i="1" dirty="0">
                <a:latin typeface="Tahoma" pitchFamily="34" charset="0"/>
                <a:ea typeface="Tahoma" pitchFamily="34" charset="0"/>
                <a:cs typeface="Tahoma" pitchFamily="34" charset="0"/>
              </a:rPr>
              <a:t> 5: </a:t>
            </a:r>
            <a:r>
              <a:rPr lang="ru-RU" sz="1100" i="1" dirty="0" err="1">
                <a:latin typeface="Tahoma" pitchFamily="34" charset="0"/>
                <a:ea typeface="Tahoma" pitchFamily="34" charset="0"/>
                <a:cs typeface="Tahoma" pitchFamily="34" charset="0"/>
              </a:rPr>
              <a:t>сущ</a:t>
            </a:r>
            <a:r>
              <a:rPr lang="ru-RU" sz="1100" i="1" dirty="0">
                <a:latin typeface="Tahoma" pitchFamily="34" charset="0"/>
                <a:ea typeface="Tahoma" pitchFamily="34" charset="0"/>
                <a:cs typeface="Tahoma" pitchFamily="34" charset="0"/>
              </a:rPr>
              <a:t> или </a:t>
            </a:r>
            <a:r>
              <a:rPr lang="en-US" sz="1100" i="1" dirty="0" err="1">
                <a:latin typeface="Tahoma" pitchFamily="34" charset="0"/>
                <a:ea typeface="Tahoma" pitchFamily="34" charset="0"/>
                <a:cs typeface="Tahoma" pitchFamily="34" charset="0"/>
              </a:rPr>
              <a:t>Ving</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is (are) </a:t>
            </a:r>
          </a:p>
          <a:p>
            <a:pPr algn="just" fontAlgn="base"/>
            <a:endParaRPr lang="en-US" sz="1200" dirty="0">
              <a:latin typeface="Tahoma" pitchFamily="34" charset="0"/>
              <a:ea typeface="Tahoma" pitchFamily="34" charset="0"/>
              <a:cs typeface="Tahoma" pitchFamily="34" charset="0"/>
            </a:endParaRPr>
          </a:p>
          <a:p>
            <a:pPr algn="just" fontAlgn="base"/>
            <a:r>
              <a:rPr lang="en-US" sz="1200" spc="-30" dirty="0">
                <a:latin typeface="Tahoma" pitchFamily="34" charset="0"/>
                <a:ea typeface="Tahoma" pitchFamily="34" charset="0"/>
                <a:cs typeface="Tahoma" pitchFamily="34" charset="0"/>
              </a:rPr>
              <a:t>selected by nearly                less respondents. I suppose, … is more important (captivating, </a:t>
            </a:r>
          </a:p>
          <a:p>
            <a:pPr algn="just" fontAlgn="base"/>
            <a:endParaRPr lang="en-US" sz="1200" spc="-30" dirty="0">
              <a:latin typeface="Tahoma" pitchFamily="34" charset="0"/>
              <a:ea typeface="Tahoma" pitchFamily="34" charset="0"/>
              <a:cs typeface="Tahoma" pitchFamily="34" charset="0"/>
            </a:endParaRPr>
          </a:p>
          <a:p>
            <a:pPr algn="just" fontAlgn="base"/>
            <a:r>
              <a:rPr lang="en-US" sz="1200" spc="-30" dirty="0">
                <a:latin typeface="Tahoma" pitchFamily="34" charset="0"/>
                <a:ea typeface="Tahoma" pitchFamily="34" charset="0"/>
                <a:cs typeface="Tahoma" pitchFamily="34" charset="0"/>
              </a:rPr>
              <a:t>effective) </a:t>
            </a:r>
            <a:r>
              <a:rPr lang="en-US" sz="1200" dirty="0">
                <a:latin typeface="Tahoma" pitchFamily="34" charset="0"/>
                <a:ea typeface="Tahoma" pitchFamily="34" charset="0"/>
                <a:cs typeface="Tahoma" pitchFamily="34" charset="0"/>
              </a:rPr>
              <a:t>for  people (children, teenagers) in </a:t>
            </a:r>
            <a:r>
              <a:rPr lang="en-US" sz="1200" dirty="0" err="1">
                <a:latin typeface="Tahoma" pitchFamily="34" charset="0"/>
                <a:ea typeface="Tahoma" pitchFamily="34" charset="0"/>
                <a:cs typeface="Tahoma" pitchFamily="34" charset="0"/>
              </a:rPr>
              <a:t>Zetland</a:t>
            </a:r>
            <a:r>
              <a:rPr lang="en-US" sz="1200" dirty="0">
                <a:latin typeface="Tahoma" pitchFamily="34" charset="0"/>
                <a:ea typeface="Tahoma" pitchFamily="34" charset="0"/>
                <a:cs typeface="Tahoma" pitchFamily="34" charset="0"/>
              </a:rPr>
              <a:t>  than …</a:t>
            </a:r>
            <a:endParaRPr lang="ru-RU" sz="1200" dirty="0">
              <a:latin typeface="Tahoma" pitchFamily="34" charset="0"/>
              <a:ea typeface="Tahoma" pitchFamily="34" charset="0"/>
              <a:cs typeface="Tahoma" pitchFamily="34" charset="0"/>
            </a:endParaRPr>
          </a:p>
          <a:p>
            <a:pPr algn="just" fontAlgn="base"/>
            <a:r>
              <a:rPr lang="en-US" sz="1200" dirty="0">
                <a:latin typeface="Tahoma" pitchFamily="34" charset="0"/>
                <a:ea typeface="Tahoma" pitchFamily="34" charset="0"/>
                <a:cs typeface="Tahoma" pitchFamily="34" charset="0"/>
              </a:rPr>
              <a:t>        Considering a problem that can arise with … (</a:t>
            </a:r>
            <a:r>
              <a:rPr lang="ru-RU" sz="1100" i="1" dirty="0">
                <a:latin typeface="Tahoma" pitchFamily="34" charset="0"/>
                <a:ea typeface="Tahoma" pitchFamily="34" charset="0"/>
                <a:cs typeface="Tahoma" pitchFamily="34" charset="0"/>
              </a:rPr>
              <a:t>см</a:t>
            </a:r>
            <a:r>
              <a:rPr lang="en-US" sz="1100" i="1" dirty="0">
                <a:latin typeface="Tahoma" pitchFamily="34" charset="0"/>
                <a:ea typeface="Tahoma" pitchFamily="34" charset="0"/>
                <a:cs typeface="Tahoma" pitchFamily="34" charset="0"/>
              </a:rPr>
              <a:t>. </a:t>
            </a:r>
            <a:r>
              <a:rPr lang="ru-RU" sz="1100" i="1" dirty="0" err="1">
                <a:latin typeface="Tahoma" pitchFamily="34" charset="0"/>
                <a:ea typeface="Tahoma" pitchFamily="34" charset="0"/>
                <a:cs typeface="Tahoma" pitchFamily="34" charset="0"/>
              </a:rPr>
              <a:t>п</a:t>
            </a:r>
            <a:r>
              <a:rPr lang="en-US" sz="1100" i="1" dirty="0">
                <a:latin typeface="Tahoma" pitchFamily="34" charset="0"/>
                <a:ea typeface="Tahoma" pitchFamily="34" charset="0"/>
                <a:cs typeface="Tahoma" pitchFamily="34" charset="0"/>
              </a:rPr>
              <a:t>.4 </a:t>
            </a:r>
            <a:r>
              <a:rPr lang="ru-RU" sz="1100" i="1" dirty="0">
                <a:latin typeface="Tahoma" pitchFamily="34" charset="0"/>
                <a:ea typeface="Tahoma" pitchFamily="34" charset="0"/>
                <a:cs typeface="Tahoma" pitchFamily="34" charset="0"/>
              </a:rPr>
              <a:t>в плане</a:t>
            </a:r>
            <a:r>
              <a:rPr lang="en-US" sz="1200" dirty="0">
                <a:latin typeface="Tahoma" pitchFamily="34" charset="0"/>
                <a:ea typeface="Tahoma" pitchFamily="34" charset="0"/>
                <a:cs typeface="Tahoma" pitchFamily="34" charset="0"/>
              </a:rPr>
              <a:t>)</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younger (elder) generation may face / lack … which can result in … / can lead to…  To overcome this</a:t>
            </a:r>
            <a:r>
              <a:rPr lang="ru-RU" sz="1200"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dilemma, it would be a good idea to (set up school courses on …)             </a:t>
            </a:r>
          </a:p>
          <a:p>
            <a:pPr algn="just" fontAlgn="base"/>
            <a:r>
              <a:rPr lang="en-US" sz="1200" dirty="0">
                <a:latin typeface="Tahoma" pitchFamily="34" charset="0"/>
                <a:ea typeface="Tahoma" pitchFamily="34" charset="0"/>
                <a:cs typeface="Tahoma" pitchFamily="34" charset="0"/>
              </a:rPr>
              <a:t>         </a:t>
            </a:r>
            <a:r>
              <a:rPr lang="en-US" sz="1200" spc="20" dirty="0">
                <a:latin typeface="Tahoma" pitchFamily="34" charset="0"/>
                <a:ea typeface="Tahoma" pitchFamily="34" charset="0"/>
                <a:cs typeface="Tahoma" pitchFamily="34" charset="0"/>
              </a:rPr>
              <a:t>In conclusion, I strongly believe that the importance of … </a:t>
            </a:r>
            <a:r>
              <a:rPr lang="en-US" sz="1200" i="1" spc="20" dirty="0">
                <a:latin typeface="Tahoma" pitchFamily="34" charset="0"/>
                <a:ea typeface="Tahoma" pitchFamily="34" charset="0"/>
                <a:cs typeface="Tahoma" pitchFamily="34" charset="0"/>
              </a:rPr>
              <a:t>(</a:t>
            </a:r>
            <a:r>
              <a:rPr lang="ru-RU" sz="1100" i="1" spc="20" dirty="0">
                <a:latin typeface="Tahoma" pitchFamily="34" charset="0"/>
                <a:ea typeface="Tahoma" pitchFamily="34" charset="0"/>
                <a:cs typeface="Tahoma" pitchFamily="34" charset="0"/>
              </a:rPr>
              <a:t>см</a:t>
            </a:r>
            <a:r>
              <a:rPr lang="en-US" sz="1100" i="1" spc="20" dirty="0">
                <a:latin typeface="Tahoma" pitchFamily="34" charset="0"/>
                <a:ea typeface="Tahoma" pitchFamily="34" charset="0"/>
                <a:cs typeface="Tahoma" pitchFamily="34" charset="0"/>
              </a:rPr>
              <a:t>. </a:t>
            </a:r>
            <a:r>
              <a:rPr lang="ru-RU" sz="1100" i="1" spc="20" dirty="0" err="1">
                <a:latin typeface="Tahoma" pitchFamily="34" charset="0"/>
                <a:ea typeface="Tahoma" pitchFamily="34" charset="0"/>
                <a:cs typeface="Tahoma" pitchFamily="34" charset="0"/>
              </a:rPr>
              <a:t>п</a:t>
            </a:r>
            <a:r>
              <a:rPr lang="en-US" sz="1100" i="1" spc="20" dirty="0">
                <a:latin typeface="Tahoma" pitchFamily="34" charset="0"/>
                <a:ea typeface="Tahoma" pitchFamily="34" charset="0"/>
                <a:cs typeface="Tahoma" pitchFamily="34" charset="0"/>
              </a:rPr>
              <a:t>.5 </a:t>
            </a:r>
            <a:r>
              <a:rPr lang="ru-RU" sz="1100" i="1" spc="20" dirty="0">
                <a:latin typeface="Tahoma" pitchFamily="34" charset="0"/>
                <a:ea typeface="Tahoma" pitchFamily="34" charset="0"/>
                <a:cs typeface="Tahoma" pitchFamily="34" charset="0"/>
              </a:rPr>
              <a:t>в плане</a:t>
            </a:r>
            <a:r>
              <a:rPr lang="en-US" sz="1200" i="1" spc="20" dirty="0">
                <a:latin typeface="Tahoma" pitchFamily="34" charset="0"/>
                <a:ea typeface="Tahoma" pitchFamily="34" charset="0"/>
                <a:cs typeface="Tahoma" pitchFamily="34" charset="0"/>
              </a:rPr>
              <a:t>)</a:t>
            </a:r>
            <a:r>
              <a:rPr lang="en-US" sz="1200" spc="20" dirty="0">
                <a:latin typeface="Tahoma" pitchFamily="34" charset="0"/>
                <a:ea typeface="Tahoma" pitchFamily="34" charset="0"/>
                <a:cs typeface="Tahoma" pitchFamily="34" charset="0"/>
              </a:rPr>
              <a:t> </a:t>
            </a:r>
            <a:r>
              <a:rPr lang="en-US" sz="1200" spc="10" dirty="0">
                <a:latin typeface="Tahoma" pitchFamily="34" charset="0"/>
                <a:ea typeface="Tahoma" pitchFamily="34" charset="0"/>
                <a:cs typeface="Tahoma" pitchFamily="34" charset="0"/>
              </a:rPr>
              <a:t>will hardly lose its relevance in people’s (teenager</a:t>
            </a:r>
            <a:r>
              <a:rPr lang="en-US" sz="1200" u="sng" spc="10" dirty="0">
                <a:latin typeface="Tahoma" pitchFamily="34" charset="0"/>
                <a:ea typeface="Tahoma" pitchFamily="34" charset="0"/>
                <a:cs typeface="Tahoma" pitchFamily="34" charset="0"/>
              </a:rPr>
              <a:t>s’</a:t>
            </a:r>
            <a:r>
              <a:rPr lang="en-US" sz="1200" spc="10" dirty="0">
                <a:latin typeface="Tahoma" pitchFamily="34" charset="0"/>
                <a:ea typeface="Tahoma" pitchFamily="34" charset="0"/>
                <a:cs typeface="Tahoma" pitchFamily="34" charset="0"/>
              </a:rPr>
              <a:t>) lives.  It goes without saying, </a:t>
            </a:r>
          </a:p>
          <a:p>
            <a:pPr algn="just" fontAlgn="base"/>
            <a:endParaRPr lang="en-US" sz="1200" spc="10" dirty="0">
              <a:latin typeface="Tahoma" pitchFamily="34" charset="0"/>
              <a:ea typeface="Tahoma" pitchFamily="34" charset="0"/>
              <a:cs typeface="Tahoma" pitchFamily="34" charset="0"/>
            </a:endParaRPr>
          </a:p>
          <a:p>
            <a:pPr algn="just" fontAlgn="base"/>
            <a:r>
              <a:rPr lang="en-US" sz="1200" spc="10" dirty="0">
                <a:latin typeface="Tahoma" pitchFamily="34" charset="0"/>
                <a:ea typeface="Tahoma" pitchFamily="34" charset="0"/>
                <a:cs typeface="Tahoma" pitchFamily="34" charset="0"/>
              </a:rPr>
              <a:t>… has (have) a positive impact on … (the environment, progress in studies, physical/mental development, health)  </a:t>
            </a:r>
          </a:p>
          <a:p>
            <a:pPr algn="just" fontAlgn="base"/>
            <a:r>
              <a:rPr lang="ru-RU" sz="1200" b="1" spc="10" dirty="0">
                <a:latin typeface="Tahoma" pitchFamily="34" charset="0"/>
                <a:ea typeface="Tahoma" pitchFamily="34" charset="0"/>
                <a:cs typeface="Tahoma" pitchFamily="34" charset="0"/>
              </a:rPr>
              <a:t>                                                         или</a:t>
            </a:r>
            <a:endParaRPr lang="en-US" sz="1200" b="1" spc="10" dirty="0">
              <a:latin typeface="Tahoma" pitchFamily="34" charset="0"/>
              <a:ea typeface="Tahoma" pitchFamily="34" charset="0"/>
              <a:cs typeface="Tahoma" pitchFamily="34" charset="0"/>
            </a:endParaRPr>
          </a:p>
          <a:p>
            <a:pPr algn="just" fontAlgn="base"/>
            <a:r>
              <a:rPr lang="en-US" sz="1200" spc="10" dirty="0">
                <a:latin typeface="Tahoma" pitchFamily="34" charset="0"/>
                <a:ea typeface="Tahoma" pitchFamily="34" charset="0"/>
                <a:cs typeface="Tahoma" pitchFamily="34" charset="0"/>
              </a:rPr>
              <a:t>teenagers/people have an opportunity to …</a:t>
            </a:r>
            <a:endParaRPr lang="ru-RU" sz="1200" spc="10" dirty="0">
              <a:latin typeface="Tahoma" pitchFamily="34" charset="0"/>
              <a:ea typeface="Tahoma" pitchFamily="34" charset="0"/>
              <a:cs typeface="Tahoma" pitchFamily="34" charset="0"/>
            </a:endParaRPr>
          </a:p>
          <a:p>
            <a:pPr algn="just" fontAlgn="base"/>
            <a:r>
              <a:rPr lang="en-US" sz="1200" dirty="0">
                <a:latin typeface="Times New Roman" pitchFamily="18" charset="0"/>
                <a:cs typeface="Times New Roman" pitchFamily="18" charset="0"/>
              </a:rPr>
              <a:t>     </a:t>
            </a:r>
            <a:endParaRPr lang="ru-RU" sz="1100" dirty="0"/>
          </a:p>
        </p:txBody>
      </p:sp>
      <p:graphicFrame>
        <p:nvGraphicFramePr>
          <p:cNvPr id="23" name="Object 36"/>
          <p:cNvGraphicFramePr>
            <a:graphicFrameLocks noChangeAspect="1"/>
          </p:cNvGraphicFramePr>
          <p:nvPr/>
        </p:nvGraphicFramePr>
        <p:xfrm>
          <a:off x="3929066" y="857224"/>
          <a:ext cx="1285884" cy="389007"/>
        </p:xfrm>
        <a:graphic>
          <a:graphicData uri="http://schemas.openxmlformats.org/presentationml/2006/ole">
            <mc:AlternateContent xmlns:mc="http://schemas.openxmlformats.org/markup-compatibility/2006">
              <mc:Choice xmlns:v="urn:schemas-microsoft-com:vml" Requires="v">
                <p:oleObj spid="_x0000_s1285" name="Формула" r:id="rId4" imgW="1384200" imgH="419040" progId="">
                  <p:embed/>
                </p:oleObj>
              </mc:Choice>
              <mc:Fallback>
                <p:oleObj name="Формула" r:id="rId4" imgW="1384200" imgH="419040" progId="">
                  <p:embed/>
                  <p:pic>
                    <p:nvPicPr>
                      <p:cNvPr id="0" name="Picture 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9066" y="857224"/>
                        <a:ext cx="1285884" cy="38900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 name="Object 37"/>
          <p:cNvGraphicFramePr>
            <a:graphicFrameLocks noChangeAspect="1"/>
          </p:cNvGraphicFramePr>
          <p:nvPr/>
        </p:nvGraphicFramePr>
        <p:xfrm>
          <a:off x="1928802" y="1643042"/>
          <a:ext cx="857256" cy="340554"/>
        </p:xfrm>
        <a:graphic>
          <a:graphicData uri="http://schemas.openxmlformats.org/presentationml/2006/ole">
            <mc:AlternateContent xmlns:mc="http://schemas.openxmlformats.org/markup-compatibility/2006">
              <mc:Choice xmlns:v="urn:schemas-microsoft-com:vml" Requires="v">
                <p:oleObj spid="_x0000_s1286" name="Формула" r:id="rId6" imgW="927000" imgH="419040" progId="">
                  <p:embed/>
                </p:oleObj>
              </mc:Choice>
              <mc:Fallback>
                <p:oleObj name="Формула" r:id="rId6" imgW="927000" imgH="419040" progId="">
                  <p:embed/>
                  <p:pic>
                    <p:nvPicPr>
                      <p:cNvPr id="0" name="Picture 1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28802" y="1643042"/>
                        <a:ext cx="857256" cy="3405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Object 38"/>
          <p:cNvGraphicFramePr>
            <a:graphicFrameLocks noChangeAspect="1"/>
          </p:cNvGraphicFramePr>
          <p:nvPr>
            <p:extLst>
              <p:ext uri="{D42A27DB-BD31-4B8C-83A1-F6EECF244321}">
                <p14:modId xmlns:p14="http://schemas.microsoft.com/office/powerpoint/2010/main" val="1084464789"/>
              </p:ext>
            </p:extLst>
          </p:nvPr>
        </p:nvGraphicFramePr>
        <p:xfrm>
          <a:off x="1723454" y="3114804"/>
          <a:ext cx="642942" cy="369582"/>
        </p:xfrm>
        <a:graphic>
          <a:graphicData uri="http://schemas.openxmlformats.org/presentationml/2006/ole">
            <mc:AlternateContent xmlns:mc="http://schemas.openxmlformats.org/markup-compatibility/2006">
              <mc:Choice xmlns:v="urn:schemas-microsoft-com:vml" Requires="v">
                <p:oleObj spid="_x0000_s1287" name="Формула" r:id="rId8" imgW="685800" imgH="393480" progId="">
                  <p:embed/>
                </p:oleObj>
              </mc:Choice>
              <mc:Fallback>
                <p:oleObj name="Формула" r:id="rId8" imgW="685800" imgH="393480" progId="">
                  <p:embed/>
                  <p:pic>
                    <p:nvPicPr>
                      <p:cNvPr id="0" name="Picture 1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23454" y="3114804"/>
                        <a:ext cx="642942" cy="3695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 name="Object 39"/>
          <p:cNvGraphicFramePr>
            <a:graphicFrameLocks noChangeAspect="1"/>
          </p:cNvGraphicFramePr>
          <p:nvPr>
            <p:extLst>
              <p:ext uri="{D42A27DB-BD31-4B8C-83A1-F6EECF244321}">
                <p14:modId xmlns:p14="http://schemas.microsoft.com/office/powerpoint/2010/main" val="1782974963"/>
              </p:ext>
            </p:extLst>
          </p:nvPr>
        </p:nvGraphicFramePr>
        <p:xfrm>
          <a:off x="2347332" y="3110504"/>
          <a:ext cx="857257" cy="410389"/>
        </p:xfrm>
        <a:graphic>
          <a:graphicData uri="http://schemas.openxmlformats.org/presentationml/2006/ole">
            <mc:AlternateContent xmlns:mc="http://schemas.openxmlformats.org/markup-compatibility/2006">
              <mc:Choice xmlns:v="urn:schemas-microsoft-com:vml" Requires="v">
                <p:oleObj spid="_x0000_s1288" name="Формула" r:id="rId10" imgW="876240" imgH="419040" progId="">
                  <p:embed/>
                </p:oleObj>
              </mc:Choice>
              <mc:Fallback>
                <p:oleObj name="Формула" r:id="rId10" imgW="876240" imgH="419040" progId="">
                  <p:embed/>
                  <p:pic>
                    <p:nvPicPr>
                      <p:cNvPr id="0" name="Picture 1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47332" y="3110504"/>
                        <a:ext cx="857257" cy="4103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 name="Object 40"/>
          <p:cNvGraphicFramePr>
            <a:graphicFrameLocks noChangeAspect="1"/>
          </p:cNvGraphicFramePr>
          <p:nvPr>
            <p:extLst>
              <p:ext uri="{D42A27DB-BD31-4B8C-83A1-F6EECF244321}">
                <p14:modId xmlns:p14="http://schemas.microsoft.com/office/powerpoint/2010/main" val="185839384"/>
              </p:ext>
            </p:extLst>
          </p:nvPr>
        </p:nvGraphicFramePr>
        <p:xfrm>
          <a:off x="1075342" y="3495273"/>
          <a:ext cx="1400191" cy="392113"/>
        </p:xfrm>
        <a:graphic>
          <a:graphicData uri="http://schemas.openxmlformats.org/presentationml/2006/ole">
            <mc:AlternateContent xmlns:mc="http://schemas.openxmlformats.org/markup-compatibility/2006">
              <mc:Choice xmlns:v="urn:schemas-microsoft-com:vml" Requires="v">
                <p:oleObj spid="_x0000_s1289" name="Формула" r:id="rId12" imgW="1460160" imgH="419040" progId="">
                  <p:embed/>
                </p:oleObj>
              </mc:Choice>
              <mc:Fallback>
                <p:oleObj name="Формула" r:id="rId12" imgW="1460160" imgH="419040" progId="">
                  <p:embed/>
                  <p:pic>
                    <p:nvPicPr>
                      <p:cNvPr id="0" name="Picture 1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75342" y="3495273"/>
                        <a:ext cx="1400191"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41"/>
          <p:cNvGraphicFramePr>
            <a:graphicFrameLocks noChangeAspect="1"/>
          </p:cNvGraphicFramePr>
          <p:nvPr>
            <p:extLst>
              <p:ext uri="{D42A27DB-BD31-4B8C-83A1-F6EECF244321}">
                <p14:modId xmlns:p14="http://schemas.microsoft.com/office/powerpoint/2010/main" val="2259858714"/>
              </p:ext>
            </p:extLst>
          </p:nvPr>
        </p:nvGraphicFramePr>
        <p:xfrm>
          <a:off x="1586688" y="3881511"/>
          <a:ext cx="709772" cy="366713"/>
        </p:xfrm>
        <a:graphic>
          <a:graphicData uri="http://schemas.openxmlformats.org/presentationml/2006/ole">
            <mc:AlternateContent xmlns:mc="http://schemas.openxmlformats.org/markup-compatibility/2006">
              <mc:Choice xmlns:v="urn:schemas-microsoft-com:vml" Requires="v">
                <p:oleObj spid="_x0000_s1290" name="Формула" r:id="rId14" imgW="774360" imgH="393480" progId="">
                  <p:embed/>
                </p:oleObj>
              </mc:Choice>
              <mc:Fallback>
                <p:oleObj name="Формула" r:id="rId14" imgW="774360" imgH="393480" progId="">
                  <p:embed/>
                  <p:pic>
                    <p:nvPicPr>
                      <p:cNvPr id="0" name="Picture 1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86688" y="3881511"/>
                        <a:ext cx="709772" cy="3667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44" name="Object 20"/>
          <p:cNvGraphicFramePr>
            <a:graphicFrameLocks noChangeAspect="1"/>
          </p:cNvGraphicFramePr>
          <p:nvPr>
            <p:extLst>
              <p:ext uri="{D42A27DB-BD31-4B8C-83A1-F6EECF244321}">
                <p14:modId xmlns:p14="http://schemas.microsoft.com/office/powerpoint/2010/main" val="1229720919"/>
              </p:ext>
            </p:extLst>
          </p:nvPr>
        </p:nvGraphicFramePr>
        <p:xfrm>
          <a:off x="2071685" y="1123134"/>
          <a:ext cx="857250" cy="341313"/>
        </p:xfrm>
        <a:graphic>
          <a:graphicData uri="http://schemas.openxmlformats.org/presentationml/2006/ole">
            <mc:AlternateContent xmlns:mc="http://schemas.openxmlformats.org/markup-compatibility/2006">
              <mc:Choice xmlns:v="urn:schemas-microsoft-com:vml" Requires="v">
                <p:oleObj spid="_x0000_s1291" name="Формула" r:id="rId16" imgW="927000" imgH="419040" progId="">
                  <p:embed/>
                </p:oleObj>
              </mc:Choice>
              <mc:Fallback>
                <p:oleObj name="Формула" r:id="rId16" imgW="927000" imgH="419040" progId="">
                  <p:embed/>
                  <p:pic>
                    <p:nvPicPr>
                      <p:cNvPr id="0" name="Picture 2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071685" y="1123134"/>
                        <a:ext cx="857250" cy="341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Прямоугольный треугольник 2">
            <a:extLst>
              <a:ext uri="{FF2B5EF4-FFF2-40B4-BE49-F238E27FC236}">
                <a16:creationId xmlns:a16="http://schemas.microsoft.com/office/drawing/2014/main" xmlns="" id="{4C4810E9-7C09-B661-5289-E2044AB15E85}"/>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TextBox 3">
            <a:extLst>
              <a:ext uri="{FF2B5EF4-FFF2-40B4-BE49-F238E27FC236}">
                <a16:creationId xmlns:a16="http://schemas.microsoft.com/office/drawing/2014/main" xmlns="" id="{7C5928BC-5E45-43B8-72F7-AEEAEB20BCE4}"/>
              </a:ext>
            </a:extLst>
          </p:cNvPr>
          <p:cNvSpPr txBox="1"/>
          <p:nvPr/>
        </p:nvSpPr>
        <p:spPr>
          <a:xfrm>
            <a:off x="6429396" y="8867001"/>
            <a:ext cx="500066" cy="276999"/>
          </a:xfrm>
          <a:prstGeom prst="rect">
            <a:avLst/>
          </a:prstGeom>
          <a:noFill/>
          <a:ln>
            <a:noFill/>
          </a:ln>
        </p:spPr>
        <p:txBody>
          <a:bodyPr wrap="square" rtlCol="0">
            <a:spAutoFit/>
          </a:bodyPr>
          <a:lstStyle/>
          <a:p>
            <a:pPr algn="ctr"/>
            <a:r>
              <a:rPr lang="en-US" sz="1200" dirty="0"/>
              <a:t>-10-</a:t>
            </a:r>
            <a:endParaRPr lang="ru-RU"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45C05B17-FE6B-EAE0-E689-8D7BD45E4D33}"/>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dirty="0">
                <a:latin typeface="Tahoma" pitchFamily="34" charset="0"/>
                <a:ea typeface="Tahoma" pitchFamily="34" charset="0"/>
                <a:cs typeface="Tahoma" pitchFamily="34" charset="0"/>
              </a:rPr>
              <a:t> </a:t>
            </a:r>
            <a:r>
              <a:rPr lang="ru-RU" sz="1400" dirty="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35" name="TextBox 34"/>
          <p:cNvSpPr txBox="1"/>
          <p:nvPr/>
        </p:nvSpPr>
        <p:spPr>
          <a:xfrm>
            <a:off x="142852" y="142844"/>
            <a:ext cx="5643602" cy="307777"/>
          </a:xfrm>
          <a:prstGeom prst="rect">
            <a:avLst/>
          </a:prstGeom>
          <a:noFill/>
        </p:spPr>
        <p:txBody>
          <a:bodyPr wrap="square" rtlCol="0">
            <a:spAutoFit/>
          </a:bodyPr>
          <a:lstStyle/>
          <a:p>
            <a:pPr algn="ctr"/>
            <a:r>
              <a:rPr lang="en-US" sz="1400" b="1" dirty="0">
                <a:latin typeface="Tahoma" pitchFamily="34" charset="0"/>
                <a:ea typeface="Tahoma" pitchFamily="34" charset="0"/>
                <a:cs typeface="Tahoma" pitchFamily="34" charset="0"/>
              </a:rPr>
              <a:t>ANSWERS</a:t>
            </a:r>
            <a:endParaRPr lang="ru-RU" sz="1400" b="1" dirty="0">
              <a:latin typeface="Tahoma" pitchFamily="34" charset="0"/>
              <a:ea typeface="Tahoma" pitchFamily="34" charset="0"/>
              <a:cs typeface="Tahoma" pitchFamily="34" charset="0"/>
            </a:endParaRPr>
          </a:p>
        </p:txBody>
      </p:sp>
      <p:sp>
        <p:nvSpPr>
          <p:cNvPr id="48" name="TextBox 47"/>
          <p:cNvSpPr txBox="1"/>
          <p:nvPr/>
        </p:nvSpPr>
        <p:spPr>
          <a:xfrm>
            <a:off x="500042" y="1357290"/>
            <a:ext cx="6357958" cy="523220"/>
          </a:xfrm>
          <a:prstGeom prst="rect">
            <a:avLst/>
          </a:prstGeom>
          <a:noFill/>
        </p:spPr>
        <p:txBody>
          <a:bodyPr wrap="square" rtlCol="0">
            <a:spAutoFit/>
          </a:bodyPr>
          <a:lstStyle/>
          <a:p>
            <a:endParaRPr lang="ru-RU" sz="1400" dirty="0">
              <a:latin typeface="Tahoma" pitchFamily="34" charset="0"/>
              <a:ea typeface="Tahoma" pitchFamily="34" charset="0"/>
              <a:cs typeface="Tahoma" pitchFamily="34" charset="0"/>
            </a:endParaRPr>
          </a:p>
          <a:p>
            <a:endParaRPr lang="ru-RU" sz="1400" dirty="0">
              <a:latin typeface="Tahoma" pitchFamily="34" charset="0"/>
              <a:ea typeface="Tahoma" pitchFamily="34" charset="0"/>
              <a:cs typeface="Tahoma" pitchFamily="34" charset="0"/>
            </a:endParaRPr>
          </a:p>
        </p:txBody>
      </p:sp>
      <p:sp>
        <p:nvSpPr>
          <p:cNvPr id="28" name="TextBox 27"/>
          <p:cNvSpPr txBox="1"/>
          <p:nvPr/>
        </p:nvSpPr>
        <p:spPr>
          <a:xfrm>
            <a:off x="285728" y="214282"/>
            <a:ext cx="357190" cy="369332"/>
          </a:xfrm>
          <a:prstGeom prst="rect">
            <a:avLst/>
          </a:prstGeom>
          <a:noFill/>
        </p:spPr>
        <p:txBody>
          <a:bodyPr wrap="square" rtlCol="0">
            <a:spAutoFit/>
          </a:bodyPr>
          <a:lstStyle/>
          <a:p>
            <a:r>
              <a:rPr lang="en-US" sz="1200" b="1" dirty="0">
                <a:latin typeface="Tahoma" pitchFamily="34" charset="0"/>
                <a:ea typeface="Tahoma" pitchFamily="34" charset="0"/>
                <a:cs typeface="Tahoma" pitchFamily="34" charset="0"/>
              </a:rPr>
              <a:t>1.</a:t>
            </a:r>
            <a:r>
              <a:rPr lang="en-US" dirty="0"/>
              <a:t> </a:t>
            </a:r>
            <a:endParaRPr lang="ru-RU" dirty="0"/>
          </a:p>
        </p:txBody>
      </p:sp>
      <p:sp>
        <p:nvSpPr>
          <p:cNvPr id="24" name="TextBox 23"/>
          <p:cNvSpPr txBox="1"/>
          <p:nvPr/>
        </p:nvSpPr>
        <p:spPr>
          <a:xfrm>
            <a:off x="214290" y="500034"/>
            <a:ext cx="6429420" cy="646331"/>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Nowadays online shopping is a really significant issue as people tend to buy different items through the Internet. This fact is clearly illustrated in the table with the results of a survey</a:t>
            </a:r>
            <a:r>
              <a:rPr lang="en-US" sz="1200" spc="-10" dirty="0">
                <a:latin typeface="Tahoma" pitchFamily="34" charset="0"/>
                <a:ea typeface="Tahoma" pitchFamily="34" charset="0"/>
                <a:cs typeface="Tahoma" pitchFamily="34" charset="0"/>
              </a:rPr>
              <a:t> which I found while doing my project on what things </a:t>
            </a:r>
            <a:r>
              <a:rPr lang="en-US" sz="1200" spc="-10" dirty="0" err="1">
                <a:latin typeface="Tahoma" pitchFamily="34" charset="0"/>
                <a:ea typeface="Tahoma" pitchFamily="34" charset="0"/>
                <a:cs typeface="Tahoma" pitchFamily="34" charset="0"/>
              </a:rPr>
              <a:t>Zetland</a:t>
            </a:r>
            <a:r>
              <a:rPr lang="en-US" sz="1200" spc="-10" dirty="0">
                <a:latin typeface="Tahoma" pitchFamily="34" charset="0"/>
                <a:ea typeface="Tahoma" pitchFamily="34" charset="0"/>
                <a:cs typeface="Tahoma" pitchFamily="34" charset="0"/>
              </a:rPr>
              <a:t> people buy online. </a:t>
            </a:r>
            <a:endParaRPr lang="ru-RU" sz="1200" spc="-10" dirty="0">
              <a:latin typeface="Tahoma" pitchFamily="34" charset="0"/>
              <a:ea typeface="Tahoma" pitchFamily="34" charset="0"/>
              <a:cs typeface="Tahoma" pitchFamily="34" charset="0"/>
            </a:endParaRPr>
          </a:p>
        </p:txBody>
      </p:sp>
      <p:sp>
        <p:nvSpPr>
          <p:cNvPr id="25" name="TextBox 24"/>
          <p:cNvSpPr txBox="1"/>
          <p:nvPr/>
        </p:nvSpPr>
        <p:spPr>
          <a:xfrm>
            <a:off x="214290" y="1214414"/>
            <a:ext cx="6429420" cy="830997"/>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According to the table, clothes and shopping for food are chosen by the majority of the respondents as things to buy online, at 38% and 35% respectively, followed by bags (15%).  At the same time, shoes and swimsuits count much smaller number of supporters, just 7% and 5% respectively. </a:t>
            </a:r>
            <a:endParaRPr lang="ru-RU" sz="1200" dirty="0">
              <a:latin typeface="Tahoma" pitchFamily="34" charset="0"/>
              <a:ea typeface="Tahoma" pitchFamily="34" charset="0"/>
              <a:cs typeface="Tahoma" pitchFamily="34" charset="0"/>
            </a:endParaRPr>
          </a:p>
        </p:txBody>
      </p:sp>
      <p:sp>
        <p:nvSpPr>
          <p:cNvPr id="26" name="TextBox 25"/>
          <p:cNvSpPr txBox="1"/>
          <p:nvPr/>
        </p:nvSpPr>
        <p:spPr>
          <a:xfrm>
            <a:off x="214290" y="2071670"/>
            <a:ext cx="6429420" cy="1015663"/>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a:t>
            </a:r>
            <a:r>
              <a:rPr lang="en-US" sz="1200" dirty="0" err="1">
                <a:latin typeface="Tahoma" pitchFamily="34" charset="0"/>
                <a:ea typeface="Tahoma" pitchFamily="34" charset="0"/>
                <a:cs typeface="Tahoma" pitchFamily="34" charset="0"/>
              </a:rPr>
              <a:t>Analysing</a:t>
            </a:r>
            <a:r>
              <a:rPr lang="en-US" sz="1200" dirty="0">
                <a:latin typeface="Tahoma" pitchFamily="34" charset="0"/>
                <a:ea typeface="Tahoma" pitchFamily="34" charset="0"/>
                <a:cs typeface="Tahoma" pitchFamily="34" charset="0"/>
              </a:rPr>
              <a:t> the data, buying clothes in the Internet appears to be the most prevalent of all responses since more than a third of those interviewed opts for them as </a:t>
            </a:r>
            <a:r>
              <a:rPr lang="en-US" sz="1200" dirty="0" err="1">
                <a:latin typeface="Tahoma" pitchFamily="34" charset="0"/>
                <a:ea typeface="Tahoma" pitchFamily="34" charset="0"/>
                <a:cs typeface="Tahoma" pitchFamily="34" charset="0"/>
              </a:rPr>
              <a:t>commom</a:t>
            </a:r>
            <a:r>
              <a:rPr lang="en-US" sz="1200" dirty="0">
                <a:latin typeface="Tahoma" pitchFamily="34" charset="0"/>
                <a:ea typeface="Tahoma" pitchFamily="34" charset="0"/>
                <a:cs typeface="Tahoma" pitchFamily="34" charset="0"/>
              </a:rPr>
              <a:t> items. By contrast, shopping for shoes and swimsuits</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is selected by nearly seven times less respondents. </a:t>
            </a:r>
            <a:r>
              <a:rPr lang="en-US" sz="1200" spc="-20" dirty="0">
                <a:latin typeface="Tahoma" pitchFamily="34" charset="0"/>
                <a:ea typeface="Tahoma" pitchFamily="34" charset="0"/>
                <a:cs typeface="Tahoma" pitchFamily="34" charset="0"/>
              </a:rPr>
              <a:t>I suppose, people in </a:t>
            </a:r>
            <a:r>
              <a:rPr lang="en-US" sz="1200" spc="-20" dirty="0" err="1">
                <a:latin typeface="Tahoma" pitchFamily="34" charset="0"/>
                <a:ea typeface="Tahoma" pitchFamily="34" charset="0"/>
                <a:cs typeface="Tahoma" pitchFamily="34" charset="0"/>
              </a:rPr>
              <a:t>Zetland</a:t>
            </a:r>
            <a:r>
              <a:rPr lang="en-US" sz="1200" spc="-20" dirty="0">
                <a:latin typeface="Tahoma" pitchFamily="34" charset="0"/>
                <a:ea typeface="Tahoma" pitchFamily="34" charset="0"/>
                <a:cs typeface="Tahoma" pitchFamily="34" charset="0"/>
              </a:rPr>
              <a:t> may not be sure in choosing the right sizes of these things online. </a:t>
            </a:r>
            <a:endParaRPr lang="ru-RU" sz="1200" dirty="0">
              <a:latin typeface="Tahoma" pitchFamily="34" charset="0"/>
              <a:ea typeface="Tahoma" pitchFamily="34" charset="0"/>
              <a:cs typeface="Tahoma" pitchFamily="34" charset="0"/>
            </a:endParaRPr>
          </a:p>
        </p:txBody>
      </p:sp>
      <p:sp>
        <p:nvSpPr>
          <p:cNvPr id="27" name="TextBox 26"/>
          <p:cNvSpPr txBox="1"/>
          <p:nvPr/>
        </p:nvSpPr>
        <p:spPr>
          <a:xfrm>
            <a:off x="214290" y="3143240"/>
            <a:ext cx="6429420" cy="1200329"/>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Considering a problem that can arise with online shopping</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at present the majority of people faces a mismatch of characteristics of goods bought through the Internet which can be connected with the fact that sellers try to present their products in the most attractive way. To overcome this dilemma, it would be a good idea to set up any discounts or points for leaving a detailed review with real photos in order customers could estimate goods. </a:t>
            </a:r>
            <a:endParaRPr lang="ru-RU" sz="1200" dirty="0">
              <a:latin typeface="Tahoma" pitchFamily="34" charset="0"/>
              <a:ea typeface="Tahoma" pitchFamily="34" charset="0"/>
              <a:cs typeface="Tahoma" pitchFamily="34" charset="0"/>
            </a:endParaRPr>
          </a:p>
        </p:txBody>
      </p:sp>
      <p:sp>
        <p:nvSpPr>
          <p:cNvPr id="31" name="TextBox 30"/>
          <p:cNvSpPr txBox="1"/>
          <p:nvPr/>
        </p:nvSpPr>
        <p:spPr>
          <a:xfrm>
            <a:off x="214290" y="4429124"/>
            <a:ext cx="6429420" cy="646331"/>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In conclusion, I strongly believe that the importance of online shopping will hardly lose its relevance in modern world. It goes without saying, people have an opportunity to find anything they want in the Internet and order things from any part of the world.</a:t>
            </a:r>
            <a:endParaRPr lang="ru-RU" sz="1200" dirty="0">
              <a:latin typeface="Tahoma" pitchFamily="34" charset="0"/>
              <a:ea typeface="Tahoma" pitchFamily="34" charset="0"/>
              <a:cs typeface="Tahoma" pitchFamily="34" charset="0"/>
            </a:endParaRPr>
          </a:p>
        </p:txBody>
      </p:sp>
      <p:sp>
        <p:nvSpPr>
          <p:cNvPr id="16" name="Прямоугольник 15"/>
          <p:cNvSpPr/>
          <p:nvPr/>
        </p:nvSpPr>
        <p:spPr>
          <a:xfrm>
            <a:off x="214290" y="5072066"/>
            <a:ext cx="6500858" cy="3785652"/>
          </a:xfrm>
          <a:prstGeom prst="rect">
            <a:avLst/>
          </a:prstGeom>
        </p:spPr>
        <p:txBody>
          <a:bodyPr wrap="square">
            <a:spAutoFit/>
          </a:bodyPr>
          <a:lstStyle/>
          <a:p>
            <a:pPr algn="just" fontAlgn="base"/>
            <a:r>
              <a:rPr lang="en-US" sz="1200" b="1" dirty="0">
                <a:latin typeface="Tahoma" pitchFamily="34" charset="0"/>
                <a:ea typeface="Tahoma" pitchFamily="34" charset="0"/>
                <a:cs typeface="Tahoma" pitchFamily="34" charset="0"/>
              </a:rPr>
              <a:t>2.      </a:t>
            </a:r>
            <a:r>
              <a:rPr lang="en-US" sz="1200" dirty="0">
                <a:latin typeface="Tahoma" pitchFamily="34" charset="0"/>
                <a:ea typeface="Tahoma" pitchFamily="34" charset="0"/>
                <a:cs typeface="Tahoma" pitchFamily="34" charset="0"/>
              </a:rPr>
              <a:t>Nowadays keeping pets is a really </a:t>
            </a:r>
            <a:r>
              <a:rPr lang="en-US" sz="1200" b="1" dirty="0">
                <a:solidFill>
                  <a:srgbClr val="FF0000"/>
                </a:solidFill>
                <a:latin typeface="Tahoma" pitchFamily="34" charset="0"/>
                <a:ea typeface="Tahoma" pitchFamily="34" charset="0"/>
                <a:cs typeface="Tahoma" pitchFamily="34" charset="0"/>
              </a:rPr>
              <a:t>significant</a:t>
            </a:r>
            <a:r>
              <a:rPr lang="en-US" sz="1200" dirty="0">
                <a:latin typeface="Tahoma" pitchFamily="34" charset="0"/>
                <a:ea typeface="Tahoma" pitchFamily="34" charset="0"/>
                <a:cs typeface="Tahoma" pitchFamily="34" charset="0"/>
              </a:rPr>
              <a:t> issue as people tend to get pets </a:t>
            </a:r>
            <a:r>
              <a:rPr lang="en-US" sz="1200" u="sng" dirty="0">
                <a:latin typeface="Tahoma" pitchFamily="34" charset="0"/>
                <a:ea typeface="Tahoma" pitchFamily="34" charset="0"/>
                <a:cs typeface="Tahoma" pitchFamily="34" charset="0"/>
              </a:rPr>
              <a:t>of</a:t>
            </a:r>
            <a:r>
              <a:rPr lang="en-US" sz="1200" dirty="0">
                <a:latin typeface="Tahoma" pitchFamily="34" charset="0"/>
                <a:ea typeface="Tahoma" pitchFamily="34" charset="0"/>
                <a:cs typeface="Tahoma" pitchFamily="34" charset="0"/>
              </a:rPr>
              <a:t>  different types. This fact is clearly illustrated in the diagram with the results of a survey </a:t>
            </a:r>
            <a:r>
              <a:rPr lang="en-US" sz="1200" b="1" dirty="0">
                <a:solidFill>
                  <a:srgbClr val="FF0000"/>
                </a:solidFill>
                <a:latin typeface="Tahoma" pitchFamily="34" charset="0"/>
                <a:ea typeface="Tahoma" pitchFamily="34" charset="0"/>
                <a:cs typeface="Tahoma" pitchFamily="34" charset="0"/>
              </a:rPr>
              <a:t>which</a:t>
            </a:r>
            <a:r>
              <a:rPr lang="en-US" sz="1200" dirty="0">
                <a:latin typeface="Tahoma" pitchFamily="34" charset="0"/>
                <a:ea typeface="Tahoma" pitchFamily="34" charset="0"/>
                <a:cs typeface="Tahoma" pitchFamily="34" charset="0"/>
              </a:rPr>
              <a:t> I found while doing my project on what pets are the most common in </a:t>
            </a:r>
            <a:r>
              <a:rPr lang="en-US" sz="1200" dirty="0" err="1">
                <a:latin typeface="Tahoma" pitchFamily="34" charset="0"/>
                <a:ea typeface="Tahoma" pitchFamily="34" charset="0"/>
                <a:cs typeface="Tahoma" pitchFamily="34" charset="0"/>
              </a:rPr>
              <a:t>Zetland</a:t>
            </a:r>
            <a:r>
              <a:rPr lang="en-US" sz="1200" dirty="0">
                <a:latin typeface="Tahoma" pitchFamily="34" charset="0"/>
                <a:ea typeface="Tahoma" pitchFamily="34" charset="0"/>
                <a:cs typeface="Tahoma" pitchFamily="34" charset="0"/>
              </a:rPr>
              <a:t>.</a:t>
            </a:r>
            <a:endParaRPr lang="ru-RU" sz="1200" dirty="0">
              <a:latin typeface="Tahoma" pitchFamily="34" charset="0"/>
              <a:ea typeface="Tahoma" pitchFamily="34" charset="0"/>
              <a:cs typeface="Tahoma" pitchFamily="34" charset="0"/>
            </a:endParaRPr>
          </a:p>
          <a:p>
            <a:pPr algn="just" fontAlgn="base"/>
            <a:r>
              <a:rPr lang="en-US" sz="1200" dirty="0">
                <a:latin typeface="Tahoma" pitchFamily="34" charset="0"/>
                <a:ea typeface="Tahoma" pitchFamily="34" charset="0"/>
                <a:cs typeface="Tahoma" pitchFamily="34" charset="0"/>
              </a:rPr>
              <a:t>            </a:t>
            </a:r>
            <a:r>
              <a:rPr lang="en-US" sz="1200" b="1" dirty="0">
                <a:solidFill>
                  <a:srgbClr val="FF0000"/>
                </a:solidFill>
                <a:latin typeface="Tahoma" pitchFamily="34" charset="0"/>
                <a:ea typeface="Tahoma" pitchFamily="34" charset="0"/>
                <a:cs typeface="Tahoma" pitchFamily="34" charset="0"/>
              </a:rPr>
              <a:t>According</a:t>
            </a:r>
            <a:r>
              <a:rPr lang="en-US" sz="1200" dirty="0">
                <a:latin typeface="Tahoma" pitchFamily="34" charset="0"/>
                <a:ea typeface="Tahoma" pitchFamily="34" charset="0"/>
                <a:cs typeface="Tahoma" pitchFamily="34" charset="0"/>
              </a:rPr>
              <a:t> to the diagram, cats and dogs are chosen </a:t>
            </a:r>
            <a:r>
              <a:rPr lang="en-US" sz="1200" b="1" dirty="0">
                <a:solidFill>
                  <a:srgbClr val="FF0000"/>
                </a:solidFill>
                <a:latin typeface="Tahoma" pitchFamily="34" charset="0"/>
                <a:ea typeface="Tahoma" pitchFamily="34" charset="0"/>
                <a:cs typeface="Tahoma" pitchFamily="34" charset="0"/>
              </a:rPr>
              <a:t>by</a:t>
            </a:r>
            <a:r>
              <a:rPr lang="en-US" sz="1200" dirty="0">
                <a:latin typeface="Tahoma" pitchFamily="34" charset="0"/>
                <a:ea typeface="Tahoma" pitchFamily="34" charset="0"/>
                <a:cs typeface="Tahoma" pitchFamily="34" charset="0"/>
              </a:rPr>
              <a:t> the majority of the respondents as pets to keep at home, at 40% and 38% </a:t>
            </a:r>
            <a:r>
              <a:rPr lang="en-US" sz="1200" b="1" dirty="0">
                <a:solidFill>
                  <a:srgbClr val="FF0000"/>
                </a:solidFill>
                <a:latin typeface="Tahoma" pitchFamily="34" charset="0"/>
                <a:ea typeface="Tahoma" pitchFamily="34" charset="0"/>
                <a:cs typeface="Tahoma" pitchFamily="34" charset="0"/>
              </a:rPr>
              <a:t>respectively</a:t>
            </a:r>
            <a:r>
              <a:rPr lang="en-US" sz="1200" dirty="0">
                <a:latin typeface="Tahoma" pitchFamily="34" charset="0"/>
                <a:ea typeface="Tahoma" pitchFamily="34" charset="0"/>
                <a:cs typeface="Tahoma" pitchFamily="34" charset="0"/>
              </a:rPr>
              <a:t>, followed by parrots (11%) and fish (8%). </a:t>
            </a:r>
            <a:r>
              <a:rPr lang="en-US" sz="1200" b="1" dirty="0">
                <a:solidFill>
                  <a:srgbClr val="FF0000"/>
                </a:solidFill>
                <a:latin typeface="Tahoma" pitchFamily="34" charset="0"/>
                <a:ea typeface="Tahoma" pitchFamily="34" charset="0"/>
                <a:cs typeface="Tahoma" pitchFamily="34" charset="0"/>
              </a:rPr>
              <a:t>At the same</a:t>
            </a:r>
            <a:r>
              <a:rPr lang="en-US" sz="1200" dirty="0">
                <a:latin typeface="Tahoma" pitchFamily="34" charset="0"/>
                <a:ea typeface="Tahoma" pitchFamily="34" charset="0"/>
                <a:cs typeface="Tahoma" pitchFamily="34" charset="0"/>
              </a:rPr>
              <a:t>,</a:t>
            </a:r>
            <a:r>
              <a:rPr lang="en-US" sz="1200" dirty="0">
                <a:solidFill>
                  <a:srgbClr val="FF0000"/>
                </a:solidFill>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time keeping hamsters counts much smaller number of supporters, just 3%.  </a:t>
            </a:r>
          </a:p>
          <a:p>
            <a:pPr algn="just" fontAlgn="base"/>
            <a:r>
              <a:rPr lang="en-US" sz="1200" dirty="0">
                <a:latin typeface="Tahoma" pitchFamily="34" charset="0"/>
                <a:ea typeface="Tahoma" pitchFamily="34" charset="0"/>
                <a:cs typeface="Tahoma" pitchFamily="34" charset="0"/>
              </a:rPr>
              <a:t>            </a:t>
            </a:r>
            <a:r>
              <a:rPr lang="en-US" sz="1200" b="1" dirty="0" err="1">
                <a:solidFill>
                  <a:srgbClr val="FF0000"/>
                </a:solidFill>
                <a:latin typeface="Tahoma" pitchFamily="34" charset="0"/>
                <a:ea typeface="Tahoma" pitchFamily="34" charset="0"/>
                <a:cs typeface="Tahoma" pitchFamily="34" charset="0"/>
              </a:rPr>
              <a:t>Analysing</a:t>
            </a:r>
            <a:r>
              <a:rPr lang="en-US" sz="1200" dirty="0">
                <a:latin typeface="Tahoma" pitchFamily="34" charset="0"/>
                <a:ea typeface="Tahoma" pitchFamily="34" charset="0"/>
                <a:cs typeface="Tahoma" pitchFamily="34" charset="0"/>
              </a:rPr>
              <a:t> the data, cats living at home</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appear to be the most prevalent </a:t>
            </a:r>
            <a:r>
              <a:rPr lang="en-US" sz="1200" b="1" dirty="0">
                <a:solidFill>
                  <a:srgbClr val="FF0000"/>
                </a:solidFill>
                <a:latin typeface="Tahoma" pitchFamily="34" charset="0"/>
                <a:ea typeface="Tahoma" pitchFamily="34" charset="0"/>
                <a:cs typeface="Tahoma" pitchFamily="34" charset="0"/>
              </a:rPr>
              <a:t>of all </a:t>
            </a:r>
            <a:r>
              <a:rPr lang="en-US" sz="1200" dirty="0">
                <a:latin typeface="Tahoma" pitchFamily="34" charset="0"/>
                <a:ea typeface="Tahoma" pitchFamily="34" charset="0"/>
                <a:cs typeface="Tahoma" pitchFamily="34" charset="0"/>
              </a:rPr>
              <a:t>responses since </a:t>
            </a:r>
            <a:r>
              <a:rPr lang="en-US" sz="1200" b="1" dirty="0">
                <a:solidFill>
                  <a:srgbClr val="FF0000"/>
                </a:solidFill>
                <a:latin typeface="Tahoma" pitchFamily="34" charset="0"/>
                <a:ea typeface="Tahoma" pitchFamily="34" charset="0"/>
                <a:cs typeface="Tahoma" pitchFamily="34" charset="0"/>
              </a:rPr>
              <a:t>more than</a:t>
            </a:r>
            <a:r>
              <a:rPr lang="en-US" sz="1200" dirty="0">
                <a:latin typeface="Tahoma" pitchFamily="34" charset="0"/>
                <a:ea typeface="Tahoma" pitchFamily="34" charset="0"/>
                <a:cs typeface="Tahoma" pitchFamily="34" charset="0"/>
              </a:rPr>
              <a:t> a third of those interviewed chooses them as common pet animals. </a:t>
            </a:r>
            <a:r>
              <a:rPr lang="en-US" sz="1200" b="1" dirty="0">
                <a:solidFill>
                  <a:srgbClr val="FF0000"/>
                </a:solidFill>
                <a:latin typeface="Tahoma" pitchFamily="34" charset="0"/>
                <a:ea typeface="Tahoma" pitchFamily="34" charset="0"/>
                <a:cs typeface="Tahoma" pitchFamily="34" charset="0"/>
              </a:rPr>
              <a:t>By contrast</a:t>
            </a:r>
            <a:r>
              <a:rPr lang="en-US" sz="1200" dirty="0">
                <a:latin typeface="Tahoma" pitchFamily="34" charset="0"/>
                <a:ea typeface="Tahoma" pitchFamily="34" charset="0"/>
                <a:cs typeface="Tahoma" pitchFamily="34" charset="0"/>
              </a:rPr>
              <a:t>, hamsters</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are selected by </a:t>
            </a:r>
            <a:r>
              <a:rPr lang="en-US" sz="1200" b="1" dirty="0">
                <a:solidFill>
                  <a:srgbClr val="FF0000"/>
                </a:solidFill>
                <a:latin typeface="Tahoma" pitchFamily="34" charset="0"/>
                <a:ea typeface="Tahoma" pitchFamily="34" charset="0"/>
                <a:cs typeface="Tahoma" pitchFamily="34" charset="0"/>
              </a:rPr>
              <a:t>nearly</a:t>
            </a:r>
            <a:r>
              <a:rPr lang="en-US" sz="1200" dirty="0">
                <a:latin typeface="Tahoma" pitchFamily="34" charset="0"/>
                <a:ea typeface="Tahoma" pitchFamily="34" charset="0"/>
                <a:cs typeface="Tahoma" pitchFamily="34" charset="0"/>
              </a:rPr>
              <a:t> thirteen times less respondents. </a:t>
            </a:r>
            <a:r>
              <a:rPr lang="en-US" sz="1200" b="1" dirty="0">
                <a:solidFill>
                  <a:srgbClr val="FF0000"/>
                </a:solidFill>
                <a:latin typeface="Tahoma" pitchFamily="34" charset="0"/>
                <a:ea typeface="Tahoma" pitchFamily="34" charset="0"/>
                <a:cs typeface="Tahoma" pitchFamily="34" charset="0"/>
              </a:rPr>
              <a:t>I suppose</a:t>
            </a:r>
            <a:r>
              <a:rPr lang="en-US" sz="1200" dirty="0">
                <a:latin typeface="Tahoma" pitchFamily="34" charset="0"/>
                <a:ea typeface="Tahoma" pitchFamily="34" charset="0"/>
                <a:cs typeface="Tahoma" pitchFamily="34" charset="0"/>
              </a:rPr>
              <a:t> people in </a:t>
            </a:r>
            <a:r>
              <a:rPr lang="en-US" sz="1200" dirty="0" err="1">
                <a:latin typeface="Tahoma" pitchFamily="34" charset="0"/>
                <a:ea typeface="Tahoma" pitchFamily="34" charset="0"/>
                <a:cs typeface="Tahoma" pitchFamily="34" charset="0"/>
              </a:rPr>
              <a:t>Zetland</a:t>
            </a:r>
            <a:r>
              <a:rPr lang="en-US" sz="1200" dirty="0">
                <a:latin typeface="Tahoma" pitchFamily="34" charset="0"/>
                <a:ea typeface="Tahoma" pitchFamily="34" charset="0"/>
                <a:cs typeface="Tahoma" pitchFamily="34" charset="0"/>
              </a:rPr>
              <a:t> do not feel affection from hamsters as much as from cats.</a:t>
            </a:r>
          </a:p>
          <a:p>
            <a:pPr algn="just" fontAlgn="base"/>
            <a:r>
              <a:rPr lang="en-US" sz="1200" dirty="0">
                <a:latin typeface="Tahoma" pitchFamily="34" charset="0"/>
                <a:ea typeface="Tahoma" pitchFamily="34" charset="0"/>
                <a:cs typeface="Tahoma" pitchFamily="34" charset="0"/>
              </a:rPr>
              <a:t>        Considering a problem that can arise with keeping a pet</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a:t>
            </a:r>
            <a:r>
              <a:rPr lang="en-US" sz="1200" b="1" dirty="0">
                <a:solidFill>
                  <a:srgbClr val="FF0000"/>
                </a:solidFill>
                <a:latin typeface="Tahoma" pitchFamily="34" charset="0"/>
                <a:ea typeface="Tahoma" pitchFamily="34" charset="0"/>
                <a:cs typeface="Tahoma" pitchFamily="34" charset="0"/>
              </a:rPr>
              <a:t>can judge </a:t>
            </a:r>
            <a:r>
              <a:rPr lang="en-US" sz="1200" dirty="0">
                <a:latin typeface="Tahoma" pitchFamily="34" charset="0"/>
                <a:ea typeface="Tahoma" pitchFamily="34" charset="0"/>
                <a:cs typeface="Tahoma" pitchFamily="34" charset="0"/>
              </a:rPr>
              <a:t>that at present the majority of people gets a pet </a:t>
            </a:r>
            <a:r>
              <a:rPr lang="en-US" sz="1200" b="1" dirty="0">
                <a:solidFill>
                  <a:srgbClr val="FF0000"/>
                </a:solidFill>
                <a:latin typeface="Tahoma" pitchFamily="34" charset="0"/>
                <a:ea typeface="Tahoma" pitchFamily="34" charset="0"/>
                <a:cs typeface="Tahoma" pitchFamily="34" charset="0"/>
              </a:rPr>
              <a:t>without</a:t>
            </a:r>
            <a:r>
              <a:rPr lang="en-US" sz="1200" dirty="0">
                <a:latin typeface="Tahoma" pitchFamily="34" charset="0"/>
                <a:ea typeface="Tahoma" pitchFamily="34" charset="0"/>
                <a:cs typeface="Tahoma" pitchFamily="34" charset="0"/>
              </a:rPr>
              <a:t> realizing clearly how to take care of it properly which can be </a:t>
            </a:r>
            <a:r>
              <a:rPr lang="en-US" sz="1200" b="1" dirty="0">
                <a:solidFill>
                  <a:srgbClr val="FF0000"/>
                </a:solidFill>
                <a:latin typeface="Tahoma" pitchFamily="34" charset="0"/>
                <a:ea typeface="Tahoma" pitchFamily="34" charset="0"/>
                <a:cs typeface="Tahoma" pitchFamily="34" charset="0"/>
              </a:rPr>
              <a:t>connected with </a:t>
            </a:r>
            <a:r>
              <a:rPr lang="en-US" sz="1200" dirty="0">
                <a:latin typeface="Tahoma" pitchFamily="34" charset="0"/>
                <a:ea typeface="Tahoma" pitchFamily="34" charset="0"/>
                <a:cs typeface="Tahoma" pitchFamily="34" charset="0"/>
              </a:rPr>
              <a:t>the fact that they admire little beings, </a:t>
            </a:r>
            <a:r>
              <a:rPr lang="en-US" sz="1200" b="1" dirty="0">
                <a:solidFill>
                  <a:srgbClr val="FF0000"/>
                </a:solidFill>
                <a:latin typeface="Tahoma" pitchFamily="34" charset="0"/>
                <a:ea typeface="Tahoma" pitchFamily="34" charset="0"/>
                <a:cs typeface="Tahoma" pitchFamily="34" charset="0"/>
              </a:rPr>
              <a:t>however</a:t>
            </a:r>
            <a:r>
              <a:rPr lang="en-US" sz="1200" dirty="0">
                <a:latin typeface="Tahoma" pitchFamily="34" charset="0"/>
                <a:ea typeface="Tahoma" pitchFamily="34" charset="0"/>
                <a:cs typeface="Tahoma" pitchFamily="34" charset="0"/>
              </a:rPr>
              <a:t>, forget that pets should be treated in special ways. </a:t>
            </a:r>
            <a:r>
              <a:rPr lang="en-US" sz="1200" b="1" dirty="0">
                <a:solidFill>
                  <a:srgbClr val="FF0000"/>
                </a:solidFill>
                <a:latin typeface="Tahoma" pitchFamily="34" charset="0"/>
                <a:ea typeface="Tahoma" pitchFamily="34" charset="0"/>
                <a:cs typeface="Tahoma" pitchFamily="34" charset="0"/>
              </a:rPr>
              <a:t>To overcome </a:t>
            </a:r>
            <a:r>
              <a:rPr lang="en-US" sz="1200" dirty="0">
                <a:latin typeface="Tahoma" pitchFamily="34" charset="0"/>
                <a:ea typeface="Tahoma" pitchFamily="34" charset="0"/>
                <a:cs typeface="Tahoma" pitchFamily="34" charset="0"/>
              </a:rPr>
              <a:t>this dilemma, it would be a good idea to set up a special certificate for any pet owner which means going through courses on grooming pets.   </a:t>
            </a:r>
          </a:p>
          <a:p>
            <a:pPr algn="just" fontAlgn="base"/>
            <a:r>
              <a:rPr lang="en-US" sz="1200" dirty="0">
                <a:latin typeface="Tahoma" pitchFamily="34" charset="0"/>
                <a:ea typeface="Tahoma" pitchFamily="34" charset="0"/>
                <a:cs typeface="Tahoma" pitchFamily="34" charset="0"/>
              </a:rPr>
              <a:t>         </a:t>
            </a:r>
            <a:r>
              <a:rPr lang="en-US" sz="1200" b="1" dirty="0">
                <a:solidFill>
                  <a:srgbClr val="FF0000"/>
                </a:solidFill>
                <a:latin typeface="Tahoma" pitchFamily="34" charset="0"/>
                <a:ea typeface="Tahoma" pitchFamily="34" charset="0"/>
                <a:cs typeface="Tahoma" pitchFamily="34" charset="0"/>
              </a:rPr>
              <a:t>In conclusion</a:t>
            </a:r>
            <a:r>
              <a:rPr lang="en-US" sz="1200" dirty="0">
                <a:latin typeface="Tahoma" pitchFamily="34" charset="0"/>
                <a:ea typeface="Tahoma" pitchFamily="34" charset="0"/>
                <a:cs typeface="Tahoma" pitchFamily="34" charset="0"/>
              </a:rPr>
              <a:t>, I strongly believe that the importance of having pets will hardly lose its relevance in people’s lives. It goes without </a:t>
            </a:r>
            <a:r>
              <a:rPr lang="en-US" sz="1200" b="1" dirty="0">
                <a:solidFill>
                  <a:srgbClr val="FF0000"/>
                </a:solidFill>
                <a:latin typeface="Tahoma" pitchFamily="34" charset="0"/>
                <a:ea typeface="Tahoma" pitchFamily="34" charset="0"/>
                <a:cs typeface="Tahoma" pitchFamily="34" charset="0"/>
              </a:rPr>
              <a:t>saying</a:t>
            </a:r>
            <a:r>
              <a:rPr lang="en-US" sz="1200" dirty="0">
                <a:latin typeface="Tahoma" pitchFamily="34" charset="0"/>
                <a:ea typeface="Tahoma" pitchFamily="34" charset="0"/>
                <a:cs typeface="Tahoma" pitchFamily="34" charset="0"/>
              </a:rPr>
              <a:t>, pets are stress relievers, they teach us responsibility and affection, create </a:t>
            </a:r>
            <a:r>
              <a:rPr lang="en-US" sz="1200" dirty="0" err="1">
                <a:latin typeface="Tahoma" pitchFamily="34" charset="0"/>
                <a:ea typeface="Tahoma" pitchFamily="34" charset="0"/>
                <a:cs typeface="Tahoma" pitchFamily="34" charset="0"/>
              </a:rPr>
              <a:t>cosy</a:t>
            </a:r>
            <a:r>
              <a:rPr lang="en-US" sz="1200" dirty="0">
                <a:latin typeface="Tahoma" pitchFamily="34" charset="0"/>
                <a:ea typeface="Tahoma" pitchFamily="34" charset="0"/>
                <a:cs typeface="Tahoma" pitchFamily="34" charset="0"/>
              </a:rPr>
              <a:t> atmosphere at home. </a:t>
            </a:r>
            <a:endParaRPr lang="ru-RU" sz="1200" dirty="0">
              <a:latin typeface="Tahoma" pitchFamily="34" charset="0"/>
              <a:ea typeface="Tahoma" pitchFamily="34" charset="0"/>
              <a:cs typeface="Tahoma" pitchFamily="34" charset="0"/>
            </a:endParaRPr>
          </a:p>
        </p:txBody>
      </p:sp>
      <p:sp>
        <p:nvSpPr>
          <p:cNvPr id="3" name="Прямоугольный треугольник 2">
            <a:extLst>
              <a:ext uri="{FF2B5EF4-FFF2-40B4-BE49-F238E27FC236}">
                <a16:creationId xmlns:a16="http://schemas.microsoft.com/office/drawing/2014/main" xmlns="" id="{EB00DFF5-07C3-1D56-FBDE-106D7F015597}"/>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TextBox 3">
            <a:extLst>
              <a:ext uri="{FF2B5EF4-FFF2-40B4-BE49-F238E27FC236}">
                <a16:creationId xmlns:a16="http://schemas.microsoft.com/office/drawing/2014/main" xmlns="" id="{87ACF78E-EA2E-C32A-A00F-A09C0C5A227D}"/>
              </a:ext>
            </a:extLst>
          </p:cNvPr>
          <p:cNvSpPr txBox="1"/>
          <p:nvPr/>
        </p:nvSpPr>
        <p:spPr>
          <a:xfrm>
            <a:off x="6393677" y="8867001"/>
            <a:ext cx="535785" cy="276999"/>
          </a:xfrm>
          <a:prstGeom prst="rect">
            <a:avLst/>
          </a:prstGeom>
          <a:noFill/>
          <a:ln>
            <a:noFill/>
          </a:ln>
        </p:spPr>
        <p:txBody>
          <a:bodyPr wrap="square" rtlCol="0">
            <a:spAutoFit/>
          </a:bodyPr>
          <a:lstStyle/>
          <a:p>
            <a:pPr algn="ctr"/>
            <a:r>
              <a:rPr lang="en-US" sz="1200" dirty="0"/>
              <a:t>-11-</a:t>
            </a:r>
            <a:endParaRPr lang="ru-RU" sz="1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0DFA5793-5D73-B664-92E3-F9F303AA27C1}"/>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dirty="0">
                <a:latin typeface="Tahoma" pitchFamily="34" charset="0"/>
                <a:ea typeface="Tahoma" pitchFamily="34" charset="0"/>
                <a:cs typeface="Tahoma" pitchFamily="34" charset="0"/>
              </a:rPr>
              <a:t> </a:t>
            </a:r>
            <a:r>
              <a:rPr lang="ru-RU" sz="1400" dirty="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48" name="TextBox 47"/>
          <p:cNvSpPr txBox="1"/>
          <p:nvPr/>
        </p:nvSpPr>
        <p:spPr>
          <a:xfrm>
            <a:off x="214290" y="142844"/>
            <a:ext cx="6357958" cy="1600438"/>
          </a:xfrm>
          <a:prstGeom prst="rect">
            <a:avLst/>
          </a:prstGeom>
          <a:noFill/>
        </p:spPr>
        <p:txBody>
          <a:bodyPr wrap="square" rtlCol="0">
            <a:spAutoFit/>
          </a:bodyPr>
          <a:lstStyle/>
          <a:p>
            <a:pPr marL="342900" indent="-342900" algn="just">
              <a:spcAft>
                <a:spcPts val="600"/>
              </a:spcAft>
            </a:pPr>
            <a:r>
              <a:rPr lang="en-US" sz="1200" b="1" dirty="0">
                <a:latin typeface="Tahoma" pitchFamily="34" charset="0"/>
                <a:ea typeface="Tahoma" pitchFamily="34" charset="0"/>
                <a:cs typeface="Tahoma" pitchFamily="34" charset="0"/>
              </a:rPr>
              <a:t>3. </a:t>
            </a:r>
            <a:r>
              <a:rPr lang="ru-RU" sz="1200" b="1" dirty="0">
                <a:latin typeface="Tahoma" pitchFamily="34" charset="0"/>
                <a:ea typeface="Tahoma" pitchFamily="34" charset="0"/>
                <a:cs typeface="Tahoma" pitchFamily="34" charset="0"/>
              </a:rPr>
              <a:t>   </a:t>
            </a:r>
            <a:endParaRPr lang="en-US" sz="1200" b="1" dirty="0">
              <a:latin typeface="Tahoma" pitchFamily="34" charset="0"/>
              <a:ea typeface="Tahoma" pitchFamily="34" charset="0"/>
              <a:cs typeface="Tahoma" pitchFamily="34" charset="0"/>
            </a:endParaRPr>
          </a:p>
          <a:p>
            <a:pPr marL="342900" indent="-342900" algn="just">
              <a:spcAft>
                <a:spcPts val="600"/>
              </a:spcAft>
            </a:pPr>
            <a:endParaRPr lang="en-US" sz="1200" dirty="0">
              <a:latin typeface="Tahoma" pitchFamily="34" charset="0"/>
              <a:ea typeface="Tahoma" pitchFamily="34" charset="0"/>
              <a:cs typeface="Tahoma" pitchFamily="34" charset="0"/>
            </a:endParaRPr>
          </a:p>
          <a:p>
            <a:pPr marL="342900" indent="-342900" algn="just">
              <a:spcAft>
                <a:spcPts val="600"/>
              </a:spcAft>
            </a:pPr>
            <a:endParaRPr lang="en-US" sz="1200" dirty="0">
              <a:latin typeface="Tahoma" pitchFamily="34" charset="0"/>
              <a:ea typeface="Tahoma" pitchFamily="34" charset="0"/>
              <a:cs typeface="Tahoma" pitchFamily="34" charset="0"/>
            </a:endParaRPr>
          </a:p>
          <a:p>
            <a:pPr marL="342900" indent="-342900">
              <a:spcAft>
                <a:spcPts val="600"/>
              </a:spcAft>
            </a:pPr>
            <a:r>
              <a:rPr lang="en-US" sz="1400" dirty="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ru-RU" sz="1400" dirty="0">
              <a:latin typeface="Tahoma" pitchFamily="34" charset="0"/>
              <a:ea typeface="Tahoma" pitchFamily="34" charset="0"/>
              <a:cs typeface="Tahoma" pitchFamily="34" charset="0"/>
            </a:endParaRPr>
          </a:p>
          <a:p>
            <a:endParaRPr lang="ru-RU" sz="1400" dirty="0">
              <a:latin typeface="Tahoma" pitchFamily="34" charset="0"/>
              <a:ea typeface="Tahoma" pitchFamily="34" charset="0"/>
              <a:cs typeface="Tahoma" pitchFamily="34" charset="0"/>
            </a:endParaRPr>
          </a:p>
        </p:txBody>
      </p:sp>
      <p:sp>
        <p:nvSpPr>
          <p:cNvPr id="40" name="TextBox 39"/>
          <p:cNvSpPr txBox="1"/>
          <p:nvPr/>
        </p:nvSpPr>
        <p:spPr>
          <a:xfrm>
            <a:off x="500042" y="214282"/>
            <a:ext cx="6072230" cy="630942"/>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Friendship between </a:t>
            </a:r>
            <a:r>
              <a:rPr lang="en-US" sz="1100" b="1" dirty="0">
                <a:solidFill>
                  <a:srgbClr val="C00000"/>
                </a:solidFill>
                <a:latin typeface="Tahoma" pitchFamily="34" charset="0"/>
                <a:ea typeface="Tahoma" pitchFamily="34" charset="0"/>
                <a:cs typeface="Tahoma" pitchFamily="34" charset="0"/>
              </a:rPr>
              <a:t>teenagers</a:t>
            </a:r>
            <a:r>
              <a:rPr lang="en-US" sz="1100" dirty="0">
                <a:latin typeface="Tahoma" pitchFamily="34" charset="0"/>
                <a:ea typeface="Tahoma" pitchFamily="34" charset="0"/>
                <a:cs typeface="Tahoma" pitchFamily="34" charset="0"/>
              </a:rPr>
              <a:t> is an important part of their lives so they tend to find friends in different </a:t>
            </a:r>
            <a:r>
              <a:rPr lang="en-US" sz="1100" b="1" dirty="0">
                <a:solidFill>
                  <a:srgbClr val="C00000"/>
                </a:solidFill>
                <a:latin typeface="Tahoma" pitchFamily="34" charset="0"/>
                <a:ea typeface="Tahoma" pitchFamily="34" charset="0"/>
                <a:cs typeface="Tahoma" pitchFamily="34" charset="0"/>
              </a:rPr>
              <a:t>places</a:t>
            </a:r>
            <a:r>
              <a:rPr lang="en-US" sz="1100" dirty="0">
                <a:latin typeface="Tahoma" pitchFamily="34" charset="0"/>
                <a:ea typeface="Tahoma" pitchFamily="34" charset="0"/>
                <a:cs typeface="Tahoma" pitchFamily="34" charset="0"/>
              </a:rPr>
              <a:t>. While doing my </a:t>
            </a:r>
            <a:r>
              <a:rPr lang="en-US" sz="1100" b="1" dirty="0">
                <a:solidFill>
                  <a:srgbClr val="C00000"/>
                </a:solidFill>
                <a:latin typeface="Tahoma" pitchFamily="34" charset="0"/>
                <a:ea typeface="Tahoma" pitchFamily="34" charset="0"/>
                <a:cs typeface="Tahoma" pitchFamily="34" charset="0"/>
              </a:rPr>
              <a:t>project</a:t>
            </a:r>
            <a:r>
              <a:rPr lang="en-US" sz="1100" dirty="0">
                <a:latin typeface="Tahoma" pitchFamily="34" charset="0"/>
                <a:ea typeface="Tahoma" pitchFamily="34" charset="0"/>
                <a:cs typeface="Tahoma" pitchFamily="34" charset="0"/>
              </a:rPr>
              <a:t> on </a:t>
            </a:r>
            <a:r>
              <a:rPr lang="en-US" sz="1100" b="1" dirty="0">
                <a:solidFill>
                  <a:srgbClr val="C00000"/>
                </a:solidFill>
                <a:latin typeface="Tahoma" pitchFamily="34" charset="0"/>
                <a:ea typeface="Tahoma" pitchFamily="34" charset="0"/>
                <a:cs typeface="Tahoma" pitchFamily="34" charset="0"/>
              </a:rPr>
              <a:t>_</a:t>
            </a:r>
            <a:r>
              <a:rPr lang="en-US" sz="1100" dirty="0">
                <a:latin typeface="Tahoma" pitchFamily="34" charset="0"/>
                <a:ea typeface="Tahoma" pitchFamily="34" charset="0"/>
                <a:cs typeface="Tahoma" pitchFamily="34" charset="0"/>
              </a:rPr>
              <a:t>where teenagers in Russia meet friends</a:t>
            </a:r>
            <a:r>
              <a:rPr lang="en-US" sz="1100" b="1" dirty="0">
                <a:solidFill>
                  <a:srgbClr val="C00000"/>
                </a:solidFill>
                <a:latin typeface="Tahoma" pitchFamily="34" charset="0"/>
                <a:ea typeface="Tahoma" pitchFamily="34" charset="0"/>
                <a:cs typeface="Tahoma" pitchFamily="34" charset="0"/>
              </a:rPr>
              <a:t>_</a:t>
            </a:r>
            <a:r>
              <a:rPr lang="en-US" sz="1100" dirty="0">
                <a:latin typeface="Tahoma" pitchFamily="34" charset="0"/>
                <a:ea typeface="Tahoma" pitchFamily="34" charset="0"/>
                <a:cs typeface="Tahoma" pitchFamily="34" charset="0"/>
              </a:rPr>
              <a:t> I relied on the diagram with </a:t>
            </a:r>
            <a:r>
              <a:rPr lang="en-US" sz="1100" b="1" dirty="0">
                <a:solidFill>
                  <a:srgbClr val="C00000"/>
                </a:solidFill>
                <a:latin typeface="Tahoma" pitchFamily="34" charset="0"/>
                <a:ea typeface="Tahoma" pitchFamily="34" charset="0"/>
                <a:cs typeface="Tahoma" pitchFamily="34" charset="0"/>
              </a:rPr>
              <a:t>the results of a survey</a:t>
            </a:r>
            <a:r>
              <a:rPr lang="en-US" sz="1100" dirty="0">
                <a:latin typeface="Tahoma" pitchFamily="34" charset="0"/>
                <a:ea typeface="Tahoma" pitchFamily="34" charset="0"/>
                <a:cs typeface="Tahoma" pitchFamily="34" charset="0"/>
              </a:rPr>
              <a:t>. </a:t>
            </a:r>
          </a:p>
        </p:txBody>
      </p:sp>
      <p:sp>
        <p:nvSpPr>
          <p:cNvPr id="42" name="TextBox 41"/>
          <p:cNvSpPr txBox="1"/>
          <p:nvPr/>
        </p:nvSpPr>
        <p:spPr>
          <a:xfrm>
            <a:off x="214290" y="857224"/>
            <a:ext cx="6357982" cy="954107"/>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According to the </a:t>
            </a:r>
            <a:r>
              <a:rPr lang="en-US" sz="1100" b="1" dirty="0">
                <a:solidFill>
                  <a:srgbClr val="C00000"/>
                </a:solidFill>
                <a:latin typeface="Tahoma" pitchFamily="34" charset="0"/>
                <a:ea typeface="Tahoma" pitchFamily="34" charset="0"/>
                <a:cs typeface="Tahoma" pitchFamily="34" charset="0"/>
              </a:rPr>
              <a:t>diagram</a:t>
            </a:r>
            <a:r>
              <a:rPr lang="en-US" sz="1100" dirty="0">
                <a:latin typeface="Tahoma" pitchFamily="34" charset="0"/>
                <a:ea typeface="Tahoma" pitchFamily="34" charset="0"/>
                <a:cs typeface="Tahoma" pitchFamily="34" charset="0"/>
              </a:rPr>
              <a:t>, the majority of </a:t>
            </a:r>
            <a:r>
              <a:rPr lang="en-US" sz="1100" b="1" dirty="0">
                <a:solidFill>
                  <a:srgbClr val="C00000"/>
                </a:solidFill>
                <a:latin typeface="Tahoma" pitchFamily="34" charset="0"/>
                <a:ea typeface="Tahoma" pitchFamily="34" charset="0"/>
                <a:cs typeface="Tahoma" pitchFamily="34" charset="0"/>
              </a:rPr>
              <a:t>the </a:t>
            </a:r>
            <a:r>
              <a:rPr lang="en-US" sz="1100" dirty="0">
                <a:latin typeface="Tahoma" pitchFamily="34" charset="0"/>
                <a:ea typeface="Tahoma" pitchFamily="34" charset="0"/>
                <a:cs typeface="Tahoma" pitchFamily="34" charset="0"/>
              </a:rPr>
              <a:t>respondents chooses school</a:t>
            </a:r>
            <a:r>
              <a:rPr lang="en-US" sz="1100" i="1"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as the place to get acquainted with peers which</a:t>
            </a:r>
            <a:r>
              <a:rPr lang="en-US" sz="1100" i="1"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comprises 34% as well as the Internet which makes up 30%.  At the same time, cafes and streets as places to meet future friends count much </a:t>
            </a:r>
            <a:r>
              <a:rPr lang="en-US" sz="1100" b="1" dirty="0">
                <a:solidFill>
                  <a:srgbClr val="C00000"/>
                </a:solidFill>
                <a:latin typeface="Tahoma" pitchFamily="34" charset="0"/>
                <a:ea typeface="Tahoma" pitchFamily="34" charset="0"/>
                <a:cs typeface="Tahoma" pitchFamily="34" charset="0"/>
              </a:rPr>
              <a:t>smaller</a:t>
            </a:r>
            <a:r>
              <a:rPr lang="en-US" sz="1100" dirty="0">
                <a:latin typeface="Tahoma" pitchFamily="34" charset="0"/>
                <a:ea typeface="Tahoma" pitchFamily="34" charset="0"/>
                <a:cs typeface="Tahoma" pitchFamily="34" charset="0"/>
              </a:rPr>
              <a:t> number of supporters, just </a:t>
            </a:r>
            <a:r>
              <a:rPr lang="en-US" sz="1100" b="1" dirty="0">
                <a:solidFill>
                  <a:srgbClr val="C00000"/>
                </a:solidFill>
                <a:latin typeface="Tahoma" pitchFamily="34" charset="0"/>
                <a:ea typeface="Tahoma" pitchFamily="34" charset="0"/>
                <a:cs typeface="Tahoma" pitchFamily="34" charset="0"/>
              </a:rPr>
              <a:t>10% and 9% </a:t>
            </a:r>
            <a:r>
              <a:rPr lang="en-US" sz="1100" dirty="0">
                <a:latin typeface="Tahoma" pitchFamily="34" charset="0"/>
                <a:ea typeface="Tahoma" pitchFamily="34" charset="0"/>
                <a:cs typeface="Tahoma" pitchFamily="34" charset="0"/>
              </a:rPr>
              <a:t>respectively.  In addition, 17% of the </a:t>
            </a:r>
            <a:r>
              <a:rPr lang="en-US" sz="1100" b="1" dirty="0">
                <a:solidFill>
                  <a:srgbClr val="C00000"/>
                </a:solidFill>
                <a:latin typeface="Tahoma" pitchFamily="34" charset="0"/>
                <a:ea typeface="Tahoma" pitchFamily="34" charset="0"/>
                <a:cs typeface="Tahoma" pitchFamily="34" charset="0"/>
              </a:rPr>
              <a:t>teenagers</a:t>
            </a:r>
            <a:r>
              <a:rPr lang="en-US" sz="1100" dirty="0">
                <a:latin typeface="Tahoma" pitchFamily="34" charset="0"/>
                <a:ea typeface="Tahoma" pitchFamily="34" charset="0"/>
                <a:cs typeface="Tahoma" pitchFamily="34" charset="0"/>
              </a:rPr>
              <a:t> responded opts for neighbourhood as the spot for acquaintance. </a:t>
            </a:r>
            <a:endParaRPr lang="ru-RU" sz="1100" dirty="0">
              <a:latin typeface="Tahoma" pitchFamily="34" charset="0"/>
              <a:ea typeface="Tahoma" pitchFamily="34" charset="0"/>
              <a:cs typeface="Tahoma" pitchFamily="34" charset="0"/>
            </a:endParaRPr>
          </a:p>
        </p:txBody>
      </p:sp>
      <p:sp>
        <p:nvSpPr>
          <p:cNvPr id="44" name="TextBox 43"/>
          <p:cNvSpPr txBox="1"/>
          <p:nvPr/>
        </p:nvSpPr>
        <p:spPr>
          <a:xfrm>
            <a:off x="214290" y="1857356"/>
            <a:ext cx="6357982" cy="784830"/>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a:t>
            </a:r>
            <a:r>
              <a:rPr lang="en-US" sz="1100" b="1" dirty="0" err="1">
                <a:solidFill>
                  <a:srgbClr val="C00000"/>
                </a:solidFill>
                <a:latin typeface="Tahoma" pitchFamily="34" charset="0"/>
                <a:ea typeface="Tahoma" pitchFamily="34" charset="0"/>
                <a:cs typeface="Tahoma" pitchFamily="34" charset="0"/>
              </a:rPr>
              <a:t>Analysing</a:t>
            </a:r>
            <a:r>
              <a:rPr lang="en-US" sz="1100" b="1" dirty="0">
                <a:solidFill>
                  <a:srgbClr val="C00000"/>
                </a:solidFill>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the data, schools appear to be the most prevalent of all responses as almost </a:t>
            </a:r>
            <a:r>
              <a:rPr lang="en-US" sz="1100" b="1" dirty="0">
                <a:solidFill>
                  <a:srgbClr val="C00000"/>
                </a:solidFill>
                <a:latin typeface="Tahoma" pitchFamily="34" charset="0"/>
                <a:ea typeface="Tahoma" pitchFamily="34" charset="0"/>
                <a:cs typeface="Tahoma" pitchFamily="34" charset="0"/>
              </a:rPr>
              <a:t>a third </a:t>
            </a:r>
            <a:r>
              <a:rPr lang="en-US" sz="1100" dirty="0">
                <a:latin typeface="Tahoma" pitchFamily="34" charset="0"/>
                <a:ea typeface="Tahoma" pitchFamily="34" charset="0"/>
                <a:cs typeface="Tahoma" pitchFamily="34" charset="0"/>
              </a:rPr>
              <a:t>of those interviewed opts for them as a common place of meeting. By </a:t>
            </a:r>
            <a:r>
              <a:rPr lang="en-US" sz="1100" b="1" dirty="0">
                <a:solidFill>
                  <a:srgbClr val="C00000"/>
                </a:solidFill>
                <a:latin typeface="Tahoma" pitchFamily="34" charset="0"/>
                <a:ea typeface="Tahoma" pitchFamily="34" charset="0"/>
                <a:cs typeface="Tahoma" pitchFamily="34" charset="0"/>
              </a:rPr>
              <a:t>contrast</a:t>
            </a:r>
            <a:r>
              <a:rPr lang="en-US" sz="1100" dirty="0">
                <a:latin typeface="Tahoma" pitchFamily="34" charset="0"/>
                <a:ea typeface="Tahoma" pitchFamily="34" charset="0"/>
                <a:cs typeface="Tahoma" pitchFamily="34" charset="0"/>
              </a:rPr>
              <a:t>, streets</a:t>
            </a:r>
            <a:r>
              <a:rPr lang="en-US" sz="1100" i="1"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tend to be the least popular since almost </a:t>
            </a:r>
            <a:r>
              <a:rPr lang="en-US" sz="1100" b="1" dirty="0">
                <a:solidFill>
                  <a:srgbClr val="C00000"/>
                </a:solidFill>
                <a:latin typeface="Tahoma" pitchFamily="34" charset="0"/>
                <a:ea typeface="Tahoma" pitchFamily="34" charset="0"/>
                <a:cs typeface="Tahoma" pitchFamily="34" charset="0"/>
              </a:rPr>
              <a:t>three</a:t>
            </a:r>
            <a:r>
              <a:rPr lang="en-US" sz="1100" dirty="0">
                <a:latin typeface="Tahoma" pitchFamily="34" charset="0"/>
                <a:ea typeface="Tahoma" pitchFamily="34" charset="0"/>
                <a:cs typeface="Tahoma" pitchFamily="34" charset="0"/>
              </a:rPr>
              <a:t> times less respondents have referred to them. Perhaps, </a:t>
            </a:r>
            <a:r>
              <a:rPr lang="en-US" sz="1100" b="1" dirty="0">
                <a:solidFill>
                  <a:srgbClr val="C00000"/>
                </a:solidFill>
                <a:latin typeface="Tahoma" pitchFamily="34" charset="0"/>
                <a:ea typeface="Tahoma" pitchFamily="34" charset="0"/>
                <a:cs typeface="Tahoma" pitchFamily="34" charset="0"/>
              </a:rPr>
              <a:t>teenagers </a:t>
            </a:r>
            <a:r>
              <a:rPr lang="en-US" sz="1100" dirty="0">
                <a:latin typeface="Tahoma" pitchFamily="34" charset="0"/>
                <a:ea typeface="Tahoma" pitchFamily="34" charset="0"/>
                <a:cs typeface="Tahoma" pitchFamily="34" charset="0"/>
              </a:rPr>
              <a:t>in Russia prefer to find friends in the place which takes much time of their lives. </a:t>
            </a:r>
            <a:endParaRPr lang="ru-RU" sz="1100" dirty="0">
              <a:latin typeface="Tahoma" pitchFamily="34" charset="0"/>
              <a:ea typeface="Tahoma" pitchFamily="34" charset="0"/>
              <a:cs typeface="Tahoma" pitchFamily="34" charset="0"/>
            </a:endParaRPr>
          </a:p>
        </p:txBody>
      </p:sp>
      <p:sp>
        <p:nvSpPr>
          <p:cNvPr id="17" name="TextBox 16"/>
          <p:cNvSpPr txBox="1"/>
          <p:nvPr/>
        </p:nvSpPr>
        <p:spPr>
          <a:xfrm>
            <a:off x="214290" y="2714612"/>
            <a:ext cx="6357982" cy="615553"/>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Travelling has become an essential part of modern life. When packing things for a trip, </a:t>
            </a:r>
            <a:r>
              <a:rPr lang="en-US" sz="1100" b="1" dirty="0">
                <a:solidFill>
                  <a:srgbClr val="C00000"/>
                </a:solidFill>
                <a:latin typeface="Tahoma" pitchFamily="34" charset="0"/>
                <a:ea typeface="Tahoma" pitchFamily="34" charset="0"/>
                <a:cs typeface="Tahoma" pitchFamily="34" charset="0"/>
              </a:rPr>
              <a:t>people</a:t>
            </a:r>
            <a:r>
              <a:rPr lang="en-US" sz="1100" dirty="0">
                <a:latin typeface="Tahoma" pitchFamily="34" charset="0"/>
                <a:ea typeface="Tahoma" pitchFamily="34" charset="0"/>
                <a:cs typeface="Tahoma" pitchFamily="34" charset="0"/>
              </a:rPr>
              <a:t> tend to take items of different </a:t>
            </a:r>
            <a:r>
              <a:rPr lang="en-US" sz="1100" b="1" dirty="0">
                <a:solidFill>
                  <a:srgbClr val="C00000"/>
                </a:solidFill>
                <a:latin typeface="Tahoma" pitchFamily="34" charset="0"/>
                <a:ea typeface="Tahoma" pitchFamily="34" charset="0"/>
                <a:cs typeface="Tahoma" pitchFamily="34" charset="0"/>
              </a:rPr>
              <a:t>types</a:t>
            </a:r>
            <a:r>
              <a:rPr lang="en-US" sz="1100" dirty="0">
                <a:latin typeface="Tahoma" pitchFamily="34" charset="0"/>
                <a:ea typeface="Tahoma" pitchFamily="34" charset="0"/>
                <a:cs typeface="Tahoma" pitchFamily="34" charset="0"/>
              </a:rPr>
              <a:t>. I decided to </a:t>
            </a:r>
            <a:r>
              <a:rPr lang="en-US" sz="1100" b="1" dirty="0">
                <a:solidFill>
                  <a:srgbClr val="C00000"/>
                </a:solidFill>
                <a:latin typeface="Tahoma" pitchFamily="34" charset="0"/>
                <a:ea typeface="Tahoma" pitchFamily="34" charset="0"/>
                <a:cs typeface="Tahoma" pitchFamily="34" charset="0"/>
              </a:rPr>
              <a:t>do</a:t>
            </a:r>
            <a:r>
              <a:rPr lang="en-US" sz="1100" dirty="0">
                <a:latin typeface="Tahoma" pitchFamily="34" charset="0"/>
                <a:ea typeface="Tahoma" pitchFamily="34" charset="0"/>
                <a:cs typeface="Tahoma" pitchFamily="34" charset="0"/>
              </a:rPr>
              <a:t> a project on </a:t>
            </a:r>
            <a:r>
              <a:rPr lang="en-US" sz="1100" b="1" u="sng" dirty="0">
                <a:solidFill>
                  <a:srgbClr val="C00000"/>
                </a:solidFill>
                <a:latin typeface="Tahoma" pitchFamily="34" charset="0"/>
                <a:ea typeface="Tahoma" pitchFamily="34" charset="0"/>
                <a:cs typeface="Tahoma" pitchFamily="34" charset="0"/>
              </a:rPr>
              <a:t>_</a:t>
            </a:r>
            <a:r>
              <a:rPr lang="en-US" sz="1100" dirty="0">
                <a:latin typeface="Tahoma" pitchFamily="34" charset="0"/>
                <a:ea typeface="Tahoma" pitchFamily="34" charset="0"/>
                <a:cs typeface="Tahoma" pitchFamily="34" charset="0"/>
              </a:rPr>
              <a:t>what things </a:t>
            </a:r>
            <a:r>
              <a:rPr lang="en-US" sz="1100" dirty="0" err="1">
                <a:latin typeface="Tahoma" pitchFamily="34" charset="0"/>
                <a:ea typeface="Tahoma" pitchFamily="34" charset="0"/>
                <a:cs typeface="Tahoma" pitchFamily="34" charset="0"/>
              </a:rPr>
              <a:t>Zetland</a:t>
            </a:r>
            <a:r>
              <a:rPr lang="en-US" sz="1100" dirty="0">
                <a:latin typeface="Tahoma" pitchFamily="34" charset="0"/>
                <a:ea typeface="Tahoma" pitchFamily="34" charset="0"/>
                <a:cs typeface="Tahoma" pitchFamily="34" charset="0"/>
              </a:rPr>
              <a:t> people take mainly to the trip</a:t>
            </a:r>
            <a:r>
              <a:rPr lang="en-US" sz="1100" b="1" u="sng" dirty="0">
                <a:solidFill>
                  <a:srgbClr val="C00000"/>
                </a:solidFill>
                <a:latin typeface="Tahoma" pitchFamily="34" charset="0"/>
                <a:ea typeface="Tahoma" pitchFamily="34" charset="0"/>
                <a:cs typeface="Tahoma" pitchFamily="34" charset="0"/>
              </a:rPr>
              <a:t>_</a:t>
            </a:r>
            <a:r>
              <a:rPr lang="en-US" sz="1100" b="1" dirty="0">
                <a:solidFill>
                  <a:srgbClr val="C00000"/>
                </a:solidFill>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and I found a pie chart with the </a:t>
            </a:r>
            <a:r>
              <a:rPr lang="en-US" sz="1100" b="1" dirty="0">
                <a:solidFill>
                  <a:srgbClr val="C00000"/>
                </a:solidFill>
                <a:latin typeface="Tahoma" pitchFamily="34" charset="0"/>
                <a:ea typeface="Tahoma" pitchFamily="34" charset="0"/>
                <a:cs typeface="Tahoma" pitchFamily="34" charset="0"/>
              </a:rPr>
              <a:t>results of a survey </a:t>
            </a:r>
            <a:r>
              <a:rPr lang="en-US" sz="1100" dirty="0">
                <a:latin typeface="Tahoma" pitchFamily="34" charset="0"/>
                <a:ea typeface="Tahoma" pitchFamily="34" charset="0"/>
                <a:cs typeface="Tahoma" pitchFamily="34" charset="0"/>
              </a:rPr>
              <a:t>for </a:t>
            </a:r>
            <a:r>
              <a:rPr lang="en-US" sz="1100" dirty="0" err="1">
                <a:latin typeface="Tahoma" pitchFamily="34" charset="0"/>
                <a:ea typeface="Tahoma" pitchFamily="34" charset="0"/>
                <a:cs typeface="Tahoma" pitchFamily="34" charset="0"/>
              </a:rPr>
              <a:t>analysing</a:t>
            </a:r>
            <a:r>
              <a:rPr lang="en-US" sz="1100" dirty="0">
                <a:latin typeface="Tahoma" pitchFamily="34" charset="0"/>
                <a:ea typeface="Tahoma" pitchFamily="34" charset="0"/>
                <a:cs typeface="Tahoma" pitchFamily="34" charset="0"/>
              </a:rPr>
              <a:t>. </a:t>
            </a:r>
            <a:endParaRPr lang="ru-RU" sz="1100" dirty="0">
              <a:latin typeface="Tahoma" pitchFamily="34" charset="0"/>
              <a:ea typeface="Tahoma" pitchFamily="34" charset="0"/>
              <a:cs typeface="Tahoma" pitchFamily="34" charset="0"/>
            </a:endParaRPr>
          </a:p>
        </p:txBody>
      </p:sp>
      <p:sp>
        <p:nvSpPr>
          <p:cNvPr id="19" name="TextBox 18"/>
          <p:cNvSpPr txBox="1"/>
          <p:nvPr/>
        </p:nvSpPr>
        <p:spPr>
          <a:xfrm>
            <a:off x="214290" y="4214810"/>
            <a:ext cx="6357982" cy="784830"/>
          </a:xfrm>
          <a:prstGeom prst="rect">
            <a:avLst/>
          </a:prstGeom>
          <a:noFill/>
          <a:ln>
            <a:solidFill>
              <a:schemeClr val="tx1"/>
            </a:solidFill>
          </a:ln>
        </p:spPr>
        <p:txBody>
          <a:bodyPr wrap="square" rtlCol="0">
            <a:spAutoFit/>
          </a:bodyPr>
          <a:lstStyle/>
          <a:p>
            <a:pPr algn="just">
              <a:spcBef>
                <a:spcPts val="600"/>
              </a:spcBef>
              <a:spcAft>
                <a:spcPts val="600"/>
              </a:spcAft>
            </a:pPr>
            <a:r>
              <a:rPr lang="en-US" sz="1200" dirty="0">
                <a:latin typeface="Tahoma" pitchFamily="34" charset="0"/>
                <a:ea typeface="Tahoma" pitchFamily="34" charset="0"/>
                <a:cs typeface="Tahoma" pitchFamily="34" charset="0"/>
              </a:rPr>
              <a:t>       </a:t>
            </a:r>
            <a:r>
              <a:rPr lang="en-US" sz="1100" dirty="0" err="1">
                <a:latin typeface="Tahoma" pitchFamily="34" charset="0"/>
                <a:ea typeface="Tahoma" pitchFamily="34" charset="0"/>
                <a:cs typeface="Tahoma" pitchFamily="34" charset="0"/>
              </a:rPr>
              <a:t>Analysing</a:t>
            </a:r>
            <a:r>
              <a:rPr lang="en-US" sz="1100" b="1" dirty="0">
                <a:solidFill>
                  <a:srgbClr val="C00000"/>
                </a:solidFill>
                <a:latin typeface="Tahoma" pitchFamily="34" charset="0"/>
                <a:ea typeface="Tahoma" pitchFamily="34" charset="0"/>
                <a:cs typeface="Tahoma" pitchFamily="34" charset="0"/>
              </a:rPr>
              <a:t> the data</a:t>
            </a:r>
            <a:r>
              <a:rPr lang="en-US" sz="1100" dirty="0">
                <a:latin typeface="Tahoma" pitchFamily="34" charset="0"/>
                <a:ea typeface="Tahoma" pitchFamily="34" charset="0"/>
                <a:cs typeface="Tahoma" pitchFamily="34" charset="0"/>
              </a:rPr>
              <a:t>, documents appear to be the most demanded objects in trips </a:t>
            </a:r>
            <a:r>
              <a:rPr lang="en-US" sz="1100" b="1" dirty="0">
                <a:solidFill>
                  <a:srgbClr val="C00000"/>
                </a:solidFill>
                <a:latin typeface="Tahoma" pitchFamily="34" charset="0"/>
                <a:ea typeface="Tahoma" pitchFamily="34" charset="0"/>
                <a:cs typeface="Tahoma" pitchFamily="34" charset="0"/>
              </a:rPr>
              <a:t>since</a:t>
            </a:r>
            <a:r>
              <a:rPr lang="en-US" sz="1100" dirty="0">
                <a:latin typeface="Tahoma" pitchFamily="34" charset="0"/>
                <a:ea typeface="Tahoma" pitchFamily="34" charset="0"/>
                <a:cs typeface="Tahoma" pitchFamily="34" charset="0"/>
              </a:rPr>
              <a:t> almost </a:t>
            </a:r>
            <a:r>
              <a:rPr lang="en-US" sz="1100" b="1" dirty="0">
                <a:solidFill>
                  <a:srgbClr val="C00000"/>
                </a:solidFill>
                <a:latin typeface="Tahoma" pitchFamily="34" charset="0"/>
                <a:ea typeface="Tahoma" pitchFamily="34" charset="0"/>
                <a:cs typeface="Tahoma" pitchFamily="34" charset="0"/>
              </a:rPr>
              <a:t>a half </a:t>
            </a:r>
            <a:r>
              <a:rPr lang="en-US" sz="1100" dirty="0">
                <a:latin typeface="Tahoma" pitchFamily="34" charset="0"/>
                <a:ea typeface="Tahoma" pitchFamily="34" charset="0"/>
                <a:cs typeface="Tahoma" pitchFamily="34" charset="0"/>
              </a:rPr>
              <a:t>of those interviewed opts for them. By contrast, accessories</a:t>
            </a:r>
            <a:r>
              <a:rPr lang="en-US" sz="1100" i="1"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are </a:t>
            </a:r>
            <a:r>
              <a:rPr lang="en-US" sz="1100" b="1" dirty="0">
                <a:solidFill>
                  <a:srgbClr val="C00000"/>
                </a:solidFill>
                <a:latin typeface="Tahoma" pitchFamily="34" charset="0"/>
                <a:ea typeface="Tahoma" pitchFamily="34" charset="0"/>
                <a:cs typeface="Tahoma" pitchFamily="34" charset="0"/>
              </a:rPr>
              <a:t>selected</a:t>
            </a:r>
            <a:r>
              <a:rPr lang="en-US" sz="1100" dirty="0">
                <a:latin typeface="Tahoma" pitchFamily="34" charset="0"/>
                <a:ea typeface="Tahoma" pitchFamily="34" charset="0"/>
                <a:cs typeface="Tahoma" pitchFamily="34" charset="0"/>
              </a:rPr>
              <a:t> by eleven times less respondents. I suppose identity documents are more important for people in </a:t>
            </a:r>
            <a:r>
              <a:rPr lang="en-US" sz="1100" b="1" dirty="0" err="1">
                <a:solidFill>
                  <a:srgbClr val="C00000"/>
                </a:solidFill>
                <a:latin typeface="Tahoma" pitchFamily="34" charset="0"/>
                <a:ea typeface="Tahoma" pitchFamily="34" charset="0"/>
                <a:cs typeface="Tahoma" pitchFamily="34" charset="0"/>
              </a:rPr>
              <a:t>Zetland</a:t>
            </a:r>
            <a:r>
              <a:rPr lang="en-US" sz="1100" dirty="0">
                <a:latin typeface="Tahoma" pitchFamily="34" charset="0"/>
                <a:ea typeface="Tahoma" pitchFamily="34" charset="0"/>
                <a:cs typeface="Tahoma" pitchFamily="34" charset="0"/>
              </a:rPr>
              <a:t> than things to decorate themselves with.  </a:t>
            </a:r>
            <a:endParaRPr lang="ru-RU" sz="1100" dirty="0">
              <a:latin typeface="Tahoma" pitchFamily="34" charset="0"/>
              <a:ea typeface="Tahoma" pitchFamily="34" charset="0"/>
              <a:cs typeface="Tahoma" pitchFamily="34" charset="0"/>
            </a:endParaRPr>
          </a:p>
        </p:txBody>
      </p:sp>
      <p:sp>
        <p:nvSpPr>
          <p:cNvPr id="20" name="TextBox 19"/>
          <p:cNvSpPr txBox="1"/>
          <p:nvPr/>
        </p:nvSpPr>
        <p:spPr>
          <a:xfrm>
            <a:off x="214290" y="3357554"/>
            <a:ext cx="6357982" cy="784830"/>
          </a:xfrm>
          <a:custGeom>
            <a:avLst/>
            <a:gdLst>
              <a:gd name="connsiteX0" fmla="*/ 0 w 3929090"/>
              <a:gd name="connsiteY0" fmla="*/ 0 h 646331"/>
              <a:gd name="connsiteX1" fmla="*/ 3929090 w 3929090"/>
              <a:gd name="connsiteY1" fmla="*/ 0 h 646331"/>
              <a:gd name="connsiteX2" fmla="*/ 3929090 w 3929090"/>
              <a:gd name="connsiteY2" fmla="*/ 646331 h 646331"/>
              <a:gd name="connsiteX3" fmla="*/ 0 w 3929090"/>
              <a:gd name="connsiteY3" fmla="*/ 646331 h 646331"/>
              <a:gd name="connsiteX4" fmla="*/ 0 w 3929090"/>
              <a:gd name="connsiteY4" fmla="*/ 0 h 6463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9090" h="646331">
                <a:moveTo>
                  <a:pt x="0" y="0"/>
                </a:moveTo>
                <a:lnTo>
                  <a:pt x="3929090" y="0"/>
                </a:lnTo>
                <a:lnTo>
                  <a:pt x="3929090" y="646331"/>
                </a:lnTo>
                <a:lnTo>
                  <a:pt x="0" y="646331"/>
                </a:lnTo>
                <a:lnTo>
                  <a:pt x="0" y="0"/>
                </a:lnTo>
                <a:close/>
              </a:path>
            </a:pathLst>
          </a:custGeom>
          <a:noFill/>
          <a:ln>
            <a:solidFill>
              <a:schemeClr val="tx1"/>
            </a:solidFill>
          </a:ln>
        </p:spPr>
        <p:txBody>
          <a:bodyPr wrap="square" rtlCol="0">
            <a:spAutoFit/>
          </a:bodyPr>
          <a:lstStyle/>
          <a:p>
            <a:pPr algn="just"/>
            <a:r>
              <a:rPr lang="en-US" sz="1100" b="1" dirty="0">
                <a:solidFill>
                  <a:srgbClr val="C00000"/>
                </a:solidFill>
                <a:latin typeface="Tahoma" pitchFamily="34" charset="0"/>
                <a:ea typeface="Tahoma" pitchFamily="34" charset="0"/>
                <a:cs typeface="Tahoma" pitchFamily="34" charset="0"/>
              </a:rPr>
              <a:t>        According </a:t>
            </a:r>
            <a:r>
              <a:rPr lang="en-US" sz="1100" dirty="0">
                <a:latin typeface="Tahoma" pitchFamily="34" charset="0"/>
                <a:ea typeface="Tahoma" pitchFamily="34" charset="0"/>
                <a:cs typeface="Tahoma" pitchFamily="34" charset="0"/>
              </a:rPr>
              <a:t>to the pie chart, documents and gadgets are chosen by the </a:t>
            </a:r>
            <a:r>
              <a:rPr lang="en-US" sz="1100" b="1" dirty="0">
                <a:solidFill>
                  <a:srgbClr val="C00000"/>
                </a:solidFill>
                <a:latin typeface="Tahoma" pitchFamily="34" charset="0"/>
                <a:ea typeface="Tahoma" pitchFamily="34" charset="0"/>
                <a:cs typeface="Tahoma" pitchFamily="34" charset="0"/>
              </a:rPr>
              <a:t>majority</a:t>
            </a:r>
            <a:r>
              <a:rPr lang="en-US" sz="1100" dirty="0">
                <a:latin typeface="Tahoma" pitchFamily="34" charset="0"/>
                <a:ea typeface="Tahoma" pitchFamily="34" charset="0"/>
                <a:cs typeface="Tahoma" pitchFamily="34" charset="0"/>
              </a:rPr>
              <a:t> of the respondents</a:t>
            </a:r>
            <a:r>
              <a:rPr lang="en-US" sz="1100" dirty="0">
                <a:latin typeface="Arial" pitchFamily="34" charset="0"/>
                <a:ea typeface="Tahoma" pitchFamily="34" charset="0"/>
                <a:cs typeface="Arial" pitchFamily="34" charset="0"/>
              </a:rPr>
              <a:t> as things to take mainly to the trip</a:t>
            </a:r>
            <a:r>
              <a:rPr lang="en-US" sz="1100" dirty="0">
                <a:latin typeface="Tahoma" pitchFamily="34" charset="0"/>
                <a:ea typeface="Tahoma" pitchFamily="34" charset="0"/>
                <a:cs typeface="Tahoma" pitchFamily="34" charset="0"/>
              </a:rPr>
              <a:t>, at 44% and 30% </a:t>
            </a:r>
            <a:r>
              <a:rPr lang="en-US" sz="1100" b="1" dirty="0">
                <a:solidFill>
                  <a:srgbClr val="C00000"/>
                </a:solidFill>
                <a:latin typeface="Tahoma" pitchFamily="34" charset="0"/>
                <a:ea typeface="Tahoma" pitchFamily="34" charset="0"/>
                <a:cs typeface="Tahoma" pitchFamily="34" charset="0"/>
              </a:rPr>
              <a:t>respectively</a:t>
            </a:r>
            <a:r>
              <a:rPr lang="en-US" sz="1100" dirty="0">
                <a:latin typeface="Tahoma" pitchFamily="34" charset="0"/>
                <a:ea typeface="Tahoma" pitchFamily="34" charset="0"/>
                <a:cs typeface="Tahoma" pitchFamily="34" charset="0"/>
              </a:rPr>
              <a:t>, </a:t>
            </a:r>
            <a:r>
              <a:rPr lang="en-US" sz="1100" b="1" dirty="0">
                <a:solidFill>
                  <a:srgbClr val="C00000"/>
                </a:solidFill>
                <a:latin typeface="Tahoma" pitchFamily="34" charset="0"/>
                <a:ea typeface="Tahoma" pitchFamily="34" charset="0"/>
                <a:cs typeface="Tahoma" pitchFamily="34" charset="0"/>
              </a:rPr>
              <a:t>followed</a:t>
            </a:r>
            <a:r>
              <a:rPr lang="en-US" sz="1100" dirty="0">
                <a:latin typeface="Tahoma" pitchFamily="34" charset="0"/>
                <a:ea typeface="Tahoma" pitchFamily="34" charset="0"/>
                <a:cs typeface="Tahoma" pitchFamily="34" charset="0"/>
              </a:rPr>
              <a:t> by cosmetics (16%).  Whereas first aid kit and accessories count much smaller number of supporters, just </a:t>
            </a:r>
            <a:r>
              <a:rPr lang="en-US" sz="1100" b="1" dirty="0">
                <a:solidFill>
                  <a:srgbClr val="C00000"/>
                </a:solidFill>
                <a:latin typeface="Tahoma" pitchFamily="34" charset="0"/>
                <a:ea typeface="Tahoma" pitchFamily="34" charset="0"/>
                <a:cs typeface="Tahoma" pitchFamily="34" charset="0"/>
              </a:rPr>
              <a:t>6% and 4% </a:t>
            </a:r>
            <a:r>
              <a:rPr lang="en-US" sz="1100" dirty="0">
                <a:latin typeface="Tahoma" pitchFamily="34" charset="0"/>
                <a:ea typeface="Tahoma" pitchFamily="34" charset="0"/>
                <a:cs typeface="Tahoma" pitchFamily="34" charset="0"/>
              </a:rPr>
              <a:t>respectively. </a:t>
            </a:r>
            <a:endParaRPr lang="ru-RU" sz="1100" dirty="0">
              <a:latin typeface="Tahoma" pitchFamily="34" charset="0"/>
              <a:ea typeface="Tahoma" pitchFamily="34" charset="0"/>
              <a:cs typeface="Tahoma" pitchFamily="34" charset="0"/>
            </a:endParaRPr>
          </a:p>
        </p:txBody>
      </p:sp>
      <p:sp>
        <p:nvSpPr>
          <p:cNvPr id="21" name="TextBox 20"/>
          <p:cNvSpPr txBox="1"/>
          <p:nvPr/>
        </p:nvSpPr>
        <p:spPr>
          <a:xfrm>
            <a:off x="285728" y="5084946"/>
            <a:ext cx="6357958" cy="276999"/>
          </a:xfrm>
          <a:prstGeom prst="rect">
            <a:avLst/>
          </a:prstGeom>
          <a:noFill/>
        </p:spPr>
        <p:txBody>
          <a:bodyPr wrap="square" rtlCol="0">
            <a:spAutoFit/>
          </a:bodyPr>
          <a:lstStyle/>
          <a:p>
            <a:pPr marL="342900" indent="-342900" algn="just">
              <a:spcAft>
                <a:spcPts val="600"/>
              </a:spcAft>
            </a:pPr>
            <a:r>
              <a:rPr lang="en-US" sz="1200" b="1" dirty="0">
                <a:latin typeface="Tahoma" pitchFamily="34" charset="0"/>
                <a:ea typeface="Tahoma" pitchFamily="34" charset="0"/>
                <a:cs typeface="Tahoma" pitchFamily="34" charset="0"/>
              </a:rPr>
              <a:t>4.  </a:t>
            </a:r>
            <a:endParaRPr lang="ru-RU" sz="1200" b="1" dirty="0">
              <a:latin typeface="Tahoma" pitchFamily="34" charset="0"/>
              <a:ea typeface="Tahoma" pitchFamily="34" charset="0"/>
              <a:cs typeface="Tahoma" pitchFamily="34" charset="0"/>
            </a:endParaRPr>
          </a:p>
        </p:txBody>
      </p:sp>
      <p:sp>
        <p:nvSpPr>
          <p:cNvPr id="23" name="TextBox 22"/>
          <p:cNvSpPr txBox="1"/>
          <p:nvPr/>
        </p:nvSpPr>
        <p:spPr>
          <a:xfrm>
            <a:off x="642918" y="5117711"/>
            <a:ext cx="5929354" cy="276999"/>
          </a:xfrm>
          <a:prstGeom prst="rect">
            <a:avLst/>
          </a:prstGeom>
          <a:noFill/>
          <a:ln w="19050">
            <a:solidFill>
              <a:schemeClr val="accent5">
                <a:lumMod val="75000"/>
              </a:schemeClr>
            </a:solidFill>
            <a:prstDash val="sysDot"/>
          </a:ln>
        </p:spPr>
        <p:txBody>
          <a:bodyPr wrap="square" rtlCol="0">
            <a:spAutoFit/>
          </a:bodyPr>
          <a:lstStyle/>
          <a:p>
            <a:pPr algn="ctr"/>
            <a:r>
              <a:rPr lang="en-US" sz="1200" dirty="0">
                <a:latin typeface="Tahoma" pitchFamily="34" charset="0"/>
                <a:ea typeface="Tahoma" pitchFamily="34" charset="0"/>
                <a:cs typeface="Tahoma" pitchFamily="34" charset="0"/>
              </a:rPr>
              <a:t>       - </a:t>
            </a:r>
            <a:r>
              <a:rPr lang="en-US" sz="1200" b="1" dirty="0">
                <a:latin typeface="Tahoma" pitchFamily="34" charset="0"/>
                <a:ea typeface="Tahoma" pitchFamily="34" charset="0"/>
                <a:cs typeface="Tahoma" pitchFamily="34" charset="0"/>
              </a:rPr>
              <a:t>make an opening statement on the subject of the project</a:t>
            </a:r>
            <a:r>
              <a:rPr lang="en-US" sz="1200" dirty="0">
                <a:latin typeface="Tahoma" pitchFamily="34" charset="0"/>
                <a:ea typeface="Tahoma" pitchFamily="34" charset="0"/>
                <a:cs typeface="Tahoma" pitchFamily="34" charset="0"/>
              </a:rPr>
              <a:t> </a:t>
            </a:r>
            <a:endParaRPr lang="ru-RU" sz="1200" dirty="0">
              <a:latin typeface="Tahoma" pitchFamily="34" charset="0"/>
              <a:ea typeface="Tahoma" pitchFamily="34" charset="0"/>
              <a:cs typeface="Tahoma" pitchFamily="34" charset="0"/>
            </a:endParaRPr>
          </a:p>
        </p:txBody>
      </p:sp>
      <p:sp>
        <p:nvSpPr>
          <p:cNvPr id="24" name="TextBox 23"/>
          <p:cNvSpPr txBox="1"/>
          <p:nvPr/>
        </p:nvSpPr>
        <p:spPr>
          <a:xfrm>
            <a:off x="142852" y="5332025"/>
            <a:ext cx="6429420" cy="1200329"/>
          </a:xfrm>
          <a:prstGeom prst="rect">
            <a:avLst/>
          </a:prstGeom>
          <a:noFill/>
        </p:spPr>
        <p:txBody>
          <a:bodyPr wrap="square" rtlCol="0">
            <a:spAutoFit/>
          </a:bodyPr>
          <a:lstStyle/>
          <a:p>
            <a:pPr marL="228600" indent="-228600" algn="just">
              <a:buAutoNum type="arabicPeriod"/>
            </a:pPr>
            <a:r>
              <a:rPr lang="en-US" sz="1200" dirty="0">
                <a:latin typeface="Tahoma" pitchFamily="34" charset="0"/>
                <a:ea typeface="Tahoma" pitchFamily="34" charset="0"/>
                <a:cs typeface="Tahoma" pitchFamily="34" charset="0"/>
              </a:rPr>
              <a:t>Nowadays giving gifts is a really significant issue as many people in </a:t>
            </a:r>
            <a:r>
              <a:rPr lang="en-US" sz="1200" dirty="0" err="1">
                <a:latin typeface="Tahoma" pitchFamily="34" charset="0"/>
                <a:ea typeface="Tahoma" pitchFamily="34" charset="0"/>
                <a:cs typeface="Tahoma" pitchFamily="34" charset="0"/>
              </a:rPr>
              <a:t>Zetland</a:t>
            </a:r>
            <a:r>
              <a:rPr lang="en-US" sz="1200" dirty="0">
                <a:latin typeface="Tahoma" pitchFamily="34" charset="0"/>
                <a:ea typeface="Tahoma" pitchFamily="34" charset="0"/>
                <a:cs typeface="Tahoma" pitchFamily="34" charset="0"/>
              </a:rPr>
              <a:t> give presents of different types to each other for Christmas.</a:t>
            </a:r>
          </a:p>
          <a:p>
            <a:pPr marL="228600" indent="-228600" algn="just">
              <a:buAutoNum type="arabicPeriod"/>
            </a:pPr>
            <a:r>
              <a:rPr lang="en-US" sz="1200" dirty="0">
                <a:latin typeface="Tahoma" pitchFamily="34" charset="0"/>
                <a:ea typeface="Tahoma" pitchFamily="34" charset="0"/>
                <a:cs typeface="Tahoma" pitchFamily="34" charset="0"/>
              </a:rPr>
              <a:t>Nowadays watching TV is a really significant issue as many people in </a:t>
            </a:r>
            <a:r>
              <a:rPr lang="en-US" sz="1200" dirty="0" err="1">
                <a:latin typeface="Tahoma" pitchFamily="34" charset="0"/>
                <a:ea typeface="Tahoma" pitchFamily="34" charset="0"/>
                <a:cs typeface="Tahoma" pitchFamily="34" charset="0"/>
              </a:rPr>
              <a:t>Zetland</a:t>
            </a:r>
            <a:r>
              <a:rPr lang="en-US" sz="1200" dirty="0">
                <a:latin typeface="Tahoma" pitchFamily="34" charset="0"/>
                <a:ea typeface="Tahoma" pitchFamily="34" charset="0"/>
                <a:cs typeface="Tahoma" pitchFamily="34" charset="0"/>
              </a:rPr>
              <a:t> watch </a:t>
            </a:r>
            <a:r>
              <a:rPr lang="en-US" sz="1200" dirty="0" err="1">
                <a:latin typeface="Tahoma" pitchFamily="34" charset="0"/>
                <a:ea typeface="Tahoma" pitchFamily="34" charset="0"/>
                <a:cs typeface="Tahoma" pitchFamily="34" charset="0"/>
              </a:rPr>
              <a:t>programmes</a:t>
            </a:r>
            <a:r>
              <a:rPr lang="en-US" sz="1200" dirty="0">
                <a:latin typeface="Tahoma" pitchFamily="34" charset="0"/>
                <a:ea typeface="Tahoma" pitchFamily="34" charset="0"/>
                <a:cs typeface="Tahoma" pitchFamily="34" charset="0"/>
              </a:rPr>
              <a:t> of different types on TV. </a:t>
            </a:r>
          </a:p>
          <a:p>
            <a:pPr marL="228600" indent="-228600" algn="just">
              <a:buAutoNum type="arabicPeriod"/>
            </a:pPr>
            <a:r>
              <a:rPr lang="en-US" sz="1200" dirty="0">
                <a:latin typeface="Tahoma" pitchFamily="34" charset="0"/>
                <a:ea typeface="Tahoma" pitchFamily="34" charset="0"/>
                <a:cs typeface="Tahoma" pitchFamily="34" charset="0"/>
              </a:rPr>
              <a:t>Nowadays passing exams is a really significant issue so many students in Russia study for exams in different ways.</a:t>
            </a:r>
          </a:p>
        </p:txBody>
      </p:sp>
      <p:sp>
        <p:nvSpPr>
          <p:cNvPr id="29" name="TextBox 28"/>
          <p:cNvSpPr txBox="1"/>
          <p:nvPr/>
        </p:nvSpPr>
        <p:spPr>
          <a:xfrm>
            <a:off x="642918" y="6475033"/>
            <a:ext cx="5929354" cy="276999"/>
          </a:xfrm>
          <a:prstGeom prst="rect">
            <a:avLst/>
          </a:prstGeom>
          <a:noFill/>
          <a:ln w="19050">
            <a:solidFill>
              <a:schemeClr val="accent5">
                <a:lumMod val="75000"/>
              </a:schemeClr>
            </a:solidFill>
            <a:prstDash val="sysDot"/>
          </a:ln>
        </p:spPr>
        <p:txBody>
          <a:bodyPr wrap="square" rtlCol="0">
            <a:spAutoFit/>
          </a:bodyPr>
          <a:lstStyle/>
          <a:p>
            <a:pPr algn="ctr"/>
            <a:r>
              <a:rPr lang="en-US" sz="1200" b="1" dirty="0">
                <a:latin typeface="Tahoma" pitchFamily="34" charset="0"/>
                <a:ea typeface="Tahoma" pitchFamily="34" charset="0"/>
                <a:cs typeface="Tahoma" pitchFamily="34" charset="0"/>
              </a:rPr>
              <a:t>- select and report 2-3 facts</a:t>
            </a:r>
            <a:endParaRPr lang="ru-RU" sz="1200" b="1" dirty="0">
              <a:latin typeface="Tahoma" pitchFamily="34" charset="0"/>
              <a:ea typeface="Tahoma" pitchFamily="34" charset="0"/>
              <a:cs typeface="Tahoma" pitchFamily="34" charset="0"/>
            </a:endParaRPr>
          </a:p>
        </p:txBody>
      </p:sp>
      <p:sp>
        <p:nvSpPr>
          <p:cNvPr id="30" name="TextBox 29"/>
          <p:cNvSpPr txBox="1"/>
          <p:nvPr/>
        </p:nvSpPr>
        <p:spPr>
          <a:xfrm>
            <a:off x="142852" y="6689347"/>
            <a:ext cx="6500858" cy="2308324"/>
          </a:xfrm>
          <a:prstGeom prst="rect">
            <a:avLst/>
          </a:prstGeom>
          <a:noFill/>
        </p:spPr>
        <p:txBody>
          <a:bodyPr wrap="square" rtlCol="0">
            <a:spAutoFit/>
          </a:bodyPr>
          <a:lstStyle/>
          <a:p>
            <a:pPr marL="228600" indent="-228600" algn="just">
              <a:buAutoNum type="arabicPeriod"/>
            </a:pPr>
            <a:r>
              <a:rPr lang="en-US" sz="1200" dirty="0">
                <a:latin typeface="Tahoma" pitchFamily="34" charset="0"/>
                <a:ea typeface="Tahoma" pitchFamily="34" charset="0"/>
                <a:cs typeface="Tahoma" pitchFamily="34" charset="0"/>
              </a:rPr>
              <a:t>According to the pie chart, gift certificates and sweets are chosen by the majority of the respondents as things to give others for Christmas, at 36% and 34% respectively, followed by giving cosmetics (17%). At the same time, books and handmade objects count much smaller number of supporters, just 8% and 5% respectively. </a:t>
            </a:r>
          </a:p>
          <a:p>
            <a:pPr marL="228600" indent="-228600" algn="just">
              <a:buFontTx/>
              <a:buAutoNum type="arabicPeriod"/>
            </a:pPr>
            <a:r>
              <a:rPr lang="en-US" sz="1200" dirty="0">
                <a:latin typeface="Tahoma" pitchFamily="34" charset="0"/>
                <a:ea typeface="Tahoma" pitchFamily="34" charset="0"/>
                <a:cs typeface="Tahoma" pitchFamily="34" charset="0"/>
              </a:rPr>
              <a:t>According to the diagram, reality shows and news are chosen by the majority of the respondents as TV </a:t>
            </a:r>
            <a:r>
              <a:rPr lang="en-US" sz="1200" dirty="0" err="1">
                <a:latin typeface="Tahoma" pitchFamily="34" charset="0"/>
                <a:ea typeface="Tahoma" pitchFamily="34" charset="0"/>
                <a:cs typeface="Tahoma" pitchFamily="34" charset="0"/>
              </a:rPr>
              <a:t>programmes</a:t>
            </a:r>
            <a:r>
              <a:rPr lang="en-US" sz="1200" dirty="0">
                <a:latin typeface="Tahoma" pitchFamily="34" charset="0"/>
                <a:ea typeface="Tahoma" pitchFamily="34" charset="0"/>
                <a:cs typeface="Tahoma" pitchFamily="34" charset="0"/>
              </a:rPr>
              <a:t> to enjoy, at 28% and 27% respectively, followed by getting pleasure from music contests (20%). At the same time, sport </a:t>
            </a:r>
            <a:r>
              <a:rPr lang="en-US" sz="1200" dirty="0" err="1">
                <a:latin typeface="Tahoma" pitchFamily="34" charset="0"/>
                <a:ea typeface="Tahoma" pitchFamily="34" charset="0"/>
                <a:cs typeface="Tahoma" pitchFamily="34" charset="0"/>
              </a:rPr>
              <a:t>programmes</a:t>
            </a:r>
            <a:r>
              <a:rPr lang="en-US" sz="1200" dirty="0">
                <a:latin typeface="Tahoma" pitchFamily="34" charset="0"/>
                <a:ea typeface="Tahoma" pitchFamily="34" charset="0"/>
                <a:cs typeface="Tahoma" pitchFamily="34" charset="0"/>
              </a:rPr>
              <a:t> and quiz shows count much smaller number of supporters, just 13% and 12% respectively. </a:t>
            </a:r>
          </a:p>
          <a:p>
            <a:pPr marL="228600" indent="-228600" algn="just">
              <a:buFontTx/>
              <a:buAutoNum type="arabicPeriod"/>
            </a:pPr>
            <a:r>
              <a:rPr lang="en-US" sz="1200" spc="-10" dirty="0">
                <a:latin typeface="Tahoma" pitchFamily="34" charset="0"/>
                <a:ea typeface="Tahoma" pitchFamily="34" charset="0"/>
                <a:cs typeface="Tahoma" pitchFamily="34" charset="0"/>
              </a:rPr>
              <a:t>According to the table, preparing for exams with a tutor and using notes are chosen by the majority of the respondents as ways to prepare for exams, at 46% and 30% respectively, followed by using the Internet (14%). At the same time, making cheat papers and studying with classmates count much smaller number of supporters, just 6% and 4% respectively. </a:t>
            </a:r>
          </a:p>
        </p:txBody>
      </p:sp>
      <p:sp>
        <p:nvSpPr>
          <p:cNvPr id="3" name="Прямоугольный треугольник 2">
            <a:extLst>
              <a:ext uri="{FF2B5EF4-FFF2-40B4-BE49-F238E27FC236}">
                <a16:creationId xmlns:a16="http://schemas.microsoft.com/office/drawing/2014/main" xmlns="" id="{72AEAB0D-43C0-BCF5-CA40-8D8EDC68BCC6}"/>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TextBox 3">
            <a:extLst>
              <a:ext uri="{FF2B5EF4-FFF2-40B4-BE49-F238E27FC236}">
                <a16:creationId xmlns:a16="http://schemas.microsoft.com/office/drawing/2014/main" xmlns="" id="{6A0C2A13-47E3-BB3C-F0D1-DE8F9F91DEE7}"/>
              </a:ext>
            </a:extLst>
          </p:cNvPr>
          <p:cNvSpPr txBox="1"/>
          <p:nvPr/>
        </p:nvSpPr>
        <p:spPr>
          <a:xfrm>
            <a:off x="6453336" y="8867001"/>
            <a:ext cx="476126" cy="276999"/>
          </a:xfrm>
          <a:prstGeom prst="rect">
            <a:avLst/>
          </a:prstGeom>
          <a:noFill/>
          <a:ln>
            <a:noFill/>
          </a:ln>
        </p:spPr>
        <p:txBody>
          <a:bodyPr wrap="square" rtlCol="0">
            <a:spAutoFit/>
          </a:bodyPr>
          <a:lstStyle/>
          <a:p>
            <a:pPr algn="ctr"/>
            <a:r>
              <a:rPr lang="en-US" sz="1200" dirty="0"/>
              <a:t>-12-</a:t>
            </a:r>
            <a:endParaRPr lang="ru-RU" sz="1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D1428910-8E44-2605-6261-7A62AF768A68}"/>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a:latin typeface="Tahoma" pitchFamily="34" charset="0"/>
                <a:ea typeface="Tahoma" pitchFamily="34" charset="0"/>
                <a:cs typeface="Tahoma" pitchFamily="34" charset="0"/>
              </a:rPr>
              <a:t> </a:t>
            </a:r>
            <a:r>
              <a:rPr lang="ru-RU" sz="140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19" name="TextBox 18"/>
          <p:cNvSpPr txBox="1"/>
          <p:nvPr/>
        </p:nvSpPr>
        <p:spPr>
          <a:xfrm>
            <a:off x="500042" y="214282"/>
            <a:ext cx="6000792" cy="276999"/>
          </a:xfrm>
          <a:prstGeom prst="rect">
            <a:avLst/>
          </a:prstGeom>
          <a:noFill/>
          <a:ln w="19050">
            <a:solidFill>
              <a:schemeClr val="accent5">
                <a:lumMod val="75000"/>
              </a:schemeClr>
            </a:solidFill>
            <a:prstDash val="sysDot"/>
          </a:ln>
        </p:spPr>
        <p:txBody>
          <a:bodyPr wrap="square" rtlCol="0">
            <a:spAutoFit/>
          </a:bodyPr>
          <a:lstStyle/>
          <a:p>
            <a:pPr algn="ctr"/>
            <a:r>
              <a:rPr lang="en-US" sz="1200" b="1" dirty="0">
                <a:latin typeface="Tahoma" pitchFamily="34" charset="0"/>
                <a:ea typeface="Tahoma" pitchFamily="34" charset="0"/>
                <a:cs typeface="Tahoma" pitchFamily="34" charset="0"/>
              </a:rPr>
              <a:t>- make 1-2 comparisons where relevant and give your comments</a:t>
            </a:r>
            <a:endParaRPr lang="ru-RU" sz="1200" b="1" dirty="0">
              <a:latin typeface="Tahoma" pitchFamily="34" charset="0"/>
              <a:ea typeface="Tahoma" pitchFamily="34" charset="0"/>
              <a:cs typeface="Tahoma" pitchFamily="34" charset="0"/>
            </a:endParaRPr>
          </a:p>
        </p:txBody>
      </p:sp>
      <p:sp>
        <p:nvSpPr>
          <p:cNvPr id="23" name="TextBox 22"/>
          <p:cNvSpPr txBox="1"/>
          <p:nvPr/>
        </p:nvSpPr>
        <p:spPr>
          <a:xfrm>
            <a:off x="214290" y="500034"/>
            <a:ext cx="6429420" cy="2677656"/>
          </a:xfrm>
          <a:prstGeom prst="rect">
            <a:avLst/>
          </a:prstGeom>
          <a:noFill/>
        </p:spPr>
        <p:txBody>
          <a:bodyPr wrap="square" rtlCol="0">
            <a:spAutoFit/>
          </a:bodyPr>
          <a:lstStyle/>
          <a:p>
            <a:pPr algn="just"/>
            <a:r>
              <a:rPr lang="en-US" sz="1200" dirty="0">
                <a:latin typeface="Tahoma" pitchFamily="34" charset="0"/>
                <a:ea typeface="Tahoma" pitchFamily="34" charset="0"/>
                <a:cs typeface="Tahoma" pitchFamily="34" charset="0"/>
              </a:rPr>
              <a:t>1. </a:t>
            </a:r>
            <a:r>
              <a:rPr lang="en-US" sz="1200" dirty="0" err="1">
                <a:latin typeface="Tahoma" pitchFamily="34" charset="0"/>
                <a:ea typeface="Tahoma" pitchFamily="34" charset="0"/>
                <a:cs typeface="Tahoma" pitchFamily="34" charset="0"/>
              </a:rPr>
              <a:t>Analysing</a:t>
            </a:r>
            <a:r>
              <a:rPr lang="en-US" sz="1200" dirty="0">
                <a:latin typeface="Tahoma" pitchFamily="34" charset="0"/>
                <a:ea typeface="Tahoma" pitchFamily="34" charset="0"/>
                <a:cs typeface="Tahoma" pitchFamily="34" charset="0"/>
              </a:rPr>
              <a:t> the data, gift certificates appear to be the most prevalent of all responses since more than a third of those interviewed opts for them as common presents for Christmas. By contrast, handmade objects</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are selected by seven times less respondents. I suppose, people in </a:t>
            </a:r>
            <a:r>
              <a:rPr lang="en-US" sz="1200" dirty="0" err="1">
                <a:latin typeface="Tahoma" pitchFamily="34" charset="0"/>
                <a:ea typeface="Tahoma" pitchFamily="34" charset="0"/>
                <a:cs typeface="Tahoma" pitchFamily="34" charset="0"/>
              </a:rPr>
              <a:t>Zetland</a:t>
            </a:r>
            <a:r>
              <a:rPr lang="en-US" sz="1200" dirty="0">
                <a:latin typeface="Tahoma" pitchFamily="34" charset="0"/>
                <a:ea typeface="Tahoma" pitchFamily="34" charset="0"/>
                <a:cs typeface="Tahoma" pitchFamily="34" charset="0"/>
              </a:rPr>
              <a:t> tend to give universal gifts which can be appreciated by anyone. </a:t>
            </a:r>
          </a:p>
          <a:p>
            <a:pPr algn="just"/>
            <a:r>
              <a:rPr lang="en-US" sz="1200" dirty="0">
                <a:latin typeface="Tahoma" pitchFamily="34" charset="0"/>
                <a:ea typeface="Tahoma" pitchFamily="34" charset="0"/>
                <a:cs typeface="Tahoma" pitchFamily="34" charset="0"/>
              </a:rPr>
              <a:t>2. </a:t>
            </a:r>
            <a:r>
              <a:rPr lang="en-US" sz="1200" dirty="0" err="1">
                <a:latin typeface="Tahoma" pitchFamily="34" charset="0"/>
                <a:ea typeface="Tahoma" pitchFamily="34" charset="0"/>
                <a:cs typeface="Tahoma" pitchFamily="34" charset="0"/>
              </a:rPr>
              <a:t>Analysing</a:t>
            </a:r>
            <a:r>
              <a:rPr lang="en-US" sz="1200" dirty="0">
                <a:latin typeface="Tahoma" pitchFamily="34" charset="0"/>
                <a:ea typeface="Tahoma" pitchFamily="34" charset="0"/>
                <a:cs typeface="Tahoma" pitchFamily="34" charset="0"/>
              </a:rPr>
              <a:t> the data, reality shows appear to be the most prevalent of all responses since more than a quarter of those interviewed opts for them as common </a:t>
            </a:r>
            <a:r>
              <a:rPr lang="en-US" sz="1200" dirty="0" err="1">
                <a:latin typeface="Tahoma" pitchFamily="34" charset="0"/>
                <a:ea typeface="Tahoma" pitchFamily="34" charset="0"/>
                <a:cs typeface="Tahoma" pitchFamily="34" charset="0"/>
              </a:rPr>
              <a:t>programmes</a:t>
            </a:r>
            <a:r>
              <a:rPr lang="en-US" sz="1200" dirty="0">
                <a:latin typeface="Tahoma" pitchFamily="34" charset="0"/>
                <a:ea typeface="Tahoma" pitchFamily="34" charset="0"/>
                <a:cs typeface="Tahoma" pitchFamily="34" charset="0"/>
              </a:rPr>
              <a:t>. By contrast, quiz shows are selected by nearly twice less respondents. I suppose, people in Zetland consider programmes about real lives of people to be more captivating than intellectual ones.</a:t>
            </a:r>
          </a:p>
          <a:p>
            <a:pPr algn="just"/>
            <a:r>
              <a:rPr lang="en-US" sz="1200" dirty="0">
                <a:latin typeface="Tahoma" pitchFamily="34" charset="0"/>
                <a:ea typeface="Tahoma" pitchFamily="34" charset="0"/>
                <a:cs typeface="Tahoma" pitchFamily="34" charset="0"/>
              </a:rPr>
              <a:t>3. </a:t>
            </a:r>
            <a:r>
              <a:rPr lang="en-US" sz="1200" dirty="0" err="1">
                <a:latin typeface="Tahoma" pitchFamily="34" charset="0"/>
                <a:ea typeface="Tahoma" pitchFamily="34" charset="0"/>
                <a:cs typeface="Tahoma" pitchFamily="34" charset="0"/>
              </a:rPr>
              <a:t>Analysing</a:t>
            </a:r>
            <a:r>
              <a:rPr lang="en-US" sz="1200" dirty="0">
                <a:latin typeface="Tahoma" pitchFamily="34" charset="0"/>
                <a:ea typeface="Tahoma" pitchFamily="34" charset="0"/>
                <a:cs typeface="Tahoma" pitchFamily="34" charset="0"/>
              </a:rPr>
              <a:t> the data, preparing for exams with a tutor appears to be the most prevalent of all responses as almost a half of those interviewed opts for it as a common way to get ready. By contrast, studying with classmates is selected by eleven times less respondents. I suppose, having lessons with a professional is more effective for students in Russia than with peers.</a:t>
            </a:r>
          </a:p>
        </p:txBody>
      </p:sp>
      <p:sp>
        <p:nvSpPr>
          <p:cNvPr id="25" name="TextBox 24"/>
          <p:cNvSpPr txBox="1"/>
          <p:nvPr/>
        </p:nvSpPr>
        <p:spPr>
          <a:xfrm>
            <a:off x="357166" y="3357554"/>
            <a:ext cx="4500594" cy="1015663"/>
          </a:xfrm>
          <a:prstGeom prst="rect">
            <a:avLst/>
          </a:prstGeom>
          <a:noFill/>
        </p:spPr>
        <p:txBody>
          <a:bodyPr wrap="square" rtlCol="0">
            <a:spAutoFit/>
          </a:bodyPr>
          <a:lstStyle/>
          <a:p>
            <a:pPr marL="342900" indent="-342900" algn="just"/>
            <a:r>
              <a:rPr lang="ru-RU" sz="1200" b="1" dirty="0">
                <a:latin typeface="Tahoma" pitchFamily="34" charset="0"/>
                <a:ea typeface="Tahoma" pitchFamily="34" charset="0"/>
                <a:cs typeface="Tahoma" pitchFamily="34" charset="0"/>
              </a:rPr>
              <a:t>6</a:t>
            </a:r>
            <a:r>
              <a:rPr lang="en-US" sz="1200" b="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a. choosing presents              f. meeting with friends </a:t>
            </a:r>
          </a:p>
          <a:p>
            <a:pPr marL="342900" indent="-342900" algn="just"/>
            <a:r>
              <a:rPr lang="en-US" sz="1200" dirty="0">
                <a:latin typeface="Tahoma" pitchFamily="34" charset="0"/>
                <a:ea typeface="Tahoma" pitchFamily="34" charset="0"/>
                <a:cs typeface="Tahoma" pitchFamily="34" charset="0"/>
              </a:rPr>
              <a:t>        b. getting ready for exams     g. getting ready for exams </a:t>
            </a:r>
          </a:p>
          <a:p>
            <a:pPr marL="342900" indent="-342900" algn="just"/>
            <a:r>
              <a:rPr lang="en-US" sz="1200" dirty="0">
                <a:latin typeface="Tahoma" pitchFamily="34" charset="0"/>
                <a:ea typeface="Tahoma" pitchFamily="34" charset="0"/>
                <a:cs typeface="Tahoma" pitchFamily="34" charset="0"/>
              </a:rPr>
              <a:t>        c.  meeting with friends         h. choosing presents </a:t>
            </a:r>
          </a:p>
          <a:p>
            <a:pPr marL="342900" indent="-342900" algn="just"/>
            <a:r>
              <a:rPr lang="en-US" sz="1200" dirty="0">
                <a:latin typeface="Tahoma" pitchFamily="34" charset="0"/>
                <a:ea typeface="Tahoma" pitchFamily="34" charset="0"/>
                <a:cs typeface="Tahoma" pitchFamily="34" charset="0"/>
              </a:rPr>
              <a:t>        d. getting ready for exams     </a:t>
            </a:r>
            <a:r>
              <a:rPr lang="en-US" sz="1200" dirty="0" err="1">
                <a:latin typeface="Tahoma" pitchFamily="34" charset="0"/>
                <a:ea typeface="Tahoma" pitchFamily="34" charset="0"/>
                <a:cs typeface="Tahoma" pitchFamily="34" charset="0"/>
              </a:rPr>
              <a:t>i</a:t>
            </a:r>
            <a:r>
              <a:rPr lang="en-US" sz="1200" dirty="0">
                <a:latin typeface="Tahoma" pitchFamily="34" charset="0"/>
                <a:ea typeface="Tahoma" pitchFamily="34" charset="0"/>
                <a:cs typeface="Tahoma" pitchFamily="34" charset="0"/>
              </a:rPr>
              <a:t>. meeting with friends </a:t>
            </a:r>
          </a:p>
          <a:p>
            <a:pPr marL="342900" indent="-342900" algn="just"/>
            <a:r>
              <a:rPr lang="en-US" sz="1200" dirty="0">
                <a:latin typeface="Tahoma" pitchFamily="34" charset="0"/>
                <a:ea typeface="Tahoma" pitchFamily="34" charset="0"/>
                <a:cs typeface="Tahoma" pitchFamily="34" charset="0"/>
              </a:rPr>
              <a:t>        e. choosing presents  </a:t>
            </a:r>
          </a:p>
        </p:txBody>
      </p:sp>
      <p:sp>
        <p:nvSpPr>
          <p:cNvPr id="15" name="TextBox 14"/>
          <p:cNvSpPr txBox="1"/>
          <p:nvPr/>
        </p:nvSpPr>
        <p:spPr>
          <a:xfrm>
            <a:off x="214290" y="214282"/>
            <a:ext cx="6357958" cy="276999"/>
          </a:xfrm>
          <a:prstGeom prst="rect">
            <a:avLst/>
          </a:prstGeom>
          <a:noFill/>
        </p:spPr>
        <p:txBody>
          <a:bodyPr wrap="square" rtlCol="0">
            <a:spAutoFit/>
          </a:bodyPr>
          <a:lstStyle/>
          <a:p>
            <a:pPr marL="342900" indent="-342900" algn="just">
              <a:spcAft>
                <a:spcPts val="600"/>
              </a:spcAft>
            </a:pPr>
            <a:r>
              <a:rPr lang="ru-RU" sz="1200" b="1" dirty="0">
                <a:latin typeface="Tahoma" pitchFamily="34" charset="0"/>
                <a:ea typeface="Tahoma" pitchFamily="34" charset="0"/>
                <a:cs typeface="Tahoma" pitchFamily="34" charset="0"/>
              </a:rPr>
              <a:t>5</a:t>
            </a:r>
            <a:r>
              <a:rPr lang="en-US" sz="1200" b="1" dirty="0">
                <a:latin typeface="Tahoma" pitchFamily="34" charset="0"/>
                <a:ea typeface="Tahoma" pitchFamily="34" charset="0"/>
                <a:cs typeface="Tahoma" pitchFamily="34" charset="0"/>
              </a:rPr>
              <a:t>.  </a:t>
            </a:r>
            <a:endParaRPr lang="ru-RU" sz="1200" b="1" dirty="0">
              <a:latin typeface="Tahoma" pitchFamily="34" charset="0"/>
              <a:ea typeface="Tahoma" pitchFamily="34" charset="0"/>
              <a:cs typeface="Tahoma" pitchFamily="34" charset="0"/>
            </a:endParaRPr>
          </a:p>
        </p:txBody>
      </p:sp>
      <p:sp>
        <p:nvSpPr>
          <p:cNvPr id="30" name="Прямоугольник 29"/>
          <p:cNvSpPr/>
          <p:nvPr/>
        </p:nvSpPr>
        <p:spPr>
          <a:xfrm>
            <a:off x="428604" y="4357686"/>
            <a:ext cx="1071570" cy="1938992"/>
          </a:xfrm>
          <a:prstGeom prst="rect">
            <a:avLst/>
          </a:prstGeom>
        </p:spPr>
        <p:txBody>
          <a:bodyPr wrap="square">
            <a:spAutoFit/>
          </a:bodyPr>
          <a:lstStyle/>
          <a:p>
            <a:pPr marL="342900" indent="-342900" algn="just"/>
            <a:r>
              <a:rPr lang="ru-RU" sz="1200" b="1" dirty="0">
                <a:latin typeface="Tahoma" pitchFamily="34" charset="0"/>
                <a:ea typeface="Tahoma" pitchFamily="34" charset="0"/>
                <a:cs typeface="Tahoma" pitchFamily="34" charset="0"/>
              </a:rPr>
              <a:t>7</a:t>
            </a:r>
            <a:r>
              <a:rPr lang="en-US" sz="1200" b="1" dirty="0">
                <a:latin typeface="Tahoma" pitchFamily="34" charset="0"/>
                <a:ea typeface="Tahoma" pitchFamily="34" charset="0"/>
                <a:cs typeface="Tahoma" pitchFamily="34" charset="0"/>
              </a:rPr>
              <a:t>.</a:t>
            </a:r>
          </a:p>
          <a:p>
            <a:pPr marL="342900" indent="-342900" algn="just">
              <a:buAutoNum type="arabicPeriod"/>
            </a:pPr>
            <a:r>
              <a:rPr lang="en-US" sz="1200" dirty="0">
                <a:latin typeface="Tahoma" pitchFamily="34" charset="0"/>
                <a:ea typeface="Tahoma" pitchFamily="34" charset="0"/>
                <a:cs typeface="Tahoma" pitchFamily="34" charset="0"/>
              </a:rPr>
              <a:t>d</a:t>
            </a:r>
          </a:p>
          <a:p>
            <a:pPr marL="342900" indent="-342900" algn="just">
              <a:buAutoNum type="arabicPeriod"/>
            </a:pPr>
            <a:r>
              <a:rPr lang="en-US" sz="1200" dirty="0">
                <a:latin typeface="Tahoma" pitchFamily="34" charset="0"/>
                <a:ea typeface="Tahoma" pitchFamily="34" charset="0"/>
                <a:cs typeface="Tahoma" pitchFamily="34" charset="0"/>
              </a:rPr>
              <a:t>h</a:t>
            </a:r>
          </a:p>
          <a:p>
            <a:pPr marL="342900" indent="-342900" algn="just">
              <a:buAutoNum type="arabicPeriod"/>
            </a:pPr>
            <a:r>
              <a:rPr lang="en-US" sz="1200" dirty="0">
                <a:latin typeface="Tahoma" pitchFamily="34" charset="0"/>
                <a:ea typeface="Tahoma" pitchFamily="34" charset="0"/>
                <a:cs typeface="Tahoma" pitchFamily="34" charset="0"/>
              </a:rPr>
              <a:t>f</a:t>
            </a:r>
          </a:p>
          <a:p>
            <a:pPr marL="342900" indent="-342900" algn="just">
              <a:buAutoNum type="arabicPeriod"/>
            </a:pPr>
            <a:r>
              <a:rPr lang="en-US" sz="1200" dirty="0">
                <a:latin typeface="Tahoma" pitchFamily="34" charset="0"/>
                <a:ea typeface="Tahoma" pitchFamily="34" charset="0"/>
                <a:cs typeface="Tahoma" pitchFamily="34" charset="0"/>
              </a:rPr>
              <a:t>a</a:t>
            </a:r>
          </a:p>
          <a:p>
            <a:pPr marL="342900" indent="-342900" algn="just">
              <a:buAutoNum type="arabicPeriod"/>
            </a:pPr>
            <a:r>
              <a:rPr lang="en-US" sz="1200" dirty="0">
                <a:latin typeface="Tahoma" pitchFamily="34" charset="0"/>
                <a:ea typeface="Tahoma" pitchFamily="34" charset="0"/>
                <a:cs typeface="Tahoma" pitchFamily="34" charset="0"/>
              </a:rPr>
              <a:t>g</a:t>
            </a:r>
          </a:p>
          <a:p>
            <a:pPr marL="342900" indent="-342900" algn="just">
              <a:buAutoNum type="arabicPeriod"/>
            </a:pPr>
            <a:r>
              <a:rPr lang="en-US" sz="1200" dirty="0" err="1">
                <a:latin typeface="Tahoma" pitchFamily="34" charset="0"/>
                <a:ea typeface="Tahoma" pitchFamily="34" charset="0"/>
                <a:cs typeface="Tahoma" pitchFamily="34" charset="0"/>
              </a:rPr>
              <a:t>i</a:t>
            </a:r>
            <a:endParaRPr lang="en-US" sz="1200" dirty="0">
              <a:latin typeface="Tahoma" pitchFamily="34" charset="0"/>
              <a:ea typeface="Tahoma" pitchFamily="34" charset="0"/>
              <a:cs typeface="Tahoma" pitchFamily="34" charset="0"/>
            </a:endParaRPr>
          </a:p>
          <a:p>
            <a:pPr marL="342900" indent="-342900" algn="just">
              <a:buAutoNum type="arabicPeriod"/>
            </a:pPr>
            <a:r>
              <a:rPr lang="en-US" sz="1200" dirty="0">
                <a:latin typeface="Tahoma" pitchFamily="34" charset="0"/>
                <a:ea typeface="Tahoma" pitchFamily="34" charset="0"/>
                <a:cs typeface="Tahoma" pitchFamily="34" charset="0"/>
              </a:rPr>
              <a:t>c</a:t>
            </a:r>
          </a:p>
          <a:p>
            <a:pPr marL="342900" indent="-342900" algn="just">
              <a:buAutoNum type="arabicPeriod"/>
            </a:pPr>
            <a:r>
              <a:rPr lang="en-US" sz="1200" dirty="0">
                <a:latin typeface="Tahoma" pitchFamily="34" charset="0"/>
                <a:ea typeface="Tahoma" pitchFamily="34" charset="0"/>
                <a:cs typeface="Tahoma" pitchFamily="34" charset="0"/>
              </a:rPr>
              <a:t>b</a:t>
            </a:r>
          </a:p>
          <a:p>
            <a:pPr marL="342900" indent="-342900" algn="just">
              <a:buAutoNum type="arabicPeriod"/>
            </a:pPr>
            <a:r>
              <a:rPr lang="en-US" sz="1200" dirty="0">
                <a:latin typeface="Tahoma" pitchFamily="34" charset="0"/>
                <a:ea typeface="Tahoma" pitchFamily="34" charset="0"/>
                <a:cs typeface="Tahoma" pitchFamily="34" charset="0"/>
              </a:rPr>
              <a:t>e</a:t>
            </a:r>
          </a:p>
        </p:txBody>
      </p:sp>
      <p:sp>
        <p:nvSpPr>
          <p:cNvPr id="31" name="Прямоугольник 30"/>
          <p:cNvSpPr/>
          <p:nvPr/>
        </p:nvSpPr>
        <p:spPr>
          <a:xfrm>
            <a:off x="285728" y="6357950"/>
            <a:ext cx="5643602" cy="1938992"/>
          </a:xfrm>
          <a:prstGeom prst="rect">
            <a:avLst/>
          </a:prstGeom>
        </p:spPr>
        <p:txBody>
          <a:bodyPr wrap="square">
            <a:spAutoFit/>
          </a:bodyPr>
          <a:lstStyle/>
          <a:p>
            <a:pPr marL="342900" indent="-342900" algn="just"/>
            <a:r>
              <a:rPr lang="ru-RU" sz="1200" b="1" dirty="0">
                <a:latin typeface="Tahoma" pitchFamily="34" charset="0"/>
                <a:ea typeface="Tahoma" pitchFamily="34" charset="0"/>
                <a:cs typeface="Tahoma" pitchFamily="34" charset="0"/>
              </a:rPr>
              <a:t>8</a:t>
            </a:r>
            <a:r>
              <a:rPr lang="en-US" sz="1200" b="1" dirty="0">
                <a:latin typeface="Tahoma" pitchFamily="34" charset="0"/>
                <a:ea typeface="Tahoma" pitchFamily="34" charset="0"/>
                <a:cs typeface="Tahoma" pitchFamily="34" charset="0"/>
              </a:rPr>
              <a:t>. </a:t>
            </a:r>
            <a:r>
              <a:rPr lang="ru-RU" sz="1200" b="1" dirty="0">
                <a:latin typeface="Tahoma" pitchFamily="34" charset="0"/>
                <a:ea typeface="Tahoma" pitchFamily="34" charset="0"/>
                <a:cs typeface="Tahoma" pitchFamily="34" charset="0"/>
              </a:rPr>
              <a:t>Примеры ответов.</a:t>
            </a:r>
            <a:endParaRPr lang="en-US" sz="1200" b="1" dirty="0">
              <a:latin typeface="Tahoma" pitchFamily="34" charset="0"/>
              <a:ea typeface="Tahoma" pitchFamily="34" charset="0"/>
              <a:cs typeface="Tahoma" pitchFamily="34" charset="0"/>
            </a:endParaRPr>
          </a:p>
          <a:p>
            <a:pPr marL="342900" indent="-342900" algn="just">
              <a:buAutoNum type="arabicPeriod"/>
            </a:pPr>
            <a:r>
              <a:rPr lang="en-US" sz="1200" dirty="0">
                <a:latin typeface="Tahoma" pitchFamily="34" charset="0"/>
                <a:ea typeface="Tahoma" pitchFamily="34" charset="0"/>
                <a:cs typeface="Tahoma" pitchFamily="34" charset="0"/>
              </a:rPr>
              <a:t>To overcome this dilemma it would be a good idea to set up rubbish bins every 10 </a:t>
            </a:r>
            <a:r>
              <a:rPr lang="en-US" sz="1200" dirty="0" err="1">
                <a:latin typeface="Tahoma" pitchFamily="34" charset="0"/>
                <a:ea typeface="Tahoma" pitchFamily="34" charset="0"/>
                <a:cs typeface="Tahoma" pitchFamily="34" charset="0"/>
              </a:rPr>
              <a:t>metres</a:t>
            </a:r>
            <a:r>
              <a:rPr lang="en-US" sz="1200" dirty="0">
                <a:latin typeface="Tahoma" pitchFamily="34" charset="0"/>
                <a:ea typeface="Tahoma" pitchFamily="34" charset="0"/>
                <a:cs typeface="Tahoma" pitchFamily="34" charset="0"/>
              </a:rPr>
              <a:t> and of different types in order people to sort it when throwing away.</a:t>
            </a:r>
          </a:p>
          <a:p>
            <a:pPr marL="342900" indent="-342900" algn="just">
              <a:buAutoNum type="arabicPeriod"/>
            </a:pPr>
            <a:r>
              <a:rPr lang="en-US" sz="1200" dirty="0">
                <a:latin typeface="Tahoma" pitchFamily="34" charset="0"/>
                <a:ea typeface="Tahoma" pitchFamily="34" charset="0"/>
                <a:cs typeface="Tahoma" pitchFamily="34" charset="0"/>
              </a:rPr>
              <a:t>To overcome this dilemma it would be a good idea to  set up psychological courses for younger and elder generations on  dealing with tolerance and accepting other people’s point of view.</a:t>
            </a:r>
          </a:p>
          <a:p>
            <a:pPr marL="342900" indent="-342900" algn="just">
              <a:buAutoNum type="arabicPeriod"/>
            </a:pPr>
            <a:r>
              <a:rPr lang="en-US" sz="1200" dirty="0">
                <a:latin typeface="Tahoma" pitchFamily="34" charset="0"/>
                <a:ea typeface="Tahoma" pitchFamily="34" charset="0"/>
                <a:cs typeface="Tahoma" pitchFamily="34" charset="0"/>
              </a:rPr>
              <a:t>To overcome this dilemma it would be a good idea to create a unified traffic schedule by the government of a city and implement it among public transport drivers. </a:t>
            </a:r>
            <a:endParaRPr lang="ru-RU" sz="1200" dirty="0"/>
          </a:p>
        </p:txBody>
      </p:sp>
      <p:sp>
        <p:nvSpPr>
          <p:cNvPr id="3" name="Прямоугольный треугольник 2">
            <a:extLst>
              <a:ext uri="{FF2B5EF4-FFF2-40B4-BE49-F238E27FC236}">
                <a16:creationId xmlns:a16="http://schemas.microsoft.com/office/drawing/2014/main" xmlns="" id="{6C519ED3-37C8-A9FB-7625-DFC54636B324}"/>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TextBox 3">
            <a:extLst>
              <a:ext uri="{FF2B5EF4-FFF2-40B4-BE49-F238E27FC236}">
                <a16:creationId xmlns:a16="http://schemas.microsoft.com/office/drawing/2014/main" xmlns="" id="{36DA07A9-5CD7-E045-6AAE-3A91D8F38B1C}"/>
              </a:ext>
            </a:extLst>
          </p:cNvPr>
          <p:cNvSpPr txBox="1"/>
          <p:nvPr/>
        </p:nvSpPr>
        <p:spPr>
          <a:xfrm>
            <a:off x="6393677" y="8867001"/>
            <a:ext cx="535785" cy="276999"/>
          </a:xfrm>
          <a:prstGeom prst="rect">
            <a:avLst/>
          </a:prstGeom>
          <a:noFill/>
          <a:ln>
            <a:noFill/>
          </a:ln>
        </p:spPr>
        <p:txBody>
          <a:bodyPr wrap="square" rtlCol="0">
            <a:spAutoFit/>
          </a:bodyPr>
          <a:lstStyle/>
          <a:p>
            <a:pPr algn="ctr"/>
            <a:r>
              <a:rPr lang="en-US" sz="1200" dirty="0"/>
              <a:t>-13-</a:t>
            </a:r>
            <a:endParaRPr lang="ru-RU" sz="1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6843D10D-DAA3-D7ED-4FE8-1C8D157F409E}"/>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a:latin typeface="Tahoma" pitchFamily="34" charset="0"/>
                <a:ea typeface="Tahoma" pitchFamily="34" charset="0"/>
                <a:cs typeface="Tahoma" pitchFamily="34" charset="0"/>
              </a:rPr>
              <a:t> </a:t>
            </a:r>
            <a:r>
              <a:rPr lang="ru-RU" sz="140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13" name="TextBox 12"/>
          <p:cNvSpPr txBox="1"/>
          <p:nvPr/>
        </p:nvSpPr>
        <p:spPr>
          <a:xfrm>
            <a:off x="214290" y="3286116"/>
            <a:ext cx="6500858" cy="3570208"/>
          </a:xfrm>
          <a:prstGeom prst="rect">
            <a:avLst/>
          </a:prstGeom>
          <a:noFill/>
        </p:spPr>
        <p:txBody>
          <a:bodyPr wrap="square" rtlCol="0">
            <a:spAutoFit/>
          </a:bodyPr>
          <a:lstStyle/>
          <a:p>
            <a:pPr marL="342900" indent="-342900" algn="just">
              <a:spcAft>
                <a:spcPts val="600"/>
              </a:spcAft>
            </a:pPr>
            <a:r>
              <a:rPr lang="ru-RU" sz="1200" b="1" dirty="0">
                <a:latin typeface="Tahoma" pitchFamily="34" charset="0"/>
                <a:ea typeface="Tahoma" pitchFamily="34" charset="0"/>
                <a:cs typeface="Tahoma" pitchFamily="34" charset="0"/>
              </a:rPr>
              <a:t>10.  Пример ответа.</a:t>
            </a:r>
          </a:p>
          <a:p>
            <a:pPr marL="342900" indent="-342900" algn="just"/>
            <a:r>
              <a:rPr lang="en-US" sz="1100" dirty="0">
                <a:latin typeface="Tahoma" pitchFamily="34" charset="0"/>
                <a:ea typeface="Tahoma" pitchFamily="34" charset="0"/>
                <a:cs typeface="Tahoma" pitchFamily="34" charset="0"/>
              </a:rPr>
              <a:t> </a:t>
            </a:r>
            <a:r>
              <a:rPr lang="ru-RU" sz="11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Nowadays informal events are a really significant issue as teenagers tend to visit parties </a:t>
            </a:r>
          </a:p>
          <a:p>
            <a:pPr marL="342900" indent="-342900" algn="just"/>
            <a:r>
              <a:rPr lang="en-US" sz="1100" dirty="0">
                <a:latin typeface="Tahoma" pitchFamily="34" charset="0"/>
                <a:ea typeface="Tahoma" pitchFamily="34" charset="0"/>
                <a:cs typeface="Tahoma" pitchFamily="34" charset="0"/>
              </a:rPr>
              <a:t>for different reasons. This fact is illustrated in the table with the results of a survey which I</a:t>
            </a:r>
          </a:p>
          <a:p>
            <a:pPr marL="342900" indent="-342900" algn="just"/>
            <a:r>
              <a:rPr lang="en-US" sz="1100" dirty="0">
                <a:latin typeface="Tahoma" pitchFamily="34" charset="0"/>
                <a:ea typeface="Tahoma" pitchFamily="34" charset="0"/>
                <a:cs typeface="Tahoma" pitchFamily="34" charset="0"/>
              </a:rPr>
              <a:t>found for doing my project on why </a:t>
            </a:r>
            <a:r>
              <a:rPr lang="en-US" sz="1100" dirty="0" err="1">
                <a:latin typeface="Tahoma" pitchFamily="34" charset="0"/>
                <a:ea typeface="Tahoma" pitchFamily="34" charset="0"/>
                <a:cs typeface="Tahoma" pitchFamily="34" charset="0"/>
              </a:rPr>
              <a:t>Zetland</a:t>
            </a:r>
            <a:r>
              <a:rPr lang="en-US" sz="1100" dirty="0">
                <a:latin typeface="Tahoma" pitchFamily="34" charset="0"/>
                <a:ea typeface="Tahoma" pitchFamily="34" charset="0"/>
                <a:cs typeface="Tahoma" pitchFamily="34" charset="0"/>
              </a:rPr>
              <a:t> teenagers go to the parties.</a:t>
            </a:r>
            <a:endParaRPr lang="ru-RU" sz="1100" dirty="0">
              <a:latin typeface="Tahoma" pitchFamily="34" charset="0"/>
              <a:ea typeface="Tahoma" pitchFamily="34" charset="0"/>
              <a:cs typeface="Tahoma" pitchFamily="34" charset="0"/>
            </a:endParaRPr>
          </a:p>
          <a:p>
            <a:pPr marL="342900" indent="-342900" algn="just"/>
            <a:r>
              <a:rPr lang="ru-RU" sz="11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According to the table, feeling independent is chosen by the majority of the respondents (37%)</a:t>
            </a:r>
          </a:p>
          <a:p>
            <a:pPr marL="342900" indent="-342900" algn="just"/>
            <a:r>
              <a:rPr lang="en-US" sz="1100" dirty="0">
                <a:latin typeface="Tahoma" pitchFamily="34" charset="0"/>
                <a:ea typeface="Tahoma" pitchFamily="34" charset="0"/>
                <a:cs typeface="Tahoma" pitchFamily="34" charset="0"/>
              </a:rPr>
              <a:t>as a reason to go to the party, followed by feeling a part of a company (24%) and finding a </a:t>
            </a:r>
          </a:p>
          <a:p>
            <a:pPr marL="342900" indent="-342900" algn="just"/>
            <a:r>
              <a:rPr lang="en-US" sz="1100" dirty="0">
                <a:latin typeface="Tahoma" pitchFamily="34" charset="0"/>
                <a:ea typeface="Tahoma" pitchFamily="34" charset="0"/>
                <a:cs typeface="Tahoma" pitchFamily="34" charset="0"/>
              </a:rPr>
              <a:t>girlfriend/boyfriend (20%).  At the same time meeting peers and dancing and having fun count much </a:t>
            </a:r>
          </a:p>
          <a:p>
            <a:pPr marL="342900" indent="-342900" algn="just"/>
            <a:r>
              <a:rPr lang="en-US" sz="1100" dirty="0">
                <a:latin typeface="Tahoma" pitchFamily="34" charset="0"/>
                <a:ea typeface="Tahoma" pitchFamily="34" charset="0"/>
                <a:cs typeface="Tahoma" pitchFamily="34" charset="0"/>
              </a:rPr>
              <a:t>smaller number of supporters, just 10% and 9% respectively.  </a:t>
            </a:r>
            <a:endParaRPr lang="ru-RU" sz="1100" dirty="0">
              <a:latin typeface="Tahoma" pitchFamily="34" charset="0"/>
              <a:ea typeface="Tahoma" pitchFamily="34" charset="0"/>
              <a:cs typeface="Tahoma" pitchFamily="34" charset="0"/>
            </a:endParaRPr>
          </a:p>
          <a:p>
            <a:pPr marL="342900" indent="-342900" algn="just"/>
            <a:r>
              <a:rPr lang="ru-RU" sz="1100" dirty="0">
                <a:latin typeface="Tahoma" pitchFamily="34" charset="0"/>
                <a:ea typeface="Tahoma" pitchFamily="34" charset="0"/>
                <a:cs typeface="Tahoma" pitchFamily="34" charset="0"/>
              </a:rPr>
              <a:t>       </a:t>
            </a:r>
            <a:r>
              <a:rPr lang="en-US" sz="1100" dirty="0" err="1">
                <a:latin typeface="Tahoma" pitchFamily="34" charset="0"/>
                <a:ea typeface="Tahoma" pitchFamily="34" charset="0"/>
                <a:cs typeface="Tahoma" pitchFamily="34" charset="0"/>
              </a:rPr>
              <a:t>Analysing</a:t>
            </a:r>
            <a:r>
              <a:rPr lang="en-US" sz="1100" dirty="0">
                <a:latin typeface="Tahoma" pitchFamily="34" charset="0"/>
                <a:ea typeface="Tahoma" pitchFamily="34" charset="0"/>
                <a:cs typeface="Tahoma" pitchFamily="34" charset="0"/>
              </a:rPr>
              <a:t> the data, feeling independent appears to be the most prevalent of all responses since </a:t>
            </a:r>
          </a:p>
          <a:p>
            <a:pPr marL="342900" indent="-342900" algn="just"/>
            <a:r>
              <a:rPr lang="en-US" sz="1100" dirty="0">
                <a:latin typeface="Tahoma" pitchFamily="34" charset="0"/>
                <a:ea typeface="Tahoma" pitchFamily="34" charset="0"/>
                <a:cs typeface="Tahoma" pitchFamily="34" charset="0"/>
              </a:rPr>
              <a:t>more than a third of those interviewed opts for it as a common reason. By contrast, dancing and </a:t>
            </a:r>
          </a:p>
          <a:p>
            <a:pPr marL="342900" indent="-342900" algn="just"/>
            <a:r>
              <a:rPr lang="en-US" sz="1100" dirty="0">
                <a:latin typeface="Tahoma" pitchFamily="34" charset="0"/>
                <a:ea typeface="Tahoma" pitchFamily="34" charset="0"/>
                <a:cs typeface="Tahoma" pitchFamily="34" charset="0"/>
              </a:rPr>
              <a:t>having fun are selected by nearly three times less respondents. I suppose, teenagers in </a:t>
            </a:r>
            <a:r>
              <a:rPr lang="en-US" sz="1100" dirty="0" err="1">
                <a:latin typeface="Tahoma" pitchFamily="34" charset="0"/>
                <a:ea typeface="Tahoma" pitchFamily="34" charset="0"/>
                <a:cs typeface="Tahoma" pitchFamily="34" charset="0"/>
              </a:rPr>
              <a:t>Zetland</a:t>
            </a:r>
            <a:r>
              <a:rPr lang="en-US" sz="1100" dirty="0">
                <a:latin typeface="Tahoma" pitchFamily="34" charset="0"/>
                <a:ea typeface="Tahoma" pitchFamily="34" charset="0"/>
                <a:cs typeface="Tahoma" pitchFamily="34" charset="0"/>
              </a:rPr>
              <a:t> </a:t>
            </a:r>
          </a:p>
          <a:p>
            <a:pPr marL="342900" indent="-342900" algn="just"/>
            <a:r>
              <a:rPr lang="en-US" sz="1100" dirty="0">
                <a:latin typeface="Tahoma" pitchFamily="34" charset="0"/>
                <a:ea typeface="Tahoma" pitchFamily="34" charset="0"/>
                <a:cs typeface="Tahoma" pitchFamily="34" charset="0"/>
              </a:rPr>
              <a:t>consider parties to be more important for social life than for relaxation.</a:t>
            </a:r>
            <a:endParaRPr lang="ru-RU" sz="1100" b="1" dirty="0">
              <a:latin typeface="Tahoma" pitchFamily="34" charset="0"/>
              <a:ea typeface="Tahoma" pitchFamily="34" charset="0"/>
              <a:cs typeface="Tahoma" pitchFamily="34" charset="0"/>
            </a:endParaRPr>
          </a:p>
          <a:p>
            <a:pPr marL="342900" indent="-342900" algn="just"/>
            <a:r>
              <a:rPr lang="ru-RU" sz="11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Considering a problem that can arise with visiting parties, I can judge that the majority of </a:t>
            </a:r>
          </a:p>
          <a:p>
            <a:pPr marL="342900" indent="-342900" algn="just"/>
            <a:r>
              <a:rPr lang="en-US" sz="1100" dirty="0">
                <a:latin typeface="Tahoma" pitchFamily="34" charset="0"/>
                <a:ea typeface="Tahoma" pitchFamily="34" charset="0"/>
                <a:cs typeface="Tahoma" pitchFamily="34" charset="0"/>
              </a:rPr>
              <a:t>younger generation lacks self-confidence and feels uncomfortable at parties as a result of the </a:t>
            </a:r>
          </a:p>
          <a:p>
            <a:pPr marL="342900" indent="-342900" algn="just"/>
            <a:r>
              <a:rPr lang="en-US" sz="1100" dirty="0">
                <a:latin typeface="Tahoma" pitchFamily="34" charset="0"/>
                <a:ea typeface="Tahoma" pitchFamily="34" charset="0"/>
                <a:cs typeface="Tahoma" pitchFamily="34" charset="0"/>
              </a:rPr>
              <a:t>comparison themselves with other peers who are more easy-going. To overcome this dilemma it </a:t>
            </a:r>
          </a:p>
          <a:p>
            <a:pPr marL="342900" indent="-342900" algn="just"/>
            <a:r>
              <a:rPr lang="en-US" sz="1100" dirty="0">
                <a:latin typeface="Tahoma" pitchFamily="34" charset="0"/>
                <a:ea typeface="Tahoma" pitchFamily="34" charset="0"/>
                <a:cs typeface="Tahoma" pitchFamily="34" charset="0"/>
              </a:rPr>
              <a:t>would be a good idea to try on a festive image in advance since a person takes much confidence if he </a:t>
            </a:r>
          </a:p>
          <a:p>
            <a:pPr marL="342900" indent="-342900" algn="just"/>
            <a:r>
              <a:rPr lang="en-US" sz="1100" dirty="0">
                <a:latin typeface="Tahoma" pitchFamily="34" charset="0"/>
                <a:ea typeface="Tahoma" pitchFamily="34" charset="0"/>
                <a:cs typeface="Tahoma" pitchFamily="34" charset="0"/>
              </a:rPr>
              <a:t>knows he looks perfect.</a:t>
            </a:r>
            <a:endParaRPr lang="ru-RU" sz="1100" dirty="0">
              <a:latin typeface="Tahoma" pitchFamily="34" charset="0"/>
              <a:ea typeface="Tahoma" pitchFamily="34" charset="0"/>
              <a:cs typeface="Tahoma" pitchFamily="34" charset="0"/>
            </a:endParaRPr>
          </a:p>
          <a:p>
            <a:pPr marL="342900" indent="-342900" algn="just"/>
            <a:r>
              <a:rPr lang="ru-RU" sz="11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In conclusion, I strongly believe that the importance of having a rest will hardly lose its </a:t>
            </a:r>
          </a:p>
          <a:p>
            <a:pPr marL="342900" indent="-342900" algn="just"/>
            <a:r>
              <a:rPr lang="en-US" sz="1100" dirty="0">
                <a:latin typeface="Tahoma" pitchFamily="34" charset="0"/>
                <a:ea typeface="Tahoma" pitchFamily="34" charset="0"/>
                <a:cs typeface="Tahoma" pitchFamily="34" charset="0"/>
              </a:rPr>
              <a:t>relevance in teenagers’ lives. It goes without saying, young people can take a break from studies, </a:t>
            </a:r>
          </a:p>
          <a:p>
            <a:pPr marL="342900" indent="-342900" algn="just"/>
            <a:r>
              <a:rPr lang="en-US" sz="1100" dirty="0">
                <a:latin typeface="Tahoma" pitchFamily="34" charset="0"/>
                <a:ea typeface="Tahoma" pitchFamily="34" charset="0"/>
                <a:cs typeface="Tahoma" pitchFamily="34" charset="0"/>
              </a:rPr>
              <a:t>establish new contacts and strengthen the old ones.  (265 words)</a:t>
            </a:r>
            <a:endParaRPr lang="en-US" sz="1200" dirty="0">
              <a:latin typeface="Tahoma" pitchFamily="34" charset="0"/>
              <a:ea typeface="Tahoma" pitchFamily="34" charset="0"/>
              <a:cs typeface="Tahoma" pitchFamily="34" charset="0"/>
            </a:endParaRPr>
          </a:p>
        </p:txBody>
      </p:sp>
      <p:sp>
        <p:nvSpPr>
          <p:cNvPr id="15" name="TextBox 14"/>
          <p:cNvSpPr txBox="1"/>
          <p:nvPr/>
        </p:nvSpPr>
        <p:spPr>
          <a:xfrm>
            <a:off x="214290" y="214282"/>
            <a:ext cx="6500858" cy="3062377"/>
          </a:xfrm>
          <a:prstGeom prst="rect">
            <a:avLst/>
          </a:prstGeom>
          <a:noFill/>
        </p:spPr>
        <p:txBody>
          <a:bodyPr wrap="square" rtlCol="0">
            <a:spAutoFit/>
          </a:bodyPr>
          <a:lstStyle/>
          <a:p>
            <a:pPr marL="342900" indent="-342900" algn="just">
              <a:spcAft>
                <a:spcPts val="600"/>
              </a:spcAft>
            </a:pPr>
            <a:r>
              <a:rPr lang="ru-RU" sz="1200" b="1" dirty="0">
                <a:latin typeface="Tahoma" pitchFamily="34" charset="0"/>
                <a:ea typeface="Tahoma" pitchFamily="34" charset="0"/>
                <a:cs typeface="Tahoma" pitchFamily="34" charset="0"/>
              </a:rPr>
              <a:t>9.  Примеры ответов.</a:t>
            </a:r>
          </a:p>
          <a:p>
            <a:pPr marL="342900" indent="-342900" algn="just">
              <a:buAutoNum type="arabicPeriod"/>
            </a:pPr>
            <a:r>
              <a:rPr lang="en-US" sz="1100" dirty="0">
                <a:latin typeface="Tahoma" pitchFamily="34" charset="0"/>
                <a:ea typeface="Tahoma" pitchFamily="34" charset="0"/>
                <a:cs typeface="Tahoma" pitchFamily="34" charset="0"/>
              </a:rPr>
              <a:t>Considering a problem that can arise with keeping to a diet, I can suggest that the majority of people </a:t>
            </a:r>
            <a:r>
              <a:rPr lang="en-US" sz="1100" u="sng" dirty="0">
                <a:latin typeface="Tahoma" pitchFamily="34" charset="0"/>
                <a:ea typeface="Tahoma" pitchFamily="34" charset="0"/>
                <a:cs typeface="Tahoma" pitchFamily="34" charset="0"/>
              </a:rPr>
              <a:t>refuse to eat meat or other useful products </a:t>
            </a:r>
            <a:r>
              <a:rPr lang="en-US" sz="1100" dirty="0">
                <a:latin typeface="Tahoma" pitchFamily="34" charset="0"/>
                <a:ea typeface="Tahoma" pitchFamily="34" charset="0"/>
                <a:cs typeface="Tahoma" pitchFamily="34" charset="0"/>
              </a:rPr>
              <a:t>which can result in </a:t>
            </a:r>
            <a:r>
              <a:rPr lang="en-US" sz="1100" u="sng" dirty="0">
                <a:latin typeface="Tahoma" pitchFamily="34" charset="0"/>
                <a:ea typeface="Tahoma" pitchFamily="34" charset="0"/>
                <a:cs typeface="Tahoma" pitchFamily="34" charset="0"/>
              </a:rPr>
              <a:t>unbalanced nutrition and harm to the body</a:t>
            </a:r>
            <a:r>
              <a:rPr lang="en-US" sz="1100" dirty="0">
                <a:latin typeface="Tahoma" pitchFamily="34" charset="0"/>
                <a:ea typeface="Tahoma" pitchFamily="34" charset="0"/>
                <a:cs typeface="Tahoma" pitchFamily="34" charset="0"/>
              </a:rPr>
              <a:t>. To overcome this dilemma it would be a good idea to </a:t>
            </a:r>
            <a:r>
              <a:rPr lang="en-US" sz="1100" u="sng" dirty="0">
                <a:latin typeface="Tahoma" pitchFamily="34" charset="0"/>
                <a:ea typeface="Tahoma" pitchFamily="34" charset="0"/>
                <a:cs typeface="Tahoma" pitchFamily="34" charset="0"/>
              </a:rPr>
              <a:t>contact a competent nutritionist to make a personal diet</a:t>
            </a:r>
            <a:r>
              <a:rPr lang="en-US" sz="1100" dirty="0">
                <a:latin typeface="Tahoma" pitchFamily="34" charset="0"/>
                <a:ea typeface="Tahoma" pitchFamily="34" charset="0"/>
                <a:cs typeface="Tahoma" pitchFamily="34" charset="0"/>
              </a:rPr>
              <a:t>.</a:t>
            </a:r>
          </a:p>
          <a:p>
            <a:pPr marL="342900" indent="-342900" algn="just">
              <a:buAutoNum type="arabicPeriod"/>
            </a:pPr>
            <a:r>
              <a:rPr lang="en-US" sz="1100" dirty="0">
                <a:latin typeface="Tahoma" pitchFamily="34" charset="0"/>
                <a:ea typeface="Tahoma" pitchFamily="34" charset="0"/>
                <a:cs typeface="Tahoma" pitchFamily="34" charset="0"/>
              </a:rPr>
              <a:t>In conclusion, I </a:t>
            </a:r>
            <a:r>
              <a:rPr lang="en-US" sz="1100" u="sng" dirty="0">
                <a:latin typeface="Tahoma" pitchFamily="34" charset="0"/>
                <a:ea typeface="Tahoma" pitchFamily="34" charset="0"/>
                <a:cs typeface="Tahoma" pitchFamily="34" charset="0"/>
              </a:rPr>
              <a:t>strongly believe </a:t>
            </a:r>
            <a:r>
              <a:rPr lang="en-US" sz="1100" dirty="0">
                <a:latin typeface="Tahoma" pitchFamily="34" charset="0"/>
                <a:ea typeface="Tahoma" pitchFamily="34" charset="0"/>
                <a:cs typeface="Tahoma" pitchFamily="34" charset="0"/>
              </a:rPr>
              <a:t>that the importance of keeping to a diet will hardly lose its relevance in people’s lives. It goes without saying, people have an opportunity to </a:t>
            </a:r>
            <a:r>
              <a:rPr lang="en-US" sz="1100" u="sng" dirty="0">
                <a:latin typeface="Tahoma" pitchFamily="34" charset="0"/>
                <a:ea typeface="Tahoma" pitchFamily="34" charset="0"/>
                <a:cs typeface="Tahoma" pitchFamily="34" charset="0"/>
              </a:rPr>
              <a:t>clean the organism, get useful elements and improve appearance</a:t>
            </a:r>
            <a:r>
              <a:rPr lang="en-US" sz="1100" dirty="0">
                <a:latin typeface="Tahoma" pitchFamily="34" charset="0"/>
                <a:ea typeface="Tahoma" pitchFamily="34" charset="0"/>
                <a:cs typeface="Tahoma" pitchFamily="34" charset="0"/>
              </a:rPr>
              <a:t>.</a:t>
            </a:r>
          </a:p>
          <a:p>
            <a:pPr marL="342900" indent="-342900" algn="just">
              <a:buAutoNum type="arabicPeriod"/>
            </a:pPr>
            <a:r>
              <a:rPr lang="en-US" sz="1100" u="sng" dirty="0">
                <a:latin typeface="Tahoma" pitchFamily="34" charset="0"/>
                <a:ea typeface="Tahoma" pitchFamily="34" charset="0"/>
                <a:cs typeface="Tahoma" pitchFamily="34" charset="0"/>
              </a:rPr>
              <a:t>Considering a problem </a:t>
            </a:r>
            <a:r>
              <a:rPr lang="en-US" sz="1100" dirty="0">
                <a:latin typeface="Tahoma" pitchFamily="34" charset="0"/>
                <a:ea typeface="Tahoma" pitchFamily="34" charset="0"/>
                <a:cs typeface="Tahoma" pitchFamily="34" charset="0"/>
              </a:rPr>
              <a:t>that can arise with </a:t>
            </a:r>
            <a:r>
              <a:rPr lang="en-US" sz="1100" u="sng" dirty="0">
                <a:latin typeface="Tahoma" pitchFamily="34" charset="0"/>
                <a:ea typeface="Tahoma" pitchFamily="34" charset="0"/>
                <a:cs typeface="Tahoma" pitchFamily="34" charset="0"/>
              </a:rPr>
              <a:t>performing household duties</a:t>
            </a:r>
            <a:r>
              <a:rPr lang="en-US" sz="1100" dirty="0">
                <a:latin typeface="Tahoma" pitchFamily="34" charset="0"/>
                <a:ea typeface="Tahoma" pitchFamily="34" charset="0"/>
                <a:cs typeface="Tahoma" pitchFamily="34" charset="0"/>
              </a:rPr>
              <a:t>, I can judge that the majority of young people lacks desire to clean their room or help with the housework  which </a:t>
            </a:r>
            <a:r>
              <a:rPr lang="en-US" sz="1100" u="sng" dirty="0">
                <a:latin typeface="Tahoma" pitchFamily="34" charset="0"/>
                <a:ea typeface="Tahoma" pitchFamily="34" charset="0"/>
                <a:cs typeface="Tahoma" pitchFamily="34" charset="0"/>
              </a:rPr>
              <a:t>can be connected with the fact </a:t>
            </a:r>
            <a:r>
              <a:rPr lang="en-US" sz="1100" dirty="0">
                <a:latin typeface="Tahoma" pitchFamily="34" charset="0"/>
                <a:ea typeface="Tahoma" pitchFamily="34" charset="0"/>
                <a:cs typeface="Tahoma" pitchFamily="34" charset="0"/>
              </a:rPr>
              <a:t>that mothers do everything for them since the childhood. To overcome this dilemma it </a:t>
            </a:r>
            <a:r>
              <a:rPr lang="en-US" sz="1100" u="sng" dirty="0">
                <a:latin typeface="Tahoma" pitchFamily="34" charset="0"/>
                <a:ea typeface="Tahoma" pitchFamily="34" charset="0"/>
                <a:cs typeface="Tahoma" pitchFamily="34" charset="0"/>
              </a:rPr>
              <a:t>would be a good idea </a:t>
            </a:r>
            <a:r>
              <a:rPr lang="en-US" sz="1100" dirty="0">
                <a:latin typeface="Tahoma" pitchFamily="34" charset="0"/>
                <a:ea typeface="Tahoma" pitchFamily="34" charset="0"/>
                <a:cs typeface="Tahoma" pitchFamily="34" charset="0"/>
              </a:rPr>
              <a:t>to make a family schedule for sharing duties and stick to it.</a:t>
            </a:r>
          </a:p>
          <a:p>
            <a:pPr marL="342900" indent="-342900" algn="just">
              <a:buAutoNum type="arabicPeriod"/>
            </a:pPr>
            <a:r>
              <a:rPr lang="en-US" sz="1100" dirty="0">
                <a:latin typeface="Tahoma" pitchFamily="34" charset="0"/>
                <a:ea typeface="Tahoma" pitchFamily="34" charset="0"/>
                <a:cs typeface="Tahoma" pitchFamily="34" charset="0"/>
              </a:rPr>
              <a:t>In conclusion, I strongly believe that </a:t>
            </a:r>
            <a:r>
              <a:rPr lang="en-US" sz="1100" u="sng" dirty="0">
                <a:latin typeface="Tahoma" pitchFamily="34" charset="0"/>
                <a:ea typeface="Tahoma" pitchFamily="34" charset="0"/>
                <a:cs typeface="Tahoma" pitchFamily="34" charset="0"/>
              </a:rPr>
              <a:t>the importance</a:t>
            </a:r>
            <a:r>
              <a:rPr lang="en-US" sz="1100" dirty="0">
                <a:latin typeface="Tahoma" pitchFamily="34" charset="0"/>
                <a:ea typeface="Tahoma" pitchFamily="34" charset="0"/>
                <a:cs typeface="Tahoma" pitchFamily="34" charset="0"/>
              </a:rPr>
              <a:t> of getting used to household chores will hardly </a:t>
            </a:r>
            <a:r>
              <a:rPr lang="en-US" sz="1100" u="sng" dirty="0">
                <a:latin typeface="Tahoma" pitchFamily="34" charset="0"/>
                <a:ea typeface="Tahoma" pitchFamily="34" charset="0"/>
                <a:cs typeface="Tahoma" pitchFamily="34" charset="0"/>
              </a:rPr>
              <a:t>lose its relevance in people’s lives</a:t>
            </a:r>
            <a:r>
              <a:rPr lang="en-US" sz="1100" dirty="0">
                <a:latin typeface="Tahoma" pitchFamily="34" charset="0"/>
                <a:ea typeface="Tahoma" pitchFamily="34" charset="0"/>
                <a:cs typeface="Tahoma" pitchFamily="34" charset="0"/>
              </a:rPr>
              <a:t>. It goes without saying, teenagers should </a:t>
            </a:r>
            <a:r>
              <a:rPr lang="en-US" sz="1100" u="sng" dirty="0">
                <a:latin typeface="Tahoma" pitchFamily="34" charset="0"/>
                <a:ea typeface="Tahoma" pitchFamily="34" charset="0"/>
                <a:cs typeface="Tahoma" pitchFamily="34" charset="0"/>
              </a:rPr>
              <a:t>help about the house</a:t>
            </a:r>
            <a:r>
              <a:rPr lang="en-US" sz="1100" dirty="0">
                <a:latin typeface="Tahoma" pitchFamily="34" charset="0"/>
                <a:ea typeface="Tahoma" pitchFamily="34" charset="0"/>
                <a:cs typeface="Tahoma" pitchFamily="34" charset="0"/>
              </a:rPr>
              <a:t> regularly since it teaches them </a:t>
            </a:r>
            <a:r>
              <a:rPr lang="en-US" sz="1100" u="sng" dirty="0">
                <a:latin typeface="Tahoma" pitchFamily="34" charset="0"/>
                <a:ea typeface="Tahoma" pitchFamily="34" charset="0"/>
                <a:cs typeface="Tahoma" pitchFamily="34" charset="0"/>
              </a:rPr>
              <a:t>responsibility and gives useful skills for future independent living.</a:t>
            </a:r>
          </a:p>
        </p:txBody>
      </p:sp>
      <p:sp>
        <p:nvSpPr>
          <p:cNvPr id="3" name="Прямоугольный треугольник 2">
            <a:extLst>
              <a:ext uri="{FF2B5EF4-FFF2-40B4-BE49-F238E27FC236}">
                <a16:creationId xmlns:a16="http://schemas.microsoft.com/office/drawing/2014/main" xmlns="" id="{C75ADB56-5892-64E0-B4AD-10786A9F4E70}"/>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 name="TextBox 3">
            <a:extLst>
              <a:ext uri="{FF2B5EF4-FFF2-40B4-BE49-F238E27FC236}">
                <a16:creationId xmlns:a16="http://schemas.microsoft.com/office/drawing/2014/main" xmlns="" id="{A630ED59-8B7F-6CF4-7232-33F4295F3B04}"/>
              </a:ext>
            </a:extLst>
          </p:cNvPr>
          <p:cNvSpPr txBox="1"/>
          <p:nvPr/>
        </p:nvSpPr>
        <p:spPr>
          <a:xfrm>
            <a:off x="6453336" y="8867001"/>
            <a:ext cx="476126" cy="276999"/>
          </a:xfrm>
          <a:prstGeom prst="rect">
            <a:avLst/>
          </a:prstGeom>
          <a:noFill/>
          <a:ln>
            <a:noFill/>
          </a:ln>
        </p:spPr>
        <p:txBody>
          <a:bodyPr wrap="square" rtlCol="0">
            <a:spAutoFit/>
          </a:bodyPr>
          <a:lstStyle/>
          <a:p>
            <a:pPr algn="ctr"/>
            <a:r>
              <a:rPr lang="en-US" sz="1200" dirty="0"/>
              <a:t>-14-</a:t>
            </a:r>
            <a:endParaRPr lang="ru-RU"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14350" y="1331639"/>
            <a:ext cx="5829300" cy="4069473"/>
          </a:xfrm>
        </p:spPr>
        <p:txBody>
          <a:bodyPr>
            <a:normAutofit fontScale="90000"/>
          </a:bodyPr>
          <a:lstStyle/>
          <a:p>
            <a:pPr algn="ctr"/>
            <a:r>
              <a:rPr lang="ru-RU" sz="2700" b="1" dirty="0" err="1" smtClean="0">
                <a:solidFill>
                  <a:schemeClr val="accent2">
                    <a:lumMod val="50000"/>
                  </a:schemeClr>
                </a:solidFill>
              </a:rPr>
              <a:t>Микрообучение</a:t>
            </a:r>
            <a:r>
              <a:rPr lang="ru-RU" sz="2700" dirty="0" smtClean="0">
                <a:solidFill>
                  <a:schemeClr val="accent2">
                    <a:lumMod val="50000"/>
                  </a:schemeClr>
                </a:solidFill>
              </a:rPr>
              <a:t> - это </a:t>
            </a:r>
            <a:r>
              <a:rPr lang="ru-RU" sz="2700" dirty="0">
                <a:solidFill>
                  <a:schemeClr val="accent2">
                    <a:lumMod val="50000"/>
                  </a:schemeClr>
                </a:solidFill>
              </a:rPr>
              <a:t>метод, при котором образовательный материал разбивается на части и ученику предоставляется небольшой объем конкретных знаний</a:t>
            </a:r>
            <a:r>
              <a:rPr lang="ru-RU" sz="2700" dirty="0" smtClean="0">
                <a:solidFill>
                  <a:schemeClr val="accent2">
                    <a:lumMod val="50000"/>
                  </a:schemeClr>
                </a:solidFill>
              </a:rPr>
              <a:t>, который усваивается </a:t>
            </a:r>
            <a:r>
              <a:rPr lang="ru-RU" sz="2700" dirty="0">
                <a:solidFill>
                  <a:schemeClr val="accent2">
                    <a:lumMod val="50000"/>
                  </a:schemeClr>
                </a:solidFill>
              </a:rPr>
              <a:t>за короткий промежуток времени. Четкого ограничения формата и времени разъяснения материала нет. Главное - донести основную мысль максимально быстро и понятно</a:t>
            </a:r>
            <a:r>
              <a:rPr lang="ru-RU" sz="1800" dirty="0"/>
              <a:t>. </a:t>
            </a:r>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3334183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Grp="1" noChangeArrowheads="1"/>
          </p:cNvSpPr>
          <p:nvPr>
            <p:ph type="title"/>
          </p:nvPr>
        </p:nvSpPr>
        <p:spPr bwMode="auto">
          <a:xfrm>
            <a:off x="457200" y="677671"/>
            <a:ext cx="5348064"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1800" b="0" i="0" u="none" strike="noStrike" cap="none" normalizeH="0" baseline="0" dirty="0" smtClean="0">
                <a:ln>
                  <a:noFill/>
                </a:ln>
                <a:solidFill>
                  <a:srgbClr val="181818"/>
                </a:solidFill>
                <a:effectLst/>
                <a:latin typeface="Calibri" panose="020F0502020204030204" pitchFamily="34" charset="0"/>
                <a:ea typeface="Times New Roman" panose="02020603050405020304" pitchFamily="18" charset="0"/>
                <a:cs typeface="Times New Roman" panose="02020603050405020304" pitchFamily="18" charset="0"/>
              </a:rPr>
              <a:t>38.1</a:t>
            </a:r>
            <a:endParaRPr kumimoji="0" lang="ru-RU" altLang="ru-RU" sz="1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1800" b="0" i="0" u="none" strike="noStrike" cap="none" normalizeH="0" baseline="0" dirty="0" smtClean="0">
                <a:ln>
                  <a:noFill/>
                </a:ln>
                <a:solidFill>
                  <a:srgbClr val="181818"/>
                </a:solidFill>
                <a:effectLst/>
                <a:latin typeface="Calibri" panose="020F0502020204030204" pitchFamily="34" charset="0"/>
                <a:ea typeface="Times New Roman" panose="02020603050405020304" pitchFamily="18" charset="0"/>
                <a:cs typeface="Times New Roman" panose="02020603050405020304" pitchFamily="18" charset="0"/>
              </a:rPr>
              <a:t>Imagine the you are doing a project on </a:t>
            </a:r>
            <a:r>
              <a:rPr lang="en-US" altLang="ru-RU" sz="1800" b="1" dirty="0" smtClean="0">
                <a:solidFill>
                  <a:srgbClr val="181818"/>
                </a:solidFill>
                <a:latin typeface="Calibri" panose="020F0502020204030204" pitchFamily="34" charset="0"/>
                <a:ea typeface="Times New Roman" panose="02020603050405020304" pitchFamily="18" charset="0"/>
                <a:cs typeface="Times New Roman" panose="02020603050405020304" pitchFamily="18" charset="0"/>
              </a:rPr>
              <a:t>popular means of transport</a:t>
            </a:r>
            <a:r>
              <a:rPr kumimoji="0" lang="en-US" altLang="ru-RU" sz="1800" b="1" i="0" u="none" strike="noStrike" cap="none" normalizeH="0" baseline="0" dirty="0" smtClean="0">
                <a:ln>
                  <a:noFill/>
                </a:ln>
                <a:solidFill>
                  <a:srgbClr val="181818"/>
                </a:solidFill>
                <a:effectLst/>
                <a:latin typeface="Calibri" panose="020F0502020204030204" pitchFamily="34" charset="0"/>
                <a:ea typeface="Times New Roman" panose="02020603050405020304" pitchFamily="18" charset="0"/>
                <a:cs typeface="Times New Roman" panose="02020603050405020304" pitchFamily="18" charset="0"/>
              </a:rPr>
              <a:t> in </a:t>
            </a:r>
            <a:r>
              <a:rPr kumimoji="0" lang="en-US" altLang="ru-RU" sz="1800" b="1" i="0" u="none" strike="noStrike" cap="none" normalizeH="0" baseline="0" dirty="0" err="1" smtClean="0">
                <a:ln>
                  <a:noFill/>
                </a:ln>
                <a:solidFill>
                  <a:srgbClr val="181818"/>
                </a:solidFill>
                <a:effectLst/>
                <a:latin typeface="Calibri" panose="020F0502020204030204" pitchFamily="34" charset="0"/>
                <a:ea typeface="Times New Roman" panose="02020603050405020304" pitchFamily="18" charset="0"/>
                <a:cs typeface="Times New Roman" panose="02020603050405020304" pitchFamily="18" charset="0"/>
              </a:rPr>
              <a:t>Zetland</a:t>
            </a:r>
            <a:r>
              <a:rPr kumimoji="0" lang="en-US" altLang="ru-RU" sz="1800" b="1" i="0" u="none" strike="noStrike" cap="none" normalizeH="0" baseline="0" dirty="0" smtClean="0">
                <a:ln>
                  <a:noFill/>
                </a:ln>
                <a:solidFill>
                  <a:srgbClr val="181818"/>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ru-RU" sz="1800" b="0" i="0" u="none" strike="noStrike" cap="none" normalizeH="0" baseline="0" dirty="0" smtClean="0">
                <a:ln>
                  <a:noFill/>
                </a:ln>
                <a:solidFill>
                  <a:srgbClr val="181818"/>
                </a:solidFill>
                <a:effectLst/>
                <a:latin typeface="Calibri" panose="020F0502020204030204" pitchFamily="34" charset="0"/>
                <a:ea typeface="Times New Roman" panose="02020603050405020304" pitchFamily="18" charset="0"/>
                <a:cs typeface="Times New Roman" panose="02020603050405020304" pitchFamily="18" charset="0"/>
              </a:rPr>
              <a:t>You have found some data on the subject – the results of a survey (see the table below).</a:t>
            </a:r>
            <a:endParaRPr kumimoji="0" lang="ru-RU" altLang="ru-RU" sz="1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ru-RU" sz="1800" b="1" i="0" u="none" strike="noStrike" cap="none" normalizeH="0" baseline="0" dirty="0" smtClean="0">
                <a:ln>
                  <a:noFill/>
                </a:ln>
                <a:solidFill>
                  <a:srgbClr val="181818"/>
                </a:solidFill>
                <a:effectLst/>
                <a:latin typeface="Calibri" panose="020F0502020204030204" pitchFamily="34" charset="0"/>
                <a:ea typeface="Times New Roman" panose="02020603050405020304" pitchFamily="18" charset="0"/>
                <a:cs typeface="Times New Roman" panose="02020603050405020304" pitchFamily="18" charset="0"/>
              </a:rPr>
              <a:t>Comment on the survey data  and give your opinion on the subject of the project.</a:t>
            </a:r>
            <a:endParaRPr kumimoji="0" lang="en-US" altLang="ru-RU"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Объект 6"/>
          <p:cNvGraphicFramePr>
            <a:graphicFrameLocks noGrp="1"/>
          </p:cNvGraphicFramePr>
          <p:nvPr>
            <p:ph sz="half" idx="1"/>
            <p:extLst>
              <p:ext uri="{D42A27DB-BD31-4B8C-83A1-F6EECF244321}">
                <p14:modId xmlns:p14="http://schemas.microsoft.com/office/powerpoint/2010/main" val="746179006"/>
              </p:ext>
            </p:extLst>
          </p:nvPr>
        </p:nvGraphicFramePr>
        <p:xfrm>
          <a:off x="332656" y="2881313"/>
          <a:ext cx="2440707" cy="2955970"/>
        </p:xfrm>
        <a:graphic>
          <a:graphicData uri="http://schemas.openxmlformats.org/drawingml/2006/table">
            <a:tbl>
              <a:tblPr firstRow="1" bandRow="1">
                <a:tableStyleId>{5C22544A-7EE6-4342-B048-85BDC9FD1C3A}</a:tableStyleId>
              </a:tblPr>
              <a:tblGrid>
                <a:gridCol w="1127672">
                  <a:extLst>
                    <a:ext uri="{9D8B030D-6E8A-4147-A177-3AD203B41FA5}">
                      <a16:colId xmlns:a16="http://schemas.microsoft.com/office/drawing/2014/main" xmlns="" val="2466438282"/>
                    </a:ext>
                  </a:extLst>
                </a:gridCol>
                <a:gridCol w="1313035">
                  <a:extLst>
                    <a:ext uri="{9D8B030D-6E8A-4147-A177-3AD203B41FA5}">
                      <a16:colId xmlns:a16="http://schemas.microsoft.com/office/drawing/2014/main" xmlns="" val="695064197"/>
                    </a:ext>
                  </a:extLst>
                </a:gridCol>
              </a:tblGrid>
              <a:tr h="329179">
                <a:tc gridSpan="2">
                  <a:txBody>
                    <a:bodyPr/>
                    <a:lstStyle/>
                    <a:p>
                      <a:pPr algn="ctr"/>
                      <a:r>
                        <a:rPr lang="en-US" dirty="0" smtClean="0">
                          <a:solidFill>
                            <a:schemeClr val="tx1"/>
                          </a:solidFill>
                        </a:rPr>
                        <a:t>The</a:t>
                      </a:r>
                      <a:r>
                        <a:rPr lang="en-US" baseline="0" dirty="0" smtClean="0">
                          <a:solidFill>
                            <a:schemeClr val="tx1"/>
                          </a:solidFill>
                        </a:rPr>
                        <a:t> survey question:</a:t>
                      </a:r>
                    </a:p>
                    <a:p>
                      <a:pPr algn="ctr"/>
                      <a:r>
                        <a:rPr lang="en-US" baseline="0" dirty="0" smtClean="0">
                          <a:solidFill>
                            <a:schemeClr val="tx1"/>
                          </a:solidFill>
                        </a:rPr>
                        <a:t>What means of transport do you use?</a:t>
                      </a:r>
                      <a:endParaRPr lang="ru-RU" dirty="0">
                        <a:solidFill>
                          <a:schemeClr val="tx1"/>
                        </a:solidFill>
                      </a:endParaRPr>
                    </a:p>
                  </a:txBody>
                  <a:tcPr marL="44485" marR="44485"/>
                </a:tc>
                <a:tc hMerge="1">
                  <a:txBody>
                    <a:bodyPr/>
                    <a:lstStyle/>
                    <a:p>
                      <a:endParaRPr lang="ru-RU" dirty="0"/>
                    </a:p>
                  </a:txBody>
                  <a:tcPr/>
                </a:tc>
                <a:extLst>
                  <a:ext uri="{0D108BD9-81ED-4DB2-BD59-A6C34878D82A}">
                    <a16:rowId xmlns:a16="http://schemas.microsoft.com/office/drawing/2014/main" xmlns="" val="2644690388"/>
                  </a:ext>
                </a:extLst>
              </a:tr>
              <a:tr h="329179">
                <a:tc>
                  <a:txBody>
                    <a:bodyPr/>
                    <a:lstStyle/>
                    <a:p>
                      <a:r>
                        <a:rPr lang="en-US" dirty="0" smtClean="0">
                          <a:solidFill>
                            <a:schemeClr val="tx1"/>
                          </a:solidFill>
                        </a:rPr>
                        <a:t>Means of transport</a:t>
                      </a:r>
                      <a:endParaRPr lang="ru-RU" dirty="0">
                        <a:solidFill>
                          <a:schemeClr val="tx1"/>
                        </a:solidFill>
                      </a:endParaRPr>
                    </a:p>
                  </a:txBody>
                  <a:tcPr marL="44485" marR="44485"/>
                </a:tc>
                <a:tc>
                  <a:txBody>
                    <a:bodyPr/>
                    <a:lstStyle/>
                    <a:p>
                      <a:r>
                        <a:rPr lang="en-US" dirty="0" smtClean="0"/>
                        <a:t>Number</a:t>
                      </a:r>
                      <a:r>
                        <a:rPr lang="en-US" baseline="0" dirty="0" smtClean="0"/>
                        <a:t> of respondents (%)</a:t>
                      </a:r>
                      <a:endParaRPr lang="ru-RU" dirty="0"/>
                    </a:p>
                  </a:txBody>
                  <a:tcPr marL="44485" marR="44485"/>
                </a:tc>
                <a:extLst>
                  <a:ext uri="{0D108BD9-81ED-4DB2-BD59-A6C34878D82A}">
                    <a16:rowId xmlns:a16="http://schemas.microsoft.com/office/drawing/2014/main" xmlns="" val="2514885567"/>
                  </a:ext>
                </a:extLst>
              </a:tr>
              <a:tr h="329179">
                <a:tc>
                  <a:txBody>
                    <a:bodyPr/>
                    <a:lstStyle/>
                    <a:p>
                      <a:r>
                        <a:rPr lang="en-US" dirty="0" smtClean="0"/>
                        <a:t>Bicycle</a:t>
                      </a:r>
                      <a:endParaRPr lang="ru-RU" dirty="0"/>
                    </a:p>
                  </a:txBody>
                  <a:tcPr marL="44485" marR="44485"/>
                </a:tc>
                <a:tc>
                  <a:txBody>
                    <a:bodyPr/>
                    <a:lstStyle/>
                    <a:p>
                      <a:r>
                        <a:rPr lang="en-US" dirty="0" smtClean="0"/>
                        <a:t>55</a:t>
                      </a:r>
                      <a:endParaRPr lang="ru-RU" dirty="0"/>
                    </a:p>
                  </a:txBody>
                  <a:tcPr marL="44485" marR="44485"/>
                </a:tc>
                <a:extLst>
                  <a:ext uri="{0D108BD9-81ED-4DB2-BD59-A6C34878D82A}">
                    <a16:rowId xmlns:a16="http://schemas.microsoft.com/office/drawing/2014/main" xmlns="" val="4200152712"/>
                  </a:ext>
                </a:extLst>
              </a:tr>
              <a:tr h="329179">
                <a:tc>
                  <a:txBody>
                    <a:bodyPr/>
                    <a:lstStyle/>
                    <a:p>
                      <a:r>
                        <a:rPr lang="en-US" dirty="0" smtClean="0"/>
                        <a:t>Car </a:t>
                      </a:r>
                      <a:endParaRPr lang="ru-RU" dirty="0"/>
                    </a:p>
                  </a:txBody>
                  <a:tcPr marL="44485" marR="44485"/>
                </a:tc>
                <a:tc>
                  <a:txBody>
                    <a:bodyPr/>
                    <a:lstStyle/>
                    <a:p>
                      <a:r>
                        <a:rPr lang="en-US" dirty="0" smtClean="0"/>
                        <a:t>15</a:t>
                      </a:r>
                      <a:endParaRPr lang="ru-RU" dirty="0"/>
                    </a:p>
                  </a:txBody>
                  <a:tcPr marL="44485" marR="44485"/>
                </a:tc>
                <a:extLst>
                  <a:ext uri="{0D108BD9-81ED-4DB2-BD59-A6C34878D82A}">
                    <a16:rowId xmlns:a16="http://schemas.microsoft.com/office/drawing/2014/main" xmlns="" val="604939431"/>
                  </a:ext>
                </a:extLst>
              </a:tr>
              <a:tr h="329179">
                <a:tc>
                  <a:txBody>
                    <a:bodyPr/>
                    <a:lstStyle/>
                    <a:p>
                      <a:r>
                        <a:rPr lang="en-US" dirty="0" smtClean="0"/>
                        <a:t>Bus </a:t>
                      </a:r>
                      <a:endParaRPr lang="ru-RU" dirty="0"/>
                    </a:p>
                  </a:txBody>
                  <a:tcPr marL="44485" marR="44485"/>
                </a:tc>
                <a:tc>
                  <a:txBody>
                    <a:bodyPr/>
                    <a:lstStyle/>
                    <a:p>
                      <a:r>
                        <a:rPr lang="en-US" dirty="0" smtClean="0"/>
                        <a:t>13</a:t>
                      </a:r>
                      <a:endParaRPr lang="ru-RU" dirty="0"/>
                    </a:p>
                  </a:txBody>
                  <a:tcPr marL="44485" marR="44485"/>
                </a:tc>
                <a:extLst>
                  <a:ext uri="{0D108BD9-81ED-4DB2-BD59-A6C34878D82A}">
                    <a16:rowId xmlns:a16="http://schemas.microsoft.com/office/drawing/2014/main" xmlns="" val="2473217922"/>
                  </a:ext>
                </a:extLst>
              </a:tr>
              <a:tr h="427674">
                <a:tc>
                  <a:txBody>
                    <a:bodyPr/>
                    <a:lstStyle/>
                    <a:p>
                      <a:r>
                        <a:rPr lang="en-US" dirty="0" smtClean="0"/>
                        <a:t>Scooter </a:t>
                      </a:r>
                      <a:endParaRPr lang="ru-RU" dirty="0"/>
                    </a:p>
                  </a:txBody>
                  <a:tcPr marL="44485" marR="44485"/>
                </a:tc>
                <a:tc>
                  <a:txBody>
                    <a:bodyPr/>
                    <a:lstStyle/>
                    <a:p>
                      <a:r>
                        <a:rPr lang="en-US" dirty="0" smtClean="0"/>
                        <a:t>10</a:t>
                      </a:r>
                      <a:endParaRPr lang="ru-RU" dirty="0"/>
                    </a:p>
                  </a:txBody>
                  <a:tcPr marL="44485" marR="44485"/>
                </a:tc>
                <a:extLst>
                  <a:ext uri="{0D108BD9-81ED-4DB2-BD59-A6C34878D82A}">
                    <a16:rowId xmlns:a16="http://schemas.microsoft.com/office/drawing/2014/main" xmlns="" val="3697147520"/>
                  </a:ext>
                </a:extLst>
              </a:tr>
              <a:tr h="329179">
                <a:tc>
                  <a:txBody>
                    <a:bodyPr/>
                    <a:lstStyle/>
                    <a:p>
                      <a:r>
                        <a:rPr lang="en-US" dirty="0" smtClean="0"/>
                        <a:t>Motorbike </a:t>
                      </a:r>
                      <a:endParaRPr lang="ru-RU" dirty="0"/>
                    </a:p>
                  </a:txBody>
                  <a:tcPr marL="44485" marR="44485"/>
                </a:tc>
                <a:tc>
                  <a:txBody>
                    <a:bodyPr/>
                    <a:lstStyle/>
                    <a:p>
                      <a:r>
                        <a:rPr lang="en-US" dirty="0" smtClean="0"/>
                        <a:t>7</a:t>
                      </a:r>
                      <a:endParaRPr lang="ru-RU" dirty="0"/>
                    </a:p>
                  </a:txBody>
                  <a:tcPr marL="44485" marR="44485"/>
                </a:tc>
                <a:extLst>
                  <a:ext uri="{0D108BD9-81ED-4DB2-BD59-A6C34878D82A}">
                    <a16:rowId xmlns:a16="http://schemas.microsoft.com/office/drawing/2014/main" xmlns="" val="430910746"/>
                  </a:ext>
                </a:extLst>
              </a:tr>
            </a:tbl>
          </a:graphicData>
        </a:graphic>
      </p:graphicFrame>
      <p:sp>
        <p:nvSpPr>
          <p:cNvPr id="8" name="Объект 7"/>
          <p:cNvSpPr>
            <a:spLocks noGrp="1"/>
          </p:cNvSpPr>
          <p:nvPr>
            <p:ph sz="half" idx="2"/>
          </p:nvPr>
        </p:nvSpPr>
        <p:spPr>
          <a:xfrm>
            <a:off x="2901903" y="2880787"/>
            <a:ext cx="3407417" cy="5174364"/>
          </a:xfrm>
        </p:spPr>
        <p:txBody>
          <a:bodyPr/>
          <a:lstStyle/>
          <a:p>
            <a:pPr marL="0" indent="0">
              <a:buNone/>
            </a:pPr>
            <a:r>
              <a:rPr lang="ru-RU" dirty="0" err="1"/>
              <a:t>Write</a:t>
            </a:r>
            <a:r>
              <a:rPr lang="ru-RU" dirty="0"/>
              <a:t> 200-250 </a:t>
            </a:r>
            <a:r>
              <a:rPr lang="ru-RU" dirty="0" err="1"/>
              <a:t>words</a:t>
            </a:r>
            <a:endParaRPr lang="ru-RU" dirty="0"/>
          </a:p>
          <a:p>
            <a:pPr marL="0" indent="0">
              <a:buNone/>
            </a:pPr>
            <a:r>
              <a:rPr lang="ru-RU" dirty="0" err="1"/>
              <a:t>Use</a:t>
            </a:r>
            <a:r>
              <a:rPr lang="ru-RU" dirty="0"/>
              <a:t> </a:t>
            </a:r>
            <a:r>
              <a:rPr lang="ru-RU" dirty="0" err="1"/>
              <a:t>the</a:t>
            </a:r>
            <a:r>
              <a:rPr lang="ru-RU" dirty="0"/>
              <a:t> </a:t>
            </a:r>
            <a:r>
              <a:rPr lang="ru-RU" dirty="0" err="1"/>
              <a:t>following</a:t>
            </a:r>
            <a:r>
              <a:rPr lang="ru-RU" dirty="0"/>
              <a:t> </a:t>
            </a:r>
            <a:r>
              <a:rPr lang="ru-RU" dirty="0" err="1"/>
              <a:t>plan</a:t>
            </a:r>
            <a:r>
              <a:rPr lang="ru-RU" dirty="0"/>
              <a:t>:</a:t>
            </a:r>
          </a:p>
          <a:p>
            <a:r>
              <a:rPr lang="ru-RU" dirty="0"/>
              <a:t>·</a:t>
            </a:r>
            <a:r>
              <a:rPr lang="en-US" dirty="0"/>
              <a:t>         Make an opening statement on the subject of the project;</a:t>
            </a:r>
            <a:endParaRPr lang="ru-RU" dirty="0"/>
          </a:p>
          <a:p>
            <a:r>
              <a:rPr lang="ru-RU" dirty="0"/>
              <a:t>·</a:t>
            </a:r>
            <a:r>
              <a:rPr lang="en-US" dirty="0"/>
              <a:t>         Select and report 2-3 facts;</a:t>
            </a:r>
            <a:endParaRPr lang="ru-RU" dirty="0"/>
          </a:p>
          <a:p>
            <a:r>
              <a:rPr lang="ru-RU" dirty="0"/>
              <a:t>·</a:t>
            </a:r>
            <a:r>
              <a:rPr lang="en-US" dirty="0"/>
              <a:t>         Make 1-2 comparisons where relevant and give your comments;</a:t>
            </a:r>
            <a:endParaRPr lang="ru-RU" dirty="0"/>
          </a:p>
          <a:p>
            <a:r>
              <a:rPr lang="ru-RU" dirty="0"/>
              <a:t>·</a:t>
            </a:r>
            <a:r>
              <a:rPr lang="en-US" dirty="0"/>
              <a:t>         Outline a problem that </a:t>
            </a:r>
            <a:r>
              <a:rPr lang="en-US" dirty="0" smtClean="0"/>
              <a:t>one can face using public transport  </a:t>
            </a:r>
            <a:r>
              <a:rPr lang="en-US" dirty="0"/>
              <a:t>and suggest a way of solving it;</a:t>
            </a:r>
            <a:endParaRPr lang="ru-RU" dirty="0"/>
          </a:p>
          <a:p>
            <a:r>
              <a:rPr lang="ru-RU" dirty="0"/>
              <a:t>·</a:t>
            </a:r>
            <a:r>
              <a:rPr lang="en-US" dirty="0"/>
              <a:t>         Conclude by giving and explaining your opinion on the importance of </a:t>
            </a:r>
            <a:r>
              <a:rPr lang="en-US" dirty="0" smtClean="0"/>
              <a:t>public transport in cities.</a:t>
            </a:r>
            <a:endParaRPr lang="ru-RU" dirty="0"/>
          </a:p>
          <a:p>
            <a:endParaRPr lang="ru-RU" dirty="0"/>
          </a:p>
        </p:txBody>
      </p:sp>
    </p:spTree>
    <p:extLst>
      <p:ext uri="{BB962C8B-B14F-4D97-AF65-F5344CB8AC3E}">
        <p14:creationId xmlns:p14="http://schemas.microsoft.com/office/powerpoint/2010/main" val="3202301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813D46AB-2407-8BFF-F15F-7831DA39F398}"/>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a:latin typeface="Tahoma" pitchFamily="34" charset="0"/>
                <a:ea typeface="Tahoma" pitchFamily="34" charset="0"/>
                <a:cs typeface="Tahoma" pitchFamily="34" charset="0"/>
              </a:rPr>
              <a:t> </a:t>
            </a:r>
            <a:r>
              <a:rPr lang="ru-RU" sz="140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24" name="TextBox 23"/>
          <p:cNvSpPr txBox="1"/>
          <p:nvPr/>
        </p:nvSpPr>
        <p:spPr>
          <a:xfrm>
            <a:off x="3929066" y="714348"/>
            <a:ext cx="2714644" cy="600164"/>
          </a:xfrm>
          <a:prstGeom prst="rect">
            <a:avLst/>
          </a:prstGeom>
          <a:noFill/>
          <a:ln w="28575">
            <a:solidFill>
              <a:schemeClr val="accent5">
                <a:lumMod val="75000"/>
              </a:schemeClr>
            </a:solidFill>
          </a:ln>
        </p:spPr>
        <p:txBody>
          <a:bodyPr wrap="square" rtlCol="0">
            <a:spAutoFit/>
          </a:bodyPr>
          <a:lstStyle/>
          <a:p>
            <a:pPr marL="342900" indent="-342900" algn="just"/>
            <a:r>
              <a:rPr lang="en-US" sz="1100" dirty="0">
                <a:latin typeface="Tahoma" pitchFamily="34" charset="0"/>
                <a:ea typeface="Tahoma" pitchFamily="34" charset="0"/>
                <a:cs typeface="Tahoma" pitchFamily="34" charset="0"/>
              </a:rPr>
              <a:t>     Imagine that you are doing a project </a:t>
            </a:r>
          </a:p>
          <a:p>
            <a:pPr marL="342900" indent="-342900" algn="just"/>
            <a:r>
              <a:rPr lang="en-US" sz="1100" dirty="0">
                <a:latin typeface="Tahoma" pitchFamily="34" charset="0"/>
                <a:ea typeface="Tahoma" pitchFamily="34" charset="0"/>
                <a:cs typeface="Tahoma" pitchFamily="34" charset="0"/>
              </a:rPr>
              <a:t>on </a:t>
            </a:r>
            <a:r>
              <a:rPr lang="en-US" sz="1100" b="1" dirty="0">
                <a:latin typeface="Tahoma" pitchFamily="34" charset="0"/>
                <a:ea typeface="Tahoma" pitchFamily="34" charset="0"/>
                <a:cs typeface="Tahoma" pitchFamily="34" charset="0"/>
              </a:rPr>
              <a:t>what presents </a:t>
            </a:r>
            <a:r>
              <a:rPr lang="en-US" sz="1100" b="1" dirty="0" err="1">
                <a:latin typeface="Tahoma" pitchFamily="34" charset="0"/>
                <a:ea typeface="Tahoma" pitchFamily="34" charset="0"/>
                <a:cs typeface="Tahoma" pitchFamily="34" charset="0"/>
              </a:rPr>
              <a:t>Zetland</a:t>
            </a:r>
            <a:r>
              <a:rPr lang="en-US" sz="1100" b="1" dirty="0">
                <a:latin typeface="Tahoma" pitchFamily="34" charset="0"/>
                <a:ea typeface="Tahoma" pitchFamily="34" charset="0"/>
                <a:cs typeface="Tahoma" pitchFamily="34" charset="0"/>
              </a:rPr>
              <a:t> people </a:t>
            </a:r>
          </a:p>
          <a:p>
            <a:pPr marL="342900" indent="-342900" algn="just"/>
            <a:r>
              <a:rPr lang="en-US" sz="1100" b="1" dirty="0">
                <a:latin typeface="Tahoma" pitchFamily="34" charset="0"/>
                <a:ea typeface="Tahoma" pitchFamily="34" charset="0"/>
                <a:cs typeface="Tahoma" pitchFamily="34" charset="0"/>
              </a:rPr>
              <a:t>give others for Christmas.</a:t>
            </a:r>
            <a:endParaRPr lang="en-US" sz="1100" dirty="0">
              <a:latin typeface="Tahoma" pitchFamily="34" charset="0"/>
              <a:ea typeface="Tahoma" pitchFamily="34" charset="0"/>
              <a:cs typeface="Tahoma" pitchFamily="34" charset="0"/>
            </a:endParaRPr>
          </a:p>
        </p:txBody>
      </p:sp>
      <p:sp>
        <p:nvSpPr>
          <p:cNvPr id="27" name="TextBox 26"/>
          <p:cNvSpPr txBox="1"/>
          <p:nvPr/>
        </p:nvSpPr>
        <p:spPr>
          <a:xfrm>
            <a:off x="3929066" y="6000760"/>
            <a:ext cx="2714644" cy="600164"/>
          </a:xfrm>
          <a:prstGeom prst="rect">
            <a:avLst/>
          </a:prstGeom>
          <a:noFill/>
          <a:ln w="28575">
            <a:solidFill>
              <a:schemeClr val="accent5">
                <a:lumMod val="75000"/>
              </a:schemeClr>
            </a:solidFill>
          </a:ln>
        </p:spPr>
        <p:txBody>
          <a:bodyPr wrap="square" rtlCol="0">
            <a:spAutoFit/>
          </a:bodyPr>
          <a:lstStyle/>
          <a:p>
            <a:pPr marL="342900" indent="-342900" algn="just"/>
            <a:r>
              <a:rPr lang="en-US" sz="1100" dirty="0">
                <a:latin typeface="Tahoma" pitchFamily="34" charset="0"/>
                <a:ea typeface="Tahoma" pitchFamily="34" charset="0"/>
                <a:cs typeface="Tahoma" pitchFamily="34" charset="0"/>
              </a:rPr>
              <a:t>     Imagine that you are doing a project </a:t>
            </a:r>
          </a:p>
          <a:p>
            <a:pPr marL="342900" indent="-342900" algn="just"/>
            <a:r>
              <a:rPr lang="en-US" sz="1100" dirty="0">
                <a:latin typeface="Tahoma" pitchFamily="34" charset="0"/>
                <a:ea typeface="Tahoma" pitchFamily="34" charset="0"/>
                <a:cs typeface="Tahoma" pitchFamily="34" charset="0"/>
              </a:rPr>
              <a:t>on </a:t>
            </a:r>
            <a:r>
              <a:rPr lang="en-US" sz="1100" b="1" dirty="0">
                <a:latin typeface="Tahoma" pitchFamily="34" charset="0"/>
                <a:ea typeface="Tahoma" pitchFamily="34" charset="0"/>
                <a:cs typeface="Tahoma" pitchFamily="34" charset="0"/>
              </a:rPr>
              <a:t>how Russian students get ready </a:t>
            </a:r>
          </a:p>
          <a:p>
            <a:pPr marL="342900" indent="-342900" algn="just"/>
            <a:r>
              <a:rPr lang="en-US" sz="1100" b="1" dirty="0">
                <a:latin typeface="Tahoma" pitchFamily="34" charset="0"/>
                <a:ea typeface="Tahoma" pitchFamily="34" charset="0"/>
                <a:cs typeface="Tahoma" pitchFamily="34" charset="0"/>
              </a:rPr>
              <a:t>for exams</a:t>
            </a:r>
            <a:r>
              <a:rPr lang="en-US" sz="1100" dirty="0">
                <a:latin typeface="Tahoma" pitchFamily="34" charset="0"/>
                <a:ea typeface="Tahoma" pitchFamily="34" charset="0"/>
                <a:cs typeface="Tahoma" pitchFamily="34" charset="0"/>
              </a:rPr>
              <a:t>. </a:t>
            </a:r>
          </a:p>
        </p:txBody>
      </p:sp>
      <p:sp>
        <p:nvSpPr>
          <p:cNvPr id="28" name="TextBox 27"/>
          <p:cNvSpPr txBox="1"/>
          <p:nvPr/>
        </p:nvSpPr>
        <p:spPr>
          <a:xfrm>
            <a:off x="3929066" y="3500430"/>
            <a:ext cx="2714644" cy="600164"/>
          </a:xfrm>
          <a:prstGeom prst="rect">
            <a:avLst/>
          </a:prstGeom>
          <a:noFill/>
          <a:ln w="28575">
            <a:solidFill>
              <a:schemeClr val="accent5">
                <a:lumMod val="75000"/>
              </a:schemeClr>
            </a:solidFill>
          </a:ln>
        </p:spPr>
        <p:txBody>
          <a:bodyPr wrap="square" rtlCol="0">
            <a:spAutoFit/>
          </a:bodyPr>
          <a:lstStyle/>
          <a:p>
            <a:pPr marL="342900" indent="-342900" algn="just"/>
            <a:r>
              <a:rPr lang="en-US" sz="1100" dirty="0">
                <a:latin typeface="Tahoma" pitchFamily="34" charset="0"/>
                <a:ea typeface="Tahoma" pitchFamily="34" charset="0"/>
                <a:cs typeface="Tahoma" pitchFamily="34" charset="0"/>
              </a:rPr>
              <a:t>     Imagine that you are doing a project </a:t>
            </a:r>
          </a:p>
          <a:p>
            <a:pPr marL="342900" indent="-342900" algn="just"/>
            <a:r>
              <a:rPr lang="en-US" sz="1100" dirty="0">
                <a:latin typeface="Tahoma" pitchFamily="34" charset="0"/>
                <a:ea typeface="Tahoma" pitchFamily="34" charset="0"/>
                <a:cs typeface="Tahoma" pitchFamily="34" charset="0"/>
              </a:rPr>
              <a:t>on </a:t>
            </a:r>
            <a:r>
              <a:rPr lang="en-US" sz="1100" b="1" dirty="0">
                <a:latin typeface="Tahoma" pitchFamily="34" charset="0"/>
                <a:ea typeface="Tahoma" pitchFamily="34" charset="0"/>
                <a:cs typeface="Tahoma" pitchFamily="34" charset="0"/>
              </a:rPr>
              <a:t>what TV </a:t>
            </a:r>
            <a:r>
              <a:rPr lang="en-US" sz="1100" b="1" dirty="0" err="1">
                <a:latin typeface="Tahoma" pitchFamily="34" charset="0"/>
                <a:ea typeface="Tahoma" pitchFamily="34" charset="0"/>
                <a:cs typeface="Tahoma" pitchFamily="34" charset="0"/>
              </a:rPr>
              <a:t>programmes</a:t>
            </a:r>
            <a:r>
              <a:rPr lang="en-US" sz="1100" b="1" dirty="0">
                <a:latin typeface="Tahoma" pitchFamily="34" charset="0"/>
                <a:ea typeface="Tahoma" pitchFamily="34" charset="0"/>
                <a:cs typeface="Tahoma" pitchFamily="34" charset="0"/>
              </a:rPr>
              <a:t> </a:t>
            </a:r>
            <a:r>
              <a:rPr lang="en-US" sz="1100" b="1" dirty="0" err="1">
                <a:latin typeface="Tahoma" pitchFamily="34" charset="0"/>
                <a:ea typeface="Tahoma" pitchFamily="34" charset="0"/>
                <a:cs typeface="Tahoma" pitchFamily="34" charset="0"/>
              </a:rPr>
              <a:t>Zetland</a:t>
            </a:r>
            <a:r>
              <a:rPr lang="en-US" sz="1100" b="1" dirty="0">
                <a:latin typeface="Tahoma" pitchFamily="34" charset="0"/>
                <a:ea typeface="Tahoma" pitchFamily="34" charset="0"/>
                <a:cs typeface="Tahoma" pitchFamily="34" charset="0"/>
              </a:rPr>
              <a:t> </a:t>
            </a:r>
          </a:p>
          <a:p>
            <a:pPr marL="342900" indent="-342900" algn="just"/>
            <a:r>
              <a:rPr lang="en-US" sz="1100" b="1" dirty="0">
                <a:latin typeface="Tahoma" pitchFamily="34" charset="0"/>
                <a:ea typeface="Tahoma" pitchFamily="34" charset="0"/>
                <a:cs typeface="Tahoma" pitchFamily="34" charset="0"/>
              </a:rPr>
              <a:t>people prefer watching</a:t>
            </a:r>
            <a:r>
              <a:rPr lang="en-US" sz="1100" dirty="0">
                <a:latin typeface="Tahoma" pitchFamily="34" charset="0"/>
                <a:ea typeface="Tahoma" pitchFamily="34" charset="0"/>
                <a:cs typeface="Tahoma" pitchFamily="34" charset="0"/>
              </a:rPr>
              <a:t>. </a:t>
            </a:r>
          </a:p>
        </p:txBody>
      </p:sp>
      <p:sp>
        <p:nvSpPr>
          <p:cNvPr id="18" name="TextBox 17"/>
          <p:cNvSpPr txBox="1"/>
          <p:nvPr/>
        </p:nvSpPr>
        <p:spPr>
          <a:xfrm>
            <a:off x="214290" y="785786"/>
            <a:ext cx="3643338" cy="461665"/>
          </a:xfrm>
          <a:prstGeom prst="rect">
            <a:avLst/>
          </a:prstGeom>
          <a:noFill/>
          <a:ln w="19050">
            <a:solidFill>
              <a:schemeClr val="accent5">
                <a:lumMod val="75000"/>
              </a:schemeClr>
            </a:solidFill>
            <a:prstDash val="sysDot"/>
          </a:ln>
        </p:spPr>
        <p:txBody>
          <a:bodyPr wrap="square" rtlCol="0">
            <a:spAutoFit/>
          </a:bodyPr>
          <a:lstStyle/>
          <a:p>
            <a:pPr algn="ctr"/>
            <a:r>
              <a:rPr lang="en-US" sz="1200" b="1" dirty="0">
                <a:latin typeface="Tahoma" pitchFamily="34" charset="0"/>
                <a:ea typeface="Tahoma" pitchFamily="34" charset="0"/>
                <a:cs typeface="Tahoma" pitchFamily="34" charset="0"/>
              </a:rPr>
              <a:t>  </a:t>
            </a:r>
            <a:r>
              <a:rPr lang="en-US" sz="1200" b="1" dirty="0" smtClean="0">
                <a:latin typeface="Tahoma" pitchFamily="34" charset="0"/>
                <a:ea typeface="Tahoma" pitchFamily="34" charset="0"/>
                <a:cs typeface="Tahoma" pitchFamily="34" charset="0"/>
              </a:rPr>
              <a:t>1</a:t>
            </a:r>
            <a:r>
              <a:rPr lang="ru-RU" sz="1200" b="1" dirty="0" smtClean="0">
                <a:latin typeface="Tahoma" pitchFamily="34" charset="0"/>
                <a:ea typeface="Tahoma" pitchFamily="34" charset="0"/>
                <a:cs typeface="Tahoma" pitchFamily="34" charset="0"/>
              </a:rPr>
              <a:t>.</a:t>
            </a:r>
            <a:r>
              <a:rPr lang="en-US" sz="1200" b="1" dirty="0" smtClean="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 </a:t>
            </a:r>
            <a:r>
              <a:rPr lang="en-US" sz="1200" b="1" dirty="0">
                <a:latin typeface="Tahoma" pitchFamily="34" charset="0"/>
                <a:ea typeface="Tahoma" pitchFamily="34" charset="0"/>
                <a:cs typeface="Tahoma" pitchFamily="34" charset="0"/>
              </a:rPr>
              <a:t>make an opening statement on the subject of the project</a:t>
            </a:r>
            <a:r>
              <a:rPr lang="en-US" sz="1200" dirty="0">
                <a:latin typeface="Tahoma" pitchFamily="34" charset="0"/>
                <a:ea typeface="Tahoma" pitchFamily="34" charset="0"/>
                <a:cs typeface="Tahoma" pitchFamily="34" charset="0"/>
              </a:rPr>
              <a:t> </a:t>
            </a:r>
            <a:endParaRPr lang="ru-RU" sz="1200" dirty="0">
              <a:latin typeface="Tahoma" pitchFamily="34" charset="0"/>
              <a:ea typeface="Tahoma" pitchFamily="34" charset="0"/>
              <a:cs typeface="Tahoma" pitchFamily="34" charset="0"/>
            </a:endParaRPr>
          </a:p>
        </p:txBody>
      </p:sp>
      <p:sp>
        <p:nvSpPr>
          <p:cNvPr id="20" name="TextBox 19"/>
          <p:cNvSpPr txBox="1"/>
          <p:nvPr/>
        </p:nvSpPr>
        <p:spPr>
          <a:xfrm>
            <a:off x="142852" y="1214414"/>
            <a:ext cx="3714776" cy="2123658"/>
          </a:xfrm>
          <a:prstGeom prst="rect">
            <a:avLst/>
          </a:prstGeom>
          <a:noFill/>
        </p:spPr>
        <p:txBody>
          <a:bodyPr wrap="square" rtlCol="0">
            <a:spAutoFit/>
          </a:bodyPr>
          <a:lstStyle/>
          <a:p>
            <a:r>
              <a:rPr lang="en-US" sz="1200" b="1" dirty="0">
                <a:latin typeface="Tahoma" pitchFamily="34" charset="0"/>
                <a:ea typeface="Tahoma" pitchFamily="34" charset="0"/>
                <a:cs typeface="Tahoma" pitchFamily="34" charset="0"/>
              </a:rPr>
              <a:t>e.g.</a:t>
            </a:r>
            <a:r>
              <a:rPr lang="en-US" sz="1200" dirty="0">
                <a:latin typeface="Tahoma" pitchFamily="34" charset="0"/>
                <a:ea typeface="Tahoma" pitchFamily="34" charset="0"/>
                <a:cs typeface="Tahoma" pitchFamily="34" charset="0"/>
              </a:rPr>
              <a:t>      Nowadays </a:t>
            </a:r>
            <a:r>
              <a:rPr lang="en-US" sz="1200" u="sng" dirty="0">
                <a:latin typeface="Tahoma" pitchFamily="34" charset="0"/>
                <a:ea typeface="Tahoma" pitchFamily="34" charset="0"/>
                <a:cs typeface="Tahoma" pitchFamily="34" charset="0"/>
              </a:rPr>
              <a:t>health</a:t>
            </a:r>
            <a:r>
              <a:rPr lang="en-US" sz="1200" dirty="0">
                <a:latin typeface="Tahoma" pitchFamily="34" charset="0"/>
                <a:ea typeface="Tahoma" pitchFamily="34" charset="0"/>
                <a:cs typeface="Tahoma" pitchFamily="34" charset="0"/>
              </a:rPr>
              <a:t> is a really significant </a:t>
            </a:r>
          </a:p>
          <a:p>
            <a:r>
              <a:rPr lang="en-US" sz="1200" dirty="0">
                <a:latin typeface="Tahoma" pitchFamily="34" charset="0"/>
                <a:ea typeface="Tahoma" pitchFamily="34" charset="0"/>
                <a:cs typeface="Tahoma" pitchFamily="34" charset="0"/>
              </a:rPr>
              <a:t>issue so many </a:t>
            </a:r>
            <a:r>
              <a:rPr lang="en-US" sz="1200" spc="-30" dirty="0">
                <a:latin typeface="Tahoma" pitchFamily="34" charset="0"/>
                <a:ea typeface="Tahoma" pitchFamily="34" charset="0"/>
                <a:cs typeface="Tahoma" pitchFamily="34" charset="0"/>
              </a:rPr>
              <a:t>people </a:t>
            </a:r>
            <a:r>
              <a:rPr lang="en-US" sz="1200" u="sng" spc="-30" dirty="0">
                <a:latin typeface="Tahoma" pitchFamily="34" charset="0"/>
                <a:ea typeface="Tahoma" pitchFamily="34" charset="0"/>
                <a:cs typeface="Tahoma" pitchFamily="34" charset="0"/>
              </a:rPr>
              <a:t>try to keep fit </a:t>
            </a:r>
            <a:r>
              <a:rPr lang="en-US" sz="1200" spc="-30" dirty="0">
                <a:latin typeface="Tahoma" pitchFamily="34" charset="0"/>
                <a:ea typeface="Tahoma" pitchFamily="34" charset="0"/>
                <a:cs typeface="Tahoma" pitchFamily="34" charset="0"/>
              </a:rPr>
              <a:t>in different </a:t>
            </a:r>
            <a:r>
              <a:rPr lang="en-US" sz="1200" u="sng" dirty="0">
                <a:latin typeface="Tahoma" pitchFamily="34" charset="0"/>
                <a:ea typeface="Tahoma" pitchFamily="34" charset="0"/>
                <a:cs typeface="Tahoma" pitchFamily="34" charset="0"/>
              </a:rPr>
              <a:t>ways</a:t>
            </a:r>
            <a:r>
              <a:rPr lang="en-US" sz="1200" dirty="0">
                <a:latin typeface="Tahoma" pitchFamily="34" charset="0"/>
                <a:ea typeface="Tahoma" pitchFamily="34" charset="0"/>
                <a:cs typeface="Tahoma" pitchFamily="34" charset="0"/>
              </a:rPr>
              <a:t>. </a:t>
            </a:r>
          </a:p>
          <a:p>
            <a:pPr marL="228600" indent="-228600">
              <a:buAutoNum type="arabicPeriod"/>
            </a:pPr>
            <a:r>
              <a:rPr lang="en-US" sz="1200" dirty="0">
                <a:latin typeface="Tahoma" pitchFamily="34" charset="0"/>
                <a:ea typeface="Tahoma" pitchFamily="34" charset="0"/>
                <a:cs typeface="Tahoma" pitchFamily="34" charset="0"/>
              </a:rPr>
              <a:t>________________________________________ ________________________________________________________________________________</a:t>
            </a:r>
          </a:p>
          <a:p>
            <a:pPr marL="228600" indent="-228600">
              <a:buAutoNum type="arabicPeriod"/>
            </a:pPr>
            <a:r>
              <a:rPr lang="en-US" sz="1200" dirty="0">
                <a:latin typeface="Tahoma" pitchFamily="34" charset="0"/>
                <a:ea typeface="Tahoma" pitchFamily="34" charset="0"/>
                <a:cs typeface="Tahoma" pitchFamily="34" charset="0"/>
              </a:rPr>
              <a:t>________________________________________ ________________________________________________________________________________ </a:t>
            </a:r>
          </a:p>
          <a:p>
            <a:pPr marL="228600" indent="-228600">
              <a:buAutoNum type="arabicPeriod"/>
            </a:pPr>
            <a:r>
              <a:rPr lang="en-US" sz="1200" dirty="0">
                <a:latin typeface="Tahoma" pitchFamily="34" charset="0"/>
                <a:ea typeface="Tahoma" pitchFamily="34" charset="0"/>
                <a:cs typeface="Tahoma" pitchFamily="34" charset="0"/>
              </a:rPr>
              <a:t>________________________________________ ________________________________________________________________________________</a:t>
            </a:r>
          </a:p>
        </p:txBody>
      </p:sp>
      <p:sp>
        <p:nvSpPr>
          <p:cNvPr id="21" name="TextBox 20"/>
          <p:cNvSpPr txBox="1"/>
          <p:nvPr/>
        </p:nvSpPr>
        <p:spPr>
          <a:xfrm>
            <a:off x="214290" y="3428992"/>
            <a:ext cx="3643338" cy="276999"/>
          </a:xfrm>
          <a:prstGeom prst="rect">
            <a:avLst/>
          </a:prstGeom>
          <a:noFill/>
          <a:ln w="19050">
            <a:solidFill>
              <a:schemeClr val="accent5">
                <a:lumMod val="75000"/>
              </a:schemeClr>
            </a:solidFill>
            <a:prstDash val="sysDot"/>
          </a:ln>
        </p:spPr>
        <p:txBody>
          <a:bodyPr wrap="square" rtlCol="0">
            <a:spAutoFit/>
          </a:bodyPr>
          <a:lstStyle/>
          <a:p>
            <a:pPr algn="ctr"/>
            <a:r>
              <a:rPr lang="en-US" sz="1200" b="1" dirty="0" smtClean="0">
                <a:latin typeface="Tahoma" pitchFamily="34" charset="0"/>
                <a:ea typeface="Tahoma" pitchFamily="34" charset="0"/>
                <a:cs typeface="Tahoma" pitchFamily="34" charset="0"/>
              </a:rPr>
              <a:t>2</a:t>
            </a:r>
            <a:r>
              <a:rPr lang="ru-RU" sz="1200" b="1" dirty="0" smtClean="0">
                <a:latin typeface="Tahoma" pitchFamily="34" charset="0"/>
                <a:ea typeface="Tahoma" pitchFamily="34" charset="0"/>
                <a:cs typeface="Tahoma" pitchFamily="34" charset="0"/>
              </a:rPr>
              <a:t>.</a:t>
            </a:r>
            <a:r>
              <a:rPr lang="en-US" sz="1200" b="1" dirty="0" smtClean="0">
                <a:latin typeface="Tahoma" pitchFamily="34" charset="0"/>
                <a:ea typeface="Tahoma" pitchFamily="34" charset="0"/>
                <a:cs typeface="Tahoma" pitchFamily="34" charset="0"/>
              </a:rPr>
              <a:t> - </a:t>
            </a:r>
            <a:r>
              <a:rPr lang="en-US" sz="1200" b="1" dirty="0">
                <a:latin typeface="Tahoma" pitchFamily="34" charset="0"/>
                <a:ea typeface="Tahoma" pitchFamily="34" charset="0"/>
                <a:cs typeface="Tahoma" pitchFamily="34" charset="0"/>
              </a:rPr>
              <a:t>select and report 2-3 facts</a:t>
            </a:r>
            <a:endParaRPr lang="ru-RU" sz="1200" b="1" dirty="0">
              <a:latin typeface="Tahoma" pitchFamily="34" charset="0"/>
              <a:ea typeface="Tahoma" pitchFamily="34" charset="0"/>
              <a:cs typeface="Tahoma" pitchFamily="34" charset="0"/>
            </a:endParaRPr>
          </a:p>
        </p:txBody>
      </p:sp>
      <p:sp>
        <p:nvSpPr>
          <p:cNvPr id="22" name="TextBox 21"/>
          <p:cNvSpPr txBox="1"/>
          <p:nvPr/>
        </p:nvSpPr>
        <p:spPr>
          <a:xfrm>
            <a:off x="142852" y="3714744"/>
            <a:ext cx="3714776" cy="5262979"/>
          </a:xfrm>
          <a:prstGeom prst="rect">
            <a:avLst/>
          </a:prstGeom>
          <a:noFill/>
        </p:spPr>
        <p:txBody>
          <a:bodyPr wrap="square" rtlCol="0">
            <a:spAutoFit/>
          </a:bodyPr>
          <a:lstStyle/>
          <a:p>
            <a:pPr algn="just"/>
            <a:r>
              <a:rPr lang="en-US" sz="1200" b="1" dirty="0">
                <a:latin typeface="Tahoma" pitchFamily="34" charset="0"/>
                <a:ea typeface="Tahoma" pitchFamily="34" charset="0"/>
                <a:cs typeface="Tahoma" pitchFamily="34" charset="0"/>
              </a:rPr>
              <a:t>e.g.</a:t>
            </a:r>
            <a:r>
              <a:rPr lang="en-US" sz="1200" dirty="0">
                <a:latin typeface="Tahoma" pitchFamily="34" charset="0"/>
                <a:ea typeface="Tahoma" pitchFamily="34" charset="0"/>
                <a:cs typeface="Tahoma" pitchFamily="34" charset="0"/>
              </a:rPr>
              <a:t> According to the table, </a:t>
            </a:r>
            <a:r>
              <a:rPr lang="en-US" sz="1200" u="sng" dirty="0">
                <a:latin typeface="Tahoma" pitchFamily="34" charset="0"/>
                <a:ea typeface="Tahoma" pitchFamily="34" charset="0"/>
                <a:cs typeface="Tahoma" pitchFamily="34" charset="0"/>
              </a:rPr>
              <a:t>doing sports</a:t>
            </a:r>
            <a:r>
              <a:rPr lang="en-US" sz="1200" dirty="0">
                <a:latin typeface="Tahoma" pitchFamily="34" charset="0"/>
                <a:ea typeface="Tahoma" pitchFamily="34" charset="0"/>
                <a:cs typeface="Tahoma" pitchFamily="34" charset="0"/>
              </a:rPr>
              <a:t> and </a:t>
            </a:r>
            <a:r>
              <a:rPr lang="en-US" sz="1200" u="sng" dirty="0">
                <a:latin typeface="Tahoma" pitchFamily="34" charset="0"/>
                <a:ea typeface="Tahoma" pitchFamily="34" charset="0"/>
                <a:cs typeface="Tahoma" pitchFamily="34" charset="0"/>
              </a:rPr>
              <a:t>dancing</a:t>
            </a:r>
            <a:r>
              <a:rPr lang="en-US" sz="1200" dirty="0">
                <a:latin typeface="Tahoma" pitchFamily="34" charset="0"/>
                <a:ea typeface="Tahoma" pitchFamily="34" charset="0"/>
                <a:cs typeface="Tahoma" pitchFamily="34" charset="0"/>
              </a:rPr>
              <a:t> are chosen by the majority of the respondents as ways to keep fit, at </a:t>
            </a:r>
            <a:r>
              <a:rPr lang="en-US" sz="1200" u="sng" dirty="0">
                <a:latin typeface="Tahoma" pitchFamily="34" charset="0"/>
                <a:ea typeface="Tahoma" pitchFamily="34" charset="0"/>
                <a:cs typeface="Tahoma" pitchFamily="34" charset="0"/>
              </a:rPr>
              <a:t>38% and 35% </a:t>
            </a:r>
            <a:r>
              <a:rPr lang="en-US" sz="1200" dirty="0">
                <a:latin typeface="Tahoma" pitchFamily="34" charset="0"/>
                <a:ea typeface="Tahoma" pitchFamily="34" charset="0"/>
                <a:cs typeface="Tahoma" pitchFamily="34" charset="0"/>
              </a:rPr>
              <a:t>respectively, followed by </a:t>
            </a:r>
            <a:r>
              <a:rPr lang="en-US" sz="1200" u="sng" dirty="0">
                <a:latin typeface="Tahoma" pitchFamily="34" charset="0"/>
                <a:ea typeface="Tahoma" pitchFamily="34" charset="0"/>
                <a:cs typeface="Tahoma" pitchFamily="34" charset="0"/>
              </a:rPr>
              <a:t>doing yoga </a:t>
            </a:r>
            <a:r>
              <a:rPr lang="en-US" sz="1200" dirty="0">
                <a:latin typeface="Tahoma" pitchFamily="34" charset="0"/>
                <a:ea typeface="Tahoma" pitchFamily="34" charset="0"/>
                <a:cs typeface="Tahoma" pitchFamily="34" charset="0"/>
              </a:rPr>
              <a:t>(</a:t>
            </a:r>
            <a:r>
              <a:rPr lang="en-US" sz="1200" u="sng" dirty="0">
                <a:latin typeface="Tahoma" pitchFamily="34" charset="0"/>
                <a:ea typeface="Tahoma" pitchFamily="34" charset="0"/>
                <a:cs typeface="Tahoma" pitchFamily="34" charset="0"/>
              </a:rPr>
              <a:t>15%</a:t>
            </a:r>
            <a:r>
              <a:rPr lang="en-US" sz="1200" dirty="0">
                <a:latin typeface="Tahoma" pitchFamily="34" charset="0"/>
                <a:ea typeface="Tahoma" pitchFamily="34" charset="0"/>
                <a:cs typeface="Tahoma" pitchFamily="34" charset="0"/>
              </a:rPr>
              <a:t>). At the same time, </a:t>
            </a:r>
            <a:r>
              <a:rPr lang="en-US" sz="1200" u="sng" dirty="0">
                <a:latin typeface="Tahoma" pitchFamily="34" charset="0"/>
                <a:ea typeface="Tahoma" pitchFamily="34" charset="0"/>
                <a:cs typeface="Tahoma" pitchFamily="34" charset="0"/>
              </a:rPr>
              <a:t>keeping to a diet</a:t>
            </a:r>
            <a:r>
              <a:rPr lang="en-US" sz="1200" dirty="0">
                <a:latin typeface="Tahoma" pitchFamily="34" charset="0"/>
                <a:ea typeface="Tahoma" pitchFamily="34" charset="0"/>
                <a:cs typeface="Tahoma" pitchFamily="34" charset="0"/>
              </a:rPr>
              <a:t> and </a:t>
            </a:r>
            <a:r>
              <a:rPr lang="en-US" sz="1200" u="sng" dirty="0">
                <a:latin typeface="Tahoma" pitchFamily="34" charset="0"/>
                <a:ea typeface="Tahoma" pitchFamily="34" charset="0"/>
                <a:cs typeface="Tahoma" pitchFamily="34" charset="0"/>
              </a:rPr>
              <a:t>walking</a:t>
            </a:r>
            <a:r>
              <a:rPr lang="en-US" sz="1200" dirty="0">
                <a:latin typeface="Tahoma" pitchFamily="34" charset="0"/>
                <a:ea typeface="Tahoma" pitchFamily="34" charset="0"/>
                <a:cs typeface="Tahoma" pitchFamily="34" charset="0"/>
              </a:rPr>
              <a:t> count much smaller number of supporters, just </a:t>
            </a:r>
            <a:r>
              <a:rPr lang="en-US" sz="1200" u="sng" dirty="0">
                <a:latin typeface="Tahoma" pitchFamily="34" charset="0"/>
                <a:ea typeface="Tahoma" pitchFamily="34" charset="0"/>
                <a:cs typeface="Tahoma" pitchFamily="34" charset="0"/>
              </a:rPr>
              <a:t>7% and 5%</a:t>
            </a:r>
            <a:r>
              <a:rPr lang="en-US" sz="1200" dirty="0">
                <a:latin typeface="Tahoma" pitchFamily="34" charset="0"/>
                <a:ea typeface="Tahoma" pitchFamily="34" charset="0"/>
                <a:cs typeface="Tahoma" pitchFamily="34" charset="0"/>
              </a:rPr>
              <a:t> respectively. </a:t>
            </a:r>
          </a:p>
          <a:p>
            <a:pPr marL="228600" indent="-228600">
              <a:buAutoNum type="arabicPeriod"/>
            </a:pPr>
            <a:r>
              <a:rPr lang="en-US" sz="1200" dirty="0">
                <a:latin typeface="Tahoma" pitchFamily="34" charset="0"/>
                <a:ea typeface="Tahoma" pitchFamily="34" charset="0"/>
                <a:cs typeface="Tahoma" pitchFamily="34" charset="0"/>
              </a:rPr>
              <a:t>________________________________________ ________________________________________ ________________________________________ ________________________________________ ________________________________________________________________________________________________________________________</a:t>
            </a:r>
          </a:p>
          <a:p>
            <a:pPr marL="228600" indent="-228600">
              <a:buAutoNum type="arabicPeriod"/>
            </a:pPr>
            <a:r>
              <a:rPr lang="en-US" sz="1200" dirty="0">
                <a:latin typeface="Tahoma" pitchFamily="34" charset="0"/>
                <a:ea typeface="Tahoma" pitchFamily="34" charset="0"/>
                <a:cs typeface="Tahoma" pitchFamily="34" charset="0"/>
              </a:rPr>
              <a:t>________________________________________ ________________________________________ ________________________________________________________________________________________________________________________________________________________________________________________________________ </a:t>
            </a:r>
          </a:p>
          <a:p>
            <a:pPr marL="228600" indent="-228600">
              <a:buAutoNum type="arabicPeriod"/>
            </a:pPr>
            <a:r>
              <a:rPr lang="en-US" sz="1200" dirty="0">
                <a:latin typeface="Tahoma" pitchFamily="34" charset="0"/>
                <a:ea typeface="Tahoma" pitchFamily="34" charset="0"/>
                <a:cs typeface="Tahoma" pitchFamily="34" charset="0"/>
              </a:rPr>
              <a:t>________________________________________ ________________________________________________________________________________________________________________________________________________________________________________________________________________________________________________</a:t>
            </a:r>
          </a:p>
        </p:txBody>
      </p:sp>
      <p:graphicFrame>
        <p:nvGraphicFramePr>
          <p:cNvPr id="23" name="Таблица 22"/>
          <p:cNvGraphicFramePr>
            <a:graphicFrameLocks noGrp="1"/>
          </p:cNvGraphicFramePr>
          <p:nvPr>
            <p:extLst/>
          </p:nvPr>
        </p:nvGraphicFramePr>
        <p:xfrm>
          <a:off x="3929066" y="1357290"/>
          <a:ext cx="2714644" cy="2071702"/>
        </p:xfrm>
        <a:graphic>
          <a:graphicData uri="http://schemas.openxmlformats.org/drawingml/2006/table">
            <a:tbl>
              <a:tblPr firstRow="1" bandRow="1">
                <a:tableStyleId>{5C22544A-7EE6-4342-B048-85BDC9FD1C3A}</a:tableStyleId>
              </a:tblPr>
              <a:tblGrid>
                <a:gridCol w="2714644">
                  <a:extLst>
                    <a:ext uri="{9D8B030D-6E8A-4147-A177-3AD203B41FA5}">
                      <a16:colId xmlns:a16="http://schemas.microsoft.com/office/drawing/2014/main" xmlns="" val="20000"/>
                    </a:ext>
                  </a:extLst>
                </a:gridCol>
              </a:tblGrid>
              <a:tr h="371875">
                <a:tc>
                  <a:txBody>
                    <a:bodyPr/>
                    <a:lstStyle/>
                    <a:p>
                      <a:pPr algn="ctr"/>
                      <a:r>
                        <a:rPr lang="en-US" sz="1100" dirty="0">
                          <a:solidFill>
                            <a:schemeClr val="tx1"/>
                          </a:solidFill>
                          <a:latin typeface="Tahoma" pitchFamily="34" charset="0"/>
                          <a:ea typeface="Tahoma" pitchFamily="34" charset="0"/>
                          <a:cs typeface="Tahoma" pitchFamily="34" charset="0"/>
                        </a:rPr>
                        <a:t>The survey question: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699827">
                <a:tc>
                  <a:txBody>
                    <a:bodyPr/>
                    <a:lstStyle/>
                    <a:p>
                      <a:endParaRPr lang="en-US" dirty="0"/>
                    </a:p>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bl>
          </a:graphicData>
        </a:graphic>
      </p:graphicFrame>
      <p:sp>
        <p:nvSpPr>
          <p:cNvPr id="25" name="TextBox 24"/>
          <p:cNvSpPr txBox="1"/>
          <p:nvPr/>
        </p:nvSpPr>
        <p:spPr>
          <a:xfrm>
            <a:off x="3750463" y="1517693"/>
            <a:ext cx="3071834" cy="253916"/>
          </a:xfrm>
          <a:prstGeom prst="rect">
            <a:avLst/>
          </a:prstGeom>
          <a:noFill/>
        </p:spPr>
        <p:txBody>
          <a:bodyPr wrap="square" rtlCol="0">
            <a:spAutoFit/>
          </a:bodyPr>
          <a:lstStyle/>
          <a:p>
            <a:r>
              <a:rPr lang="en-US" sz="1050" b="1" dirty="0">
                <a:latin typeface="Tahoma" pitchFamily="34" charset="0"/>
                <a:ea typeface="Tahoma" pitchFamily="34" charset="0"/>
                <a:cs typeface="Tahoma" pitchFamily="34" charset="0"/>
              </a:rPr>
              <a:t>   What do you give others for Christmas?</a:t>
            </a:r>
            <a:endParaRPr lang="ru-RU" dirty="0"/>
          </a:p>
        </p:txBody>
      </p:sp>
      <p:pic>
        <p:nvPicPr>
          <p:cNvPr id="2053" name="Picture 5" descr="C:\Users\marin\Downloads\Рисунок2b.png"/>
          <p:cNvPicPr>
            <a:picLocks noChangeAspect="1" noChangeArrowheads="1"/>
          </p:cNvPicPr>
          <p:nvPr/>
        </p:nvPicPr>
        <p:blipFill>
          <a:blip r:embed="rId3" cstate="print"/>
          <a:srcRect/>
          <a:stretch>
            <a:fillRect/>
          </a:stretch>
        </p:blipFill>
        <p:spPr bwMode="auto">
          <a:xfrm>
            <a:off x="4429131" y="1785918"/>
            <a:ext cx="1642399" cy="1658058"/>
          </a:xfrm>
          <a:prstGeom prst="rect">
            <a:avLst/>
          </a:prstGeom>
          <a:noFill/>
        </p:spPr>
      </p:pic>
      <p:graphicFrame>
        <p:nvGraphicFramePr>
          <p:cNvPr id="29" name="Таблица 28"/>
          <p:cNvGraphicFramePr>
            <a:graphicFrameLocks noGrp="1"/>
          </p:cNvGraphicFramePr>
          <p:nvPr>
            <p:extLst/>
          </p:nvPr>
        </p:nvGraphicFramePr>
        <p:xfrm>
          <a:off x="3929066" y="4143372"/>
          <a:ext cx="2714644" cy="1785950"/>
        </p:xfrm>
        <a:graphic>
          <a:graphicData uri="http://schemas.openxmlformats.org/drawingml/2006/table">
            <a:tbl>
              <a:tblPr firstRow="1" bandRow="1">
                <a:tableStyleId>{5C22544A-7EE6-4342-B048-85BDC9FD1C3A}</a:tableStyleId>
              </a:tblPr>
              <a:tblGrid>
                <a:gridCol w="2714644">
                  <a:extLst>
                    <a:ext uri="{9D8B030D-6E8A-4147-A177-3AD203B41FA5}">
                      <a16:colId xmlns:a16="http://schemas.microsoft.com/office/drawing/2014/main" xmlns="" val="20000"/>
                    </a:ext>
                  </a:extLst>
                </a:gridCol>
              </a:tblGrid>
              <a:tr h="378449">
                <a:tc>
                  <a:txBody>
                    <a:bodyPr/>
                    <a:lstStyle/>
                    <a:p>
                      <a:pPr algn="ctr"/>
                      <a:r>
                        <a:rPr lang="en-US" sz="1100" dirty="0">
                          <a:solidFill>
                            <a:schemeClr val="tx1"/>
                          </a:solidFill>
                          <a:latin typeface="Tahoma" pitchFamily="34" charset="0"/>
                          <a:ea typeface="Tahoma" pitchFamily="34" charset="0"/>
                          <a:cs typeface="Tahoma" pitchFamily="34" charset="0"/>
                        </a:rPr>
                        <a:t>The survey question: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407501">
                <a:tc>
                  <a:txBody>
                    <a:bodyPr/>
                    <a:lstStyle/>
                    <a:p>
                      <a:endParaRPr lang="en-US" dirty="0"/>
                    </a:p>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bl>
          </a:graphicData>
        </a:graphic>
      </p:graphicFrame>
      <p:pic>
        <p:nvPicPr>
          <p:cNvPr id="1027" name="Picture 3" descr="C:\Users\marin\Downloads\Рисунок4.png"/>
          <p:cNvPicPr>
            <a:picLocks noChangeAspect="1" noChangeArrowheads="1"/>
          </p:cNvPicPr>
          <p:nvPr/>
        </p:nvPicPr>
        <p:blipFill>
          <a:blip r:embed="rId4"/>
          <a:srcRect t="9483" r="7615" b="11233"/>
          <a:stretch>
            <a:fillRect/>
          </a:stretch>
        </p:blipFill>
        <p:spPr bwMode="auto">
          <a:xfrm>
            <a:off x="4071942" y="4555891"/>
            <a:ext cx="2286016" cy="1400759"/>
          </a:xfrm>
          <a:prstGeom prst="rect">
            <a:avLst/>
          </a:prstGeom>
          <a:noFill/>
          <a:ln>
            <a:noFill/>
          </a:ln>
        </p:spPr>
      </p:pic>
      <p:sp>
        <p:nvSpPr>
          <p:cNvPr id="30" name="TextBox 29"/>
          <p:cNvSpPr txBox="1"/>
          <p:nvPr/>
        </p:nvSpPr>
        <p:spPr>
          <a:xfrm>
            <a:off x="3786166" y="4301864"/>
            <a:ext cx="3071834" cy="253916"/>
          </a:xfrm>
          <a:prstGeom prst="rect">
            <a:avLst/>
          </a:prstGeom>
          <a:noFill/>
        </p:spPr>
        <p:txBody>
          <a:bodyPr wrap="square" rtlCol="0">
            <a:spAutoFit/>
          </a:bodyPr>
          <a:lstStyle/>
          <a:p>
            <a:r>
              <a:rPr lang="en-US" sz="1050" b="1" dirty="0">
                <a:latin typeface="Tahoma" pitchFamily="34" charset="0"/>
                <a:ea typeface="Tahoma" pitchFamily="34" charset="0"/>
                <a:cs typeface="Tahoma" pitchFamily="34" charset="0"/>
              </a:rPr>
              <a:t>       What do you like to watch on TV?</a:t>
            </a:r>
            <a:endParaRPr lang="ru-RU" dirty="0"/>
          </a:p>
        </p:txBody>
      </p:sp>
      <p:graphicFrame>
        <p:nvGraphicFramePr>
          <p:cNvPr id="16" name="Таблица 15"/>
          <p:cNvGraphicFramePr>
            <a:graphicFrameLocks noGrp="1"/>
          </p:cNvGraphicFramePr>
          <p:nvPr>
            <p:extLst/>
          </p:nvPr>
        </p:nvGraphicFramePr>
        <p:xfrm>
          <a:off x="3929066" y="6643702"/>
          <a:ext cx="2714628" cy="2080260"/>
        </p:xfrm>
        <a:graphic>
          <a:graphicData uri="http://schemas.openxmlformats.org/drawingml/2006/table">
            <a:tbl>
              <a:tblPr firstRow="1" bandRow="1">
                <a:tableStyleId>{5C22544A-7EE6-4342-B048-85BDC9FD1C3A}</a:tableStyleId>
              </a:tblPr>
              <a:tblGrid>
                <a:gridCol w="1206509">
                  <a:extLst>
                    <a:ext uri="{9D8B030D-6E8A-4147-A177-3AD203B41FA5}">
                      <a16:colId xmlns:a16="http://schemas.microsoft.com/office/drawing/2014/main" xmlns="" val="20000"/>
                    </a:ext>
                  </a:extLst>
                </a:gridCol>
                <a:gridCol w="1508119">
                  <a:extLst>
                    <a:ext uri="{9D8B030D-6E8A-4147-A177-3AD203B41FA5}">
                      <a16:colId xmlns:a16="http://schemas.microsoft.com/office/drawing/2014/main" xmlns="" val="20001"/>
                    </a:ext>
                  </a:extLst>
                </a:gridCol>
              </a:tblGrid>
              <a:tr h="357190">
                <a:tc gridSpan="2">
                  <a:txBody>
                    <a:bodyPr/>
                    <a:lstStyle/>
                    <a:p>
                      <a:pPr algn="ctr"/>
                      <a:r>
                        <a:rPr lang="en-US" sz="1050" dirty="0">
                          <a:solidFill>
                            <a:schemeClr val="tx1"/>
                          </a:solidFill>
                          <a:latin typeface="Tahoma" pitchFamily="34" charset="0"/>
                          <a:ea typeface="Tahoma" pitchFamily="34" charset="0"/>
                          <a:cs typeface="Tahoma" pitchFamily="34" charset="0"/>
                        </a:rPr>
                        <a:t>The survey question:</a:t>
                      </a:r>
                    </a:p>
                    <a:p>
                      <a:pPr algn="ctr"/>
                      <a:r>
                        <a:rPr lang="en-US" sz="1050" b="1" dirty="0">
                          <a:solidFill>
                            <a:schemeClr val="tx1"/>
                          </a:solidFill>
                          <a:latin typeface="Tahoma" pitchFamily="34" charset="0"/>
                          <a:ea typeface="Tahoma" pitchFamily="34" charset="0"/>
                          <a:cs typeface="Tahoma" pitchFamily="34" charset="0"/>
                        </a:rPr>
                        <a:t> How do you prepare for exams?</a:t>
                      </a:r>
                      <a:endParaRPr lang="ru-RU"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sz="105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357190">
                <a:tc>
                  <a:txBody>
                    <a:bodyPr/>
                    <a:lstStyle/>
                    <a:p>
                      <a:pPr algn="ctr"/>
                      <a:r>
                        <a:rPr lang="en-US" sz="1050" b="1" dirty="0">
                          <a:solidFill>
                            <a:schemeClr val="tx1"/>
                          </a:solidFill>
                          <a:latin typeface="Tahoma" pitchFamily="34" charset="0"/>
                          <a:ea typeface="Tahoma" pitchFamily="34" charset="0"/>
                          <a:cs typeface="Tahoma" pitchFamily="34" charset="0"/>
                        </a:rPr>
                        <a:t>Ways</a:t>
                      </a:r>
                      <a:endParaRPr lang="ru-RU" sz="1050" b="1"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1" dirty="0">
                          <a:solidFill>
                            <a:schemeClr val="tx1"/>
                          </a:solidFill>
                          <a:latin typeface="Tahoma" pitchFamily="34" charset="0"/>
                          <a:ea typeface="Tahoma" pitchFamily="34" charset="0"/>
                          <a:cs typeface="Tahoma" pitchFamily="34" charset="0"/>
                        </a:rPr>
                        <a:t>Number of respondents (%)</a:t>
                      </a:r>
                      <a:endParaRPr lang="ru-RU" sz="1050" b="1"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31462">
                <a:tc>
                  <a:txBody>
                    <a:bodyPr/>
                    <a:lstStyle/>
                    <a:p>
                      <a:pPr algn="ctr"/>
                      <a:r>
                        <a:rPr lang="en-US" sz="1050" dirty="0">
                          <a:latin typeface="Tahoma" pitchFamily="34" charset="0"/>
                          <a:ea typeface="Tahoma" pitchFamily="34" charset="0"/>
                          <a:cs typeface="Tahoma" pitchFamily="34" charset="0"/>
                        </a:rPr>
                        <a:t>With a tutor</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a:latin typeface="Tahoma" pitchFamily="34" charset="0"/>
                          <a:ea typeface="Tahoma" pitchFamily="34" charset="0"/>
                          <a:cs typeface="Tahoma" pitchFamily="34" charset="0"/>
                        </a:rPr>
                        <a:t>46</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194316">
                <a:tc>
                  <a:txBody>
                    <a:bodyPr/>
                    <a:lstStyle/>
                    <a:p>
                      <a:pPr algn="ctr"/>
                      <a:r>
                        <a:rPr lang="en-US" sz="1050" dirty="0">
                          <a:latin typeface="Tahoma" pitchFamily="34" charset="0"/>
                          <a:ea typeface="Tahoma" pitchFamily="34" charset="0"/>
                          <a:cs typeface="Tahoma" pitchFamily="34" charset="0"/>
                        </a:rPr>
                        <a:t>Use</a:t>
                      </a:r>
                      <a:r>
                        <a:rPr lang="en-US" sz="1050" baseline="0" dirty="0">
                          <a:latin typeface="Tahoma" pitchFamily="34" charset="0"/>
                          <a:ea typeface="Tahoma" pitchFamily="34" charset="0"/>
                          <a:cs typeface="Tahoma" pitchFamily="34" charset="0"/>
                        </a:rPr>
                        <a:t> notes</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a:latin typeface="Tahoma" pitchFamily="34" charset="0"/>
                          <a:ea typeface="Tahoma" pitchFamily="34" charset="0"/>
                          <a:cs typeface="Tahoma" pitchFamily="34" charset="0"/>
                        </a:rPr>
                        <a:t>30</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28608">
                <a:tc>
                  <a:txBody>
                    <a:bodyPr/>
                    <a:lstStyle/>
                    <a:p>
                      <a:pPr algn="ctr"/>
                      <a:r>
                        <a:rPr lang="en-US" sz="1050" dirty="0">
                          <a:latin typeface="Tahoma" pitchFamily="34" charset="0"/>
                          <a:ea typeface="Tahoma" pitchFamily="34" charset="0"/>
                          <a:cs typeface="Tahoma" pitchFamily="34" charset="0"/>
                        </a:rPr>
                        <a:t>Use the Internet</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a:latin typeface="Tahoma" pitchFamily="34" charset="0"/>
                          <a:ea typeface="Tahoma" pitchFamily="34" charset="0"/>
                          <a:cs typeface="Tahoma" pitchFamily="34" charset="0"/>
                        </a:rPr>
                        <a:t>14</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34312">
                <a:tc>
                  <a:txBody>
                    <a:bodyPr/>
                    <a:lstStyle/>
                    <a:p>
                      <a:pPr algn="ct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a:latin typeface="Tahoma" pitchFamily="34" charset="0"/>
                          <a:ea typeface="Tahoma" pitchFamily="34" charset="0"/>
                          <a:cs typeface="Tahoma" pitchFamily="34" charset="0"/>
                        </a:rPr>
                        <a:t>6</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137172">
                <a:tc>
                  <a:txBody>
                    <a:bodyPr/>
                    <a:lstStyle/>
                    <a:p>
                      <a:pPr algn="ctr"/>
                      <a:r>
                        <a:rPr lang="en-US" sz="1050" dirty="0">
                          <a:latin typeface="Tahoma" pitchFamily="34" charset="0"/>
                          <a:ea typeface="Tahoma" pitchFamily="34" charset="0"/>
                          <a:cs typeface="Tahoma" pitchFamily="34" charset="0"/>
                        </a:rPr>
                        <a:t>With classmates</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a:latin typeface="Tahoma" pitchFamily="34" charset="0"/>
                          <a:ea typeface="Tahoma" pitchFamily="34" charset="0"/>
                          <a:cs typeface="Tahoma" pitchFamily="34" charset="0"/>
                        </a:rPr>
                        <a:t>4</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bl>
          </a:graphicData>
        </a:graphic>
      </p:graphicFrame>
      <p:sp>
        <p:nvSpPr>
          <p:cNvPr id="32" name="TextBox 31"/>
          <p:cNvSpPr txBox="1"/>
          <p:nvPr/>
        </p:nvSpPr>
        <p:spPr>
          <a:xfrm>
            <a:off x="3857628" y="8215338"/>
            <a:ext cx="1357322" cy="253916"/>
          </a:xfrm>
          <a:prstGeom prst="rect">
            <a:avLst/>
          </a:prstGeom>
          <a:noFill/>
        </p:spPr>
        <p:txBody>
          <a:bodyPr wrap="square" rtlCol="0">
            <a:spAutoFit/>
          </a:bodyPr>
          <a:lstStyle/>
          <a:p>
            <a:r>
              <a:rPr lang="en-US" sz="1050" dirty="0">
                <a:latin typeface="Tahoma" pitchFamily="34" charset="0"/>
                <a:ea typeface="Tahoma" pitchFamily="34" charset="0"/>
                <a:cs typeface="Tahoma" pitchFamily="34" charset="0"/>
              </a:rPr>
              <a:t> Make cheat papers</a:t>
            </a:r>
            <a:endParaRPr lang="ru-RU" sz="1050" dirty="0">
              <a:latin typeface="Tahoma" pitchFamily="34" charset="0"/>
              <a:ea typeface="Tahoma" pitchFamily="34" charset="0"/>
              <a:cs typeface="Tahoma" pitchFamily="34" charset="0"/>
            </a:endParaRPr>
          </a:p>
        </p:txBody>
      </p:sp>
      <p:sp>
        <p:nvSpPr>
          <p:cNvPr id="3" name="Прямоугольный треугольник 2">
            <a:extLst>
              <a:ext uri="{FF2B5EF4-FFF2-40B4-BE49-F238E27FC236}">
                <a16:creationId xmlns:a16="http://schemas.microsoft.com/office/drawing/2014/main" xmlns="" id="{D00D689A-19AC-54EC-F5F2-EFA107658DE4}"/>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4129207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FCBF3172-B278-8867-1E37-B05B953D4DED}"/>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a:latin typeface="Tahoma" pitchFamily="34" charset="0"/>
                <a:ea typeface="Tahoma" pitchFamily="34" charset="0"/>
                <a:cs typeface="Tahoma" pitchFamily="34" charset="0"/>
              </a:rPr>
              <a:t> </a:t>
            </a:r>
            <a:r>
              <a:rPr lang="ru-RU" sz="140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24" name="TextBox 23"/>
          <p:cNvSpPr txBox="1"/>
          <p:nvPr/>
        </p:nvSpPr>
        <p:spPr>
          <a:xfrm>
            <a:off x="3929066" y="500034"/>
            <a:ext cx="2714644" cy="600164"/>
          </a:xfrm>
          <a:prstGeom prst="rect">
            <a:avLst/>
          </a:prstGeom>
          <a:noFill/>
          <a:ln w="28575">
            <a:solidFill>
              <a:schemeClr val="accent5">
                <a:lumMod val="75000"/>
              </a:schemeClr>
            </a:solidFill>
          </a:ln>
        </p:spPr>
        <p:txBody>
          <a:bodyPr wrap="square" rtlCol="0">
            <a:spAutoFit/>
          </a:bodyPr>
          <a:lstStyle/>
          <a:p>
            <a:pPr marL="342900" indent="-342900" algn="just"/>
            <a:r>
              <a:rPr lang="en-US" sz="1100" dirty="0">
                <a:latin typeface="Tahoma" pitchFamily="34" charset="0"/>
                <a:ea typeface="Tahoma" pitchFamily="34" charset="0"/>
                <a:cs typeface="Tahoma" pitchFamily="34" charset="0"/>
              </a:rPr>
              <a:t>     Imagine that you are doing a project </a:t>
            </a:r>
          </a:p>
          <a:p>
            <a:pPr marL="342900" indent="-342900" algn="just"/>
            <a:r>
              <a:rPr lang="en-US" sz="1100" dirty="0">
                <a:latin typeface="Tahoma" pitchFamily="34" charset="0"/>
                <a:ea typeface="Tahoma" pitchFamily="34" charset="0"/>
                <a:cs typeface="Tahoma" pitchFamily="34" charset="0"/>
              </a:rPr>
              <a:t>on </a:t>
            </a:r>
            <a:r>
              <a:rPr lang="en-US" sz="1100" b="1" dirty="0">
                <a:latin typeface="Tahoma" pitchFamily="34" charset="0"/>
                <a:ea typeface="Tahoma" pitchFamily="34" charset="0"/>
                <a:cs typeface="Tahoma" pitchFamily="34" charset="0"/>
              </a:rPr>
              <a:t>what presents </a:t>
            </a:r>
            <a:r>
              <a:rPr lang="en-US" sz="1100" b="1" dirty="0" err="1">
                <a:latin typeface="Tahoma" pitchFamily="34" charset="0"/>
                <a:ea typeface="Tahoma" pitchFamily="34" charset="0"/>
                <a:cs typeface="Tahoma" pitchFamily="34" charset="0"/>
              </a:rPr>
              <a:t>Zetland</a:t>
            </a:r>
            <a:r>
              <a:rPr lang="en-US" sz="1100" b="1" dirty="0">
                <a:latin typeface="Tahoma" pitchFamily="34" charset="0"/>
                <a:ea typeface="Tahoma" pitchFamily="34" charset="0"/>
                <a:cs typeface="Tahoma" pitchFamily="34" charset="0"/>
              </a:rPr>
              <a:t> people </a:t>
            </a:r>
          </a:p>
          <a:p>
            <a:pPr marL="342900" indent="-342900" algn="just"/>
            <a:r>
              <a:rPr lang="en-US" sz="1100" b="1" dirty="0">
                <a:latin typeface="Tahoma" pitchFamily="34" charset="0"/>
                <a:ea typeface="Tahoma" pitchFamily="34" charset="0"/>
                <a:cs typeface="Tahoma" pitchFamily="34" charset="0"/>
              </a:rPr>
              <a:t>give others for Christmas.</a:t>
            </a:r>
            <a:endParaRPr lang="en-US" sz="1100" dirty="0">
              <a:latin typeface="Tahoma" pitchFamily="34" charset="0"/>
              <a:ea typeface="Tahoma" pitchFamily="34" charset="0"/>
              <a:cs typeface="Tahoma" pitchFamily="34" charset="0"/>
            </a:endParaRPr>
          </a:p>
        </p:txBody>
      </p:sp>
      <p:sp>
        <p:nvSpPr>
          <p:cNvPr id="27" name="TextBox 26"/>
          <p:cNvSpPr txBox="1"/>
          <p:nvPr/>
        </p:nvSpPr>
        <p:spPr>
          <a:xfrm>
            <a:off x="3929066" y="6000760"/>
            <a:ext cx="2714644" cy="600164"/>
          </a:xfrm>
          <a:prstGeom prst="rect">
            <a:avLst/>
          </a:prstGeom>
          <a:noFill/>
          <a:ln w="28575">
            <a:solidFill>
              <a:schemeClr val="accent5">
                <a:lumMod val="75000"/>
              </a:schemeClr>
            </a:solidFill>
          </a:ln>
        </p:spPr>
        <p:txBody>
          <a:bodyPr wrap="square" rtlCol="0">
            <a:spAutoFit/>
          </a:bodyPr>
          <a:lstStyle/>
          <a:p>
            <a:pPr marL="342900" indent="-342900" algn="just"/>
            <a:r>
              <a:rPr lang="en-US" sz="1100" dirty="0">
                <a:latin typeface="Tahoma" pitchFamily="34" charset="0"/>
                <a:ea typeface="Tahoma" pitchFamily="34" charset="0"/>
                <a:cs typeface="Tahoma" pitchFamily="34" charset="0"/>
              </a:rPr>
              <a:t>     Imagine that you are doing a project </a:t>
            </a:r>
          </a:p>
          <a:p>
            <a:pPr marL="342900" indent="-342900" algn="just"/>
            <a:r>
              <a:rPr lang="en-US" sz="1100" dirty="0">
                <a:latin typeface="Tahoma" pitchFamily="34" charset="0"/>
                <a:ea typeface="Tahoma" pitchFamily="34" charset="0"/>
                <a:cs typeface="Tahoma" pitchFamily="34" charset="0"/>
              </a:rPr>
              <a:t>on </a:t>
            </a:r>
            <a:r>
              <a:rPr lang="en-US" sz="1100" b="1" dirty="0">
                <a:latin typeface="Tahoma" pitchFamily="34" charset="0"/>
                <a:ea typeface="Tahoma" pitchFamily="34" charset="0"/>
                <a:cs typeface="Tahoma" pitchFamily="34" charset="0"/>
              </a:rPr>
              <a:t>how Russian students get ready </a:t>
            </a:r>
          </a:p>
          <a:p>
            <a:pPr marL="342900" indent="-342900" algn="just"/>
            <a:r>
              <a:rPr lang="en-US" sz="1100" b="1" dirty="0">
                <a:latin typeface="Tahoma" pitchFamily="34" charset="0"/>
                <a:ea typeface="Tahoma" pitchFamily="34" charset="0"/>
                <a:cs typeface="Tahoma" pitchFamily="34" charset="0"/>
              </a:rPr>
              <a:t>for exams</a:t>
            </a:r>
            <a:r>
              <a:rPr lang="en-US" sz="1100" dirty="0">
                <a:latin typeface="Tahoma" pitchFamily="34" charset="0"/>
                <a:ea typeface="Tahoma" pitchFamily="34" charset="0"/>
                <a:cs typeface="Tahoma" pitchFamily="34" charset="0"/>
              </a:rPr>
              <a:t>. </a:t>
            </a:r>
          </a:p>
        </p:txBody>
      </p:sp>
      <p:sp>
        <p:nvSpPr>
          <p:cNvPr id="28" name="TextBox 27"/>
          <p:cNvSpPr txBox="1"/>
          <p:nvPr/>
        </p:nvSpPr>
        <p:spPr>
          <a:xfrm>
            <a:off x="3929066" y="3500430"/>
            <a:ext cx="2714644" cy="600164"/>
          </a:xfrm>
          <a:prstGeom prst="rect">
            <a:avLst/>
          </a:prstGeom>
          <a:noFill/>
          <a:ln w="28575">
            <a:solidFill>
              <a:schemeClr val="accent5">
                <a:lumMod val="75000"/>
              </a:schemeClr>
            </a:solidFill>
          </a:ln>
        </p:spPr>
        <p:txBody>
          <a:bodyPr wrap="square" rtlCol="0">
            <a:spAutoFit/>
          </a:bodyPr>
          <a:lstStyle/>
          <a:p>
            <a:pPr marL="342900" indent="-342900" algn="just"/>
            <a:r>
              <a:rPr lang="en-US" sz="1100" dirty="0">
                <a:latin typeface="Tahoma" pitchFamily="34" charset="0"/>
                <a:ea typeface="Tahoma" pitchFamily="34" charset="0"/>
                <a:cs typeface="Tahoma" pitchFamily="34" charset="0"/>
              </a:rPr>
              <a:t>     Imagine that you are doing a project </a:t>
            </a:r>
          </a:p>
          <a:p>
            <a:pPr marL="342900" indent="-342900" algn="just"/>
            <a:r>
              <a:rPr lang="en-US" sz="1100" dirty="0">
                <a:latin typeface="Tahoma" pitchFamily="34" charset="0"/>
                <a:ea typeface="Tahoma" pitchFamily="34" charset="0"/>
                <a:cs typeface="Tahoma" pitchFamily="34" charset="0"/>
              </a:rPr>
              <a:t>on </a:t>
            </a:r>
            <a:r>
              <a:rPr lang="en-US" sz="1100" b="1" dirty="0">
                <a:latin typeface="Tahoma" pitchFamily="34" charset="0"/>
                <a:ea typeface="Tahoma" pitchFamily="34" charset="0"/>
                <a:cs typeface="Tahoma" pitchFamily="34" charset="0"/>
              </a:rPr>
              <a:t>what TV </a:t>
            </a:r>
            <a:r>
              <a:rPr lang="en-US" sz="1100" b="1" dirty="0" err="1">
                <a:latin typeface="Tahoma" pitchFamily="34" charset="0"/>
                <a:ea typeface="Tahoma" pitchFamily="34" charset="0"/>
                <a:cs typeface="Tahoma" pitchFamily="34" charset="0"/>
              </a:rPr>
              <a:t>programmes</a:t>
            </a:r>
            <a:r>
              <a:rPr lang="en-US" sz="1100" b="1" dirty="0">
                <a:latin typeface="Tahoma" pitchFamily="34" charset="0"/>
                <a:ea typeface="Tahoma" pitchFamily="34" charset="0"/>
                <a:cs typeface="Tahoma" pitchFamily="34" charset="0"/>
              </a:rPr>
              <a:t> </a:t>
            </a:r>
            <a:r>
              <a:rPr lang="en-US" sz="1100" b="1" dirty="0" err="1">
                <a:latin typeface="Tahoma" pitchFamily="34" charset="0"/>
                <a:ea typeface="Tahoma" pitchFamily="34" charset="0"/>
                <a:cs typeface="Tahoma" pitchFamily="34" charset="0"/>
              </a:rPr>
              <a:t>Zetland</a:t>
            </a:r>
            <a:r>
              <a:rPr lang="en-US" sz="1100" b="1" dirty="0">
                <a:latin typeface="Tahoma" pitchFamily="34" charset="0"/>
                <a:ea typeface="Tahoma" pitchFamily="34" charset="0"/>
                <a:cs typeface="Tahoma" pitchFamily="34" charset="0"/>
              </a:rPr>
              <a:t> </a:t>
            </a:r>
          </a:p>
          <a:p>
            <a:pPr marL="342900" indent="-342900" algn="just"/>
            <a:r>
              <a:rPr lang="en-US" sz="1100" b="1" dirty="0">
                <a:latin typeface="Tahoma" pitchFamily="34" charset="0"/>
                <a:ea typeface="Tahoma" pitchFamily="34" charset="0"/>
                <a:cs typeface="Tahoma" pitchFamily="34" charset="0"/>
              </a:rPr>
              <a:t>people prefer watching</a:t>
            </a:r>
            <a:r>
              <a:rPr lang="en-US" sz="1100" dirty="0">
                <a:latin typeface="Tahoma" pitchFamily="34" charset="0"/>
                <a:ea typeface="Tahoma" pitchFamily="34" charset="0"/>
                <a:cs typeface="Tahoma" pitchFamily="34" charset="0"/>
              </a:rPr>
              <a:t>. </a:t>
            </a:r>
          </a:p>
        </p:txBody>
      </p:sp>
      <p:graphicFrame>
        <p:nvGraphicFramePr>
          <p:cNvPr id="23" name="Таблица 22"/>
          <p:cNvGraphicFramePr>
            <a:graphicFrameLocks noGrp="1"/>
          </p:cNvGraphicFramePr>
          <p:nvPr>
            <p:extLst/>
          </p:nvPr>
        </p:nvGraphicFramePr>
        <p:xfrm>
          <a:off x="3929066" y="1142976"/>
          <a:ext cx="2714644" cy="2286016"/>
        </p:xfrm>
        <a:graphic>
          <a:graphicData uri="http://schemas.openxmlformats.org/drawingml/2006/table">
            <a:tbl>
              <a:tblPr firstRow="1" bandRow="1">
                <a:tableStyleId>{5C22544A-7EE6-4342-B048-85BDC9FD1C3A}</a:tableStyleId>
              </a:tblPr>
              <a:tblGrid>
                <a:gridCol w="2714644">
                  <a:extLst>
                    <a:ext uri="{9D8B030D-6E8A-4147-A177-3AD203B41FA5}">
                      <a16:colId xmlns:a16="http://schemas.microsoft.com/office/drawing/2014/main" xmlns="" val="20000"/>
                    </a:ext>
                  </a:extLst>
                </a:gridCol>
              </a:tblGrid>
              <a:tr h="378240">
                <a:tc>
                  <a:txBody>
                    <a:bodyPr/>
                    <a:lstStyle/>
                    <a:p>
                      <a:pPr algn="ctr"/>
                      <a:r>
                        <a:rPr lang="en-US" sz="1100" dirty="0">
                          <a:solidFill>
                            <a:schemeClr val="tx1"/>
                          </a:solidFill>
                          <a:latin typeface="Tahoma" pitchFamily="34" charset="0"/>
                          <a:ea typeface="Tahoma" pitchFamily="34" charset="0"/>
                          <a:cs typeface="Tahoma" pitchFamily="34" charset="0"/>
                        </a:rPr>
                        <a:t>The survey question: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907776">
                <a:tc>
                  <a:txBody>
                    <a:bodyPr/>
                    <a:lstStyle/>
                    <a:p>
                      <a:endParaRPr lang="en-US" dirty="0"/>
                    </a:p>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bl>
          </a:graphicData>
        </a:graphic>
      </p:graphicFrame>
      <p:sp>
        <p:nvSpPr>
          <p:cNvPr id="25" name="TextBox 24"/>
          <p:cNvSpPr txBox="1"/>
          <p:nvPr/>
        </p:nvSpPr>
        <p:spPr>
          <a:xfrm>
            <a:off x="3767135" y="1305770"/>
            <a:ext cx="3071834" cy="253916"/>
          </a:xfrm>
          <a:prstGeom prst="rect">
            <a:avLst/>
          </a:prstGeom>
          <a:noFill/>
        </p:spPr>
        <p:txBody>
          <a:bodyPr wrap="square" rtlCol="0">
            <a:spAutoFit/>
          </a:bodyPr>
          <a:lstStyle/>
          <a:p>
            <a:r>
              <a:rPr lang="en-US" sz="1050" b="1" dirty="0">
                <a:latin typeface="Tahoma" pitchFamily="34" charset="0"/>
                <a:ea typeface="Tahoma" pitchFamily="34" charset="0"/>
                <a:cs typeface="Tahoma" pitchFamily="34" charset="0"/>
              </a:rPr>
              <a:t>   What do you give others for Christmas?</a:t>
            </a:r>
            <a:endParaRPr lang="ru-RU" dirty="0"/>
          </a:p>
        </p:txBody>
      </p:sp>
      <p:pic>
        <p:nvPicPr>
          <p:cNvPr id="2053" name="Picture 5" descr="C:\Users\marin\Downloads\Рисунок2b.png"/>
          <p:cNvPicPr>
            <a:picLocks noChangeAspect="1" noChangeArrowheads="1"/>
          </p:cNvPicPr>
          <p:nvPr/>
        </p:nvPicPr>
        <p:blipFill>
          <a:blip r:embed="rId3" cstate="print"/>
          <a:srcRect/>
          <a:stretch>
            <a:fillRect/>
          </a:stretch>
        </p:blipFill>
        <p:spPr bwMode="auto">
          <a:xfrm>
            <a:off x="4429131" y="1571604"/>
            <a:ext cx="1854689" cy="1872372"/>
          </a:xfrm>
          <a:prstGeom prst="rect">
            <a:avLst/>
          </a:prstGeom>
          <a:noFill/>
        </p:spPr>
      </p:pic>
      <p:graphicFrame>
        <p:nvGraphicFramePr>
          <p:cNvPr id="29" name="Таблица 28"/>
          <p:cNvGraphicFramePr>
            <a:graphicFrameLocks noGrp="1"/>
          </p:cNvGraphicFramePr>
          <p:nvPr>
            <p:extLst/>
          </p:nvPr>
        </p:nvGraphicFramePr>
        <p:xfrm>
          <a:off x="3929066" y="4143372"/>
          <a:ext cx="2714644" cy="1785950"/>
        </p:xfrm>
        <a:graphic>
          <a:graphicData uri="http://schemas.openxmlformats.org/drawingml/2006/table">
            <a:tbl>
              <a:tblPr firstRow="1" bandRow="1">
                <a:tableStyleId>{5C22544A-7EE6-4342-B048-85BDC9FD1C3A}</a:tableStyleId>
              </a:tblPr>
              <a:tblGrid>
                <a:gridCol w="2714644">
                  <a:extLst>
                    <a:ext uri="{9D8B030D-6E8A-4147-A177-3AD203B41FA5}">
                      <a16:colId xmlns:a16="http://schemas.microsoft.com/office/drawing/2014/main" xmlns="" val="20000"/>
                    </a:ext>
                  </a:extLst>
                </a:gridCol>
              </a:tblGrid>
              <a:tr h="378449">
                <a:tc>
                  <a:txBody>
                    <a:bodyPr/>
                    <a:lstStyle/>
                    <a:p>
                      <a:pPr algn="ctr"/>
                      <a:r>
                        <a:rPr lang="en-US" sz="1100" dirty="0">
                          <a:solidFill>
                            <a:schemeClr val="tx1"/>
                          </a:solidFill>
                          <a:latin typeface="Tahoma" pitchFamily="34" charset="0"/>
                          <a:ea typeface="Tahoma" pitchFamily="34" charset="0"/>
                          <a:cs typeface="Tahoma" pitchFamily="34" charset="0"/>
                        </a:rPr>
                        <a:t>The survey question: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407501">
                <a:tc>
                  <a:txBody>
                    <a:bodyPr/>
                    <a:lstStyle/>
                    <a:p>
                      <a:endParaRPr lang="en-US" dirty="0"/>
                    </a:p>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bl>
          </a:graphicData>
        </a:graphic>
      </p:graphicFrame>
      <p:pic>
        <p:nvPicPr>
          <p:cNvPr id="1027" name="Picture 3" descr="C:\Users\marin\Downloads\Рисунок4.png"/>
          <p:cNvPicPr>
            <a:picLocks noChangeAspect="1" noChangeArrowheads="1"/>
          </p:cNvPicPr>
          <p:nvPr/>
        </p:nvPicPr>
        <p:blipFill>
          <a:blip r:embed="rId4"/>
          <a:srcRect t="9483" r="7615" b="11233"/>
          <a:stretch>
            <a:fillRect/>
          </a:stretch>
        </p:blipFill>
        <p:spPr bwMode="auto">
          <a:xfrm>
            <a:off x="4071942" y="4555891"/>
            <a:ext cx="2286016" cy="1400759"/>
          </a:xfrm>
          <a:prstGeom prst="rect">
            <a:avLst/>
          </a:prstGeom>
          <a:noFill/>
          <a:ln>
            <a:noFill/>
          </a:ln>
        </p:spPr>
      </p:pic>
      <p:sp>
        <p:nvSpPr>
          <p:cNvPr id="30" name="TextBox 29"/>
          <p:cNvSpPr txBox="1"/>
          <p:nvPr/>
        </p:nvSpPr>
        <p:spPr>
          <a:xfrm>
            <a:off x="3786166" y="4309013"/>
            <a:ext cx="3071834" cy="253916"/>
          </a:xfrm>
          <a:prstGeom prst="rect">
            <a:avLst/>
          </a:prstGeom>
          <a:noFill/>
        </p:spPr>
        <p:txBody>
          <a:bodyPr wrap="square" rtlCol="0">
            <a:spAutoFit/>
          </a:bodyPr>
          <a:lstStyle/>
          <a:p>
            <a:r>
              <a:rPr lang="en-US" sz="1050" b="1" dirty="0">
                <a:latin typeface="Tahoma" pitchFamily="34" charset="0"/>
                <a:ea typeface="Tahoma" pitchFamily="34" charset="0"/>
                <a:cs typeface="Tahoma" pitchFamily="34" charset="0"/>
              </a:rPr>
              <a:t>       What do you like to watch on TV?</a:t>
            </a:r>
            <a:endParaRPr lang="ru-RU" dirty="0"/>
          </a:p>
        </p:txBody>
      </p:sp>
      <p:graphicFrame>
        <p:nvGraphicFramePr>
          <p:cNvPr id="16" name="Таблица 15"/>
          <p:cNvGraphicFramePr>
            <a:graphicFrameLocks noGrp="1"/>
          </p:cNvGraphicFramePr>
          <p:nvPr>
            <p:extLst/>
          </p:nvPr>
        </p:nvGraphicFramePr>
        <p:xfrm>
          <a:off x="3929066" y="6643702"/>
          <a:ext cx="2714628" cy="2080260"/>
        </p:xfrm>
        <a:graphic>
          <a:graphicData uri="http://schemas.openxmlformats.org/drawingml/2006/table">
            <a:tbl>
              <a:tblPr firstRow="1" bandRow="1">
                <a:tableStyleId>{5C22544A-7EE6-4342-B048-85BDC9FD1C3A}</a:tableStyleId>
              </a:tblPr>
              <a:tblGrid>
                <a:gridCol w="1206509">
                  <a:extLst>
                    <a:ext uri="{9D8B030D-6E8A-4147-A177-3AD203B41FA5}">
                      <a16:colId xmlns:a16="http://schemas.microsoft.com/office/drawing/2014/main" xmlns="" val="20000"/>
                    </a:ext>
                  </a:extLst>
                </a:gridCol>
                <a:gridCol w="1508119">
                  <a:extLst>
                    <a:ext uri="{9D8B030D-6E8A-4147-A177-3AD203B41FA5}">
                      <a16:colId xmlns:a16="http://schemas.microsoft.com/office/drawing/2014/main" xmlns="" val="20001"/>
                    </a:ext>
                  </a:extLst>
                </a:gridCol>
              </a:tblGrid>
              <a:tr h="357190">
                <a:tc gridSpan="2">
                  <a:txBody>
                    <a:bodyPr/>
                    <a:lstStyle/>
                    <a:p>
                      <a:pPr algn="ctr"/>
                      <a:r>
                        <a:rPr lang="en-US" sz="1050" dirty="0">
                          <a:solidFill>
                            <a:schemeClr val="tx1"/>
                          </a:solidFill>
                          <a:latin typeface="Tahoma" pitchFamily="34" charset="0"/>
                          <a:ea typeface="Tahoma" pitchFamily="34" charset="0"/>
                          <a:cs typeface="Tahoma" pitchFamily="34" charset="0"/>
                        </a:rPr>
                        <a:t>The survey question:</a:t>
                      </a:r>
                    </a:p>
                    <a:p>
                      <a:pPr algn="ctr"/>
                      <a:r>
                        <a:rPr lang="en-US" sz="1050" b="1" dirty="0">
                          <a:solidFill>
                            <a:schemeClr val="tx1"/>
                          </a:solidFill>
                          <a:latin typeface="Tahoma" pitchFamily="34" charset="0"/>
                          <a:ea typeface="Tahoma" pitchFamily="34" charset="0"/>
                          <a:cs typeface="Tahoma" pitchFamily="34" charset="0"/>
                        </a:rPr>
                        <a:t> How do you prepare for exams?</a:t>
                      </a:r>
                      <a:endParaRPr lang="ru-RU" sz="105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ru-RU" sz="105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357190">
                <a:tc>
                  <a:txBody>
                    <a:bodyPr/>
                    <a:lstStyle/>
                    <a:p>
                      <a:pPr algn="ctr"/>
                      <a:r>
                        <a:rPr lang="en-US" sz="1050" b="1" dirty="0">
                          <a:solidFill>
                            <a:schemeClr val="tx1"/>
                          </a:solidFill>
                          <a:latin typeface="Tahoma" pitchFamily="34" charset="0"/>
                          <a:ea typeface="Tahoma" pitchFamily="34" charset="0"/>
                          <a:cs typeface="Tahoma" pitchFamily="34" charset="0"/>
                        </a:rPr>
                        <a:t>Ways</a:t>
                      </a:r>
                      <a:endParaRPr lang="ru-RU" sz="1050" b="1"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1" dirty="0">
                          <a:solidFill>
                            <a:schemeClr val="tx1"/>
                          </a:solidFill>
                          <a:latin typeface="Tahoma" pitchFamily="34" charset="0"/>
                          <a:ea typeface="Tahoma" pitchFamily="34" charset="0"/>
                          <a:cs typeface="Tahoma" pitchFamily="34" charset="0"/>
                        </a:rPr>
                        <a:t>Number of respondents (%)</a:t>
                      </a:r>
                      <a:endParaRPr lang="ru-RU" sz="1050" b="1"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31462">
                <a:tc>
                  <a:txBody>
                    <a:bodyPr/>
                    <a:lstStyle/>
                    <a:p>
                      <a:pPr algn="ctr"/>
                      <a:r>
                        <a:rPr lang="en-US" sz="1050" dirty="0">
                          <a:latin typeface="Tahoma" pitchFamily="34" charset="0"/>
                          <a:ea typeface="Tahoma" pitchFamily="34" charset="0"/>
                          <a:cs typeface="Tahoma" pitchFamily="34" charset="0"/>
                        </a:rPr>
                        <a:t>With a tutor</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a:latin typeface="Tahoma" pitchFamily="34" charset="0"/>
                          <a:ea typeface="Tahoma" pitchFamily="34" charset="0"/>
                          <a:cs typeface="Tahoma" pitchFamily="34" charset="0"/>
                        </a:rPr>
                        <a:t>46</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194316">
                <a:tc>
                  <a:txBody>
                    <a:bodyPr/>
                    <a:lstStyle/>
                    <a:p>
                      <a:pPr algn="ctr"/>
                      <a:r>
                        <a:rPr lang="en-US" sz="1050" dirty="0">
                          <a:latin typeface="Tahoma" pitchFamily="34" charset="0"/>
                          <a:ea typeface="Tahoma" pitchFamily="34" charset="0"/>
                          <a:cs typeface="Tahoma" pitchFamily="34" charset="0"/>
                        </a:rPr>
                        <a:t>Use</a:t>
                      </a:r>
                      <a:r>
                        <a:rPr lang="en-US" sz="1050" baseline="0" dirty="0">
                          <a:latin typeface="Tahoma" pitchFamily="34" charset="0"/>
                          <a:ea typeface="Tahoma" pitchFamily="34" charset="0"/>
                          <a:cs typeface="Tahoma" pitchFamily="34" charset="0"/>
                        </a:rPr>
                        <a:t> notes</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a:latin typeface="Tahoma" pitchFamily="34" charset="0"/>
                          <a:ea typeface="Tahoma" pitchFamily="34" charset="0"/>
                          <a:cs typeface="Tahoma" pitchFamily="34" charset="0"/>
                        </a:rPr>
                        <a:t>30</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228608">
                <a:tc>
                  <a:txBody>
                    <a:bodyPr/>
                    <a:lstStyle/>
                    <a:p>
                      <a:pPr algn="ctr"/>
                      <a:r>
                        <a:rPr lang="en-US" sz="1050" dirty="0">
                          <a:latin typeface="Tahoma" pitchFamily="34" charset="0"/>
                          <a:ea typeface="Tahoma" pitchFamily="34" charset="0"/>
                          <a:cs typeface="Tahoma" pitchFamily="34" charset="0"/>
                        </a:rPr>
                        <a:t>Use the Internet</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a:latin typeface="Tahoma" pitchFamily="34" charset="0"/>
                          <a:ea typeface="Tahoma" pitchFamily="34" charset="0"/>
                          <a:cs typeface="Tahoma" pitchFamily="34" charset="0"/>
                        </a:rPr>
                        <a:t>14</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234312">
                <a:tc>
                  <a:txBody>
                    <a:bodyPr/>
                    <a:lstStyle/>
                    <a:p>
                      <a:pPr algn="ct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a:latin typeface="Tahoma" pitchFamily="34" charset="0"/>
                          <a:ea typeface="Tahoma" pitchFamily="34" charset="0"/>
                          <a:cs typeface="Tahoma" pitchFamily="34" charset="0"/>
                        </a:rPr>
                        <a:t>6</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r h="137172">
                <a:tc>
                  <a:txBody>
                    <a:bodyPr/>
                    <a:lstStyle/>
                    <a:p>
                      <a:pPr algn="ctr"/>
                      <a:r>
                        <a:rPr lang="en-US" sz="1050" dirty="0">
                          <a:latin typeface="Tahoma" pitchFamily="34" charset="0"/>
                          <a:ea typeface="Tahoma" pitchFamily="34" charset="0"/>
                          <a:cs typeface="Tahoma" pitchFamily="34" charset="0"/>
                        </a:rPr>
                        <a:t>With classmates</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50" dirty="0">
                          <a:latin typeface="Tahoma" pitchFamily="34" charset="0"/>
                          <a:ea typeface="Tahoma" pitchFamily="34" charset="0"/>
                          <a:cs typeface="Tahoma" pitchFamily="34" charset="0"/>
                        </a:rPr>
                        <a:t>4</a:t>
                      </a:r>
                      <a:endParaRPr lang="ru-RU" sz="105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bl>
          </a:graphicData>
        </a:graphic>
      </p:graphicFrame>
      <p:sp>
        <p:nvSpPr>
          <p:cNvPr id="32" name="TextBox 31"/>
          <p:cNvSpPr txBox="1"/>
          <p:nvPr/>
        </p:nvSpPr>
        <p:spPr>
          <a:xfrm>
            <a:off x="3857628" y="8215338"/>
            <a:ext cx="1357322" cy="253916"/>
          </a:xfrm>
          <a:prstGeom prst="rect">
            <a:avLst/>
          </a:prstGeom>
          <a:noFill/>
        </p:spPr>
        <p:txBody>
          <a:bodyPr wrap="square" rtlCol="0">
            <a:spAutoFit/>
          </a:bodyPr>
          <a:lstStyle/>
          <a:p>
            <a:r>
              <a:rPr lang="en-US" sz="1050" dirty="0">
                <a:latin typeface="Tahoma" pitchFamily="34" charset="0"/>
                <a:ea typeface="Tahoma" pitchFamily="34" charset="0"/>
                <a:cs typeface="Tahoma" pitchFamily="34" charset="0"/>
              </a:rPr>
              <a:t> Make cheat papers</a:t>
            </a:r>
            <a:endParaRPr lang="ru-RU" sz="1050" dirty="0">
              <a:latin typeface="Tahoma" pitchFamily="34" charset="0"/>
              <a:ea typeface="Tahoma" pitchFamily="34" charset="0"/>
              <a:cs typeface="Tahoma" pitchFamily="34" charset="0"/>
            </a:endParaRPr>
          </a:p>
        </p:txBody>
      </p:sp>
      <p:sp>
        <p:nvSpPr>
          <p:cNvPr id="31" name="TextBox 30"/>
          <p:cNvSpPr txBox="1"/>
          <p:nvPr/>
        </p:nvSpPr>
        <p:spPr>
          <a:xfrm>
            <a:off x="214290" y="1285852"/>
            <a:ext cx="3643338" cy="461665"/>
          </a:xfrm>
          <a:prstGeom prst="rect">
            <a:avLst/>
          </a:prstGeom>
          <a:noFill/>
          <a:ln w="19050">
            <a:solidFill>
              <a:schemeClr val="accent5">
                <a:lumMod val="75000"/>
              </a:schemeClr>
            </a:solidFill>
            <a:prstDash val="sysDot"/>
          </a:ln>
        </p:spPr>
        <p:txBody>
          <a:bodyPr wrap="square" rtlCol="0">
            <a:spAutoFit/>
          </a:bodyPr>
          <a:lstStyle/>
          <a:p>
            <a:pPr algn="ctr"/>
            <a:r>
              <a:rPr lang="en-US" sz="1200" b="1" dirty="0">
                <a:latin typeface="Tahoma" pitchFamily="34" charset="0"/>
                <a:ea typeface="Tahoma" pitchFamily="34" charset="0"/>
                <a:cs typeface="Tahoma" pitchFamily="34" charset="0"/>
              </a:rPr>
              <a:t>- make 1-2 comparisons where relevant and give your comments</a:t>
            </a:r>
            <a:endParaRPr lang="ru-RU" sz="1200" b="1" dirty="0">
              <a:latin typeface="Tahoma" pitchFamily="34" charset="0"/>
              <a:ea typeface="Tahoma" pitchFamily="34" charset="0"/>
              <a:cs typeface="Tahoma" pitchFamily="34" charset="0"/>
            </a:endParaRPr>
          </a:p>
        </p:txBody>
      </p:sp>
      <p:sp>
        <p:nvSpPr>
          <p:cNvPr id="33" name="TextBox 32"/>
          <p:cNvSpPr txBox="1"/>
          <p:nvPr/>
        </p:nvSpPr>
        <p:spPr>
          <a:xfrm>
            <a:off x="214290" y="1857356"/>
            <a:ext cx="3714776" cy="1384995"/>
          </a:xfrm>
          <a:prstGeom prst="rect">
            <a:avLst/>
          </a:prstGeom>
          <a:noFill/>
        </p:spPr>
        <p:txBody>
          <a:bodyPr wrap="square" rtlCol="0">
            <a:spAutoFit/>
          </a:bodyPr>
          <a:lstStyle/>
          <a:p>
            <a:pPr algn="just"/>
            <a:r>
              <a:rPr lang="en-US" sz="1200" b="1" dirty="0">
                <a:latin typeface="Tahoma" pitchFamily="34" charset="0"/>
                <a:ea typeface="Tahoma" pitchFamily="34" charset="0"/>
                <a:cs typeface="Tahoma" pitchFamily="34" charset="0"/>
              </a:rPr>
              <a:t>e.g.</a:t>
            </a:r>
            <a:r>
              <a:rPr lang="en-US" sz="1200" dirty="0">
                <a:latin typeface="Tahoma" pitchFamily="34" charset="0"/>
                <a:ea typeface="Tahoma" pitchFamily="34" charset="0"/>
                <a:cs typeface="Tahoma" pitchFamily="34" charset="0"/>
              </a:rPr>
              <a:t> </a:t>
            </a:r>
            <a:r>
              <a:rPr lang="en-US" sz="1200" dirty="0" err="1">
                <a:latin typeface="Tahoma" pitchFamily="34" charset="0"/>
                <a:ea typeface="Tahoma" pitchFamily="34" charset="0"/>
                <a:cs typeface="Tahoma" pitchFamily="34" charset="0"/>
              </a:rPr>
              <a:t>Analysing</a:t>
            </a:r>
            <a:r>
              <a:rPr lang="en-US" sz="1200" dirty="0">
                <a:latin typeface="Tahoma" pitchFamily="34" charset="0"/>
                <a:ea typeface="Tahoma" pitchFamily="34" charset="0"/>
                <a:cs typeface="Tahoma" pitchFamily="34" charset="0"/>
              </a:rPr>
              <a:t> the data, </a:t>
            </a:r>
            <a:r>
              <a:rPr lang="en-US" sz="1200" u="sng" dirty="0">
                <a:latin typeface="Tahoma" pitchFamily="34" charset="0"/>
                <a:ea typeface="Tahoma" pitchFamily="34" charset="0"/>
                <a:cs typeface="Tahoma" pitchFamily="34" charset="0"/>
              </a:rPr>
              <a:t>doing sports</a:t>
            </a:r>
            <a:r>
              <a:rPr lang="en-US" sz="1200" dirty="0">
                <a:latin typeface="Tahoma" pitchFamily="34" charset="0"/>
                <a:ea typeface="Tahoma" pitchFamily="34" charset="0"/>
                <a:cs typeface="Tahoma" pitchFamily="34" charset="0"/>
              </a:rPr>
              <a:t> appears to be the most prevalent of all responses since </a:t>
            </a:r>
            <a:r>
              <a:rPr lang="en-US" sz="1200" u="sng" dirty="0">
                <a:latin typeface="Tahoma" pitchFamily="34" charset="0"/>
                <a:ea typeface="Tahoma" pitchFamily="34" charset="0"/>
                <a:cs typeface="Tahoma" pitchFamily="34" charset="0"/>
              </a:rPr>
              <a:t>more than</a:t>
            </a:r>
            <a:r>
              <a:rPr lang="en-US" sz="1200" dirty="0">
                <a:latin typeface="Tahoma" pitchFamily="34" charset="0"/>
                <a:ea typeface="Tahoma" pitchFamily="34" charset="0"/>
                <a:cs typeface="Tahoma" pitchFamily="34" charset="0"/>
              </a:rPr>
              <a:t>    </a:t>
            </a:r>
            <a:r>
              <a:rPr lang="en-US" sz="1200" u="sng" dirty="0">
                <a:latin typeface="Tahoma" pitchFamily="34" charset="0"/>
                <a:ea typeface="Tahoma" pitchFamily="34" charset="0"/>
                <a:cs typeface="Tahoma" pitchFamily="34" charset="0"/>
              </a:rPr>
              <a:t>a third </a:t>
            </a:r>
            <a:r>
              <a:rPr lang="en-US" sz="1200" dirty="0">
                <a:latin typeface="Tahoma" pitchFamily="34" charset="0"/>
                <a:ea typeface="Tahoma" pitchFamily="34" charset="0"/>
                <a:cs typeface="Tahoma" pitchFamily="34" charset="0"/>
              </a:rPr>
              <a:t>of those interviewed opts for it as a common </a:t>
            </a:r>
            <a:r>
              <a:rPr lang="en-US" sz="1200" u="sng" dirty="0">
                <a:latin typeface="Tahoma" pitchFamily="34" charset="0"/>
                <a:ea typeface="Tahoma" pitchFamily="34" charset="0"/>
                <a:cs typeface="Tahoma" pitchFamily="34" charset="0"/>
              </a:rPr>
              <a:t>activity</a:t>
            </a:r>
            <a:r>
              <a:rPr lang="en-US" sz="1200" dirty="0">
                <a:latin typeface="Tahoma" pitchFamily="34" charset="0"/>
                <a:ea typeface="Tahoma" pitchFamily="34" charset="0"/>
                <a:cs typeface="Tahoma" pitchFamily="34" charset="0"/>
              </a:rPr>
              <a:t>. By contrast, </a:t>
            </a:r>
            <a:r>
              <a:rPr lang="en-US" sz="1200" u="sng" dirty="0">
                <a:latin typeface="Tahoma" pitchFamily="34" charset="0"/>
                <a:ea typeface="Tahoma" pitchFamily="34" charset="0"/>
                <a:cs typeface="Tahoma" pitchFamily="34" charset="0"/>
              </a:rPr>
              <a:t>walking</a:t>
            </a:r>
            <a:r>
              <a:rPr lang="en-US" sz="1200" i="1"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is selected by nearly </a:t>
            </a:r>
            <a:r>
              <a:rPr lang="en-US" sz="1200" u="sng" dirty="0">
                <a:latin typeface="Tahoma" pitchFamily="34" charset="0"/>
                <a:ea typeface="Tahoma" pitchFamily="34" charset="0"/>
                <a:cs typeface="Tahoma" pitchFamily="34" charset="0"/>
              </a:rPr>
              <a:t>seven</a:t>
            </a:r>
            <a:r>
              <a:rPr lang="en-US" sz="1200" dirty="0">
                <a:latin typeface="Tahoma" pitchFamily="34" charset="0"/>
                <a:ea typeface="Tahoma" pitchFamily="34" charset="0"/>
                <a:cs typeface="Tahoma" pitchFamily="34" charset="0"/>
              </a:rPr>
              <a:t> times less respondents. I suppose, </a:t>
            </a:r>
            <a:r>
              <a:rPr lang="en-US" sz="1200" dirty="0">
                <a:latin typeface="Arial" pitchFamily="34" charset="0"/>
                <a:ea typeface="Tahoma" pitchFamily="34" charset="0"/>
                <a:cs typeface="Arial" pitchFamily="34" charset="0"/>
              </a:rPr>
              <a:t>people in </a:t>
            </a:r>
            <a:r>
              <a:rPr lang="en-US" sz="1200" dirty="0" err="1">
                <a:latin typeface="Arial" pitchFamily="34" charset="0"/>
                <a:ea typeface="Tahoma" pitchFamily="34" charset="0"/>
                <a:cs typeface="Arial" pitchFamily="34" charset="0"/>
              </a:rPr>
              <a:t>Zetland</a:t>
            </a:r>
            <a:r>
              <a:rPr lang="en-US" sz="1200" dirty="0">
                <a:latin typeface="Arial" pitchFamily="34" charset="0"/>
                <a:ea typeface="Tahoma" pitchFamily="34" charset="0"/>
                <a:cs typeface="Arial" pitchFamily="34" charset="0"/>
              </a:rPr>
              <a:t> consider </a:t>
            </a:r>
            <a:r>
              <a:rPr lang="en-US" sz="1200" u="sng" dirty="0">
                <a:latin typeface="Arial" pitchFamily="34" charset="0"/>
                <a:ea typeface="Tahoma" pitchFamily="34" charset="0"/>
                <a:cs typeface="Arial" pitchFamily="34" charset="0"/>
              </a:rPr>
              <a:t>active trainings</a:t>
            </a:r>
            <a:r>
              <a:rPr lang="en-US" sz="1200" dirty="0">
                <a:latin typeface="Arial" pitchFamily="34" charset="0"/>
                <a:ea typeface="Tahoma" pitchFamily="34" charset="0"/>
                <a:cs typeface="Arial" pitchFamily="34" charset="0"/>
              </a:rPr>
              <a:t> to be a more </a:t>
            </a:r>
            <a:r>
              <a:rPr lang="en-US" sz="1200" spc="-30" dirty="0">
                <a:latin typeface="Arial" pitchFamily="34" charset="0"/>
                <a:ea typeface="Tahoma" pitchFamily="34" charset="0"/>
                <a:cs typeface="Arial" pitchFamily="34" charset="0"/>
              </a:rPr>
              <a:t>effective way to keep fit than more relaxed movements. </a:t>
            </a:r>
            <a:r>
              <a:rPr lang="en-US" sz="1200" spc="-30" dirty="0">
                <a:latin typeface="Tahoma" pitchFamily="34" charset="0"/>
                <a:ea typeface="Tahoma" pitchFamily="34" charset="0"/>
                <a:cs typeface="Tahoma" pitchFamily="34" charset="0"/>
              </a:rPr>
              <a:t> </a:t>
            </a:r>
          </a:p>
        </p:txBody>
      </p:sp>
      <p:sp>
        <p:nvSpPr>
          <p:cNvPr id="34" name="TextBox 33"/>
          <p:cNvSpPr txBox="1"/>
          <p:nvPr/>
        </p:nvSpPr>
        <p:spPr>
          <a:xfrm>
            <a:off x="214290" y="3214678"/>
            <a:ext cx="3714776" cy="5078313"/>
          </a:xfrm>
          <a:prstGeom prst="rect">
            <a:avLst/>
          </a:prstGeom>
          <a:noFill/>
        </p:spPr>
        <p:txBody>
          <a:bodyPr wrap="square" rtlCol="0">
            <a:spAutoFit/>
          </a:bodyPr>
          <a:lstStyle/>
          <a:p>
            <a:pPr marL="228600" indent="-228600">
              <a:buAutoNum type="arabicPeriod"/>
            </a:pPr>
            <a:r>
              <a:rPr lang="en-US" sz="1200" dirty="0">
                <a:latin typeface="Tahoma" pitchFamily="34" charset="0"/>
                <a:ea typeface="Tahoma" pitchFamily="34" charset="0"/>
                <a:cs typeface="Tahoma" pitchFamily="34" charset="0"/>
              </a:rPr>
              <a:t>________________________________________ ________________________________________ ________________________________________ ________________________________________ ________________________________________________________________________________________________________________________________________________________________________________________________________</a:t>
            </a:r>
          </a:p>
          <a:p>
            <a:pPr marL="228600" indent="-228600">
              <a:buAutoNum type="arabicPeriod"/>
            </a:pPr>
            <a:r>
              <a:rPr lang="en-US" sz="1200" dirty="0">
                <a:latin typeface="Tahoma" pitchFamily="34" charset="0"/>
                <a:ea typeface="Tahoma" pitchFamily="34" charset="0"/>
                <a:cs typeface="Tahoma" pitchFamily="34" charset="0"/>
              </a:rPr>
              <a:t>________________________________________ ________________________________________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 </a:t>
            </a:r>
          </a:p>
          <a:p>
            <a:pPr marL="228600" indent="-228600">
              <a:buAutoNum type="arabicPeriod"/>
            </a:pPr>
            <a:r>
              <a:rPr lang="en-US" sz="1200" dirty="0">
                <a:latin typeface="Tahoma" pitchFamily="34" charset="0"/>
                <a:ea typeface="Tahoma" pitchFamily="34" charset="0"/>
                <a:cs typeface="Tahoma" pitchFamily="34" charset="0"/>
              </a:rPr>
              <a:t>________________________________________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36" name="TextBox 35"/>
          <p:cNvSpPr txBox="1"/>
          <p:nvPr/>
        </p:nvSpPr>
        <p:spPr>
          <a:xfrm>
            <a:off x="214290" y="500034"/>
            <a:ext cx="3571900" cy="461665"/>
          </a:xfrm>
          <a:prstGeom prst="rect">
            <a:avLst/>
          </a:prstGeom>
          <a:noFill/>
        </p:spPr>
        <p:txBody>
          <a:bodyPr wrap="square" rtlCol="0">
            <a:spAutoFit/>
          </a:bodyPr>
          <a:lstStyle/>
          <a:p>
            <a:pPr marL="342900" indent="-342900" algn="just">
              <a:spcAft>
                <a:spcPts val="600"/>
              </a:spcAft>
            </a:pPr>
            <a:r>
              <a:rPr lang="en-US" sz="1200" b="1" dirty="0" smtClean="0">
                <a:latin typeface="Tahoma" pitchFamily="34" charset="0"/>
                <a:ea typeface="Tahoma" pitchFamily="34" charset="0"/>
                <a:cs typeface="Tahoma" pitchFamily="34" charset="0"/>
              </a:rPr>
              <a:t> 3</a:t>
            </a:r>
            <a:r>
              <a:rPr lang="ru-RU" sz="1200" b="1" dirty="0" smtClean="0">
                <a:latin typeface="Tahoma" pitchFamily="34" charset="0"/>
                <a:ea typeface="Tahoma" pitchFamily="34" charset="0"/>
                <a:cs typeface="Tahoma" pitchFamily="34" charset="0"/>
              </a:rPr>
              <a:t>.</a:t>
            </a:r>
            <a:r>
              <a:rPr lang="en-US" sz="1200" b="1" dirty="0" smtClean="0">
                <a:latin typeface="Tahoma" pitchFamily="34" charset="0"/>
                <a:ea typeface="Tahoma" pitchFamily="34" charset="0"/>
                <a:cs typeface="Tahoma" pitchFamily="34" charset="0"/>
              </a:rPr>
              <a:t> </a:t>
            </a:r>
            <a:r>
              <a:rPr lang="ru-RU" sz="1200" b="1" u="sng" dirty="0">
                <a:latin typeface="Tahoma" pitchFamily="34" charset="0"/>
                <a:ea typeface="Tahoma" pitchFamily="34" charset="0"/>
                <a:cs typeface="Tahoma" pitchFamily="34" charset="0"/>
              </a:rPr>
              <a:t>Сравни данные, представленные в графиках, с помощью образца.</a:t>
            </a:r>
          </a:p>
        </p:txBody>
      </p:sp>
      <p:sp>
        <p:nvSpPr>
          <p:cNvPr id="3" name="Прямоугольный треугольник 2">
            <a:extLst>
              <a:ext uri="{FF2B5EF4-FFF2-40B4-BE49-F238E27FC236}">
                <a16:creationId xmlns:a16="http://schemas.microsoft.com/office/drawing/2014/main" xmlns="" id="{D3C8E68F-2461-83B6-0B77-C01A2F8B9546}"/>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1024389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9F35D134-42CD-06F2-A385-0CFDC9853567}"/>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a:latin typeface="Tahoma" pitchFamily="34" charset="0"/>
                <a:ea typeface="Tahoma" pitchFamily="34" charset="0"/>
                <a:cs typeface="Tahoma" pitchFamily="34" charset="0"/>
              </a:rPr>
              <a:t> </a:t>
            </a:r>
            <a:r>
              <a:rPr lang="ru-RU" sz="140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48" name="TextBox 47"/>
          <p:cNvSpPr txBox="1"/>
          <p:nvPr/>
        </p:nvSpPr>
        <p:spPr>
          <a:xfrm>
            <a:off x="214290" y="428596"/>
            <a:ext cx="6357958" cy="7463582"/>
          </a:xfrm>
          <a:prstGeom prst="rect">
            <a:avLst/>
          </a:prstGeom>
          <a:noFill/>
        </p:spPr>
        <p:txBody>
          <a:bodyPr wrap="square" rtlCol="0">
            <a:spAutoFit/>
          </a:bodyPr>
          <a:lstStyle/>
          <a:p>
            <a:pPr marL="342900" indent="-342900" algn="just"/>
            <a:endParaRPr lang="ru-RU" sz="1200" b="1" dirty="0">
              <a:latin typeface="Tahoma" pitchFamily="34" charset="0"/>
              <a:ea typeface="Tahoma" pitchFamily="34" charset="0"/>
              <a:cs typeface="Tahoma" pitchFamily="34" charset="0"/>
            </a:endParaRPr>
          </a:p>
          <a:p>
            <a:pPr marL="342900" indent="-342900" algn="just"/>
            <a:r>
              <a:rPr lang="en-US" sz="1200" b="1" dirty="0">
                <a:latin typeface="Tahoma" pitchFamily="34" charset="0"/>
                <a:ea typeface="Tahoma" pitchFamily="34" charset="0"/>
                <a:cs typeface="Tahoma" pitchFamily="34" charset="0"/>
              </a:rPr>
              <a:t>4</a:t>
            </a:r>
            <a:r>
              <a:rPr lang="ru-RU" sz="1200" b="1" dirty="0" smtClean="0">
                <a:latin typeface="Tahoma" pitchFamily="34" charset="0"/>
                <a:ea typeface="Tahoma" pitchFamily="34" charset="0"/>
                <a:cs typeface="Tahoma" pitchFamily="34" charset="0"/>
              </a:rPr>
              <a:t>. Выдвигаем проблему.</a:t>
            </a:r>
            <a:endParaRPr lang="en-US" sz="1200" b="1" dirty="0" smtClean="0">
              <a:latin typeface="Tahoma" pitchFamily="34" charset="0"/>
              <a:ea typeface="Tahoma" pitchFamily="34" charset="0"/>
              <a:cs typeface="Tahoma" pitchFamily="34" charset="0"/>
            </a:endParaRPr>
          </a:p>
          <a:p>
            <a:pPr marL="342900" indent="-342900" algn="just"/>
            <a:r>
              <a:rPr lang="en-US" sz="1200" b="1" dirty="0" smtClean="0">
                <a:latin typeface="Tahoma" pitchFamily="34" charset="0"/>
                <a:ea typeface="Tahoma" pitchFamily="34" charset="0"/>
                <a:cs typeface="Tahoma" pitchFamily="34" charset="0"/>
              </a:rPr>
              <a:t>4.1.</a:t>
            </a:r>
            <a:r>
              <a:rPr lang="ru-RU" sz="1200" b="1" dirty="0" smtClean="0">
                <a:latin typeface="Tahoma" pitchFamily="34" charset="0"/>
                <a:ea typeface="Tahoma" pitchFamily="34" charset="0"/>
                <a:cs typeface="Tahoma" pitchFamily="34" charset="0"/>
              </a:rPr>
              <a:t> </a:t>
            </a:r>
            <a:r>
              <a:rPr lang="ru-RU" sz="1200" b="1" u="sng" dirty="0">
                <a:latin typeface="Tahoma" pitchFamily="34" charset="0"/>
                <a:ea typeface="Tahoma" pitchFamily="34" charset="0"/>
                <a:cs typeface="Tahoma" pitchFamily="34" charset="0"/>
              </a:rPr>
              <a:t>Соотнеси </a:t>
            </a:r>
            <a:r>
              <a:rPr lang="ru-RU" sz="1200" b="1" i="1" u="sng" dirty="0">
                <a:latin typeface="Tahoma" pitchFamily="34" charset="0"/>
                <a:ea typeface="Tahoma" pitchFamily="34" charset="0"/>
                <a:cs typeface="Tahoma" pitchFamily="34" charset="0"/>
              </a:rPr>
              <a:t>проблемы</a:t>
            </a:r>
            <a:r>
              <a:rPr lang="ru-RU" sz="1200" b="1" u="sng" dirty="0">
                <a:latin typeface="Tahoma" pitchFamily="34" charset="0"/>
                <a:ea typeface="Tahoma" pitchFamily="34" charset="0"/>
                <a:cs typeface="Tahoma" pitchFamily="34" charset="0"/>
              </a:rPr>
              <a:t> с данными аспектами.</a:t>
            </a:r>
          </a:p>
          <a:p>
            <a:pPr marL="342900" indent="-342900" algn="just"/>
            <a:endParaRPr lang="ru-RU" sz="1200" b="1" u="sng" dirty="0">
              <a:latin typeface="Tahoma" pitchFamily="34" charset="0"/>
              <a:ea typeface="Tahoma" pitchFamily="34" charset="0"/>
              <a:cs typeface="Tahoma" pitchFamily="34" charset="0"/>
            </a:endParaRPr>
          </a:p>
          <a:p>
            <a:pPr marL="342900" indent="-342900" algn="just"/>
            <a:endParaRPr lang="ru-RU" sz="1200" b="1" u="sng" dirty="0">
              <a:latin typeface="Tahoma" pitchFamily="34" charset="0"/>
              <a:ea typeface="Tahoma" pitchFamily="34" charset="0"/>
              <a:cs typeface="Tahoma" pitchFamily="34" charset="0"/>
            </a:endParaRPr>
          </a:p>
          <a:p>
            <a:pPr marL="342900" indent="-342900" algn="just"/>
            <a:endParaRPr lang="ru-RU" sz="1200" b="1" u="sng" dirty="0">
              <a:latin typeface="Tahoma" pitchFamily="34" charset="0"/>
              <a:ea typeface="Tahoma" pitchFamily="34" charset="0"/>
              <a:cs typeface="Tahoma" pitchFamily="34" charset="0"/>
            </a:endParaRPr>
          </a:p>
          <a:p>
            <a:pPr marL="342900" indent="-342900" algn="just"/>
            <a:endParaRPr lang="en-US" sz="1200" b="1" u="sng" dirty="0">
              <a:latin typeface="Tahoma" pitchFamily="34" charset="0"/>
              <a:ea typeface="Tahoma" pitchFamily="34" charset="0"/>
              <a:cs typeface="Tahoma" pitchFamily="34" charset="0"/>
            </a:endParaRPr>
          </a:p>
          <a:p>
            <a:pPr marL="342900" indent="-342900" algn="just"/>
            <a:endParaRPr lang="en-US" sz="1200" b="1" dirty="0">
              <a:latin typeface="Tahoma" pitchFamily="34" charset="0"/>
              <a:ea typeface="Tahoma" pitchFamily="34" charset="0"/>
              <a:cs typeface="Tahoma" pitchFamily="34" charset="0"/>
            </a:endParaRPr>
          </a:p>
          <a:p>
            <a:pPr marL="342900" indent="-342900" algn="just"/>
            <a:endParaRPr lang="en-US" sz="1200" b="1" dirty="0">
              <a:latin typeface="Tahoma" pitchFamily="34" charset="0"/>
              <a:ea typeface="Tahoma" pitchFamily="34" charset="0"/>
              <a:cs typeface="Tahoma" pitchFamily="34" charset="0"/>
            </a:endParaRPr>
          </a:p>
          <a:p>
            <a:pPr marL="342900" indent="-342900" algn="just"/>
            <a:endParaRPr lang="en-US" sz="1200" b="1" dirty="0">
              <a:latin typeface="Tahoma" pitchFamily="34" charset="0"/>
              <a:ea typeface="Tahoma" pitchFamily="34" charset="0"/>
              <a:cs typeface="Tahoma" pitchFamily="34" charset="0"/>
            </a:endParaRPr>
          </a:p>
          <a:p>
            <a:pPr marL="342900" indent="-342900" algn="just">
              <a:buAutoNum type="alphaLcPeriod"/>
            </a:pPr>
            <a:r>
              <a:rPr lang="en-US" sz="1200" dirty="0">
                <a:latin typeface="Tahoma" pitchFamily="34" charset="0"/>
                <a:ea typeface="Tahoma" pitchFamily="34" charset="0"/>
                <a:cs typeface="Tahoma" pitchFamily="34" charset="0"/>
              </a:rPr>
              <a:t>Considering a problem that can arise with _________________________</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the majority of people may not have an idea what would suit others best of all, so they give things which are decorative but not practical. </a:t>
            </a:r>
          </a:p>
          <a:p>
            <a:pPr marL="342900" indent="-342900" algn="just">
              <a:spcAft>
                <a:spcPts val="600"/>
              </a:spcAft>
              <a:buAutoNum type="alphaLcPeriod"/>
            </a:pPr>
            <a:r>
              <a:rPr lang="en-US" sz="1200" dirty="0">
                <a:latin typeface="Tahoma" pitchFamily="34" charset="0"/>
                <a:ea typeface="Tahoma" pitchFamily="34" charset="0"/>
                <a:cs typeface="Tahoma" pitchFamily="34" charset="0"/>
              </a:rPr>
              <a:t>Considering a problem that can arise with _________________________</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the majority of younger generation does not study diligently during school years, thus they have to memorize much material and their knowledge is unstable.</a:t>
            </a:r>
          </a:p>
          <a:p>
            <a:pPr marL="342900" indent="-342900" algn="just">
              <a:spcAft>
                <a:spcPts val="600"/>
              </a:spcAft>
              <a:buAutoNum type="alphaLcPeriod"/>
            </a:pPr>
            <a:r>
              <a:rPr lang="en-US" sz="1200" dirty="0">
                <a:latin typeface="Tahoma" pitchFamily="34" charset="0"/>
                <a:ea typeface="Tahoma" pitchFamily="34" charset="0"/>
                <a:cs typeface="Tahoma" pitchFamily="34" charset="0"/>
              </a:rPr>
              <a:t>Considering  a problem that can arise with _________________________</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some people of different ages may lack self-confidence in social situations when others can judge or criticize them for appearance, </a:t>
            </a:r>
            <a:r>
              <a:rPr lang="en-US" sz="1200" dirty="0" err="1">
                <a:latin typeface="Tahoma" pitchFamily="34" charset="0"/>
                <a:ea typeface="Tahoma" pitchFamily="34" charset="0"/>
                <a:cs typeface="Tahoma" pitchFamily="34" charset="0"/>
              </a:rPr>
              <a:t>behaviour</a:t>
            </a:r>
            <a:r>
              <a:rPr lang="en-US" sz="1200" dirty="0">
                <a:latin typeface="Tahoma" pitchFamily="34" charset="0"/>
                <a:ea typeface="Tahoma" pitchFamily="34" charset="0"/>
                <a:cs typeface="Tahoma" pitchFamily="34" charset="0"/>
              </a:rPr>
              <a:t> or the way they speak.</a:t>
            </a:r>
          </a:p>
          <a:p>
            <a:pPr marL="342900" indent="-342900" algn="just">
              <a:spcAft>
                <a:spcPts val="600"/>
              </a:spcAft>
              <a:buAutoNum type="alphaLcPeriod"/>
            </a:pPr>
            <a:r>
              <a:rPr lang="en-US" sz="1200" dirty="0">
                <a:latin typeface="Tahoma" pitchFamily="34" charset="0"/>
                <a:ea typeface="Tahoma" pitchFamily="34" charset="0"/>
                <a:cs typeface="Tahoma" pitchFamily="34" charset="0"/>
              </a:rPr>
              <a:t>Considering a problem that can arise with _________________________</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the majority of high school students increases training and reduces the time for rest which lead to overload and reduced concentration.</a:t>
            </a:r>
          </a:p>
          <a:p>
            <a:pPr marL="342900" indent="-342900" algn="just">
              <a:spcAft>
                <a:spcPts val="600"/>
              </a:spcAft>
              <a:buAutoNum type="alphaLcPeriod"/>
            </a:pPr>
            <a:r>
              <a:rPr lang="en-US" sz="1200" dirty="0">
                <a:latin typeface="Tahoma" pitchFamily="34" charset="0"/>
                <a:ea typeface="Tahoma" pitchFamily="34" charset="0"/>
                <a:cs typeface="Tahoma" pitchFamily="34" charset="0"/>
              </a:rPr>
              <a:t>Considering a problem that can arise with _________________________</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some adults may feel stressful when they have to select things for different occasions which can be connected with lack of time or money. </a:t>
            </a:r>
          </a:p>
          <a:p>
            <a:pPr marL="342900" indent="-342900" algn="just">
              <a:spcAft>
                <a:spcPts val="600"/>
              </a:spcAft>
              <a:buAutoNum type="alphaLcPeriod"/>
            </a:pPr>
            <a:r>
              <a:rPr lang="en-US" sz="1200" dirty="0">
                <a:latin typeface="Tahoma" pitchFamily="34" charset="0"/>
                <a:ea typeface="Tahoma" pitchFamily="34" charset="0"/>
                <a:cs typeface="Tahoma" pitchFamily="34" charset="0"/>
              </a:rPr>
              <a:t>Considering a problem that can arise with _________________________</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some parents do not approve their children’s mates and try to limit or even prohibit communication with them.</a:t>
            </a:r>
          </a:p>
          <a:p>
            <a:pPr marL="342900" indent="-342900" algn="just">
              <a:spcAft>
                <a:spcPts val="600"/>
              </a:spcAft>
              <a:buAutoNum type="alphaLcPeriod"/>
            </a:pPr>
            <a:r>
              <a:rPr lang="en-US" sz="1200" dirty="0">
                <a:latin typeface="Tahoma" pitchFamily="34" charset="0"/>
                <a:ea typeface="Tahoma" pitchFamily="34" charset="0"/>
                <a:cs typeface="Tahoma" pitchFamily="34" charset="0"/>
              </a:rPr>
              <a:t>Considering a problem that can arise with _________________________</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the majority of younger generation feels psychological stress which can be connected with such factors as uncertainty, fear of failure or pressure from adults. </a:t>
            </a:r>
          </a:p>
          <a:p>
            <a:pPr marL="342900" indent="-342900" algn="just">
              <a:spcAft>
                <a:spcPts val="600"/>
              </a:spcAft>
              <a:buAutoNum type="alphaLcPeriod"/>
            </a:pPr>
            <a:r>
              <a:rPr lang="en-US" sz="1200" dirty="0">
                <a:latin typeface="Tahoma" pitchFamily="34" charset="0"/>
                <a:ea typeface="Tahoma" pitchFamily="34" charset="0"/>
                <a:cs typeface="Tahoma" pitchFamily="34" charset="0"/>
              </a:rPr>
              <a:t>Considering a problem that can arise with _________________________</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the majority of people considers expensive things to be the way to express the highest appreciation and they get disappointed if they are given small articles.</a:t>
            </a:r>
          </a:p>
          <a:p>
            <a:pPr marL="342900" indent="-342900" algn="just">
              <a:spcAft>
                <a:spcPts val="600"/>
              </a:spcAft>
              <a:buAutoNum type="alphaLcPeriod"/>
            </a:pPr>
            <a:r>
              <a:rPr lang="en-US" sz="1200" dirty="0">
                <a:latin typeface="Tahoma" pitchFamily="34" charset="0"/>
                <a:ea typeface="Tahoma" pitchFamily="34" charset="0"/>
                <a:cs typeface="Tahoma" pitchFamily="34" charset="0"/>
              </a:rPr>
              <a:t>Considering a problem that can arise with _________________________</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some people can get offended if their fellows do not call for a meeting for a long time or go somewhere without them.</a:t>
            </a:r>
            <a:endParaRPr lang="ru-RU" sz="1200" b="1" dirty="0">
              <a:latin typeface="Tahoma" pitchFamily="34" charset="0"/>
              <a:ea typeface="Tahoma" pitchFamily="34" charset="0"/>
              <a:cs typeface="Tahoma" pitchFamily="34" charset="0"/>
            </a:endParaRPr>
          </a:p>
        </p:txBody>
      </p:sp>
      <p:sp>
        <p:nvSpPr>
          <p:cNvPr id="26" name="TextBox 25"/>
          <p:cNvSpPr txBox="1"/>
          <p:nvPr/>
        </p:nvSpPr>
        <p:spPr>
          <a:xfrm>
            <a:off x="500042" y="1142976"/>
            <a:ext cx="1643074" cy="646331"/>
          </a:xfrm>
          <a:prstGeom prst="rect">
            <a:avLst/>
          </a:prstGeom>
          <a:noFill/>
          <a:ln w="28575">
            <a:solidFill>
              <a:schemeClr val="accent5">
                <a:lumMod val="75000"/>
              </a:schemeClr>
            </a:solidFill>
          </a:ln>
        </p:spPr>
        <p:txBody>
          <a:bodyPr wrap="square" rtlCol="0">
            <a:spAutoFit/>
          </a:bodyPr>
          <a:lstStyle/>
          <a:p>
            <a:pPr algn="just"/>
            <a:r>
              <a:rPr lang="en-US" sz="1200" dirty="0">
                <a:latin typeface="Tahoma" pitchFamily="34" charset="0"/>
                <a:ea typeface="Tahoma" pitchFamily="34" charset="0"/>
                <a:cs typeface="Tahoma" pitchFamily="34" charset="0"/>
              </a:rPr>
              <a:t>1. Outline a problem that can arise with meeting with friends.</a:t>
            </a:r>
            <a:endParaRPr lang="ru-RU" dirty="0"/>
          </a:p>
        </p:txBody>
      </p:sp>
      <p:sp>
        <p:nvSpPr>
          <p:cNvPr id="27" name="TextBox 26"/>
          <p:cNvSpPr txBox="1"/>
          <p:nvPr/>
        </p:nvSpPr>
        <p:spPr>
          <a:xfrm>
            <a:off x="2428868" y="1142952"/>
            <a:ext cx="1714512" cy="646331"/>
          </a:xfrm>
          <a:prstGeom prst="rect">
            <a:avLst/>
          </a:prstGeom>
          <a:noFill/>
          <a:ln w="28575">
            <a:solidFill>
              <a:schemeClr val="accent5">
                <a:lumMod val="75000"/>
              </a:schemeClr>
            </a:solidFill>
          </a:ln>
        </p:spPr>
        <p:txBody>
          <a:bodyPr wrap="square" rtlCol="0">
            <a:spAutoFit/>
          </a:bodyPr>
          <a:lstStyle/>
          <a:p>
            <a:pPr marL="342900" indent="-342900" algn="just"/>
            <a:r>
              <a:rPr lang="en-US" sz="1200" dirty="0">
                <a:latin typeface="Tahoma" pitchFamily="34" charset="0"/>
                <a:ea typeface="Tahoma" pitchFamily="34" charset="0"/>
                <a:cs typeface="Tahoma" pitchFamily="34" charset="0"/>
              </a:rPr>
              <a:t>2. Outline a problem </a:t>
            </a:r>
          </a:p>
          <a:p>
            <a:pPr marL="342900" indent="-342900" algn="just"/>
            <a:r>
              <a:rPr lang="en-US" sz="1200" dirty="0">
                <a:latin typeface="Tahoma" pitchFamily="34" charset="0"/>
                <a:ea typeface="Tahoma" pitchFamily="34" charset="0"/>
                <a:cs typeface="Tahoma" pitchFamily="34" charset="0"/>
              </a:rPr>
              <a:t>that can arise with </a:t>
            </a:r>
          </a:p>
          <a:p>
            <a:pPr marL="342900" indent="-342900" algn="just"/>
            <a:r>
              <a:rPr lang="en-US" sz="1200" dirty="0">
                <a:latin typeface="Tahoma" pitchFamily="34" charset="0"/>
                <a:ea typeface="Tahoma" pitchFamily="34" charset="0"/>
                <a:cs typeface="Tahoma" pitchFamily="34" charset="0"/>
              </a:rPr>
              <a:t>choosing presents.</a:t>
            </a:r>
            <a:endParaRPr lang="en-US" sz="1200" u="sng" dirty="0">
              <a:latin typeface="Tahoma" pitchFamily="34" charset="0"/>
              <a:ea typeface="Tahoma" pitchFamily="34" charset="0"/>
              <a:cs typeface="Tahoma" pitchFamily="34" charset="0"/>
            </a:endParaRPr>
          </a:p>
        </p:txBody>
      </p:sp>
      <p:sp>
        <p:nvSpPr>
          <p:cNvPr id="31" name="TextBox 30"/>
          <p:cNvSpPr txBox="1"/>
          <p:nvPr/>
        </p:nvSpPr>
        <p:spPr>
          <a:xfrm>
            <a:off x="4429132" y="1142976"/>
            <a:ext cx="1857388" cy="646331"/>
          </a:xfrm>
          <a:prstGeom prst="rect">
            <a:avLst/>
          </a:prstGeom>
          <a:noFill/>
          <a:ln w="28575">
            <a:solidFill>
              <a:schemeClr val="accent5">
                <a:lumMod val="75000"/>
              </a:schemeClr>
            </a:solidFill>
          </a:ln>
        </p:spPr>
        <p:txBody>
          <a:bodyPr wrap="square" rtlCol="0">
            <a:spAutoFit/>
          </a:bodyPr>
          <a:lstStyle/>
          <a:p>
            <a:pPr marL="342900" indent="-342900" algn="just"/>
            <a:r>
              <a:rPr lang="en-US" sz="1200" dirty="0">
                <a:latin typeface="Tahoma" pitchFamily="34" charset="0"/>
                <a:ea typeface="Tahoma" pitchFamily="34" charset="0"/>
                <a:cs typeface="Tahoma" pitchFamily="34" charset="0"/>
              </a:rPr>
              <a:t>3. Outline a problem </a:t>
            </a:r>
          </a:p>
          <a:p>
            <a:pPr marL="342900" indent="-342900" algn="just"/>
            <a:r>
              <a:rPr lang="en-US" sz="1200" dirty="0">
                <a:latin typeface="Tahoma" pitchFamily="34" charset="0"/>
                <a:ea typeface="Tahoma" pitchFamily="34" charset="0"/>
                <a:cs typeface="Tahoma" pitchFamily="34" charset="0"/>
              </a:rPr>
              <a:t>that can arise with </a:t>
            </a:r>
          </a:p>
          <a:p>
            <a:pPr marL="342900" indent="-342900" algn="just"/>
            <a:r>
              <a:rPr lang="en-US" sz="1200" dirty="0">
                <a:latin typeface="Tahoma" pitchFamily="34" charset="0"/>
                <a:ea typeface="Tahoma" pitchFamily="34" charset="0"/>
                <a:cs typeface="Tahoma" pitchFamily="34" charset="0"/>
              </a:rPr>
              <a:t>getting ready for exams.</a:t>
            </a:r>
            <a:endParaRPr lang="en-US" sz="1200" u="sng" dirty="0">
              <a:latin typeface="Tahoma" pitchFamily="34" charset="0"/>
              <a:ea typeface="Tahoma" pitchFamily="34" charset="0"/>
              <a:cs typeface="Tahoma" pitchFamily="34" charset="0"/>
            </a:endParaRPr>
          </a:p>
        </p:txBody>
      </p:sp>
      <p:pic>
        <p:nvPicPr>
          <p:cNvPr id="12" name="Picture 3" descr="C:\Users\marin\Downloads\snapedit_1692618852259.jpeg"/>
          <p:cNvPicPr>
            <a:picLocks noChangeAspect="1" noChangeArrowheads="1"/>
          </p:cNvPicPr>
          <p:nvPr/>
        </p:nvPicPr>
        <p:blipFill>
          <a:blip r:embed="rId3" cstate="print">
            <a:duotone>
              <a:schemeClr val="accent5">
                <a:shade val="45000"/>
                <a:satMod val="135000"/>
              </a:schemeClr>
              <a:prstClr val="white"/>
            </a:duotone>
          </a:blip>
          <a:srcRect l="4504"/>
          <a:stretch>
            <a:fillRect/>
          </a:stretch>
        </p:blipFill>
        <p:spPr bwMode="auto">
          <a:xfrm>
            <a:off x="3929066" y="7429520"/>
            <a:ext cx="2571768" cy="1214446"/>
          </a:xfrm>
          <a:prstGeom prst="rect">
            <a:avLst/>
          </a:prstGeom>
          <a:noFill/>
        </p:spPr>
      </p:pic>
      <p:sp>
        <p:nvSpPr>
          <p:cNvPr id="13" name="TextBox 12"/>
          <p:cNvSpPr txBox="1"/>
          <p:nvPr/>
        </p:nvSpPr>
        <p:spPr>
          <a:xfrm>
            <a:off x="4214818" y="7500958"/>
            <a:ext cx="2357454" cy="938719"/>
          </a:xfrm>
          <a:prstGeom prst="rect">
            <a:avLst/>
          </a:prstGeom>
          <a:noFill/>
        </p:spPr>
        <p:txBody>
          <a:bodyPr wrap="square" rtlCol="0">
            <a:spAutoFit/>
          </a:bodyPr>
          <a:lstStyle/>
          <a:p>
            <a:pPr>
              <a:buFont typeface="Wingdings" pitchFamily="2" charset="2"/>
              <a:buChar char="ü"/>
            </a:pPr>
            <a:r>
              <a:rPr lang="ru-RU" sz="1100" u="sng" dirty="0">
                <a:latin typeface="Tahoma" pitchFamily="34" charset="0"/>
                <a:ea typeface="Tahoma" pitchFamily="34" charset="0"/>
                <a:cs typeface="Tahoma" pitchFamily="34" charset="0"/>
              </a:rPr>
              <a:t> Проблема</a:t>
            </a:r>
            <a:r>
              <a:rPr lang="ru-RU" sz="1100" dirty="0">
                <a:latin typeface="Tahoma" pitchFamily="34" charset="0"/>
                <a:ea typeface="Tahoma" pitchFamily="34" charset="0"/>
                <a:cs typeface="Tahoma" pitchFamily="34" charset="0"/>
              </a:rPr>
              <a:t> должна быть реальная,  а </a:t>
            </a:r>
            <a:r>
              <a:rPr lang="ru-RU" sz="1100" u="sng" dirty="0">
                <a:latin typeface="Tahoma" pitchFamily="34" charset="0"/>
                <a:ea typeface="Tahoma" pitchFamily="34" charset="0"/>
                <a:cs typeface="Tahoma" pitchFamily="34" charset="0"/>
              </a:rPr>
              <a:t>решение</a:t>
            </a:r>
            <a:r>
              <a:rPr lang="ru-RU" sz="1100" dirty="0">
                <a:latin typeface="Tahoma" pitchFamily="34" charset="0"/>
                <a:ea typeface="Tahoma" pitchFamily="34" charset="0"/>
                <a:cs typeface="Tahoma" pitchFamily="34" charset="0"/>
              </a:rPr>
              <a:t>  – конкретное действие </a:t>
            </a:r>
          </a:p>
          <a:p>
            <a:r>
              <a:rPr lang="ru-RU" sz="1100" dirty="0">
                <a:latin typeface="Tahoma" pitchFamily="34" charset="0"/>
                <a:ea typeface="Tahoma" pitchFamily="34" charset="0"/>
                <a:cs typeface="Tahoma" pitchFamily="34" charset="0"/>
              </a:rPr>
              <a:t>(не «научиться шить», а «записаться на курсы шитья»)</a:t>
            </a:r>
          </a:p>
        </p:txBody>
      </p:sp>
      <p:sp>
        <p:nvSpPr>
          <p:cNvPr id="3" name="Прямоугольный треугольник 2">
            <a:extLst>
              <a:ext uri="{FF2B5EF4-FFF2-40B4-BE49-F238E27FC236}">
                <a16:creationId xmlns:a16="http://schemas.microsoft.com/office/drawing/2014/main" xmlns="" id="{0ED0525D-6437-1494-0E57-C018CC026F10}"/>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319129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BD9C9A9E-9B18-6785-1BB3-0D5FE937C0EF}"/>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a:latin typeface="Tahoma" pitchFamily="34" charset="0"/>
                <a:ea typeface="Tahoma" pitchFamily="34" charset="0"/>
                <a:cs typeface="Tahoma" pitchFamily="34" charset="0"/>
              </a:rPr>
              <a:t> </a:t>
            </a:r>
            <a:r>
              <a:rPr lang="ru-RU" sz="140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48" name="TextBox 47"/>
          <p:cNvSpPr txBox="1"/>
          <p:nvPr/>
        </p:nvSpPr>
        <p:spPr>
          <a:xfrm>
            <a:off x="214290" y="428596"/>
            <a:ext cx="6429420" cy="8771632"/>
          </a:xfrm>
          <a:prstGeom prst="rect">
            <a:avLst/>
          </a:prstGeom>
          <a:noFill/>
        </p:spPr>
        <p:txBody>
          <a:bodyPr wrap="square" rtlCol="0">
            <a:spAutoFit/>
          </a:bodyPr>
          <a:lstStyle/>
          <a:p>
            <a:pPr marL="342900" indent="-342900" algn="just"/>
            <a:r>
              <a:rPr lang="ru-RU" sz="1200" b="1" dirty="0">
                <a:latin typeface="Tahoma" pitchFamily="34" charset="0"/>
                <a:ea typeface="Tahoma" pitchFamily="34" charset="0"/>
                <a:cs typeface="Tahoma" pitchFamily="34" charset="0"/>
              </a:rPr>
              <a:t>4</a:t>
            </a:r>
            <a:r>
              <a:rPr lang="en-US" sz="1200" b="1" dirty="0" smtClean="0">
                <a:latin typeface="Tahoma" pitchFamily="34" charset="0"/>
                <a:ea typeface="Tahoma" pitchFamily="34" charset="0"/>
                <a:cs typeface="Tahoma" pitchFamily="34" charset="0"/>
              </a:rPr>
              <a:t>.</a:t>
            </a:r>
            <a:r>
              <a:rPr lang="ru-RU" sz="1200" b="1" dirty="0" smtClean="0">
                <a:latin typeface="Tahoma" pitchFamily="34" charset="0"/>
                <a:ea typeface="Tahoma" pitchFamily="34" charset="0"/>
                <a:cs typeface="Tahoma" pitchFamily="34" charset="0"/>
              </a:rPr>
              <a:t>2</a:t>
            </a:r>
            <a:r>
              <a:rPr lang="en-US" sz="1200" b="1" dirty="0" smtClean="0">
                <a:latin typeface="Tahoma" pitchFamily="34" charset="0"/>
                <a:ea typeface="Tahoma" pitchFamily="34" charset="0"/>
                <a:cs typeface="Tahoma" pitchFamily="34" charset="0"/>
              </a:rPr>
              <a:t> </a:t>
            </a:r>
            <a:r>
              <a:rPr lang="ru-RU" sz="1200" b="1" u="sng" dirty="0">
                <a:latin typeface="Tahoma" pitchFamily="34" charset="0"/>
                <a:ea typeface="Tahoma" pitchFamily="34" charset="0"/>
                <a:cs typeface="Tahoma" pitchFamily="34" charset="0"/>
              </a:rPr>
              <a:t>Подбери решение к проблемам из задания </a:t>
            </a:r>
            <a:r>
              <a:rPr lang="en-US" sz="1200" b="1" u="sng" dirty="0" smtClean="0">
                <a:latin typeface="Tahoma" pitchFamily="34" charset="0"/>
                <a:ea typeface="Tahoma" pitchFamily="34" charset="0"/>
                <a:cs typeface="Tahoma" pitchFamily="34" charset="0"/>
              </a:rPr>
              <a:t>4</a:t>
            </a:r>
            <a:r>
              <a:rPr lang="ru-RU" sz="1200" b="1" u="sng" dirty="0" smtClean="0">
                <a:latin typeface="Tahoma" pitchFamily="34" charset="0"/>
                <a:ea typeface="Tahoma" pitchFamily="34" charset="0"/>
                <a:cs typeface="Tahoma" pitchFamily="34" charset="0"/>
              </a:rPr>
              <a:t>.1.</a:t>
            </a:r>
            <a:endParaRPr lang="ru-RU" sz="1200" b="1" u="sng" dirty="0">
              <a:latin typeface="Tahoma" pitchFamily="34" charset="0"/>
              <a:ea typeface="Tahoma" pitchFamily="34" charset="0"/>
              <a:cs typeface="Tahoma" pitchFamily="34" charset="0"/>
            </a:endParaRPr>
          </a:p>
          <a:p>
            <a:pPr marL="342900" indent="-342900" algn="just"/>
            <a:r>
              <a:rPr lang="en-US" sz="1200" dirty="0">
                <a:latin typeface="Tahoma" pitchFamily="34" charset="0"/>
                <a:ea typeface="Tahoma" pitchFamily="34" charset="0"/>
                <a:cs typeface="Tahoma" pitchFamily="34" charset="0"/>
              </a:rPr>
              <a:t>1.___ To overcome this dilemma, it would be a good idea to set up school courses on time </a:t>
            </a:r>
            <a:r>
              <a:rPr lang="ru-RU" sz="1200" dirty="0">
                <a:latin typeface="Tahoma" pitchFamily="34" charset="0"/>
                <a:ea typeface="Tahoma" pitchFamily="34" charset="0"/>
                <a:cs typeface="Tahoma" pitchFamily="34" charset="0"/>
              </a:rPr>
              <a:t>    </a:t>
            </a:r>
            <a:r>
              <a:rPr lang="en-US" sz="1200" dirty="0">
                <a:latin typeface="Tahoma" pitchFamily="34" charset="0"/>
                <a:ea typeface="Tahoma" pitchFamily="34" charset="0"/>
                <a:cs typeface="Tahoma" pitchFamily="34" charset="0"/>
              </a:rPr>
              <a:t>management so that students can build a daily routine and allocate time for training and having a rest</a:t>
            </a:r>
            <a:r>
              <a:rPr lang="en-US" sz="1200" spc="-80" dirty="0">
                <a:latin typeface="Tahoma" pitchFamily="34" charset="0"/>
                <a:ea typeface="Tahoma" pitchFamily="34" charset="0"/>
                <a:cs typeface="Tahoma" pitchFamily="34" charset="0"/>
              </a:rPr>
              <a:t>.</a:t>
            </a:r>
          </a:p>
          <a:p>
            <a:pPr marL="342900" indent="-342900" algn="just"/>
            <a:r>
              <a:rPr lang="en-US" sz="1200" dirty="0">
                <a:latin typeface="Tahoma" pitchFamily="34" charset="0"/>
                <a:ea typeface="Tahoma" pitchFamily="34" charset="0"/>
                <a:cs typeface="Tahoma" pitchFamily="34" charset="0"/>
              </a:rPr>
              <a:t>2.___ To overcome this dilemma, it would be a good idea to make up a creative presentation or a beautiful packaging if a person is going to present not so expensive item in order to make it clear about attention.</a:t>
            </a:r>
            <a:endParaRPr lang="ru-RU" sz="1200" dirty="0">
              <a:latin typeface="Tahoma" pitchFamily="34" charset="0"/>
              <a:ea typeface="Tahoma" pitchFamily="34" charset="0"/>
              <a:cs typeface="Tahoma" pitchFamily="34" charset="0"/>
            </a:endParaRPr>
          </a:p>
          <a:p>
            <a:pPr marL="342900" indent="-342900" algn="just"/>
            <a:r>
              <a:rPr lang="en-US" sz="1200" dirty="0">
                <a:latin typeface="Tahoma" pitchFamily="34" charset="0"/>
                <a:ea typeface="Tahoma" pitchFamily="34" charset="0"/>
                <a:cs typeface="Tahoma" pitchFamily="34" charset="0"/>
              </a:rPr>
              <a:t>3.___ To overcome this dilemma, it would be a good idea to ask the parents what they do not like about the friends, to agree where possible but then to tell about good traits of character of these people and explain that you have your own point of view and you realize all positive and negative sides of these friends. </a:t>
            </a:r>
          </a:p>
          <a:p>
            <a:pPr marL="342900" indent="-342900" algn="just"/>
            <a:r>
              <a:rPr lang="en-US" sz="1200" dirty="0">
                <a:latin typeface="Tahoma" pitchFamily="34" charset="0"/>
                <a:ea typeface="Tahoma" pitchFamily="34" charset="0"/>
                <a:cs typeface="Tahoma" pitchFamily="34" charset="0"/>
              </a:rPr>
              <a:t>4.___ To overcome this dilemma, it would be a good idea to try to make notes about the things which a person mentions in conversations as necessary for him so that to be sure that the things will really bring practical benefits and pleasure. </a:t>
            </a:r>
          </a:p>
          <a:p>
            <a:pPr marL="342900" indent="-342900" algn="just"/>
            <a:r>
              <a:rPr lang="en-US" sz="1200" dirty="0">
                <a:latin typeface="Tahoma" pitchFamily="34" charset="0"/>
                <a:ea typeface="Tahoma" pitchFamily="34" charset="0"/>
                <a:cs typeface="Tahoma" pitchFamily="34" charset="0"/>
              </a:rPr>
              <a:t>5.___ To overcome this dilemma, it would be a good idea to rehearse the exam situation with the teacher, paying attention to time limit for tasks, and focus on successful achievements rather than negative expectations.</a:t>
            </a:r>
          </a:p>
          <a:p>
            <a:pPr marL="342900" indent="-342900" algn="just"/>
            <a:r>
              <a:rPr lang="en-US" sz="1200" dirty="0">
                <a:latin typeface="Tahoma" pitchFamily="34" charset="0"/>
                <a:ea typeface="Tahoma" pitchFamily="34" charset="0"/>
                <a:cs typeface="Tahoma" pitchFamily="34" charset="0"/>
              </a:rPr>
              <a:t>6.___ To overcome this dilemma, it would be a good idea to take up an interesting activity which will help to fill in the time without a friend and spend it with pleasure.</a:t>
            </a:r>
          </a:p>
          <a:p>
            <a:pPr marL="342900" indent="-342900" algn="just"/>
            <a:r>
              <a:rPr lang="en-US" sz="1200" dirty="0">
                <a:latin typeface="Tahoma" pitchFamily="34" charset="0"/>
                <a:ea typeface="Tahoma" pitchFamily="34" charset="0"/>
                <a:cs typeface="Tahoma" pitchFamily="34" charset="0"/>
              </a:rPr>
              <a:t>7.___ </a:t>
            </a:r>
            <a:r>
              <a:rPr lang="en-US" sz="1200" spc="-10" dirty="0">
                <a:latin typeface="Tahoma" pitchFamily="34" charset="0"/>
                <a:ea typeface="Tahoma" pitchFamily="34" charset="0"/>
                <a:cs typeface="Tahoma" pitchFamily="34" charset="0"/>
              </a:rPr>
              <a:t>To overcome this dilemma, it would be a good idea to take a new look at shortcomings </a:t>
            </a:r>
            <a:r>
              <a:rPr lang="en-US" sz="1200" dirty="0">
                <a:latin typeface="Tahoma" pitchFamily="34" charset="0"/>
                <a:ea typeface="Tahoma" pitchFamily="34" charset="0"/>
                <a:cs typeface="Tahoma" pitchFamily="34" charset="0"/>
              </a:rPr>
              <a:t>and turn them into advantages, for instance, to experiment with appearance, to learn to laugh at yourself in different situations and to treat everything positively.</a:t>
            </a:r>
          </a:p>
          <a:p>
            <a:pPr marL="342900" indent="-342900" algn="just"/>
            <a:r>
              <a:rPr lang="en-US" sz="1200" dirty="0">
                <a:latin typeface="Tahoma" pitchFamily="34" charset="0"/>
                <a:ea typeface="Tahoma" pitchFamily="34" charset="0"/>
                <a:cs typeface="Tahoma" pitchFamily="34" charset="0"/>
              </a:rPr>
              <a:t>8.___ To overcome this dilemma, it would be a good idea to begin learning as soon as possible, make an individual training plan and stick to it till the very end.</a:t>
            </a:r>
          </a:p>
          <a:p>
            <a:pPr marL="342900" indent="-342900" algn="just"/>
            <a:r>
              <a:rPr lang="en-US" sz="1200" dirty="0">
                <a:latin typeface="Tahoma" pitchFamily="34" charset="0"/>
                <a:ea typeface="Tahoma" pitchFamily="34" charset="0"/>
                <a:cs typeface="Tahoma" pitchFamily="34" charset="0"/>
              </a:rPr>
              <a:t>9.___ To overcome this dilemma, it would be a good idea to prepare gifts in advance by buying universal things such as accessories or purchasing gift certificates.</a:t>
            </a:r>
          </a:p>
          <a:p>
            <a:pPr marL="342900" indent="-342900" algn="just"/>
            <a:endParaRPr lang="en-US" sz="1200" dirty="0">
              <a:latin typeface="Tahoma" pitchFamily="34" charset="0"/>
              <a:ea typeface="Tahoma" pitchFamily="34" charset="0"/>
              <a:cs typeface="Tahoma" pitchFamily="34" charset="0"/>
            </a:endParaRPr>
          </a:p>
          <a:p>
            <a:pPr marL="342900" indent="-342900" algn="just"/>
            <a:r>
              <a:rPr lang="ru-RU" sz="1200" b="1" dirty="0">
                <a:latin typeface="Tahoma" pitchFamily="34" charset="0"/>
                <a:ea typeface="Tahoma" pitchFamily="34" charset="0"/>
                <a:cs typeface="Tahoma" pitchFamily="34" charset="0"/>
              </a:rPr>
              <a:t>4</a:t>
            </a:r>
            <a:r>
              <a:rPr lang="en-US" sz="1200" b="1" dirty="0" smtClean="0">
                <a:latin typeface="Tahoma" pitchFamily="34" charset="0"/>
                <a:ea typeface="Tahoma" pitchFamily="34" charset="0"/>
                <a:cs typeface="Tahoma" pitchFamily="34" charset="0"/>
              </a:rPr>
              <a:t>.</a:t>
            </a:r>
            <a:r>
              <a:rPr lang="ru-RU" sz="1200" b="1" dirty="0" smtClean="0">
                <a:latin typeface="Tahoma" pitchFamily="34" charset="0"/>
                <a:ea typeface="Tahoma" pitchFamily="34" charset="0"/>
                <a:cs typeface="Tahoma" pitchFamily="34" charset="0"/>
              </a:rPr>
              <a:t>3. </a:t>
            </a:r>
            <a:r>
              <a:rPr lang="ru-RU" sz="1200" b="1" u="sng" dirty="0" smtClean="0">
                <a:latin typeface="Tahoma" pitchFamily="34" charset="0"/>
                <a:ea typeface="Tahoma" pitchFamily="34" charset="0"/>
                <a:cs typeface="Tahoma" pitchFamily="34" charset="0"/>
              </a:rPr>
              <a:t>Придумай </a:t>
            </a:r>
            <a:r>
              <a:rPr lang="ru-RU" sz="1200" b="1" u="sng" dirty="0">
                <a:latin typeface="Tahoma" pitchFamily="34" charset="0"/>
                <a:ea typeface="Tahoma" pitchFamily="34" charset="0"/>
                <a:cs typeface="Tahoma" pitchFamily="34" charset="0"/>
              </a:rPr>
              <a:t>решения к данным проблемам.</a:t>
            </a:r>
          </a:p>
          <a:p>
            <a:pPr marL="342900" indent="-342900" algn="just">
              <a:buAutoNum type="arabicPeriod"/>
            </a:pPr>
            <a:r>
              <a:rPr lang="en-US" sz="1200" dirty="0">
                <a:latin typeface="Tahoma" pitchFamily="34" charset="0"/>
                <a:ea typeface="Tahoma" pitchFamily="34" charset="0"/>
                <a:cs typeface="Tahoma" pitchFamily="34" charset="0"/>
              </a:rPr>
              <a:t>Considering a problem that can arise with keeping clean the area people live in</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at present the majority of residents does not care about littering in the streets which can be connected with the fact that there are few rubbish bins around. To overcome this dilemma, it would be a good idea to __________________________ __________________________________________________________________________________________________________________________________</a:t>
            </a:r>
            <a:r>
              <a:rPr lang="ru-RU" sz="1200" dirty="0">
                <a:latin typeface="Tahoma" pitchFamily="34" charset="0"/>
                <a:ea typeface="Tahoma" pitchFamily="34" charset="0"/>
                <a:cs typeface="Tahoma" pitchFamily="34" charset="0"/>
              </a:rPr>
              <a:t>_</a:t>
            </a:r>
            <a:r>
              <a:rPr lang="en-US" sz="1200" dirty="0">
                <a:latin typeface="Tahoma" pitchFamily="34" charset="0"/>
                <a:ea typeface="Tahoma" pitchFamily="34" charset="0"/>
                <a:cs typeface="Tahoma" pitchFamily="34" charset="0"/>
              </a:rPr>
              <a:t>__________</a:t>
            </a:r>
            <a:r>
              <a:rPr lang="ru-RU" sz="1200" dirty="0">
                <a:latin typeface="Tahoma" pitchFamily="34" charset="0"/>
                <a:ea typeface="Tahoma" pitchFamily="34" charset="0"/>
                <a:cs typeface="Tahoma" pitchFamily="34" charset="0"/>
              </a:rPr>
              <a:t>.</a:t>
            </a:r>
            <a:endParaRPr lang="en-US" sz="1200" dirty="0">
              <a:latin typeface="Tahoma" pitchFamily="34" charset="0"/>
              <a:ea typeface="Tahoma" pitchFamily="34" charset="0"/>
              <a:cs typeface="Tahoma" pitchFamily="34" charset="0"/>
            </a:endParaRPr>
          </a:p>
          <a:p>
            <a:pPr marL="342900" indent="-342900" algn="just">
              <a:buAutoNum type="arabicPeriod"/>
            </a:pPr>
            <a:r>
              <a:rPr lang="en-US" sz="1200" dirty="0">
                <a:latin typeface="Tahoma" pitchFamily="34" charset="0"/>
                <a:ea typeface="Tahoma" pitchFamily="34" charset="0"/>
                <a:cs typeface="Tahoma" pitchFamily="34" charset="0"/>
              </a:rPr>
              <a:t>Considering a problem that can arise with arguing with teachers, I can judge that at present both some of the younger generation and teachers may be rude and tactless to each other which can be connected with unpleasant </a:t>
            </a:r>
            <a:r>
              <a:rPr lang="en-US" sz="1200" dirty="0" err="1">
                <a:latin typeface="Tahoma" pitchFamily="34" charset="0"/>
                <a:ea typeface="Tahoma" pitchFamily="34" charset="0"/>
                <a:cs typeface="Tahoma" pitchFamily="34" charset="0"/>
              </a:rPr>
              <a:t>behaviour</a:t>
            </a:r>
            <a:r>
              <a:rPr lang="en-US" sz="1200" dirty="0">
                <a:latin typeface="Tahoma" pitchFamily="34" charset="0"/>
                <a:ea typeface="Tahoma" pitchFamily="34" charset="0"/>
                <a:cs typeface="Tahoma" pitchFamily="34" charset="0"/>
              </a:rPr>
              <a:t> or appearance of the two categories of people. To overcome this dilemma, it would be a good idea to __________________________________________________________________________________________________________________________________________</a:t>
            </a:r>
            <a:r>
              <a:rPr lang="ru-RU" sz="1200" dirty="0">
                <a:latin typeface="Tahoma" pitchFamily="34" charset="0"/>
                <a:ea typeface="Tahoma" pitchFamily="34" charset="0"/>
                <a:cs typeface="Tahoma" pitchFamily="34" charset="0"/>
              </a:rPr>
              <a:t>_</a:t>
            </a:r>
            <a:r>
              <a:rPr lang="en-US" sz="1200" dirty="0">
                <a:latin typeface="Tahoma" pitchFamily="34" charset="0"/>
                <a:ea typeface="Tahoma" pitchFamily="34" charset="0"/>
                <a:cs typeface="Tahoma" pitchFamily="34" charset="0"/>
              </a:rPr>
              <a:t>__</a:t>
            </a:r>
            <a:r>
              <a:rPr lang="ru-RU" sz="1200" dirty="0">
                <a:latin typeface="Tahoma" pitchFamily="34" charset="0"/>
                <a:ea typeface="Tahoma" pitchFamily="34" charset="0"/>
                <a:cs typeface="Tahoma" pitchFamily="34" charset="0"/>
              </a:rPr>
              <a:t>.</a:t>
            </a:r>
            <a:endParaRPr lang="en-US" sz="1200" dirty="0">
              <a:latin typeface="Tahoma" pitchFamily="34" charset="0"/>
              <a:ea typeface="Tahoma" pitchFamily="34" charset="0"/>
              <a:cs typeface="Tahoma" pitchFamily="34" charset="0"/>
            </a:endParaRPr>
          </a:p>
          <a:p>
            <a:pPr marL="342900" indent="-342900" algn="just">
              <a:buAutoNum type="arabicPeriod"/>
            </a:pPr>
            <a:r>
              <a:rPr lang="en-US" sz="1200" dirty="0">
                <a:latin typeface="Tahoma" pitchFamily="34" charset="0"/>
                <a:ea typeface="Tahoma" pitchFamily="34" charset="0"/>
                <a:cs typeface="Tahoma" pitchFamily="34" charset="0"/>
              </a:rPr>
              <a:t>Considering a problem that can arise with using public transport, I can judge that at present the majority of passengers faces overcrowding of the buses or route taxis especially at rush hours which makes them travel in uncomfortable conditions. To overcome this dilemma, it would be a good idea to _____________________________ _____________________________________________________________________________________________________________________________________</a:t>
            </a:r>
            <a:r>
              <a:rPr lang="ru-RU" sz="1200" dirty="0">
                <a:latin typeface="Tahoma" pitchFamily="34" charset="0"/>
                <a:ea typeface="Tahoma" pitchFamily="34" charset="0"/>
                <a:cs typeface="Tahoma" pitchFamily="34" charset="0"/>
              </a:rPr>
              <a:t>_</a:t>
            </a:r>
            <a:r>
              <a:rPr lang="en-US" sz="1200" dirty="0">
                <a:latin typeface="Tahoma" pitchFamily="34" charset="0"/>
                <a:ea typeface="Tahoma" pitchFamily="34" charset="0"/>
                <a:cs typeface="Tahoma" pitchFamily="34" charset="0"/>
              </a:rPr>
              <a:t>_______</a:t>
            </a:r>
            <a:r>
              <a:rPr lang="ru-RU" sz="1200" dirty="0">
                <a:latin typeface="Tahoma" pitchFamily="34" charset="0"/>
                <a:ea typeface="Tahoma" pitchFamily="34" charset="0"/>
                <a:cs typeface="Tahoma" pitchFamily="34" charset="0"/>
              </a:rPr>
              <a:t>.</a:t>
            </a:r>
            <a:endParaRPr lang="en-US" sz="1200" b="1" dirty="0">
              <a:latin typeface="Tahoma" pitchFamily="34" charset="0"/>
              <a:ea typeface="Tahoma" pitchFamily="34" charset="0"/>
              <a:cs typeface="Tahoma" pitchFamily="34" charset="0"/>
            </a:endParaRPr>
          </a:p>
        </p:txBody>
      </p:sp>
      <p:sp>
        <p:nvSpPr>
          <p:cNvPr id="3" name="Прямоугольный треугольник 2">
            <a:extLst>
              <a:ext uri="{FF2B5EF4-FFF2-40B4-BE49-F238E27FC236}">
                <a16:creationId xmlns:a16="http://schemas.microsoft.com/office/drawing/2014/main" xmlns="" id="{6D9CA7BB-8EF6-B94B-E74A-64E2C7990FE1}"/>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2203530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marin\Downloads\snapedit_1693247060024.png">
            <a:extLst>
              <a:ext uri="{FF2B5EF4-FFF2-40B4-BE49-F238E27FC236}">
                <a16:creationId xmlns:a16="http://schemas.microsoft.com/office/drawing/2014/main" xmlns="" id="{1579F768-A456-041E-29FF-06455EFA05C1}"/>
              </a:ext>
            </a:extLst>
          </p:cNvPr>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a:latin typeface="Tahoma" pitchFamily="34" charset="0"/>
                <a:ea typeface="Tahoma" pitchFamily="34" charset="0"/>
                <a:cs typeface="Tahoma" pitchFamily="34" charset="0"/>
              </a:rPr>
              <a:t> </a:t>
            </a:r>
            <a:r>
              <a:rPr lang="ru-RU" sz="140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48" name="TextBox 47"/>
          <p:cNvSpPr txBox="1"/>
          <p:nvPr/>
        </p:nvSpPr>
        <p:spPr>
          <a:xfrm>
            <a:off x="142852" y="428596"/>
            <a:ext cx="6572296" cy="4231928"/>
          </a:xfrm>
          <a:prstGeom prst="rect">
            <a:avLst/>
          </a:prstGeom>
          <a:noFill/>
        </p:spPr>
        <p:txBody>
          <a:bodyPr wrap="square" rtlCol="0">
            <a:spAutoFit/>
          </a:bodyPr>
          <a:lstStyle/>
          <a:p>
            <a:pPr marL="342900" indent="-342900" algn="just">
              <a:spcAft>
                <a:spcPts val="600"/>
              </a:spcAft>
            </a:pPr>
            <a:r>
              <a:rPr lang="ru-RU" sz="1200" b="1" dirty="0" smtClean="0">
                <a:latin typeface="Tahoma" pitchFamily="34" charset="0"/>
                <a:ea typeface="Tahoma" pitchFamily="34" charset="0"/>
                <a:cs typeface="Tahoma" pitchFamily="34" charset="0"/>
              </a:rPr>
              <a:t>4.4.  </a:t>
            </a:r>
            <a:r>
              <a:rPr lang="ru-RU" sz="1200" b="1" u="sng" dirty="0">
                <a:latin typeface="Tahoma" pitchFamily="34" charset="0"/>
                <a:ea typeface="Tahoma" pitchFamily="34" charset="0"/>
                <a:cs typeface="Tahoma" pitchFamily="34" charset="0"/>
              </a:rPr>
              <a:t>Впиши недостающую информацию в пропуски.</a:t>
            </a:r>
          </a:p>
          <a:p>
            <a:pPr marL="342900" indent="-342900" algn="just">
              <a:buAutoNum type="arabicPeriod"/>
            </a:pPr>
            <a:r>
              <a:rPr lang="en-US" sz="1200" dirty="0">
                <a:latin typeface="Tahoma" pitchFamily="34" charset="0"/>
                <a:ea typeface="Tahoma" pitchFamily="34" charset="0"/>
                <a:cs typeface="Tahoma" pitchFamily="34" charset="0"/>
              </a:rPr>
              <a:t>Considering a problem that can arise with keeping to a diet, I can suggest that the        majority of people _______________________________________________________ _____________________________ which can result in _________________________. To overcome this dilemma, it would be a good idea to  __________________________ ________________________________________________________________________.</a:t>
            </a:r>
          </a:p>
          <a:p>
            <a:pPr marL="342900" indent="-342900" algn="just">
              <a:buAutoNum type="arabicPeriod"/>
            </a:pPr>
            <a:r>
              <a:rPr lang="en-US" sz="1200" dirty="0">
                <a:latin typeface="Tahoma" pitchFamily="34" charset="0"/>
                <a:ea typeface="Tahoma" pitchFamily="34" charset="0"/>
                <a:cs typeface="Tahoma" pitchFamily="34" charset="0"/>
              </a:rPr>
              <a:t>In conclusion, I ___________________ that the importance of keeping to a diet will hardly lose its relevance in people’s lives. It goes without saying, people have an opportunity to ____________________________________________________________.</a:t>
            </a:r>
          </a:p>
          <a:p>
            <a:pPr marL="342900" indent="-342900" algn="just">
              <a:buAutoNum type="arabicPeriod"/>
            </a:pPr>
            <a:r>
              <a:rPr lang="en-US" sz="1200" dirty="0">
                <a:latin typeface="Tahoma" pitchFamily="34" charset="0"/>
                <a:ea typeface="Tahoma" pitchFamily="34" charset="0"/>
                <a:cs typeface="Tahoma" pitchFamily="34" charset="0"/>
              </a:rPr>
              <a:t>______________________ that can arise with ________________________________, I can judge that the majority of young people lacks desire to clean their room or help with the housework  which ____________________________________ that mothers do everything for them since the childhood. To overcome this dilemma, it ________________________ to make a family schedule for sharing duties and stick to it.</a:t>
            </a:r>
          </a:p>
          <a:p>
            <a:pPr marL="342900" indent="-342900" algn="just">
              <a:buAutoNum type="arabicPeriod"/>
            </a:pPr>
            <a:r>
              <a:rPr lang="en-US" sz="1200" dirty="0">
                <a:latin typeface="Tahoma" pitchFamily="34" charset="0"/>
                <a:ea typeface="Tahoma" pitchFamily="34" charset="0"/>
                <a:cs typeface="Tahoma" pitchFamily="34" charset="0"/>
              </a:rPr>
              <a:t>In conclusion, I strongly believe that __________________ of getting used to household chores will hardly _______________________________________________. It goes without saying, teenagers should _____________________________ regularly since it teaches them </a:t>
            </a:r>
            <a:r>
              <a:rPr lang="en-US" sz="1200" dirty="0" smtClean="0">
                <a:latin typeface="Tahoma" pitchFamily="34" charset="0"/>
                <a:ea typeface="Tahoma" pitchFamily="34" charset="0"/>
                <a:cs typeface="Tahoma" pitchFamily="34" charset="0"/>
              </a:rPr>
              <a:t>_____________________________________________________________.</a:t>
            </a:r>
            <a:endParaRPr lang="ru-RU" sz="1200" dirty="0" smtClean="0">
              <a:latin typeface="Tahoma" pitchFamily="34" charset="0"/>
              <a:ea typeface="Tahoma" pitchFamily="34" charset="0"/>
              <a:cs typeface="Tahoma" pitchFamily="34" charset="0"/>
            </a:endParaRPr>
          </a:p>
          <a:p>
            <a:pPr marL="342900" indent="-342900" algn="just">
              <a:buAutoNum type="arabicPeriod"/>
            </a:pPr>
            <a:endParaRPr lang="ru-RU" sz="1200" dirty="0">
              <a:latin typeface="Tahoma" pitchFamily="34" charset="0"/>
              <a:ea typeface="Tahoma" pitchFamily="34" charset="0"/>
              <a:cs typeface="Tahoma" pitchFamily="34" charset="0"/>
            </a:endParaRPr>
          </a:p>
          <a:p>
            <a:pPr marL="342900" indent="-342900" algn="just">
              <a:buAutoNum type="arabicPeriod"/>
            </a:pPr>
            <a:endParaRPr lang="ru-RU" sz="1200" dirty="0" smtClean="0">
              <a:latin typeface="Tahoma" pitchFamily="34" charset="0"/>
              <a:ea typeface="Tahoma" pitchFamily="34" charset="0"/>
              <a:cs typeface="Tahoma" pitchFamily="34" charset="0"/>
            </a:endParaRPr>
          </a:p>
          <a:p>
            <a:pPr marL="342900" indent="-342900" algn="just">
              <a:buAutoNum type="arabicPeriod"/>
            </a:pPr>
            <a:r>
              <a:rPr lang="ru-RU" sz="1200" b="1" dirty="0" smtClean="0">
                <a:latin typeface="Tahoma" pitchFamily="34" charset="0"/>
                <a:ea typeface="Tahoma" pitchFamily="34" charset="0"/>
                <a:cs typeface="Tahoma" pitchFamily="34" charset="0"/>
              </a:rPr>
              <a:t>Пишем заключение.</a:t>
            </a:r>
            <a:endParaRPr lang="en-US" sz="1200" b="1" dirty="0">
              <a:latin typeface="Tahoma" pitchFamily="34" charset="0"/>
              <a:ea typeface="Tahoma" pitchFamily="34" charset="0"/>
              <a:cs typeface="Tahoma" pitchFamily="34" charset="0"/>
            </a:endParaRPr>
          </a:p>
          <a:p>
            <a:pPr marL="342900" indent="-342900" algn="just"/>
            <a:endParaRPr lang="en-US" sz="1200" dirty="0">
              <a:latin typeface="Tahoma" pitchFamily="34" charset="0"/>
              <a:ea typeface="Tahoma" pitchFamily="34" charset="0"/>
              <a:cs typeface="Tahoma" pitchFamily="34" charset="0"/>
            </a:endParaRPr>
          </a:p>
        </p:txBody>
      </p:sp>
      <p:sp>
        <p:nvSpPr>
          <p:cNvPr id="3" name="Прямоугольный треугольник 2">
            <a:extLst>
              <a:ext uri="{FF2B5EF4-FFF2-40B4-BE49-F238E27FC236}">
                <a16:creationId xmlns:a16="http://schemas.microsoft.com/office/drawing/2014/main" xmlns="" id="{32E5F790-B7B7-6462-EED9-FDC439FC725A}"/>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extLst>
      <p:ext uri="{BB962C8B-B14F-4D97-AF65-F5344CB8AC3E}">
        <p14:creationId xmlns:p14="http://schemas.microsoft.com/office/powerpoint/2010/main" val="1276163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marin\Downloads\snapedit_1693247060024.png"/>
          <p:cNvPicPr>
            <a:picLocks noChangeAspect="1" noChangeArrowheads="1"/>
          </p:cNvPicPr>
          <p:nvPr/>
        </p:nvPicPr>
        <p:blipFill rotWithShape="1">
          <a:blip r:embed="rId2"/>
          <a:srcRect l="3030" t="2250" r="3031" b="2382"/>
          <a:stretch/>
        </p:blipFill>
        <p:spPr bwMode="auto">
          <a:xfrm>
            <a:off x="0" y="0"/>
            <a:ext cx="6858000" cy="9144000"/>
          </a:xfrm>
          <a:prstGeom prst="rect">
            <a:avLst/>
          </a:prstGeom>
          <a:noFill/>
        </p:spPr>
      </p:pic>
      <p:sp>
        <p:nvSpPr>
          <p:cNvPr id="11" name="TextBox 10"/>
          <p:cNvSpPr txBox="1"/>
          <p:nvPr/>
        </p:nvSpPr>
        <p:spPr>
          <a:xfrm>
            <a:off x="642918" y="1285852"/>
            <a:ext cx="5500726" cy="769441"/>
          </a:xfrm>
          <a:prstGeom prst="rect">
            <a:avLst/>
          </a:prstGeom>
          <a:noFill/>
        </p:spPr>
        <p:txBody>
          <a:bodyPr wrap="square" rtlCol="0">
            <a:spAutoFit/>
          </a:bodyPr>
          <a:lstStyle/>
          <a:p>
            <a:pPr algn="just"/>
            <a:r>
              <a:rPr lang="en-US" sz="1400" dirty="0">
                <a:latin typeface="Tahoma" pitchFamily="34" charset="0"/>
                <a:ea typeface="Tahoma" pitchFamily="34" charset="0"/>
                <a:cs typeface="Tahoma" pitchFamily="34" charset="0"/>
              </a:rPr>
              <a:t> </a:t>
            </a:r>
            <a:r>
              <a:rPr lang="ru-RU" sz="1400" dirty="0">
                <a:latin typeface="Tahoma" pitchFamily="34" charset="0"/>
                <a:ea typeface="Tahoma" pitchFamily="34" charset="0"/>
                <a:cs typeface="Tahoma" pitchFamily="34" charset="0"/>
              </a:rPr>
              <a:t>     </a:t>
            </a:r>
            <a:endParaRPr lang="en-US" sz="1200" dirty="0">
              <a:latin typeface="Tahoma" pitchFamily="34" charset="0"/>
              <a:ea typeface="Tahoma" pitchFamily="34" charset="0"/>
              <a:cs typeface="Tahoma" pitchFamily="34" charset="0"/>
            </a:endParaRPr>
          </a:p>
          <a:p>
            <a:endParaRPr lang="en-US" sz="1200" dirty="0">
              <a:latin typeface="Tahoma" pitchFamily="34" charset="0"/>
              <a:ea typeface="Tahoma" pitchFamily="34" charset="0"/>
              <a:cs typeface="Tahoma" pitchFamily="34" charset="0"/>
            </a:endParaRPr>
          </a:p>
          <a:p>
            <a:endParaRPr lang="ru-RU" dirty="0"/>
          </a:p>
        </p:txBody>
      </p:sp>
      <p:sp>
        <p:nvSpPr>
          <p:cNvPr id="36" name="Прямоугольник 35"/>
          <p:cNvSpPr/>
          <p:nvPr/>
        </p:nvSpPr>
        <p:spPr>
          <a:xfrm>
            <a:off x="214290" y="714348"/>
            <a:ext cx="6429420" cy="428628"/>
          </a:xfrm>
          <a:prstGeom prst="rect">
            <a:avLst/>
          </a:prstGeom>
          <a:solidFill>
            <a:schemeClr val="accent4">
              <a:lumMod val="40000"/>
              <a:lumOff val="6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7" name="TextBox 36"/>
          <p:cNvSpPr txBox="1"/>
          <p:nvPr/>
        </p:nvSpPr>
        <p:spPr>
          <a:xfrm>
            <a:off x="0" y="714348"/>
            <a:ext cx="6858000" cy="461665"/>
          </a:xfrm>
          <a:prstGeom prst="rect">
            <a:avLst/>
          </a:prstGeom>
          <a:noFill/>
        </p:spPr>
        <p:txBody>
          <a:bodyPr wrap="square" rtlCol="0">
            <a:spAutoFit/>
          </a:bodyPr>
          <a:lstStyle/>
          <a:p>
            <a:pPr algn="ctr"/>
            <a:r>
              <a:rPr lang="en-US" sz="2400" b="1" dirty="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ru-RU" sz="2400" b="1" dirty="0">
                <a:effectLst>
                  <a:outerShdw blurRad="38100" dist="38100" dir="2700000" algn="tl">
                    <a:srgbClr val="000000">
                      <a:alpha val="43137"/>
                    </a:srgbClr>
                  </a:outerShdw>
                </a:effectLst>
                <a:latin typeface="Tahoma" pitchFamily="34" charset="0"/>
                <a:ea typeface="Tahoma" pitchFamily="34" charset="0"/>
                <a:cs typeface="Tahoma" pitchFamily="34" charset="0"/>
              </a:rPr>
              <a:t>ЗАДАНИЕ 38 (эссе на основе графиков)</a:t>
            </a:r>
          </a:p>
        </p:txBody>
      </p:sp>
      <p:sp>
        <p:nvSpPr>
          <p:cNvPr id="50" name="Прямоугольник 49"/>
          <p:cNvSpPr/>
          <p:nvPr/>
        </p:nvSpPr>
        <p:spPr>
          <a:xfrm>
            <a:off x="214290" y="1357290"/>
            <a:ext cx="285752" cy="28575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8" name="TextBox 47"/>
          <p:cNvSpPr txBox="1"/>
          <p:nvPr/>
        </p:nvSpPr>
        <p:spPr>
          <a:xfrm>
            <a:off x="142852" y="1142977"/>
            <a:ext cx="6500858" cy="3354765"/>
          </a:xfrm>
          <a:prstGeom prst="rect">
            <a:avLst/>
          </a:prstGeom>
          <a:noFill/>
        </p:spPr>
        <p:txBody>
          <a:bodyPr wrap="square" rtlCol="0">
            <a:spAutoFit/>
          </a:bodyPr>
          <a:lstStyle/>
          <a:p>
            <a:pPr marL="342900" indent="-342900">
              <a:buAutoNum type="arabicPeriod"/>
            </a:pPr>
            <a:r>
              <a:rPr lang="ru-RU" sz="1200" b="1" u="sng" dirty="0">
                <a:latin typeface="Tahoma" pitchFamily="34" charset="0"/>
                <a:ea typeface="Tahoma" pitchFamily="34" charset="0"/>
                <a:cs typeface="Tahoma" pitchFamily="34" charset="0"/>
              </a:rPr>
              <a:t>Расставь части эссе по порядку в соответствии с планом.</a:t>
            </a:r>
            <a:endParaRPr lang="en-US" sz="1200" b="1" u="sng" dirty="0">
              <a:latin typeface="Tahoma" pitchFamily="34" charset="0"/>
              <a:ea typeface="Tahoma" pitchFamily="34" charset="0"/>
              <a:cs typeface="Tahoma" pitchFamily="34" charset="0"/>
            </a:endParaRPr>
          </a:p>
          <a:p>
            <a:pPr marL="342900" indent="-342900"/>
            <a:r>
              <a:rPr lang="en-US" sz="1400" dirty="0">
                <a:latin typeface="Tahoma" pitchFamily="34" charset="0"/>
                <a:ea typeface="Tahoma" pitchFamily="34" charset="0"/>
                <a:cs typeface="Tahoma" pitchFamily="34" charset="0"/>
              </a:rPr>
              <a:t>      </a:t>
            </a:r>
            <a:r>
              <a:rPr lang="en-US" sz="1100" dirty="0">
                <a:latin typeface="Tahoma" pitchFamily="34" charset="0"/>
                <a:ea typeface="Tahoma" pitchFamily="34" charset="0"/>
                <a:cs typeface="Tahoma" pitchFamily="34" charset="0"/>
              </a:rPr>
              <a:t>Imagine that you are doing a project on </a:t>
            </a:r>
            <a:r>
              <a:rPr lang="en-US" sz="1100" b="1" dirty="0">
                <a:latin typeface="Tahoma" pitchFamily="34" charset="0"/>
                <a:ea typeface="Tahoma" pitchFamily="34" charset="0"/>
                <a:cs typeface="Tahoma" pitchFamily="34" charset="0"/>
              </a:rPr>
              <a:t>what things </a:t>
            </a:r>
            <a:r>
              <a:rPr lang="en-US" sz="1100" b="1" dirty="0" err="1">
                <a:latin typeface="Tahoma" pitchFamily="34" charset="0"/>
                <a:ea typeface="Tahoma" pitchFamily="34" charset="0"/>
                <a:cs typeface="Tahoma" pitchFamily="34" charset="0"/>
              </a:rPr>
              <a:t>Zetland</a:t>
            </a:r>
            <a:r>
              <a:rPr lang="en-US" sz="1100" b="1" dirty="0">
                <a:latin typeface="Tahoma" pitchFamily="34" charset="0"/>
                <a:ea typeface="Tahoma" pitchFamily="34" charset="0"/>
                <a:cs typeface="Tahoma" pitchFamily="34" charset="0"/>
              </a:rPr>
              <a:t> people  buy online</a:t>
            </a:r>
            <a:r>
              <a:rPr lang="en-US" sz="1100" dirty="0">
                <a:latin typeface="Tahoma" pitchFamily="34" charset="0"/>
                <a:ea typeface="Tahoma" pitchFamily="34" charset="0"/>
                <a:cs typeface="Tahoma" pitchFamily="34" charset="0"/>
              </a:rPr>
              <a:t>. </a:t>
            </a:r>
          </a:p>
          <a:p>
            <a:pPr marL="342900" indent="-342900"/>
            <a:r>
              <a:rPr lang="en-US" sz="1100" dirty="0">
                <a:latin typeface="Tahoma" pitchFamily="34" charset="0"/>
                <a:ea typeface="Tahoma" pitchFamily="34" charset="0"/>
                <a:cs typeface="Tahoma" pitchFamily="34" charset="0"/>
              </a:rPr>
              <a:t>       You have found some data on the subject – the results of a survey (see the table below).</a:t>
            </a:r>
          </a:p>
          <a:p>
            <a:pPr marL="342900" indent="-342900"/>
            <a:r>
              <a:rPr lang="en-US" sz="1100" b="1" dirty="0">
                <a:latin typeface="Tahoma" pitchFamily="34" charset="0"/>
                <a:ea typeface="Tahoma" pitchFamily="34" charset="0"/>
                <a:cs typeface="Tahoma" pitchFamily="34" charset="0"/>
              </a:rPr>
              <a:t> </a:t>
            </a:r>
            <a:r>
              <a:rPr lang="en-US" sz="1100" b="1" spc="-20" dirty="0">
                <a:latin typeface="Tahoma" pitchFamily="34" charset="0"/>
                <a:ea typeface="Tahoma" pitchFamily="34" charset="0"/>
                <a:cs typeface="Tahoma" pitchFamily="34" charset="0"/>
              </a:rPr>
              <a:t>Comment on the survey data in the table and give your opinion on the subject of the project.</a:t>
            </a:r>
          </a:p>
          <a:p>
            <a:pPr marL="342900" indent="-342900"/>
            <a:endParaRPr lang="en-US" sz="1200" dirty="0">
              <a:latin typeface="Tahoma" pitchFamily="34" charset="0"/>
              <a:ea typeface="Tahoma" pitchFamily="34" charset="0"/>
              <a:cs typeface="Tahoma" pitchFamily="34" charset="0"/>
            </a:endParaRPr>
          </a:p>
          <a:p>
            <a:pPr marL="342900" indent="-342900"/>
            <a:endParaRPr lang="en-US" sz="1200" dirty="0">
              <a:latin typeface="Tahoma" pitchFamily="34" charset="0"/>
              <a:ea typeface="Tahoma" pitchFamily="34" charset="0"/>
              <a:cs typeface="Tahoma" pitchFamily="34" charset="0"/>
            </a:endParaRPr>
          </a:p>
          <a:p>
            <a:pPr marL="342900" indent="-342900"/>
            <a:endParaRPr lang="en-US" sz="1200" dirty="0">
              <a:latin typeface="Tahoma" pitchFamily="34" charset="0"/>
              <a:ea typeface="Tahoma" pitchFamily="34" charset="0"/>
              <a:cs typeface="Tahoma" pitchFamily="34" charset="0"/>
            </a:endParaRPr>
          </a:p>
          <a:p>
            <a:pPr marL="342900" indent="-342900"/>
            <a:endParaRPr lang="en-US" sz="1200" dirty="0">
              <a:latin typeface="Tahoma" pitchFamily="34" charset="0"/>
              <a:ea typeface="Tahoma" pitchFamily="34" charset="0"/>
              <a:cs typeface="Tahoma" pitchFamily="34" charset="0"/>
            </a:endParaRPr>
          </a:p>
          <a:p>
            <a:pPr marL="342900" indent="-342900"/>
            <a:endParaRPr lang="en-US" sz="1200" dirty="0">
              <a:latin typeface="Tahoma" pitchFamily="34" charset="0"/>
              <a:ea typeface="Tahoma" pitchFamily="34" charset="0"/>
              <a:cs typeface="Tahoma" pitchFamily="34" charset="0"/>
            </a:endParaRPr>
          </a:p>
          <a:p>
            <a:pPr marL="342900" indent="-342900"/>
            <a:endParaRPr lang="en-US" sz="500" dirty="0">
              <a:latin typeface="Tahoma" pitchFamily="34" charset="0"/>
              <a:ea typeface="Tahoma" pitchFamily="34" charset="0"/>
              <a:cs typeface="Tahoma" pitchFamily="34" charset="0"/>
            </a:endParaRPr>
          </a:p>
          <a:p>
            <a:pPr marL="342900" indent="-342900"/>
            <a:r>
              <a:rPr lang="en-US" sz="1100" dirty="0">
                <a:latin typeface="Tahoma" pitchFamily="34" charset="0"/>
                <a:ea typeface="Tahoma" pitchFamily="34" charset="0"/>
                <a:cs typeface="Tahoma" pitchFamily="34" charset="0"/>
              </a:rPr>
              <a:t>Write </a:t>
            </a:r>
            <a:r>
              <a:rPr lang="en-US" sz="1100" b="1" dirty="0">
                <a:latin typeface="Tahoma" pitchFamily="34" charset="0"/>
                <a:ea typeface="Tahoma" pitchFamily="34" charset="0"/>
                <a:cs typeface="Tahoma" pitchFamily="34" charset="0"/>
              </a:rPr>
              <a:t>200-250 words.</a:t>
            </a:r>
          </a:p>
          <a:p>
            <a:pPr marL="342900" indent="-342900"/>
            <a:r>
              <a:rPr lang="en-US" sz="1100" dirty="0">
                <a:latin typeface="Tahoma" pitchFamily="34" charset="0"/>
                <a:ea typeface="Tahoma" pitchFamily="34" charset="0"/>
                <a:cs typeface="Tahoma" pitchFamily="34" charset="0"/>
              </a:rPr>
              <a:t>Use the following plan:</a:t>
            </a:r>
          </a:p>
          <a:p>
            <a:pPr marL="342900" indent="-342900"/>
            <a:r>
              <a:rPr lang="en-US" sz="1100" spc="-10" dirty="0">
                <a:latin typeface="Tahoma" pitchFamily="34" charset="0"/>
                <a:ea typeface="Tahoma" pitchFamily="34" charset="0"/>
                <a:cs typeface="Tahoma" pitchFamily="34" charset="0"/>
              </a:rPr>
              <a:t>- make an opening statement on the subject of the project;</a:t>
            </a:r>
          </a:p>
          <a:p>
            <a:pPr marL="342900" indent="-342900"/>
            <a:r>
              <a:rPr lang="en-US" sz="1100" spc="-10" dirty="0">
                <a:latin typeface="Tahoma" pitchFamily="34" charset="0"/>
                <a:ea typeface="Tahoma" pitchFamily="34" charset="0"/>
                <a:cs typeface="Tahoma" pitchFamily="34" charset="0"/>
              </a:rPr>
              <a:t>- select and report 2-3 facts;</a:t>
            </a:r>
          </a:p>
          <a:p>
            <a:r>
              <a:rPr lang="en-US" sz="1100" spc="-10" dirty="0">
                <a:latin typeface="Tahoma" pitchFamily="34" charset="0"/>
                <a:ea typeface="Tahoma" pitchFamily="34" charset="0"/>
                <a:cs typeface="Tahoma" pitchFamily="34" charset="0"/>
              </a:rPr>
              <a:t>- make 1-2 comparisons where relevant and give your </a:t>
            </a:r>
          </a:p>
          <a:p>
            <a:r>
              <a:rPr lang="en-US" sz="1100" spc="-10" dirty="0">
                <a:latin typeface="Tahoma" pitchFamily="34" charset="0"/>
                <a:ea typeface="Tahoma" pitchFamily="34" charset="0"/>
                <a:cs typeface="Tahoma" pitchFamily="34" charset="0"/>
              </a:rPr>
              <a:t>comments;</a:t>
            </a:r>
          </a:p>
          <a:p>
            <a:pPr marL="342900" indent="-342900"/>
            <a:r>
              <a:rPr lang="en-US" sz="1100" spc="-10" dirty="0">
                <a:latin typeface="Tahoma" pitchFamily="34" charset="0"/>
                <a:ea typeface="Tahoma" pitchFamily="34" charset="0"/>
                <a:cs typeface="Tahoma" pitchFamily="34" charset="0"/>
              </a:rPr>
              <a:t>- outline a problem that can arise with online shopping and suggest a way of solving it;</a:t>
            </a:r>
          </a:p>
          <a:p>
            <a:r>
              <a:rPr lang="en-US" sz="1100" spc="-10" dirty="0">
                <a:latin typeface="Tahoma" pitchFamily="34" charset="0"/>
                <a:ea typeface="Tahoma" pitchFamily="34" charset="0"/>
                <a:cs typeface="Tahoma" pitchFamily="34" charset="0"/>
              </a:rPr>
              <a:t>- conclude by giving and explaining your opinion on the importance of online shopping in </a:t>
            </a:r>
          </a:p>
          <a:p>
            <a:r>
              <a:rPr lang="en-US" sz="1100" spc="-10" dirty="0">
                <a:latin typeface="Tahoma" pitchFamily="34" charset="0"/>
                <a:ea typeface="Tahoma" pitchFamily="34" charset="0"/>
                <a:cs typeface="Tahoma" pitchFamily="34" charset="0"/>
              </a:rPr>
              <a:t>modern world.</a:t>
            </a:r>
            <a:endParaRPr lang="ru-RU" sz="1100" spc="-10" dirty="0">
              <a:latin typeface="Tahoma" pitchFamily="34" charset="0"/>
              <a:ea typeface="Tahoma" pitchFamily="34" charset="0"/>
              <a:cs typeface="Tahoma" pitchFamily="34" charset="0"/>
            </a:endParaRPr>
          </a:p>
        </p:txBody>
      </p:sp>
      <p:sp>
        <p:nvSpPr>
          <p:cNvPr id="51" name="TextBox 50"/>
          <p:cNvSpPr txBox="1"/>
          <p:nvPr/>
        </p:nvSpPr>
        <p:spPr>
          <a:xfrm>
            <a:off x="0" y="1357290"/>
            <a:ext cx="571480" cy="276999"/>
          </a:xfrm>
          <a:prstGeom prst="rect">
            <a:avLst/>
          </a:prstGeom>
          <a:noFill/>
        </p:spPr>
        <p:txBody>
          <a:bodyPr wrap="square" rtlCol="0">
            <a:spAutoFit/>
          </a:bodyPr>
          <a:lstStyle/>
          <a:p>
            <a:r>
              <a:rPr lang="en-US" sz="1200" b="1" dirty="0">
                <a:latin typeface="Tahoma" pitchFamily="34" charset="0"/>
                <a:ea typeface="Tahoma" pitchFamily="34" charset="0"/>
                <a:cs typeface="Tahoma" pitchFamily="34" charset="0"/>
              </a:rPr>
              <a:t>    3</a:t>
            </a:r>
            <a:r>
              <a:rPr lang="ru-RU" sz="1200" b="1" dirty="0">
                <a:latin typeface="Tahoma" pitchFamily="34" charset="0"/>
                <a:ea typeface="Tahoma" pitchFamily="34" charset="0"/>
                <a:cs typeface="Tahoma" pitchFamily="34" charset="0"/>
              </a:rPr>
              <a:t>8</a:t>
            </a:r>
          </a:p>
        </p:txBody>
      </p:sp>
      <p:sp>
        <p:nvSpPr>
          <p:cNvPr id="61" name="TextBox 60"/>
          <p:cNvSpPr txBox="1"/>
          <p:nvPr/>
        </p:nvSpPr>
        <p:spPr>
          <a:xfrm>
            <a:off x="214290" y="5345747"/>
            <a:ext cx="6429420" cy="646331"/>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In conclusion, I strongly believe that the importance of online shopping will hardly lose its relevance in modern world. It goes without saying, people have an opportunity to find anything they want in the Internet and order things from any part of the world.</a:t>
            </a:r>
            <a:endParaRPr lang="ru-RU" sz="1200" dirty="0">
              <a:latin typeface="Tahoma" pitchFamily="34" charset="0"/>
              <a:ea typeface="Tahoma" pitchFamily="34" charset="0"/>
              <a:cs typeface="Tahoma" pitchFamily="34" charset="0"/>
            </a:endParaRPr>
          </a:p>
        </p:txBody>
      </p:sp>
      <p:sp>
        <p:nvSpPr>
          <p:cNvPr id="62" name="TextBox 61"/>
          <p:cNvSpPr txBox="1"/>
          <p:nvPr/>
        </p:nvSpPr>
        <p:spPr>
          <a:xfrm>
            <a:off x="214290" y="6060127"/>
            <a:ext cx="6429420" cy="857256"/>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a:t>
            </a:r>
            <a:r>
              <a:rPr lang="en-US" sz="1200" dirty="0" err="1">
                <a:latin typeface="Tahoma" pitchFamily="34" charset="0"/>
                <a:ea typeface="Tahoma" pitchFamily="34" charset="0"/>
                <a:cs typeface="Tahoma" pitchFamily="34" charset="0"/>
              </a:rPr>
              <a:t>Analysing</a:t>
            </a:r>
            <a:r>
              <a:rPr lang="en-US" sz="1200" dirty="0">
                <a:latin typeface="Tahoma" pitchFamily="34" charset="0"/>
                <a:ea typeface="Tahoma" pitchFamily="34" charset="0"/>
                <a:cs typeface="Tahoma" pitchFamily="34" charset="0"/>
              </a:rPr>
              <a:t> the data, buying clothes in the Internet appears to be the most prevalent of all responses since more than a third of those interviewed opts for them as common items. </a:t>
            </a:r>
            <a:r>
              <a:rPr lang="en-US" sz="1200" spc="-20" dirty="0">
                <a:latin typeface="Tahoma" pitchFamily="34" charset="0"/>
                <a:ea typeface="Tahoma" pitchFamily="34" charset="0"/>
                <a:cs typeface="Tahoma" pitchFamily="34" charset="0"/>
              </a:rPr>
              <a:t>By contrast, shopping for shoes is selected by nearly seven times less respondents. I suppose, people in </a:t>
            </a:r>
            <a:r>
              <a:rPr lang="en-US" sz="1200" spc="-20" dirty="0" err="1">
                <a:latin typeface="Tahoma" pitchFamily="34" charset="0"/>
                <a:ea typeface="Tahoma" pitchFamily="34" charset="0"/>
                <a:cs typeface="Tahoma" pitchFamily="34" charset="0"/>
              </a:rPr>
              <a:t>Zetland</a:t>
            </a:r>
            <a:r>
              <a:rPr lang="en-US" sz="1200" spc="-20" dirty="0">
                <a:latin typeface="Tahoma" pitchFamily="34" charset="0"/>
                <a:ea typeface="Tahoma" pitchFamily="34" charset="0"/>
                <a:cs typeface="Tahoma" pitchFamily="34" charset="0"/>
              </a:rPr>
              <a:t> may not be sure in choosing the right sizes of these things online. </a:t>
            </a:r>
            <a:endParaRPr lang="ru-RU" sz="1200" spc="-20" dirty="0">
              <a:latin typeface="Tahoma" pitchFamily="34" charset="0"/>
              <a:ea typeface="Tahoma" pitchFamily="34" charset="0"/>
              <a:cs typeface="Tahoma" pitchFamily="34" charset="0"/>
            </a:endParaRPr>
          </a:p>
        </p:txBody>
      </p:sp>
      <p:sp>
        <p:nvSpPr>
          <p:cNvPr id="63" name="TextBox 62"/>
          <p:cNvSpPr txBox="1"/>
          <p:nvPr/>
        </p:nvSpPr>
        <p:spPr>
          <a:xfrm>
            <a:off x="214290" y="4455652"/>
            <a:ext cx="6429420" cy="830997"/>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According to the table, clothes and shopping for food are chosen by the majority of the respondents as things to buy online, at 38% and 35% respectively, followed by bags (15%).  At the same time shoes and swimsuits count much smaller number of supporters, just 7% and 5% respectively. </a:t>
            </a:r>
            <a:endParaRPr lang="ru-RU" sz="1200" dirty="0">
              <a:latin typeface="Tahoma" pitchFamily="34" charset="0"/>
              <a:ea typeface="Tahoma" pitchFamily="34" charset="0"/>
              <a:cs typeface="Tahoma" pitchFamily="34" charset="0"/>
            </a:endParaRPr>
          </a:p>
        </p:txBody>
      </p:sp>
      <p:pic>
        <p:nvPicPr>
          <p:cNvPr id="1027" name="Picture 3" descr="C:\Users\marin\Downloads\snapedit_1692618852259.jpeg"/>
          <p:cNvPicPr>
            <a:picLocks noChangeAspect="1" noChangeArrowheads="1"/>
          </p:cNvPicPr>
          <p:nvPr/>
        </p:nvPicPr>
        <p:blipFill>
          <a:blip r:embed="rId3" cstate="print">
            <a:duotone>
              <a:schemeClr val="accent5">
                <a:shade val="45000"/>
                <a:satMod val="135000"/>
              </a:schemeClr>
              <a:prstClr val="white"/>
            </a:duotone>
          </a:blip>
          <a:srcRect l="2941"/>
          <a:stretch>
            <a:fillRect/>
          </a:stretch>
        </p:blipFill>
        <p:spPr bwMode="auto">
          <a:xfrm>
            <a:off x="357166" y="1928794"/>
            <a:ext cx="3214710" cy="928694"/>
          </a:xfrm>
          <a:prstGeom prst="rect">
            <a:avLst/>
          </a:prstGeom>
          <a:noFill/>
        </p:spPr>
      </p:pic>
      <p:sp>
        <p:nvSpPr>
          <p:cNvPr id="30" name="TextBox 29"/>
          <p:cNvSpPr txBox="1"/>
          <p:nvPr/>
        </p:nvSpPr>
        <p:spPr>
          <a:xfrm>
            <a:off x="714356" y="1928794"/>
            <a:ext cx="2928958" cy="900246"/>
          </a:xfrm>
          <a:prstGeom prst="rect">
            <a:avLst/>
          </a:prstGeom>
          <a:noFill/>
        </p:spPr>
        <p:txBody>
          <a:bodyPr wrap="square" rtlCol="0">
            <a:spAutoFit/>
          </a:bodyPr>
          <a:lstStyle/>
          <a:p>
            <a:pPr>
              <a:buFont typeface="Wingdings" pitchFamily="2" charset="2"/>
              <a:buChar char="ü"/>
            </a:pPr>
            <a:r>
              <a:rPr lang="ru-RU" sz="1050" dirty="0">
                <a:latin typeface="Tahoma" pitchFamily="34" charset="0"/>
                <a:ea typeface="Tahoma" pitchFamily="34" charset="0"/>
                <a:cs typeface="Tahoma" pitchFamily="34" charset="0"/>
              </a:rPr>
              <a:t> Допустимы недобор / превышение </a:t>
            </a:r>
            <a:r>
              <a:rPr lang="en-US" sz="1050" dirty="0">
                <a:latin typeface="Tahoma" pitchFamily="34" charset="0"/>
                <a:ea typeface="Tahoma" pitchFamily="34" charset="0"/>
                <a:cs typeface="Tahoma" pitchFamily="34" charset="0"/>
              </a:rPr>
              <a:t> </a:t>
            </a:r>
            <a:r>
              <a:rPr lang="ru-RU" sz="1050" u="sng" dirty="0">
                <a:latin typeface="Tahoma" pitchFamily="34" charset="0"/>
                <a:ea typeface="Tahoma" pitchFamily="34" charset="0"/>
                <a:cs typeface="Tahoma" pitchFamily="34" charset="0"/>
              </a:rPr>
              <a:t>количества слов </a:t>
            </a:r>
            <a:r>
              <a:rPr lang="ru-RU" sz="1050" dirty="0">
                <a:latin typeface="Tahoma" pitchFamily="34" charset="0"/>
                <a:ea typeface="Tahoma" pitchFamily="34" charset="0"/>
                <a:cs typeface="Tahoma" pitchFamily="34" charset="0"/>
              </a:rPr>
              <a:t>на 10%: </a:t>
            </a:r>
            <a:r>
              <a:rPr lang="en-US" sz="1050" dirty="0">
                <a:latin typeface="Tahoma" pitchFamily="34" charset="0"/>
                <a:ea typeface="Tahoma" pitchFamily="34" charset="0"/>
                <a:cs typeface="Tahoma" pitchFamily="34" charset="0"/>
              </a:rPr>
              <a:t>180</a:t>
            </a:r>
            <a:r>
              <a:rPr lang="ru-RU" sz="1050" dirty="0">
                <a:latin typeface="Tahoma" pitchFamily="34" charset="0"/>
                <a:ea typeface="Tahoma" pitchFamily="34" charset="0"/>
                <a:cs typeface="Tahoma" pitchFamily="34" charset="0"/>
              </a:rPr>
              <a:t>-</a:t>
            </a:r>
            <a:r>
              <a:rPr lang="en-US" sz="1050" dirty="0">
                <a:latin typeface="Tahoma" pitchFamily="34" charset="0"/>
                <a:ea typeface="Tahoma" pitchFamily="34" charset="0"/>
                <a:cs typeface="Tahoma" pitchFamily="34" charset="0"/>
              </a:rPr>
              <a:t>275</a:t>
            </a:r>
            <a:r>
              <a:rPr lang="ru-RU" sz="1050" dirty="0">
                <a:latin typeface="Tahoma" pitchFamily="34" charset="0"/>
                <a:ea typeface="Tahoma" pitchFamily="34" charset="0"/>
                <a:cs typeface="Tahoma" pitchFamily="34" charset="0"/>
              </a:rPr>
              <a:t> слов</a:t>
            </a:r>
          </a:p>
          <a:p>
            <a:pPr>
              <a:buFont typeface="Wingdings" pitchFamily="2" charset="2"/>
              <a:buChar char="ü"/>
            </a:pPr>
            <a:r>
              <a:rPr lang="ru-RU" sz="1050" dirty="0">
                <a:latin typeface="Tahoma" pitchFamily="34" charset="0"/>
                <a:ea typeface="Tahoma" pitchFamily="34" charset="0"/>
                <a:cs typeface="Tahoma" pitchFamily="34" charset="0"/>
              </a:rPr>
              <a:t> </a:t>
            </a:r>
            <a:r>
              <a:rPr lang="ru-RU" sz="1050" u="sng" dirty="0">
                <a:latin typeface="Tahoma" pitchFamily="34" charset="0"/>
                <a:ea typeface="Tahoma" pitchFamily="34" charset="0"/>
                <a:cs typeface="Tahoma" pitchFamily="34" charset="0"/>
              </a:rPr>
              <a:t>Абзацы</a:t>
            </a:r>
            <a:r>
              <a:rPr lang="ru-RU" sz="1050" dirty="0">
                <a:latin typeface="Tahoma" pitchFamily="34" charset="0"/>
                <a:ea typeface="Tahoma" pitchFamily="34" charset="0"/>
                <a:cs typeface="Tahoma" pitchFamily="34" charset="0"/>
              </a:rPr>
              <a:t> выделяют отступами (красными строками) или широким промежутком между ними (2 клетки)</a:t>
            </a:r>
          </a:p>
        </p:txBody>
      </p:sp>
      <p:graphicFrame>
        <p:nvGraphicFramePr>
          <p:cNvPr id="32" name="Таблица 31"/>
          <p:cNvGraphicFramePr>
            <a:graphicFrameLocks noGrp="1"/>
          </p:cNvGraphicFramePr>
          <p:nvPr>
            <p:extLst>
              <p:ext uri="{D42A27DB-BD31-4B8C-83A1-F6EECF244321}">
                <p14:modId xmlns:p14="http://schemas.microsoft.com/office/powerpoint/2010/main" val="2985105414"/>
              </p:ext>
            </p:extLst>
          </p:nvPr>
        </p:nvGraphicFramePr>
        <p:xfrm>
          <a:off x="3857628" y="1928794"/>
          <a:ext cx="2786082" cy="1859280"/>
        </p:xfrm>
        <a:graphic>
          <a:graphicData uri="http://schemas.openxmlformats.org/drawingml/2006/table">
            <a:tbl>
              <a:tblPr firstRow="1" bandRow="1">
                <a:tableStyleId>{5C22544A-7EE6-4342-B048-85BDC9FD1C3A}</a:tableStyleId>
              </a:tblPr>
              <a:tblGrid>
                <a:gridCol w="857256">
                  <a:extLst>
                    <a:ext uri="{9D8B030D-6E8A-4147-A177-3AD203B41FA5}">
                      <a16:colId xmlns:a16="http://schemas.microsoft.com/office/drawing/2014/main" xmlns="" val="20000"/>
                    </a:ext>
                  </a:extLst>
                </a:gridCol>
                <a:gridCol w="1928826">
                  <a:extLst>
                    <a:ext uri="{9D8B030D-6E8A-4147-A177-3AD203B41FA5}">
                      <a16:colId xmlns:a16="http://schemas.microsoft.com/office/drawing/2014/main" xmlns="" val="20001"/>
                    </a:ext>
                  </a:extLst>
                </a:gridCol>
              </a:tblGrid>
              <a:tr h="357190">
                <a:tc gridSpan="2">
                  <a:txBody>
                    <a:bodyPr/>
                    <a:lstStyle/>
                    <a:p>
                      <a:pPr algn="ctr"/>
                      <a:r>
                        <a:rPr lang="en-US" sz="1000" spc="-30" baseline="0" dirty="0">
                          <a:solidFill>
                            <a:schemeClr val="tx1"/>
                          </a:solidFill>
                          <a:latin typeface="Tahoma" pitchFamily="34" charset="0"/>
                          <a:ea typeface="Tahoma" pitchFamily="34" charset="0"/>
                          <a:cs typeface="Tahoma" pitchFamily="34" charset="0"/>
                        </a:rPr>
                        <a:t>The survey question:</a:t>
                      </a:r>
                    </a:p>
                    <a:p>
                      <a:pPr algn="ctr"/>
                      <a:r>
                        <a:rPr lang="en-US" sz="1000" spc="-30" baseline="0" dirty="0">
                          <a:solidFill>
                            <a:schemeClr val="tx1"/>
                          </a:solidFill>
                          <a:latin typeface="Tahoma" pitchFamily="34" charset="0"/>
                          <a:ea typeface="Tahoma" pitchFamily="34" charset="0"/>
                          <a:cs typeface="Tahoma" pitchFamily="34" charset="0"/>
                        </a:rPr>
                        <a:t>What things do you usually buy online?</a:t>
                      </a:r>
                      <a:endParaRPr lang="ru-RU" sz="1000" spc="-30" baseline="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ru-RU" sz="110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75264">
                <a:tc>
                  <a:txBody>
                    <a:bodyPr/>
                    <a:lstStyle/>
                    <a:p>
                      <a:pPr algn="ctr"/>
                      <a:r>
                        <a:rPr lang="en-US" sz="1000" b="1" dirty="0">
                          <a:solidFill>
                            <a:schemeClr val="tx1"/>
                          </a:solidFill>
                          <a:latin typeface="Tahoma" pitchFamily="34" charset="0"/>
                          <a:ea typeface="Tahoma" pitchFamily="34" charset="0"/>
                          <a:cs typeface="Tahoma" pitchFamily="34" charset="0"/>
                        </a:rPr>
                        <a:t>Things </a:t>
                      </a:r>
                      <a:endParaRPr lang="ru-RU" sz="1000" b="1"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b="1" spc="-20" baseline="0" dirty="0">
                          <a:solidFill>
                            <a:schemeClr val="tx1"/>
                          </a:solidFill>
                          <a:latin typeface="Tahoma" pitchFamily="34" charset="0"/>
                          <a:ea typeface="Tahoma" pitchFamily="34" charset="0"/>
                          <a:cs typeface="Tahoma" pitchFamily="34" charset="0"/>
                        </a:rPr>
                        <a:t>Number of respondents (%)</a:t>
                      </a:r>
                      <a:endParaRPr lang="ru-RU" sz="1000" b="1" spc="-20" baseline="0" dirty="0">
                        <a:solidFill>
                          <a:schemeClr val="tx1"/>
                        </a:solidFill>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145738">
                <a:tc>
                  <a:txBody>
                    <a:bodyPr/>
                    <a:lstStyle/>
                    <a:p>
                      <a:pPr algn="ctr"/>
                      <a:r>
                        <a:rPr lang="en-US" sz="1000" dirty="0">
                          <a:latin typeface="Tahoma" pitchFamily="34" charset="0"/>
                          <a:ea typeface="Tahoma" pitchFamily="34" charset="0"/>
                          <a:cs typeface="Tahoma" pitchFamily="34" charset="0"/>
                        </a:rPr>
                        <a:t>Clothes </a:t>
                      </a: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latin typeface="Tahoma" pitchFamily="34" charset="0"/>
                          <a:ea typeface="Tahoma" pitchFamily="34" charset="0"/>
                          <a:cs typeface="Tahoma" pitchFamily="34" charset="0"/>
                        </a:rPr>
                        <a:t>38</a:t>
                      </a: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87650">
                <a:tc>
                  <a:txBody>
                    <a:bodyPr/>
                    <a:lstStyle/>
                    <a:p>
                      <a:pPr algn="ctr"/>
                      <a:r>
                        <a:rPr lang="en-US" sz="1000" dirty="0">
                          <a:latin typeface="Tahoma" pitchFamily="34" charset="0"/>
                          <a:ea typeface="Tahoma" pitchFamily="34" charset="0"/>
                          <a:cs typeface="Tahoma" pitchFamily="34" charset="0"/>
                        </a:rPr>
                        <a:t>Food </a:t>
                      </a: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latin typeface="Tahoma" pitchFamily="34" charset="0"/>
                          <a:ea typeface="Tahoma" pitchFamily="34" charset="0"/>
                          <a:cs typeface="Tahoma" pitchFamily="34" charset="0"/>
                        </a:rPr>
                        <a:t>35</a:t>
                      </a: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r h="0">
                <a:tc>
                  <a:txBody>
                    <a:bodyPr/>
                    <a:lstStyle/>
                    <a:p>
                      <a:pPr algn="ctr"/>
                      <a:r>
                        <a:rPr lang="en-US" sz="1000" dirty="0">
                          <a:latin typeface="Tahoma" pitchFamily="34" charset="0"/>
                          <a:ea typeface="Tahoma" pitchFamily="34" charset="0"/>
                          <a:cs typeface="Tahoma" pitchFamily="34" charset="0"/>
                        </a:rPr>
                        <a:t>Bags </a:t>
                      </a: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latin typeface="Tahoma" pitchFamily="34" charset="0"/>
                          <a:ea typeface="Tahoma" pitchFamily="34" charset="0"/>
                          <a:cs typeface="Tahoma" pitchFamily="34" charset="0"/>
                        </a:rPr>
                        <a:t>15</a:t>
                      </a: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4"/>
                  </a:ext>
                </a:extLst>
              </a:tr>
              <a:tr h="200036">
                <a:tc>
                  <a:txBody>
                    <a:bodyPr/>
                    <a:lstStyle/>
                    <a:p>
                      <a:pPr algn="ctr"/>
                      <a:r>
                        <a:rPr lang="en-US" sz="1000" dirty="0">
                          <a:latin typeface="Tahoma" pitchFamily="34" charset="0"/>
                          <a:ea typeface="Tahoma" pitchFamily="34" charset="0"/>
                          <a:cs typeface="Tahoma" pitchFamily="34" charset="0"/>
                        </a:rPr>
                        <a:t>Shoes </a:t>
                      </a: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latin typeface="Tahoma" pitchFamily="34" charset="0"/>
                          <a:ea typeface="Tahoma" pitchFamily="34" charset="0"/>
                          <a:cs typeface="Tahoma" pitchFamily="34" charset="0"/>
                        </a:rPr>
                        <a:t>7</a:t>
                      </a: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5"/>
                  </a:ext>
                </a:extLst>
              </a:tr>
              <a:tr h="170510">
                <a:tc>
                  <a:txBody>
                    <a:bodyPr/>
                    <a:lstStyle/>
                    <a:p>
                      <a:pPr algn="ctr"/>
                      <a:r>
                        <a:rPr lang="en-US" sz="1000" dirty="0">
                          <a:latin typeface="Tahoma" pitchFamily="34" charset="0"/>
                          <a:ea typeface="Tahoma" pitchFamily="34" charset="0"/>
                          <a:cs typeface="Tahoma" pitchFamily="34" charset="0"/>
                        </a:rPr>
                        <a:t>Swimsuits </a:t>
                      </a: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latin typeface="Tahoma" pitchFamily="34" charset="0"/>
                          <a:ea typeface="Tahoma" pitchFamily="34" charset="0"/>
                          <a:cs typeface="Tahoma" pitchFamily="34" charset="0"/>
                        </a:rPr>
                        <a:t>5</a:t>
                      </a:r>
                      <a:endParaRPr lang="ru-RU" sz="1000" dirty="0">
                        <a:latin typeface="Tahoma" pitchFamily="34" charset="0"/>
                        <a:ea typeface="Tahoma" pitchFamily="34" charset="0"/>
                        <a:cs typeface="Tahom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6"/>
                  </a:ext>
                </a:extLst>
              </a:tr>
            </a:tbl>
          </a:graphicData>
        </a:graphic>
      </p:graphicFrame>
      <p:sp>
        <p:nvSpPr>
          <p:cNvPr id="25" name="TextBox 24"/>
          <p:cNvSpPr txBox="1"/>
          <p:nvPr/>
        </p:nvSpPr>
        <p:spPr>
          <a:xfrm>
            <a:off x="214290" y="6988821"/>
            <a:ext cx="6429420" cy="646331"/>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Nowadays online shopping is a really significant issue as people tend to buy different items through the Internet. This fact is clearly illustrated in the table with the results of a survey</a:t>
            </a:r>
            <a:r>
              <a:rPr lang="en-US" sz="1200" spc="-10" dirty="0">
                <a:latin typeface="Tahoma" pitchFamily="34" charset="0"/>
                <a:ea typeface="Tahoma" pitchFamily="34" charset="0"/>
                <a:cs typeface="Tahoma" pitchFamily="34" charset="0"/>
              </a:rPr>
              <a:t> which I found while doing my project on what things </a:t>
            </a:r>
            <a:r>
              <a:rPr lang="en-US" sz="1200" spc="-10" dirty="0" err="1">
                <a:latin typeface="Tahoma" pitchFamily="34" charset="0"/>
                <a:ea typeface="Tahoma" pitchFamily="34" charset="0"/>
                <a:cs typeface="Tahoma" pitchFamily="34" charset="0"/>
              </a:rPr>
              <a:t>Zetland</a:t>
            </a:r>
            <a:r>
              <a:rPr lang="en-US" sz="1200" spc="-10" dirty="0">
                <a:latin typeface="Tahoma" pitchFamily="34" charset="0"/>
                <a:ea typeface="Tahoma" pitchFamily="34" charset="0"/>
                <a:cs typeface="Tahoma" pitchFamily="34" charset="0"/>
              </a:rPr>
              <a:t> people buy online. </a:t>
            </a:r>
            <a:endParaRPr lang="ru-RU" sz="1200" spc="-10" dirty="0">
              <a:latin typeface="Tahoma" pitchFamily="34" charset="0"/>
              <a:ea typeface="Tahoma" pitchFamily="34" charset="0"/>
              <a:cs typeface="Tahoma" pitchFamily="34" charset="0"/>
            </a:endParaRPr>
          </a:p>
        </p:txBody>
      </p:sp>
      <p:sp>
        <p:nvSpPr>
          <p:cNvPr id="23" name="TextBox 22"/>
          <p:cNvSpPr txBox="1"/>
          <p:nvPr/>
        </p:nvSpPr>
        <p:spPr>
          <a:xfrm>
            <a:off x="214290" y="7703201"/>
            <a:ext cx="6429420" cy="1200329"/>
          </a:xfrm>
          <a:prstGeom prst="rect">
            <a:avLst/>
          </a:prstGeom>
          <a:noFill/>
          <a:ln>
            <a:solidFill>
              <a:schemeClr val="tx1"/>
            </a:solidFill>
          </a:ln>
        </p:spPr>
        <p:txBody>
          <a:bodyPr wrap="square" rtlCol="0">
            <a:spAutoFit/>
          </a:bodyPr>
          <a:lstStyle/>
          <a:p>
            <a:pPr algn="just"/>
            <a:r>
              <a:rPr lang="en-US" sz="1200" dirty="0">
                <a:latin typeface="Tahoma" pitchFamily="34" charset="0"/>
                <a:ea typeface="Tahoma" pitchFamily="34" charset="0"/>
                <a:cs typeface="Tahoma" pitchFamily="34" charset="0"/>
              </a:rPr>
              <a:t>        Considering a problem that can arise with online shopping</a:t>
            </a:r>
            <a:r>
              <a:rPr lang="en-US" sz="1200" b="1" dirty="0">
                <a:latin typeface="Tahoma" pitchFamily="34" charset="0"/>
                <a:ea typeface="Tahoma" pitchFamily="34" charset="0"/>
                <a:cs typeface="Tahoma" pitchFamily="34" charset="0"/>
              </a:rPr>
              <a:t>,</a:t>
            </a:r>
            <a:r>
              <a:rPr lang="en-US" sz="1200" dirty="0">
                <a:latin typeface="Tahoma" pitchFamily="34" charset="0"/>
                <a:ea typeface="Tahoma" pitchFamily="34" charset="0"/>
                <a:cs typeface="Tahoma" pitchFamily="34" charset="0"/>
              </a:rPr>
              <a:t> I can judge that at present the majority of people faces a mismatch of characteristics of goods bought through the Internet which can be connected with the fact that sellers try to present their products in the most attractive way. To overcome this dilemma, it would be a good idea to set up any discounts or points for leaving a detailed review with real photos in order customers could estimate goods. </a:t>
            </a:r>
            <a:endParaRPr lang="ru-RU" sz="1200" dirty="0">
              <a:latin typeface="Tahoma" pitchFamily="34" charset="0"/>
              <a:ea typeface="Tahoma" pitchFamily="34" charset="0"/>
              <a:cs typeface="Tahoma" pitchFamily="34" charset="0"/>
            </a:endParaRPr>
          </a:p>
        </p:txBody>
      </p:sp>
      <p:sp>
        <p:nvSpPr>
          <p:cNvPr id="6" name="Прямоугольный треугольник 5">
            <a:extLst>
              <a:ext uri="{FF2B5EF4-FFF2-40B4-BE49-F238E27FC236}">
                <a16:creationId xmlns:a16="http://schemas.microsoft.com/office/drawing/2014/main" xmlns="" id="{41B71A9F-5C00-7F42-8B7F-A51BB3A6F577}"/>
              </a:ext>
            </a:extLst>
          </p:cNvPr>
          <p:cNvSpPr/>
          <p:nvPr/>
        </p:nvSpPr>
        <p:spPr>
          <a:xfrm rot="16200000">
            <a:off x="6410196" y="8703607"/>
            <a:ext cx="428628" cy="461665"/>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6734</TotalTime>
  <Words>6402</Words>
  <Application>Microsoft Office PowerPoint</Application>
  <PresentationFormat>Экран (4:3)</PresentationFormat>
  <Paragraphs>438</Paragraphs>
  <Slides>18</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18</vt:i4>
      </vt:variant>
    </vt:vector>
  </HeadingPairs>
  <TitlesOfParts>
    <vt:vector size="20" baseType="lpstr">
      <vt:lpstr>Аспект</vt:lpstr>
      <vt:lpstr>Формула</vt:lpstr>
      <vt:lpstr>"Метод Micro Learning при обучении написанию задания 38 (эссе по графикам) в ЕГЭ по английскому языку ".</vt:lpstr>
      <vt:lpstr>Микрообучение - это метод, при котором образовательный материал разбивается на части и ученику предоставляется небольшой объем конкретных знаний, который усваивается за короткий промежуток времени. Четкого ограничения формата и времени разъяснения материала нет. Главное - донести основную мысль максимально быстро и понятно. </vt:lpstr>
      <vt:lpstr>38.1 Imagine the you are doing a project on popular means of transport in Zetland. You have found some data on the subject – the results of a survey (see the table below). Comment on the survey data  and give your opinion on the subject of the project.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marin</dc:creator>
  <cp:lastModifiedBy>Артемова</cp:lastModifiedBy>
  <cp:revision>1653</cp:revision>
  <dcterms:created xsi:type="dcterms:W3CDTF">2023-06-09T10:07:15Z</dcterms:created>
  <dcterms:modified xsi:type="dcterms:W3CDTF">2025-05-12T06:48:00Z</dcterms:modified>
</cp:coreProperties>
</file>