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gif" ContentType="image/gif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68" r:id="rId4"/>
    <p:sldId id="263" r:id="rId5"/>
    <p:sldId id="269" r:id="rId6"/>
  </p:sldIdLst>
  <p:sldSz cx="12192000" cy="6858000"/>
  <p:notesSz cx="12192000" cy="68580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480" y="-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451610" y="2330576"/>
            <a:ext cx="9239250" cy="1963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5/4/2025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5/4/2025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5/4/2025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5/4/2025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5/4/2025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0349" y="107696"/>
            <a:ext cx="11508740" cy="11226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09600" y="1577340"/>
            <a:ext cx="109728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5/4/2025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gif"/><Relationship Id="rId5" Type="http://schemas.openxmlformats.org/officeDocument/2006/relationships/image" Target="../media/image6.gif"/><Relationship Id="rId4" Type="http://schemas.openxmlformats.org/officeDocument/2006/relationships/image" Target="../media/image5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&#1080;&#1085;&#1089;&#1090;&#1080;&#1090;&#1091;&#1090;&#1074;&#1086;&#1089;&#1087;&#1080;&#1090;&#1072;&#1085;&#1080;&#1103;.&#1088;&#1092;/" TargetMode="External"/><Relationship Id="rId7" Type="http://schemas.openxmlformats.org/officeDocument/2006/relationships/image" Target="../media/image14.png"/><Relationship Id="rId2" Type="http://schemas.openxmlformats.org/officeDocument/2006/relationships/hyperlink" Target="https://irzar.ru/struktura-instituta/labdoshkobr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hyperlink" Target="https://parent.edu.ru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ctrTitle"/>
          </p:nvPr>
        </p:nvSpPr>
        <p:spPr>
          <a:xfrm>
            <a:off x="1451610" y="2330576"/>
            <a:ext cx="9239250" cy="1479829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065" marR="5080" indent="-1905" algn="ctr">
              <a:lnSpc>
                <a:spcPct val="99100"/>
              </a:lnSpc>
              <a:spcBef>
                <a:spcPts val="135"/>
              </a:spcBef>
            </a:pPr>
            <a:r>
              <a:rPr sz="3200" spc="-10" dirty="0" smtClean="0"/>
              <a:t>«</a:t>
            </a:r>
            <a:r>
              <a:rPr lang="ru-RU" sz="3200" spc="-10" dirty="0" smtClean="0"/>
              <a:t>Создание Образовательных маршрутов по техническому творчеству и конструированию в рамках программы Просвещения родителей</a:t>
            </a:r>
            <a:r>
              <a:rPr sz="3200" spc="-10" dirty="0" smtClean="0"/>
              <a:t>»</a:t>
            </a:r>
            <a:endParaRPr sz="3200" dirty="0"/>
          </a:p>
        </p:txBody>
      </p:sp>
      <p:sp>
        <p:nvSpPr>
          <p:cNvPr id="4" name="object 4"/>
          <p:cNvSpPr txBox="1"/>
          <p:nvPr/>
        </p:nvSpPr>
        <p:spPr>
          <a:xfrm>
            <a:off x="4267201" y="5765088"/>
            <a:ext cx="3352800" cy="882165"/>
          </a:xfrm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311150" marR="5080" indent="-299085" algn="ctr">
              <a:lnSpc>
                <a:spcPct val="102099"/>
              </a:lnSpc>
              <a:spcBef>
                <a:spcPts val="25"/>
              </a:spcBef>
            </a:pPr>
            <a:endParaRPr lang="ru-RU" sz="1400" b="1" spc="-10" dirty="0" smtClean="0">
              <a:latin typeface="Times New Roman"/>
              <a:cs typeface="Times New Roman"/>
            </a:endParaRPr>
          </a:p>
          <a:p>
            <a:pPr marL="311150" marR="5080" indent="-299085" algn="ctr">
              <a:lnSpc>
                <a:spcPct val="102099"/>
              </a:lnSpc>
              <a:spcBef>
                <a:spcPts val="25"/>
              </a:spcBef>
            </a:pPr>
            <a:endParaRPr lang="ru-RU" sz="1400" b="1" spc="-10" dirty="0">
              <a:latin typeface="Times New Roman"/>
              <a:cs typeface="Times New Roman"/>
            </a:endParaRPr>
          </a:p>
          <a:p>
            <a:pPr marL="311150" marR="5080" indent="-299085" algn="ctr">
              <a:lnSpc>
                <a:spcPct val="102099"/>
              </a:lnSpc>
              <a:spcBef>
                <a:spcPts val="25"/>
              </a:spcBef>
            </a:pPr>
            <a:r>
              <a:rPr sz="1400" b="1" spc="-10" dirty="0" smtClean="0">
                <a:latin typeface="Times New Roman"/>
                <a:cs typeface="Times New Roman"/>
              </a:rPr>
              <a:t>202</a:t>
            </a:r>
            <a:r>
              <a:rPr lang="ru-RU" sz="1400" b="1" spc="-10" dirty="0" smtClean="0">
                <a:latin typeface="Times New Roman"/>
                <a:cs typeface="Times New Roman"/>
              </a:rPr>
              <a:t>5</a:t>
            </a:r>
            <a:r>
              <a:rPr sz="1400" b="1" spc="-10" dirty="0" smtClean="0">
                <a:latin typeface="Times New Roman"/>
                <a:cs typeface="Times New Roman"/>
              </a:rPr>
              <a:t>г</a:t>
            </a:r>
            <a:endParaRPr lang="ru-RU" sz="1400" b="1" spc="-10" dirty="0" smtClean="0">
              <a:latin typeface="Times New Roman"/>
              <a:cs typeface="Times New Roman"/>
            </a:endParaRPr>
          </a:p>
          <a:p>
            <a:pPr marL="311150" marR="5080" indent="-299085" algn="ctr">
              <a:lnSpc>
                <a:spcPct val="102099"/>
              </a:lnSpc>
              <a:spcBef>
                <a:spcPts val="25"/>
              </a:spcBef>
            </a:pPr>
            <a:endParaRPr sz="1400" dirty="0">
              <a:latin typeface="Times New Roman"/>
              <a:cs typeface="Times New Roman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8600" y="304800"/>
            <a:ext cx="117348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Государственное бюджетное общеобразовательное учреждение Самарской области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средняя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общеобразовательная школа имени ветерана Великой Отечественной Войны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Танчука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И.А. с. Георгиевка муниципального района Кинельский Самарской области</a:t>
            </a:r>
            <a:endParaRPr lang="ru-RU" sz="1600" dirty="0" smtClean="0">
              <a:effectLst/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/>
              <a:t> 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839200" y="5029200"/>
            <a:ext cx="33528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Подготовила:</a:t>
            </a:r>
          </a:p>
          <a:p>
            <a:pPr algn="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Шемекеева С.В., старший воспитатель</a:t>
            </a:r>
          </a:p>
          <a:p>
            <a:pPr algn="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СП ДС ГБОУ СОШ с. Георгиевка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55141" y="1287780"/>
            <a:ext cx="10605516" cy="5320284"/>
          </a:xfrm>
          <a:prstGeom prst="rect">
            <a:avLst/>
          </a:prstGeom>
        </p:spPr>
      </p:pic>
      <p:sp>
        <p:nvSpPr>
          <p:cNvPr id="5" name="object 5"/>
          <p:cNvSpPr txBox="1"/>
          <p:nvPr/>
        </p:nvSpPr>
        <p:spPr>
          <a:xfrm>
            <a:off x="7894066" y="4248657"/>
            <a:ext cx="3241675" cy="91730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93420">
              <a:lnSpc>
                <a:spcPts val="2005"/>
              </a:lnSpc>
              <a:spcBef>
                <a:spcPts val="100"/>
              </a:spcBef>
            </a:pPr>
            <a:r>
              <a:rPr sz="1600" spc="-30" dirty="0">
                <a:latin typeface="Times New Roman"/>
                <a:cs typeface="Times New Roman"/>
              </a:rPr>
              <a:t>Создать</a:t>
            </a:r>
            <a:r>
              <a:rPr sz="1600" spc="-5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атмосферу</a:t>
            </a:r>
            <a:endParaRPr sz="1600" dirty="0">
              <a:latin typeface="Times New Roman"/>
              <a:cs typeface="Times New Roman"/>
            </a:endParaRPr>
          </a:p>
          <a:p>
            <a:pPr marL="12700" marR="5080" indent="118745">
              <a:lnSpc>
                <a:spcPct val="86200"/>
              </a:lnSpc>
              <a:spcBef>
                <a:spcPts val="140"/>
              </a:spcBef>
            </a:pPr>
            <a:r>
              <a:rPr sz="1600" spc="-10" dirty="0">
                <a:latin typeface="Times New Roman"/>
                <a:cs typeface="Times New Roman"/>
              </a:rPr>
              <a:t>взаимопонимания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позитивный </a:t>
            </a:r>
            <a:r>
              <a:rPr sz="1600" dirty="0">
                <a:latin typeface="Times New Roman"/>
                <a:cs typeface="Times New Roman"/>
              </a:rPr>
              <a:t>настрой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и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spc="-20" dirty="0">
                <a:latin typeface="Times New Roman"/>
                <a:cs typeface="Times New Roman"/>
              </a:rPr>
              <a:t>взаимоподдержку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spc="-20" dirty="0">
                <a:latin typeface="Times New Roman"/>
                <a:cs typeface="Times New Roman"/>
              </a:rPr>
              <a:t>всех </a:t>
            </a:r>
            <a:r>
              <a:rPr sz="1600" spc="-25" dirty="0">
                <a:latin typeface="Times New Roman"/>
                <a:cs typeface="Times New Roman"/>
              </a:rPr>
              <a:t>участников</a:t>
            </a:r>
            <a:r>
              <a:rPr sz="1600" spc="30" dirty="0">
                <a:latin typeface="Times New Roman"/>
                <a:cs typeface="Times New Roman"/>
              </a:rPr>
              <a:t> </a:t>
            </a:r>
            <a:r>
              <a:rPr sz="1600" spc="-35" dirty="0">
                <a:latin typeface="Times New Roman"/>
                <a:cs typeface="Times New Roman"/>
              </a:rPr>
              <a:t>педагогического</a:t>
            </a:r>
            <a:r>
              <a:rPr sz="1600" spc="-50" dirty="0">
                <a:latin typeface="Times New Roman"/>
                <a:cs typeface="Times New Roman"/>
              </a:rPr>
              <a:t> </a:t>
            </a:r>
            <a:r>
              <a:rPr sz="1600" spc="-20" dirty="0">
                <a:latin typeface="Times New Roman"/>
                <a:cs typeface="Times New Roman"/>
              </a:rPr>
              <a:t>поля</a:t>
            </a:r>
            <a:endParaRPr sz="1600" dirty="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555997" y="5677611"/>
            <a:ext cx="3308985" cy="782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2035"/>
              </a:lnSpc>
              <a:spcBef>
                <a:spcPts val="100"/>
              </a:spcBef>
            </a:pPr>
            <a:r>
              <a:rPr sz="1600" spc="-25" dirty="0">
                <a:latin typeface="Times New Roman"/>
                <a:cs typeface="Times New Roman"/>
              </a:rPr>
              <a:t>Активизировать</a:t>
            </a:r>
            <a:r>
              <a:rPr sz="1600" spc="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и </a:t>
            </a:r>
            <a:r>
              <a:rPr sz="1600" spc="-10" dirty="0">
                <a:latin typeface="Times New Roman"/>
                <a:cs typeface="Times New Roman"/>
              </a:rPr>
              <a:t>обогащать</a:t>
            </a:r>
            <a:endParaRPr sz="1600" dirty="0">
              <a:latin typeface="Times New Roman"/>
              <a:cs typeface="Times New Roman"/>
            </a:endParaRPr>
          </a:p>
          <a:p>
            <a:pPr marL="12700" marR="5080" algn="ctr">
              <a:lnSpc>
                <a:spcPts val="1900"/>
              </a:lnSpc>
              <a:spcBef>
                <a:spcPts val="155"/>
              </a:spcBef>
            </a:pPr>
            <a:r>
              <a:rPr sz="1600" dirty="0">
                <a:latin typeface="Times New Roman"/>
                <a:cs typeface="Times New Roman"/>
              </a:rPr>
              <a:t>умения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spc="-20" dirty="0">
                <a:latin typeface="Times New Roman"/>
                <a:cs typeface="Times New Roman"/>
              </a:rPr>
              <a:t>родителей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по</a:t>
            </a:r>
            <a:r>
              <a:rPr sz="1600" spc="-10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воспитанию детей</a:t>
            </a:r>
            <a:endParaRPr sz="1600" dirty="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899285" y="4377054"/>
            <a:ext cx="2963545" cy="782955"/>
          </a:xfrm>
          <a:prstGeom prst="rect">
            <a:avLst/>
          </a:prstGeom>
        </p:spPr>
        <p:txBody>
          <a:bodyPr vert="horz" wrap="square" lIns="0" tIns="46990" rIns="0" bIns="0" rtlCol="0">
            <a:spAutoFit/>
          </a:bodyPr>
          <a:lstStyle/>
          <a:p>
            <a:pPr marL="156845" marR="147955" algn="ctr">
              <a:lnSpc>
                <a:spcPts val="1910"/>
              </a:lnSpc>
              <a:spcBef>
                <a:spcPts val="370"/>
              </a:spcBef>
            </a:pPr>
            <a:r>
              <a:rPr sz="1600" spc="-35" dirty="0">
                <a:latin typeface="Times New Roman"/>
                <a:cs typeface="Times New Roman"/>
              </a:rPr>
              <a:t>Поддерживать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уверенность </a:t>
            </a:r>
            <a:r>
              <a:rPr sz="1600" spc="-20" dirty="0">
                <a:latin typeface="Times New Roman"/>
                <a:cs typeface="Times New Roman"/>
              </a:rPr>
              <a:t>родителей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в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собственных</a:t>
            </a:r>
            <a:endParaRPr sz="1600" dirty="0">
              <a:latin typeface="Times New Roman"/>
              <a:cs typeface="Times New Roman"/>
            </a:endParaRPr>
          </a:p>
          <a:p>
            <a:pPr algn="ctr">
              <a:lnSpc>
                <a:spcPts val="1870"/>
              </a:lnSpc>
            </a:pPr>
            <a:r>
              <a:rPr sz="1600" spc="-10" dirty="0">
                <a:latin typeface="Times New Roman"/>
                <a:cs typeface="Times New Roman"/>
              </a:rPr>
              <a:t>педагогических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возможностях</a:t>
            </a:r>
            <a:endParaRPr sz="1600" dirty="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460348" y="107696"/>
            <a:ext cx="11579251" cy="99770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r>
              <a:rPr u="heavy" dirty="0">
                <a:uFill>
                  <a:solidFill>
                    <a:srgbClr val="000000"/>
                  </a:solidFill>
                </a:uFill>
              </a:rPr>
              <a:t>ЦЕЛЬ</a:t>
            </a:r>
            <a:r>
              <a:rPr spc="345" dirty="0"/>
              <a:t> </a:t>
            </a:r>
            <a:r>
              <a:rPr dirty="0" smtClean="0"/>
              <a:t>–</a:t>
            </a:r>
            <a:r>
              <a:rPr spc="350" dirty="0" smtClean="0"/>
              <a:t> </a:t>
            </a:r>
            <a:r>
              <a:rPr lang="ru-RU" sz="2000" b="0" dirty="0" smtClean="0"/>
              <a:t>Создание </a:t>
            </a:r>
            <a:r>
              <a:rPr lang="ru-RU" sz="2000" b="0" dirty="0"/>
              <a:t>условий для формирования партнёрских взаимоотношений с семьями воспитанников посредствам системы работы по ознакомлению родителей, законных представителей с конструктивной деятельностью. </a:t>
            </a:r>
            <a:endParaRPr sz="2000" spc="-10" dirty="0"/>
          </a:p>
        </p:txBody>
      </p:sp>
      <p:sp>
        <p:nvSpPr>
          <p:cNvPr id="11" name="TextBox 10"/>
          <p:cNvSpPr txBox="1"/>
          <p:nvPr/>
        </p:nvSpPr>
        <p:spPr>
          <a:xfrm>
            <a:off x="4648200" y="1287780"/>
            <a:ext cx="281939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Выявить у родителей представления о значении конструирования в развитии ребёнка.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908405" y="2449195"/>
            <a:ext cx="377507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Создать и представить родителям практические рекомендации по организации конструктивной деятельности дома.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205218" y="2449195"/>
            <a:ext cx="407238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Способствовать активному привлечению семей воспитанников к сотрудничеству в вопросах развития детей средствами конструирования. 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200" y="0"/>
            <a:ext cx="12039600" cy="938693"/>
          </a:xfrm>
        </p:spPr>
        <p:txBody>
          <a:bodyPr/>
          <a:lstStyle/>
          <a:p>
            <a:pPr algn="l"/>
            <a:r>
              <a:rPr lang="ru-RU" sz="1800" dirty="0"/>
              <a:t>Данная  работы представляет собой ряд образовательных маршрутов, направленных на ознакомление и обучение родителей теоретическим и практическим аспектам применения конструкторов в развитии конструкторских и творческих способностей ребенка.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838200" y="2179108"/>
            <a:ext cx="3886200" cy="56409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838200" y="1981200"/>
            <a:ext cx="3886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dirty="0" smtClean="0"/>
          </a:p>
          <a:p>
            <a:pPr algn="ctr"/>
            <a:r>
              <a:rPr lang="ru-RU" dirty="0" smtClean="0"/>
              <a:t>Анкетирование родителей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919815" y="3195106"/>
            <a:ext cx="3981450" cy="61489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1824566" y="3320534"/>
            <a:ext cx="40766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/>
              <a:t> </a:t>
            </a:r>
            <a:r>
              <a:rPr lang="ru-RU" dirty="0" smtClean="0"/>
              <a:t> Родительское собрание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3352800" y="4343399"/>
            <a:ext cx="4343400" cy="6750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4968358" y="5562600"/>
            <a:ext cx="4023242" cy="8001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152400" y="1099066"/>
            <a:ext cx="3344331" cy="5551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9" name="TextBox 18"/>
          <p:cNvSpPr txBox="1"/>
          <p:nvPr/>
        </p:nvSpPr>
        <p:spPr>
          <a:xfrm>
            <a:off x="152401" y="914400"/>
            <a:ext cx="33443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dirty="0" smtClean="0"/>
          </a:p>
          <a:p>
            <a:pPr algn="ctr"/>
            <a:r>
              <a:rPr lang="ru-RU" dirty="0" smtClean="0"/>
              <a:t>План работы с родителями </a:t>
            </a:r>
            <a:endParaRPr lang="ru-RU" dirty="0"/>
          </a:p>
        </p:txBody>
      </p:sp>
      <p:pic>
        <p:nvPicPr>
          <p:cNvPr id="1026" name="Picture 2" descr="C:\Users\Владелец\Desktop\qr-code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8250" y="802590"/>
            <a:ext cx="869950" cy="869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Владелец\Desktop\qr-code (1)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1828799"/>
            <a:ext cx="914400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Владелец\Desktop\qr-code (2)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2886075"/>
            <a:ext cx="945117" cy="8689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Владелец\Desktop\qr-code (3).gif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6226" y="3973113"/>
            <a:ext cx="1045374" cy="10453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Владелец\Desktop\qr-code (4).gif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5000" y="5372100"/>
            <a:ext cx="990600" cy="99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4968358" y="5715000"/>
            <a:ext cx="37184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 Мастер – класс для родителей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3352800" y="4372156"/>
            <a:ext cx="441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Семинар – практикум для родителей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45821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03149" rIns="0" bIns="0" rtlCol="0">
            <a:spAutoFit/>
          </a:bodyPr>
          <a:lstStyle/>
          <a:p>
            <a:pPr marL="2189480">
              <a:lnSpc>
                <a:spcPct val="100000"/>
              </a:lnSpc>
              <a:spcBef>
                <a:spcPts val="100"/>
              </a:spcBef>
            </a:pPr>
            <a:r>
              <a:rPr spc="-35" dirty="0"/>
              <a:t>Информационно-</a:t>
            </a:r>
            <a:r>
              <a:rPr spc="-10" dirty="0"/>
              <a:t>просветительская</a:t>
            </a:r>
            <a:r>
              <a:rPr spc="130" dirty="0"/>
              <a:t> </a:t>
            </a:r>
            <a:r>
              <a:rPr spc="-10" dirty="0"/>
              <a:t>деятельность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142796" y="4944617"/>
            <a:ext cx="3375025" cy="10306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4965" indent="-342265">
              <a:lnSpc>
                <a:spcPct val="100000"/>
              </a:lnSpc>
              <a:spcBef>
                <a:spcPts val="95"/>
              </a:spcBef>
              <a:buFont typeface="Arial MT"/>
              <a:buChar char="•"/>
              <a:tabLst>
                <a:tab pos="354965" algn="l"/>
              </a:tabLst>
            </a:pPr>
            <a:r>
              <a:rPr sz="2200" spc="-10" dirty="0">
                <a:latin typeface="Times New Roman"/>
                <a:cs typeface="Times New Roman"/>
              </a:rPr>
              <a:t>Памятки</a:t>
            </a:r>
            <a:r>
              <a:rPr sz="2200" spc="-5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для</a:t>
            </a:r>
            <a:r>
              <a:rPr sz="2200" spc="-50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родителей</a:t>
            </a:r>
            <a:endParaRPr sz="2200">
              <a:latin typeface="Times New Roman"/>
              <a:cs typeface="Times New Roman"/>
            </a:endParaRPr>
          </a:p>
          <a:p>
            <a:pPr marL="354965" indent="-342265">
              <a:lnSpc>
                <a:spcPct val="100000"/>
              </a:lnSpc>
              <a:buFont typeface="Arial MT"/>
              <a:buChar char="•"/>
              <a:tabLst>
                <a:tab pos="354965" algn="l"/>
              </a:tabLst>
            </a:pPr>
            <a:r>
              <a:rPr sz="2200" spc="-20" dirty="0">
                <a:latin typeface="Times New Roman"/>
                <a:cs typeface="Times New Roman"/>
              </a:rPr>
              <a:t>Информационное</a:t>
            </a:r>
            <a:r>
              <a:rPr sz="2200" spc="-5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стенды</a:t>
            </a:r>
            <a:endParaRPr sz="2200">
              <a:latin typeface="Times New Roman"/>
              <a:cs typeface="Times New Roman"/>
            </a:endParaRPr>
          </a:p>
          <a:p>
            <a:pPr marL="354965" indent="-342265">
              <a:lnSpc>
                <a:spcPct val="100000"/>
              </a:lnSpc>
              <a:buFont typeface="Arial MT"/>
              <a:buChar char="•"/>
              <a:tabLst>
                <a:tab pos="354965" algn="l"/>
              </a:tabLst>
            </a:pPr>
            <a:r>
              <a:rPr sz="2200" spc="-60" dirty="0">
                <a:latin typeface="Times New Roman"/>
                <a:cs typeface="Times New Roman"/>
              </a:rPr>
              <a:t>Консультативная</a:t>
            </a:r>
            <a:r>
              <a:rPr sz="2200" spc="-2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работа</a:t>
            </a:r>
            <a:endParaRPr sz="2200">
              <a:latin typeface="Times New Roman"/>
              <a:cs typeface="Times New Roman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086600" y="1066800"/>
            <a:ext cx="2244852" cy="2787396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657600" y="1066800"/>
            <a:ext cx="2243328" cy="2784347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5105400" y="4249101"/>
            <a:ext cx="3779520" cy="2421636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219200"/>
            <a:ext cx="1857692" cy="18576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97604" y="4616005"/>
            <a:ext cx="1708596" cy="17085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62000" y="381000"/>
            <a:ext cx="10896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Интернет-ресурсы по взаимодействию с родителями:     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57200" y="1295400"/>
            <a:ext cx="63246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400" dirty="0" smtClean="0">
              <a:latin typeface="Times New Roman" pitchFamily="18" charset="0"/>
              <a:cs typeface="Times New Roman" pitchFamily="18" charset="0"/>
              <a:hlinkClick r:id="rId2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  <a:hlinkClick r:id="rId2"/>
              </a:rPr>
              <a:t>Лаборатория </a:t>
            </a:r>
            <a:r>
              <a:rPr lang="ru-RU" sz="2400" dirty="0">
                <a:latin typeface="Times New Roman" pitchFamily="18" charset="0"/>
                <a:cs typeface="Times New Roman" pitchFamily="18" charset="0"/>
                <a:hlinkClick r:id="rId2"/>
              </a:rPr>
              <a:t>дошкольного образования 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 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7200" y="2362200"/>
            <a:ext cx="7696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2400" dirty="0" smtClean="0">
              <a:latin typeface="Times New Roman" pitchFamily="18" charset="0"/>
              <a:cs typeface="Times New Roman" pitchFamily="18" charset="0"/>
              <a:hlinkClick r:id="rId3"/>
            </a:endParaRP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  <a:hlinkClick r:id="rId3"/>
            </a:endParaRP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  <a:hlinkClick r:id="rId3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  <a:hlinkClick r:id="rId3"/>
              </a:rPr>
              <a:t>Институт </a:t>
            </a:r>
            <a:r>
              <a:rPr lang="ru-RU" sz="2400" dirty="0">
                <a:latin typeface="Times New Roman" pitchFamily="18" charset="0"/>
                <a:cs typeface="Times New Roman" pitchFamily="18" charset="0"/>
                <a:hlinkClick r:id="rId3"/>
              </a:rPr>
              <a:t>изучения детства, семьи и воспитания   </a:t>
            </a:r>
            <a:r>
              <a:rPr lang="ru-RU" b="1" dirty="0">
                <a:hlinkClick r:id="rId3"/>
              </a:rPr>
              <a:t>      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609600" y="3733800"/>
            <a:ext cx="6858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2400" dirty="0" smtClean="0">
              <a:latin typeface="Times New Roman" pitchFamily="18" charset="0"/>
              <a:cs typeface="Times New Roman" pitchFamily="18" charset="0"/>
              <a:hlinkClick r:id="rId4"/>
            </a:endParaRP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  <a:hlinkClick r:id="rId4"/>
            </a:endParaRP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  <a:hlinkClick r:id="rId4"/>
            </a:endParaRPr>
          </a:p>
          <a:p>
            <a:endParaRPr lang="ru-RU" sz="2400" dirty="0">
              <a:latin typeface="Times New Roman" pitchFamily="18" charset="0"/>
              <a:cs typeface="Times New Roman" pitchFamily="18" charset="0"/>
              <a:hlinkClick r:id="rId4"/>
            </a:endParaRP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  <a:hlinkClick r:id="rId4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  <a:hlinkClick r:id="rId4"/>
              </a:rPr>
              <a:t>«</a:t>
            </a:r>
            <a:r>
              <a:rPr lang="ru-RU" sz="2400" dirty="0">
                <a:latin typeface="Times New Roman" pitchFamily="18" charset="0"/>
                <a:cs typeface="Times New Roman" pitchFamily="18" charset="0"/>
                <a:hlinkClick r:id="rId4"/>
              </a:rPr>
              <a:t>Цифровой помощник родителя»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1143000"/>
            <a:ext cx="1562100" cy="1562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49847" y="2590800"/>
            <a:ext cx="1562100" cy="1562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9210" y="4572000"/>
            <a:ext cx="1634690" cy="16346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01863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550</TotalTime>
  <Words>222</Words>
  <Application>Microsoft Office PowerPoint</Application>
  <PresentationFormat>Произвольный</PresentationFormat>
  <Paragraphs>44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Office Theme</vt:lpstr>
      <vt:lpstr>«Создание Образовательных маршрутов по техническому творчеству и конструированию в рамках программы Просвещения родителей»</vt:lpstr>
      <vt:lpstr>ЦЕЛЬ – Создание условий для формирования партнёрских взаимоотношений с семьями воспитанников посредствам системы работы по ознакомлению родителей, законных представителей с конструктивной деятельностью. </vt:lpstr>
      <vt:lpstr>Данная  работы представляет собой ряд образовательных маршрутов, направленных на ознакомление и обучение родителей теоретическим и практическим аспектам применения конструкторов в развитии конструкторских и творческих способностей ребенка. </vt:lpstr>
      <vt:lpstr>Информационно-просветительская деятельность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Dimas</cp:lastModifiedBy>
  <cp:revision>14</cp:revision>
  <dcterms:created xsi:type="dcterms:W3CDTF">2025-03-18T06:49:11Z</dcterms:created>
  <dcterms:modified xsi:type="dcterms:W3CDTF">2025-05-04T04:12:47Z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2020-10-19T00:00:00Z</vt:filetime>
  </property>
  <property fmtid="{D5CDD505-2E9C-101B-9397-08002B2CF9AE}" pid="3" name="Creator">
    <vt:lpwstr>Microsoft® PowerPoint® 2019</vt:lpwstr>
  </property>
  <property fmtid="{D5CDD505-2E9C-101B-9397-08002B2CF9AE}" pid="4" name="LastSaved">
    <vt:filetime>2025-03-18T00:00:00Z</vt:filetime>
  </property>
  <property fmtid="{D5CDD505-2E9C-101B-9397-08002B2CF9AE}" pid="5" name="Producer">
    <vt:lpwstr>Microsoft® PowerPoint® 2019</vt:lpwstr>
  </property>
</Properties>
</file>