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0" r:id="rId5"/>
    <p:sldId id="265" r:id="rId6"/>
    <p:sldId id="270" r:id="rId7"/>
  </p:sldIdLst>
  <p:sldSz cx="9144000" cy="6858000" type="screen4x3"/>
  <p:notesSz cx="6761163" cy="9942513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85575" autoAdjust="0"/>
  </p:normalViewPr>
  <p:slideViewPr>
    <p:cSldViewPr>
      <p:cViewPr>
        <p:scale>
          <a:sx n="82" d="100"/>
          <a:sy n="82" d="100"/>
        </p:scale>
        <p:origin x="-161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B8289A-BD94-433C-B502-52AC2479B44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4095D0-0306-4759-B50F-8BCBF59B9A61}">
      <dgm:prSet phldrT="[Текст]" phldr="1"/>
      <dgm:spPr/>
      <dgm:t>
        <a:bodyPr/>
        <a:lstStyle/>
        <a:p>
          <a:endParaRPr lang="ru-RU" dirty="0"/>
        </a:p>
      </dgm:t>
    </dgm:pt>
    <dgm:pt modelId="{19DA81F9-7C09-4CDA-BF13-A7C14A5EAF3E}" type="sibTrans" cxnId="{4DC8835C-103E-4500-A16D-157F932585CB}">
      <dgm:prSet/>
      <dgm:spPr/>
      <dgm:t>
        <a:bodyPr/>
        <a:lstStyle/>
        <a:p>
          <a:endParaRPr lang="ru-RU"/>
        </a:p>
      </dgm:t>
    </dgm:pt>
    <dgm:pt modelId="{44DA1BB5-713B-4631-A1A7-F59985FF1C22}" type="parTrans" cxnId="{4DC8835C-103E-4500-A16D-157F932585CB}">
      <dgm:prSet/>
      <dgm:spPr/>
      <dgm:t>
        <a:bodyPr/>
        <a:lstStyle/>
        <a:p>
          <a:endParaRPr lang="ru-RU"/>
        </a:p>
      </dgm:t>
    </dgm:pt>
    <dgm:pt modelId="{77291B5A-984D-462F-9C8F-45D5876C974E}" type="pres">
      <dgm:prSet presAssocID="{B0B8289A-BD94-433C-B502-52AC2479B44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E592BE-C147-4A1E-8484-B80CEA9D6A6B}" type="pres">
      <dgm:prSet presAssocID="{F44095D0-0306-4759-B50F-8BCBF59B9A61}" presName="composite" presStyleCnt="0"/>
      <dgm:spPr/>
    </dgm:pt>
    <dgm:pt modelId="{7E5CCC1C-E5C7-4253-9B4E-CBADF36A6D6D}" type="pres">
      <dgm:prSet presAssocID="{F44095D0-0306-4759-B50F-8BCBF59B9A6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F995F-2C25-4454-87EB-EDB7405FC392}" type="pres">
      <dgm:prSet presAssocID="{F44095D0-0306-4759-B50F-8BCBF59B9A61}" presName="descendantText" presStyleLbl="alignAcc1" presStyleIdx="0" presStyleCnt="1" custScaleY="96974" custLinFactNeighborX="4207" custLinFactNeighborY="-36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74D0B0-4A09-4AD0-81ED-6BF6BA8E6A2A}" type="presOf" srcId="{B0B8289A-BD94-433C-B502-52AC2479B445}" destId="{77291B5A-984D-462F-9C8F-45D5876C974E}" srcOrd="0" destOrd="0" presId="urn:microsoft.com/office/officeart/2005/8/layout/chevron2"/>
    <dgm:cxn modelId="{4DC8835C-103E-4500-A16D-157F932585CB}" srcId="{B0B8289A-BD94-433C-B502-52AC2479B445}" destId="{F44095D0-0306-4759-B50F-8BCBF59B9A61}" srcOrd="0" destOrd="0" parTransId="{44DA1BB5-713B-4631-A1A7-F59985FF1C22}" sibTransId="{19DA81F9-7C09-4CDA-BF13-A7C14A5EAF3E}"/>
    <dgm:cxn modelId="{8199C94C-81AC-4EB5-A5B5-B44715C9555C}" type="presOf" srcId="{F44095D0-0306-4759-B50F-8BCBF59B9A61}" destId="{7E5CCC1C-E5C7-4253-9B4E-CBADF36A6D6D}" srcOrd="0" destOrd="0" presId="urn:microsoft.com/office/officeart/2005/8/layout/chevron2"/>
    <dgm:cxn modelId="{FDFF68DA-E12B-49BA-940E-66FA224B29D6}" type="presParOf" srcId="{77291B5A-984D-462F-9C8F-45D5876C974E}" destId="{3DE592BE-C147-4A1E-8484-B80CEA9D6A6B}" srcOrd="0" destOrd="0" presId="urn:microsoft.com/office/officeart/2005/8/layout/chevron2"/>
    <dgm:cxn modelId="{8180733D-D2DC-4147-A234-B589FAE13689}" type="presParOf" srcId="{3DE592BE-C147-4A1E-8484-B80CEA9D6A6B}" destId="{7E5CCC1C-E5C7-4253-9B4E-CBADF36A6D6D}" srcOrd="0" destOrd="0" presId="urn:microsoft.com/office/officeart/2005/8/layout/chevron2"/>
    <dgm:cxn modelId="{D7D8076F-0C2D-406F-B4E1-E277BBB84F4C}" type="presParOf" srcId="{3DE592BE-C147-4A1E-8484-B80CEA9D6A6B}" destId="{3FBF995F-2C25-4454-87EB-EDB7405FC39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CCC1C-E5C7-4253-9B4E-CBADF36A6D6D}">
      <dsp:nvSpPr>
        <dsp:cNvPr id="0" name=""/>
        <dsp:cNvSpPr/>
      </dsp:nvSpPr>
      <dsp:spPr>
        <a:xfrm rot="5400000">
          <a:off x="-57437" y="235759"/>
          <a:ext cx="172481" cy="576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-5400000">
        <a:off x="0" y="207125"/>
        <a:ext cx="57606" cy="114875"/>
      </dsp:txXfrm>
    </dsp:sp>
    <dsp:sp modelId="{3FBF995F-2C25-4454-87EB-EDB7405FC392}">
      <dsp:nvSpPr>
        <dsp:cNvPr id="0" name=""/>
        <dsp:cNvSpPr/>
      </dsp:nvSpPr>
      <dsp:spPr>
        <a:xfrm rot="5400000">
          <a:off x="31145" y="154107"/>
          <a:ext cx="139330" cy="86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8C693-9572-49B8-ACC0-02C1B35EFA40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0587-DCA0-4047-9A1A-5D0186120D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03003-18AA-4789-BACB-6F25E218754C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4A847-584B-426E-BF46-06E1276F7B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82890-FD14-4F53-9F8D-EB4A58F2FF2E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190AA-7FD7-45C1-913F-9C9EFE702A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9A7B0-9D86-4B33-ABE9-149930B949D0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4535-FB1A-4288-B168-F272E327F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190EF-539C-4EBE-B3FE-CBCCCDA5BD16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B2841-DF43-45EE-8841-E09EA4219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820DA-ED52-428A-876A-0057725C430D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EAE12-FDE6-4B3F-B208-62F6341C68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701A1-60C0-44C3-BFD8-26353615110F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E0591-8F84-468F-8162-6323208CB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8FC9-648B-41E4-8CA7-CD7E04B1102A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D6FA2-722B-47E8-95A1-019154EDF1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5DE14-CEB0-452E-B704-B4834B95F18C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319EB-DB64-4A22-9D9E-26EE65435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EF9DE-C222-4A0F-AAB4-A6526466F5D5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9F98E-9E9A-4722-948F-72A1A2BCF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7F1DA-6D7C-4634-A5FD-BCDAD4D26A2D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C205C-1523-4E5D-96DE-584CE35EF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F5943-C669-4DB0-9FFC-E798C8F7D268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F18264-8CEA-475F-8867-0EC5AD8F6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3315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 b="5901"/>
          <a:stretch>
            <a:fillRect/>
          </a:stretch>
        </p:blipFill>
        <p:spPr bwMode="auto">
          <a:xfrm>
            <a:off x="-26748" y="0"/>
            <a:ext cx="9196388" cy="6902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Прямоугольник 4"/>
          <p:cNvSpPr>
            <a:spLocks noChangeArrowheads="1"/>
          </p:cNvSpPr>
          <p:nvPr/>
        </p:nvSpPr>
        <p:spPr bwMode="auto">
          <a:xfrm>
            <a:off x="539750" y="188913"/>
            <a:ext cx="792003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ГБОУ СОШ №8 п.г.т. Алексеевка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г.о.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Кинель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Самарской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структурное подразделение детский сад «Тополёк»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274838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Окружная пилотная площадка по направлению «Социально-коммуникативное развитие»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«Лаборатория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профессий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                                                        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 форма ознакомления детей старшего дошкольного возраста с профессиями и трудом взрослых».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5292080" y="3721391"/>
            <a:ext cx="35283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Сяткина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Н.В – старший воспитатель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http://pedsovet.su/_ld/462/21119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259632" y="1700808"/>
            <a:ext cx="67687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 ранней профориентации</a:t>
            </a:r>
          </a:p>
          <a:p>
            <a:pPr algn="ctr"/>
            <a:endParaRPr lang="ru-RU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полноценных граждан своей страны, во многом зависит от того, чем будут заниматься повзрослевшие дошкольники, какую профессию они выберут, и где будут трудиться. Кроме того, грамотно построенная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профориентационная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работа  позволяет решать и многие насущные  проблемы воспитания.                                                            Родители и мы – педагоги, как никогда раньше обеспокоены тем, чтобы ребёнок, входящий во взрослый мир, стал уверенным, счастливым, умным, добрым и успешным.</a:t>
            </a:r>
            <a:endParaRPr lang="ru-RU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4" name="Picture 2" descr="http://pedsovet.su/_ld/462/21119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979712" y="1628800"/>
            <a:ext cx="4878288" cy="1569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844824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Ранняя профориентация призвана:</a:t>
            </a:r>
          </a:p>
          <a:p>
            <a:pPr marL="285750" indent="-285750" algn="l"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дать ребёнку начальные и максимальные представления о профессиях взрослых;</a:t>
            </a:r>
          </a:p>
          <a:p>
            <a:pPr marL="285750" indent="-285750" algn="l"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формировать у ребёнка  эмоционально-положительное отношение к труду и профессиональному миру взрослых;</a:t>
            </a:r>
          </a:p>
          <a:p>
            <a:pPr marL="285750" indent="-285750" algn="l"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представить возможность использовать свои силы в других видах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 rot="10800000" flipV="1">
            <a:off x="1115616" y="3016601"/>
            <a:ext cx="71260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 с дошкольниками по ранней профориентации проводится по трём направлениям: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0" dirty="0">
                <a:latin typeface="Times New Roman" pitchFamily="18" charset="0"/>
                <a:cs typeface="Times New Roman" pitchFamily="18" charset="0"/>
              </a:rPr>
              <a:t> 1. Приближение детей к труду взрослых.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0" dirty="0">
                <a:latin typeface="Times New Roman" pitchFamily="18" charset="0"/>
                <a:cs typeface="Times New Roman" pitchFamily="18" charset="0"/>
              </a:rPr>
              <a:t>2. Приближение труда взрослых к детям. </a:t>
            </a:r>
          </a:p>
          <a:p>
            <a:pPr algn="l"/>
            <a:r>
              <a:rPr lang="ru-RU" b="0" dirty="0">
                <a:latin typeface="Times New Roman" pitchFamily="18" charset="0"/>
                <a:cs typeface="Times New Roman" pitchFamily="18" charset="0"/>
              </a:rPr>
              <a:t>3. Совместная деятельность взрослого и ребёнка</a:t>
            </a:r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60" name="Picture 2" descr="http://pedsovet.su/_ld/462/21119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0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 rot="785945">
            <a:off x="395536" y="1196752"/>
            <a:ext cx="84249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586410"/>
            <a:ext cx="7560840" cy="635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algn="ctr">
              <a:lnSpc>
                <a:spcPct val="98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Работа по ранней профориентации дошкольников строится с учётом следующих принципов:</a:t>
            </a:r>
            <a:endParaRPr lang="ru-RU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276872"/>
            <a:ext cx="8064896" cy="2606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b="0" dirty="0">
                <a:latin typeface="Times New Roman"/>
                <a:ea typeface="Times New Roman"/>
              </a:rPr>
              <a:t>1</a:t>
            </a:r>
            <a:r>
              <a:rPr lang="ru-RU" sz="1600" b="0" dirty="0">
                <a:latin typeface="Times New Roman"/>
                <a:ea typeface="Times New Roman"/>
              </a:rPr>
              <a:t>. </a:t>
            </a:r>
            <a:r>
              <a:rPr lang="ru-RU" b="0" dirty="0">
                <a:latin typeface="Times New Roman"/>
                <a:ea typeface="Times New Roman"/>
              </a:rPr>
              <a:t>Принцип личностно ориентированного взаимодействия </a:t>
            </a: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b="0" dirty="0">
                <a:latin typeface="Times New Roman"/>
                <a:ea typeface="Times New Roman"/>
                <a:cs typeface="Times New Roman"/>
              </a:rPr>
              <a:t>2. Принцип доступности, достоверности и научности знаний </a:t>
            </a:r>
            <a:endParaRPr lang="ru-RU" b="0" dirty="0">
              <a:ea typeface="Calibri"/>
              <a:cs typeface="Times New Roman"/>
            </a:endParaRPr>
          </a:p>
          <a:p>
            <a:pPr algn="l"/>
            <a:r>
              <a:rPr lang="ru-RU" b="0" dirty="0">
                <a:latin typeface="Times New Roman"/>
                <a:ea typeface="Times New Roman"/>
              </a:rPr>
              <a:t>3. Принцип открытости</a:t>
            </a:r>
          </a:p>
          <a:p>
            <a:pPr algn="l"/>
            <a:r>
              <a:rPr lang="ru-RU" b="0" dirty="0">
                <a:latin typeface="Times New Roman"/>
                <a:ea typeface="Times New Roman"/>
              </a:rPr>
              <a:t>4. Принцип диалогичности </a:t>
            </a:r>
          </a:p>
          <a:p>
            <a:pPr algn="l"/>
            <a:r>
              <a:rPr lang="ru-RU" b="0" dirty="0">
                <a:latin typeface="Times New Roman"/>
                <a:ea typeface="Times New Roman"/>
              </a:rPr>
              <a:t>5. Принцип активного включения детей в практическую деятельность</a:t>
            </a:r>
          </a:p>
          <a:p>
            <a:pPr algn="l"/>
            <a:r>
              <a:rPr lang="ru-RU" b="0" dirty="0">
                <a:latin typeface="Times New Roman"/>
                <a:ea typeface="Times New Roman"/>
              </a:rPr>
              <a:t>6. Принцип  </a:t>
            </a:r>
            <a:r>
              <a:rPr lang="ru-RU" b="0" dirty="0" err="1">
                <a:latin typeface="Times New Roman"/>
                <a:ea typeface="Times New Roman"/>
              </a:rPr>
              <a:t>рефлексивности</a:t>
            </a:r>
            <a:endParaRPr lang="ru-RU" b="0" dirty="0">
              <a:latin typeface="Times New Roman"/>
              <a:ea typeface="Times New Roman"/>
            </a:endParaRPr>
          </a:p>
          <a:p>
            <a:pPr algn="l"/>
            <a:r>
              <a:rPr lang="ru-RU" b="0" dirty="0">
                <a:latin typeface="Times New Roman"/>
                <a:ea typeface="Times New Roman"/>
              </a:rPr>
              <a:t>7. Принцип регионального компонента </a:t>
            </a:r>
          </a:p>
          <a:p>
            <a:endParaRPr lang="ru-RU" sz="1600" dirty="0">
              <a:latin typeface="Times New Roman"/>
              <a:ea typeface="Times New Roman"/>
            </a:endParaRPr>
          </a:p>
          <a:p>
            <a:endParaRPr lang="ru-RU" sz="16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4580" name="Picture 2" descr="http://pedsovet.su/_ld/462/21119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83568" y="1484784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Формирование представлений дошкольников о мире труда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и 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профессий 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строится с учётом современных образовательных 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технологий:</a:t>
            </a:r>
          </a:p>
          <a:p>
            <a:pPr algn="ctr"/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285750" indent="-285750" algn="l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Технология проектной деятельности,</a:t>
            </a:r>
          </a:p>
          <a:p>
            <a:pPr marL="285750" indent="-285750" algn="l">
              <a:buFontTx/>
              <a:buChar char="-"/>
            </a:pPr>
            <a:endParaRPr lang="ru-RU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285750" indent="-285750" algn="l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Технология исследовательской деятельности,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</a:p>
          <a:p>
            <a:pPr marL="285750" indent="-285750" algn="l">
              <a:buFontTx/>
              <a:buChar char="-"/>
            </a:pPr>
            <a:endParaRPr lang="ru-RU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285750" indent="-285750" algn="l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Педагогическая технология организации сюжетно-ролевых игр,</a:t>
            </a:r>
          </a:p>
          <a:p>
            <a:pPr marL="285750" indent="-285750" algn="l">
              <a:buFontTx/>
              <a:buChar char="-"/>
            </a:pPr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285750" indent="-285750" algn="l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</a:rPr>
              <a:t>Технология интегрированного обучения.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939061128"/>
              </p:ext>
            </p:extLst>
          </p:nvPr>
        </p:nvGraphicFramePr>
        <p:xfrm>
          <a:off x="1763688" y="6669360"/>
          <a:ext cx="144016" cy="529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86000" y="-672762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Напомните родителям, что для проведения обследования ребенка им необходимо предъявить в центральную психолого-медико-педагогическую комиссию (далее – ЦПМПК) пакет документов:</a:t>
            </a:r>
          </a:p>
          <a:p>
            <a:pPr lvl="0"/>
            <a:r>
              <a:rPr lang="ru-RU" dirty="0"/>
              <a:t>заявление о проведении обследования ребенка в ЦПМПК (Приложение 1);</a:t>
            </a:r>
          </a:p>
          <a:p>
            <a:pPr lvl="0"/>
            <a:r>
              <a:rPr lang="ru-RU" dirty="0"/>
              <a:t>согласие на обработку персональных данных родителя (законного представителя) (Приложение 2);</a:t>
            </a:r>
          </a:p>
          <a:p>
            <a:pPr lvl="0"/>
            <a:r>
              <a:rPr lang="ru-RU" dirty="0"/>
              <a:t>согласие родителя (законного представителя) на обработку персональных данных ребенка (Приложение 3);</a:t>
            </a:r>
          </a:p>
          <a:p>
            <a:pPr lvl="0"/>
            <a:r>
              <a:rPr lang="ru-RU" dirty="0"/>
              <a:t>оригинал и копию документа</a:t>
            </a:r>
            <a:r>
              <a:rPr lang="ru-RU" dirty="0" smtClean="0"/>
              <a:t>,.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4580" name="Picture 2" descr="http://pedsovet.su/_ld/462/211190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907704" y="1556792"/>
            <a:ext cx="58326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в профессии играем, по душе их выбираем.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Только вот ТЕБЕ решать: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кем хотеть,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кем быть.</a:t>
            </a:r>
          </a:p>
          <a:p>
            <a:pPr algn="ctr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кем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стать!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460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348</Words>
  <Application>Microsoft Office PowerPoint</Application>
  <PresentationFormat>Экран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mak.korxoff@yandex.ru</dc:creator>
  <cp:lastModifiedBy>Артемова</cp:lastModifiedBy>
  <cp:revision>46</cp:revision>
  <cp:lastPrinted>2025-05-26T07:08:22Z</cp:lastPrinted>
  <dcterms:created xsi:type="dcterms:W3CDTF">2018-02-25T06:06:04Z</dcterms:created>
  <dcterms:modified xsi:type="dcterms:W3CDTF">2025-05-26T07:13:53Z</dcterms:modified>
</cp:coreProperties>
</file>