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1770" r:id="rId3"/>
    <p:sldId id="1791" r:id="rId4"/>
    <p:sldId id="1790" r:id="rId5"/>
    <p:sldId id="1792" r:id="rId6"/>
    <p:sldId id="296" r:id="rId7"/>
    <p:sldId id="1769" r:id="rId8"/>
    <p:sldId id="1787" r:id="rId9"/>
    <p:sldId id="1798" r:id="rId10"/>
    <p:sldId id="1796" r:id="rId11"/>
    <p:sldId id="1795" r:id="rId12"/>
    <p:sldId id="1799" r:id="rId13"/>
    <p:sldId id="1800" r:id="rId14"/>
    <p:sldId id="1789" r:id="rId15"/>
    <p:sldId id="1788" r:id="rId16"/>
    <p:sldId id="1797" r:id="rId17"/>
    <p:sldId id="1794" r:id="rId18"/>
    <p:sldId id="1793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lyan Kolyan" initials="KK" lastIdx="1" clrIdx="0">
    <p:extLst>
      <p:ext uri="{19B8F6BF-5375-455C-9EA6-DF929625EA0E}">
        <p15:presenceInfo xmlns:p15="http://schemas.microsoft.com/office/powerpoint/2012/main" userId="c64519295ce0e6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816" y="36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2E4F2-C0F8-4854-A2C5-53045E393A4D}" type="datetimeFigureOut">
              <a:rPr lang="ru-RU" smtClean="0"/>
              <a:t>30.04.2025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AAED3-D8E3-460C-B2E9-093C696E4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8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24-F3BA-2F50-A145-EDF91C483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AF8C6C-1C1E-F3DB-7CE0-FE2167AA54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E21CCC-C85B-37A5-9A7D-B222DC316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E46C66-FF13-7E8E-1F38-AD2A21136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4D456C-3D68-CB34-926B-90896FB1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77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387E0-50E0-D273-F79B-81F3C7840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0FC6BE-145E-D95F-9AD1-2E3947159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6AD137-6D79-BF3D-9A75-D86669E25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C79327-F105-2FBA-C938-0A172F06A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E2312B-67BB-F9C1-BB0E-F2E8A9E4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21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30396A2-EB7F-BACE-53F8-236071173B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057012-EE4F-9E7E-3457-B0698D69D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89422B-45CE-251B-9962-5BD2FB44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42D0C8-93A4-0B34-16B9-B1D10B9FD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F2481-3FB1-13EC-6B16-A67DF42A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62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934D6-2399-13C1-1C4B-C8B458E30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B61BA0-2361-DD9E-81EC-DAAD84D29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6669EE-44DB-3567-C6CE-96E2B22BA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9F6B72-88E9-901A-FF05-1D7CB78F0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B3B829-BABF-058D-95BE-8395D94C6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73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DC414-80A0-8897-DCC3-4A6047CDE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7801B2-9882-6A75-0B69-CB9FC3D3A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93D70F-ACD3-617C-BDD9-2A1BBDE3C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0580D7-673A-B702-2410-4605BCDE4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D5AD6A-60C1-2AED-97A4-DC036A8D5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7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13170-6598-4DA7-0F97-DBC12526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7913A0-736B-5917-44F6-AAD61C637F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BE38D4-EA8D-B941-D0BC-CAFA3497B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FC03D8-98DF-B460-98B7-8FC40666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70F1AB-F36B-EF7E-57BB-1CEF69DD2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09E588-23E5-1351-C838-EB8A3B810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21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222C5-F6AB-65AD-580E-DBB1BFB1F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9D6F2D-DDD6-5AA2-FB17-E6C98710D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B70E84-9111-7F48-05BB-87DC4AFDA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00C7F34-AF21-C1AB-E79F-B14E60ABEF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CC22395-C93C-A92A-D1DF-3877CCFB01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866ECEB-3A9F-3A7A-F8DF-7E4A6DD42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3E1FF5F-8660-431E-F0CF-9C45EFCD8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E5C75F9-0C21-76D3-ED1F-9413BCBEE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34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F5D663-6653-BBA1-6946-36DB788F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248179-24B6-81B5-33B7-E55A42B2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FA7147-F831-3A4B-6F6D-432C0041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C0BC69-CD91-5508-51DA-895FB009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84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1F128B-E803-0B27-132F-F83D79A5E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765380-30BE-A027-40C6-F7A23B661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491FAB-57CF-CD60-F40D-2145DDF9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02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41BF7-2E01-EE55-A540-D2C42568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EE626-6C38-F11E-BFBD-044116F6B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934C24-FEC9-951C-56B1-EE662FA9A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13561C-7C35-0AF4-F780-E5AD57432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02F0B8-631D-B4F5-48BD-83F53C5F5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DBFC3B-6905-88C3-B72A-A2C58F68D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56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F6A5A-5D91-C7D4-54E3-729D6F61C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878AB05-FEA3-62BF-1F58-83F9F2213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29F4B6-31C7-268D-AE03-0233EDAB1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3BC90E-F501-1CFC-7A2F-23721FCC1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B4FE91-C50C-F6FE-0635-748E56EE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ACA19A-028E-1064-D06A-0AC3CB625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16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D50FC-A615-5429-EFDE-78ACE814A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8B08A3-1E2A-F7F7-B86C-57E59B858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DAC601-CFB8-1B67-993B-CCC8DA550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20EF1-1290-4A29-8B90-DF2908A5E217}" type="datetimeFigureOut">
              <a:rPr lang="ru-RU" smtClean="0"/>
              <a:t>30.04.2025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8CE2AB-B37C-BB9A-3378-CAE1B0598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30712D-D9EA-F2CF-4456-476110937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1B155-C549-4AF1-B0BE-BB4CE5D7DC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54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microsoft.com/office/2007/relationships/hdphoto" Target="../media/hdphoto1.wdp"/><Relationship Id="rId7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hyperlink" Target="mailto:mcsamara@mail.ru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vk.com/public177451087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7353472D-9F44-4713-AF15-E19275E328CE}"/>
              </a:ext>
            </a:extLst>
          </p:cNvPr>
          <p:cNvSpPr/>
          <p:nvPr/>
        </p:nvSpPr>
        <p:spPr>
          <a:xfrm>
            <a:off x="1392072" y="1678959"/>
            <a:ext cx="9286914" cy="3500081"/>
          </a:xfrm>
          <a:prstGeom prst="roundRect">
            <a:avLst/>
          </a:prstGeom>
          <a:solidFill>
            <a:srgbClr val="7DDA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E9FF0F-D64F-4529-8E4F-20544E1829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17" name="Круг: прозрачная заливка 16">
            <a:extLst>
              <a:ext uri="{FF2B5EF4-FFF2-40B4-BE49-F238E27FC236}">
                <a16:creationId xmlns:a16="http://schemas.microsoft.com/office/drawing/2014/main" id="{F789ED6B-2446-41EF-A86C-5F8BE96DDC71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Круг: прозрачная заливка 18">
            <a:extLst>
              <a:ext uri="{FF2B5EF4-FFF2-40B4-BE49-F238E27FC236}">
                <a16:creationId xmlns:a16="http://schemas.microsoft.com/office/drawing/2014/main" id="{9F5D4F7B-298C-4EAF-A844-A883CD181DA4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Круг: прозрачная заливка 19">
            <a:extLst>
              <a:ext uri="{FF2B5EF4-FFF2-40B4-BE49-F238E27FC236}">
                <a16:creationId xmlns:a16="http://schemas.microsoft.com/office/drawing/2014/main" id="{CFF953AE-B657-4007-8436-66A8463AC6CB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256B41A-E82C-490B-B7F5-29DA11428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BA36D3A-6C71-4529-B0F8-F7A650C889DD}"/>
              </a:ext>
            </a:extLst>
          </p:cNvPr>
          <p:cNvSpPr/>
          <p:nvPr/>
        </p:nvSpPr>
        <p:spPr>
          <a:xfrm>
            <a:off x="1234975" y="1799651"/>
            <a:ext cx="9517486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kern="100" dirty="0">
                <a:effectLst/>
                <a:latin typeface="Arial Black" panose="020B0A04020102020204" pitchFamily="34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Семинар для специалистов системы профилактики «Организация летней занятости несовершеннолетних обучающихся, состоящих на профилактическом учете, находящихся в социально опасном положении и тяжелой жизненной ситуации»</a:t>
            </a:r>
            <a:endParaRPr lang="ru-RU" sz="3100" b="1" kern="1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C6B462-C54A-F3AC-B6A5-CBC3519258BE}"/>
              </a:ext>
            </a:extLst>
          </p:cNvPr>
          <p:cNvSpPr txBox="1"/>
          <p:nvPr/>
        </p:nvSpPr>
        <p:spPr>
          <a:xfrm>
            <a:off x="2057167" y="170427"/>
            <a:ext cx="73292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Bahnschrift SemiLight Condensed" panose="020B0502040204020203" pitchFamily="34" charset="0"/>
              </a:rPr>
              <a:t>Государственное бюджетное образовательное учреждение </a:t>
            </a:r>
          </a:p>
          <a:p>
            <a:pPr algn="ctr"/>
            <a:r>
              <a:rPr lang="ru-RU" sz="1800" dirty="0">
                <a:latin typeface="Bahnschrift SemiLight Condensed" panose="020B0502040204020203" pitchFamily="34" charset="0"/>
              </a:rPr>
              <a:t>дополнительного образования детей</a:t>
            </a:r>
          </a:p>
          <a:p>
            <a:pPr algn="ctr"/>
            <a:r>
              <a:rPr lang="ru-RU" sz="1800" dirty="0">
                <a:latin typeface="Bahnschrift SemiLight Condensed" panose="020B0502040204020203" pitchFamily="34" charset="0"/>
              </a:rPr>
              <a:t>Центр развития творчества детей и юношества</a:t>
            </a:r>
          </a:p>
          <a:p>
            <a:pPr algn="ctr"/>
            <a:r>
              <a:rPr lang="ru-RU" sz="1800" dirty="0">
                <a:latin typeface="Bahnschrift SemiLight Condensed" panose="020B0502040204020203" pitchFamily="34" charset="0"/>
              </a:rPr>
              <a:t>«Центр социализации молодёжи»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8F25DA-2F9C-CA62-FF08-9E1B561D0028}"/>
              </a:ext>
            </a:extLst>
          </p:cNvPr>
          <p:cNvSpPr txBox="1"/>
          <p:nvPr/>
        </p:nvSpPr>
        <p:spPr>
          <a:xfrm>
            <a:off x="2387678" y="6437342"/>
            <a:ext cx="7329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Bahnschrift SemiLight Condensed" panose="020B0502040204020203" pitchFamily="34" charset="0"/>
              </a:rPr>
              <a:t>30 апреля 2025 года</a:t>
            </a:r>
          </a:p>
        </p:txBody>
      </p:sp>
    </p:spTree>
    <p:extLst>
      <p:ext uri="{BB962C8B-B14F-4D97-AF65-F5344CB8AC3E}">
        <p14:creationId xmlns:p14="http://schemas.microsoft.com/office/powerpoint/2010/main" val="3827945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6837E-F168-11D2-9123-E3E83387F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C480FF-72EB-B0A9-5D1B-A009225AA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71EC242A-B547-6C1E-61C2-424820576427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2E21BBB4-5556-9F79-2187-9808A76B50A3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DA9FAAFA-6A04-0559-6EC7-1A4E5F8C1D4A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926334-40D7-3104-3076-A5D23CF82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10324-29A0-A339-231B-A0C891CE9659}"/>
              </a:ext>
            </a:extLst>
          </p:cNvPr>
          <p:cNvSpPr txBox="1"/>
          <p:nvPr/>
        </p:nvSpPr>
        <p:spPr>
          <a:xfrm>
            <a:off x="544864" y="1808528"/>
            <a:ext cx="10858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u="none" strike="noStrike" dirty="0">
                <a:effectLst/>
              </a:rPr>
              <a:t>	При заполнении занятости несовершеннолетних, ориентируемся на формы занятости, предложенные под таблицей.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03A235-14AA-2149-75A6-85685B927B92}"/>
              </a:ext>
            </a:extLst>
          </p:cNvPr>
          <p:cNvSpPr txBox="1"/>
          <p:nvPr/>
        </p:nvSpPr>
        <p:spPr>
          <a:xfrm>
            <a:off x="895863" y="4024878"/>
            <a:ext cx="10698800" cy="23083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i="0" u="none" strike="noStrike" dirty="0">
                <a:solidFill>
                  <a:srgbClr val="000000"/>
                </a:solidFill>
                <a:effectLst/>
              </a:rPr>
              <a:t>Формы занятости несовершеннолетних*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</a:rPr>
              <a:t>: лагерь дневного пребывания при ОО, стационарный оздоровительный лагерь, санаторно-оздоровительный лагерь, социально-реабилитационный центр, палаточный лагерь, профильные смены, учебно-тренировочные сборы, сборы военно-патриотических клубов, трудоустройство, туристические походы, слеты, технопарки, дворовые площадки, объединения дополнительного образования. </a:t>
            </a:r>
            <a:endParaRPr lang="ru-RU" sz="2400" dirty="0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9F684E10-F7DB-BEE1-98DD-E25A7D515A8F}"/>
              </a:ext>
            </a:extLst>
          </p:cNvPr>
          <p:cNvSpPr/>
          <p:nvPr/>
        </p:nvSpPr>
        <p:spPr>
          <a:xfrm rot="5400000">
            <a:off x="5618947" y="3115983"/>
            <a:ext cx="954105" cy="506437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8">
            <a:extLst>
              <a:ext uri="{FF2B5EF4-FFF2-40B4-BE49-F238E27FC236}">
                <a16:creationId xmlns:a16="http://schemas.microsoft.com/office/drawing/2014/main" id="{2133CCA6-A95B-8AE0-437C-CEB08F5FA14A}"/>
              </a:ext>
            </a:extLst>
          </p:cNvPr>
          <p:cNvSpPr txBox="1">
            <a:spLocks/>
          </p:cNvSpPr>
          <p:nvPr/>
        </p:nvSpPr>
        <p:spPr>
          <a:xfrm>
            <a:off x="1131206" y="303101"/>
            <a:ext cx="9278885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Организация летней занятости несовершеннолетних обучающихся, </a:t>
            </a:r>
          </a:p>
          <a:p>
            <a:pPr algn="ctr"/>
            <a:r>
              <a:rPr lang="ru-RU" sz="16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состоящих на профилактическом учете</a:t>
            </a:r>
            <a:endParaRPr lang="ru-RU" sz="1600" b="1" kern="100" dirty="0">
              <a:ea typeface="Lucida Sans Unicode" panose="020B0602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7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DAA1F-A354-79A2-7B28-E18AAEC69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C5B5A2-19FC-20BC-E063-07FB254145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9D9C819D-A998-49B1-96D5-5361D01A8C13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B5FA3FF0-5AF0-4C1E-968E-1310BA065D41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05312868-C51E-06B9-1AEE-9EEB2B63594A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6ADC70A-3E86-B6D2-CC03-DBCA4343D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E3705B1-68F5-6F3C-5863-D43936613512}"/>
              </a:ext>
            </a:extLst>
          </p:cNvPr>
          <p:cNvSpPr txBox="1">
            <a:spLocks/>
          </p:cNvSpPr>
          <p:nvPr/>
        </p:nvSpPr>
        <p:spPr>
          <a:xfrm>
            <a:off x="1349708" y="386933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Организация летней занятости несовершеннолетних обучающихся, </a:t>
            </a:r>
          </a:p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состоящих на профилактическом учете</a:t>
            </a:r>
            <a:endParaRPr lang="ru-RU" sz="1800" b="1" kern="100" dirty="0">
              <a:ea typeface="Lucida Sans Unicode" panose="020B0602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4BD6EC-E9CF-E73E-5400-291D13D07C6A}"/>
              </a:ext>
            </a:extLst>
          </p:cNvPr>
          <p:cNvSpPr txBox="1"/>
          <p:nvPr/>
        </p:nvSpPr>
        <p:spPr>
          <a:xfrm>
            <a:off x="562709" y="2003679"/>
            <a:ext cx="1129635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</a:rPr>
              <a:t>Допускаются такие формы занятости, как:</a:t>
            </a:r>
          </a:p>
          <a:p>
            <a:pPr algn="just"/>
            <a:endParaRPr lang="ru-RU" sz="3200" b="1" dirty="0">
              <a:solidFill>
                <a:srgbClr val="000000"/>
              </a:solidFill>
            </a:endParaRPr>
          </a:p>
          <a:p>
            <a:pPr marL="457200" indent="-457200" algn="just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000000"/>
                </a:solidFill>
              </a:rPr>
              <a:t>практика на пришкольном участке;</a:t>
            </a:r>
          </a:p>
          <a:p>
            <a:pPr marL="457200" indent="-457200" algn="just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000000"/>
                </a:solidFill>
              </a:rPr>
              <a:t>трудовая практика;</a:t>
            </a:r>
          </a:p>
          <a:p>
            <a:pPr marL="457200" indent="-457200" algn="just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000000"/>
                </a:solidFill>
              </a:rPr>
              <a:t>мероприятия, организованные пришкольной площадкой.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3200" b="1" i="1" dirty="0">
              <a:solidFill>
                <a:srgbClr val="00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685230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0765C-C16F-4B64-D297-3B719BE3C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C3200C-7FF7-0834-C6BC-9061D0221D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12C278AF-2520-0C7E-A17C-36A42CBDF938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29BBC5BF-349C-74DE-BDFC-DD07224AFBDB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1A04D3F4-F160-C280-5AFE-CF77FADE3D85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29F5EA-BDD4-2E86-8A9A-898AF6044B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055E45B1-EA2E-02F1-5F9E-23E961FA02F4}"/>
              </a:ext>
            </a:extLst>
          </p:cNvPr>
          <p:cNvSpPr txBox="1">
            <a:spLocks/>
          </p:cNvSpPr>
          <p:nvPr/>
        </p:nvSpPr>
        <p:spPr>
          <a:xfrm>
            <a:off x="1349708" y="386933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Организация летней занятости несовершеннолетних обучающихся, </a:t>
            </a:r>
          </a:p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состоящих на профилактическом учете</a:t>
            </a:r>
            <a:endParaRPr lang="ru-RU" sz="1800" b="1" kern="100" dirty="0">
              <a:ea typeface="Lucida Sans Unicode" panose="020B06020305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688E6E-CAF6-D421-5688-950D58B2DA78}"/>
              </a:ext>
            </a:extLst>
          </p:cNvPr>
          <p:cNvSpPr txBox="1"/>
          <p:nvPr/>
        </p:nvSpPr>
        <p:spPr>
          <a:xfrm>
            <a:off x="1042214" y="1456133"/>
            <a:ext cx="10853219" cy="5196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u="none" strike="noStrike" dirty="0">
                <a:solidFill>
                  <a:srgbClr val="FF0000"/>
                </a:solidFill>
                <a:effectLst/>
              </a:rPr>
              <a:t>НЕ</a:t>
            </a:r>
            <a:r>
              <a:rPr lang="ru-RU" sz="2800" b="1" i="0" u="none" strike="noStrike" dirty="0">
                <a:solidFill>
                  <a:srgbClr val="000000"/>
                </a:solidFill>
                <a:effectLst/>
              </a:rPr>
              <a:t> допускаются такие варианты занятости: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0000"/>
                </a:solidFill>
              </a:rPr>
              <a:t>дома с родителями;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0000"/>
                </a:solidFill>
              </a:rPr>
              <a:t>н</a:t>
            </a:r>
            <a:r>
              <a:rPr lang="ru-RU" sz="2800" b="1" i="1" u="none" strike="noStrike" dirty="0">
                <a:solidFill>
                  <a:srgbClr val="000000"/>
                </a:solidFill>
                <a:effectLst/>
              </a:rPr>
              <a:t>а море;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0000"/>
                </a:solidFill>
              </a:rPr>
              <a:t>в деревне у бабушки;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sz="2800" b="1" i="1" u="none" strike="noStrike" dirty="0">
                <a:solidFill>
                  <a:srgbClr val="000000"/>
                </a:solidFill>
                <a:effectLst/>
              </a:rPr>
              <a:t>учебный процесс, промежуточная аттестация закрытие академических задолженностей, сдача ОГЭ/ЭГЭ;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sz="2800" b="1" i="1" u="none" strike="noStrike" dirty="0">
                <a:solidFill>
                  <a:srgbClr val="000000"/>
                </a:solidFill>
                <a:effectLst/>
              </a:rPr>
              <a:t>подготовка к поступлению, сбор документов, прохождение медицинской комиссии т.д.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038643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F3F32-BC23-0425-A88A-1AF916648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61BA95-539B-988C-1B7C-5B2AC12543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2B18AA0B-0BC1-0E94-CBE3-9CDF00A5CA8D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99BDE67B-581D-0F68-E2D6-DD23CD0B076E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EFA12865-D74F-4A4B-666C-1C32B6402FC5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87518E1-23C5-2FB2-9048-8FE61967C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96B5105-A93C-CB17-DBB8-FF5B97FB677C}"/>
              </a:ext>
            </a:extLst>
          </p:cNvPr>
          <p:cNvSpPr txBox="1">
            <a:spLocks/>
          </p:cNvSpPr>
          <p:nvPr/>
        </p:nvSpPr>
        <p:spPr>
          <a:xfrm>
            <a:off x="786820" y="279576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Организация летней занятости несовершеннолетних обучающихся, </a:t>
            </a:r>
          </a:p>
          <a:p>
            <a:pPr algn="ctr"/>
            <a:r>
              <a:rPr lang="ru-RU" sz="1800" b="1" kern="100" dirty="0">
                <a:effectLst/>
                <a:ea typeface="Lucida Sans Unicode" panose="020B0602030504020204" pitchFamily="34" charset="0"/>
                <a:cs typeface="Arial" panose="020B0604020202020204" pitchFamily="34" charset="0"/>
              </a:rPr>
              <a:t>состоящих на профилактическом учете</a:t>
            </a:r>
            <a:endParaRPr lang="ru-RU" sz="1800" b="1" kern="100" dirty="0">
              <a:ea typeface="Lucida Sans Unicode" panose="020B0602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F3E130-56BA-89C2-C8E7-B9515CBAD7B3}"/>
              </a:ext>
            </a:extLst>
          </p:cNvPr>
          <p:cNvSpPr txBox="1"/>
          <p:nvPr/>
        </p:nvSpPr>
        <p:spPr>
          <a:xfrm>
            <a:off x="475957" y="2073007"/>
            <a:ext cx="11240086" cy="223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rgbClr val="000000"/>
                </a:solidFill>
              </a:rPr>
              <a:t>	Несовершеннолетние, поставленные на учет отчетном периоде, заливаются </a:t>
            </a:r>
            <a:r>
              <a:rPr lang="ru-RU" sz="3200" b="1" dirty="0">
                <a:solidFill>
                  <a:schemeClr val="accent4"/>
                </a:solidFill>
              </a:rPr>
              <a:t>желтым</a:t>
            </a:r>
            <a:r>
              <a:rPr lang="ru-RU" sz="3200" b="1" dirty="0">
                <a:solidFill>
                  <a:srgbClr val="000000"/>
                </a:solidFill>
              </a:rPr>
              <a:t> цветом, снятые с учета в отчетном периоде - </a:t>
            </a:r>
            <a:r>
              <a:rPr lang="ru-RU" sz="3200" b="1" dirty="0">
                <a:solidFill>
                  <a:schemeClr val="accent6"/>
                </a:solidFill>
              </a:rPr>
              <a:t>зеленым</a:t>
            </a:r>
            <a:r>
              <a:rPr lang="ru-RU" sz="3200" b="1" dirty="0">
                <a:solidFill>
                  <a:srgbClr val="000000"/>
                </a:solidFill>
              </a:rPr>
              <a:t> цветом.</a:t>
            </a:r>
          </a:p>
        </p:txBody>
      </p:sp>
    </p:spTree>
    <p:extLst>
      <p:ext uri="{BB962C8B-B14F-4D97-AF65-F5344CB8AC3E}">
        <p14:creationId xmlns:p14="http://schemas.microsoft.com/office/powerpoint/2010/main" val="1183483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BBEFC-C319-DAE4-4D90-6D32C326C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10ECA3-494C-117E-5B2D-ADE4DF272C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8D017A30-527D-00C2-103F-1EE57F4DF48C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FB3D5E72-10CB-4C81-1AFC-D9C978927FDB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5652A5C6-D80D-E2BD-873B-638C5C54762D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F395FF-8D1A-9E46-296D-DFB090364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BC131C4C-15F4-CCEF-B60D-DF46EA9D4F68}"/>
              </a:ext>
            </a:extLst>
          </p:cNvPr>
          <p:cNvSpPr txBox="1">
            <a:spLocks/>
          </p:cNvSpPr>
          <p:nvPr/>
        </p:nvSpPr>
        <p:spPr>
          <a:xfrm>
            <a:off x="677306" y="1720654"/>
            <a:ext cx="11378705" cy="274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ru-RU" sz="4000" b="1" kern="100" dirty="0">
                <a:effectLst/>
                <a:latin typeface="Arial Black" panose="020B0A04020102020204" pitchFamily="34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Организация летней занятости несовершеннолетних обучающихся, находящихся в социально опасном положении и тяжелой жизненной ситуации, в летний период</a:t>
            </a:r>
            <a:endParaRPr lang="ru-RU" sz="40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099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36CCB-E01E-C184-1FC7-DBFBB4493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C1D9F1-E352-CFDC-2A52-58CC2B2F11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164241AB-BB7E-3480-2B63-65C96B66E9A2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AF5E415D-143A-F1DB-A8BA-3A92B7C49EDB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42757727-221B-8672-4C28-BAC1F6C1A983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54FF7D-2A9D-4E73-CC6D-6E2F29559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75AEC8E-F324-C9B2-B951-4BFCC29F76C5}"/>
              </a:ext>
            </a:extLst>
          </p:cNvPr>
          <p:cNvSpPr txBox="1">
            <a:spLocks/>
          </p:cNvSpPr>
          <p:nvPr/>
        </p:nvSpPr>
        <p:spPr>
          <a:xfrm>
            <a:off x="1282961" y="156257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80">
              <a:lnSpc>
                <a:spcPct val="100000"/>
              </a:lnSpc>
            </a:pPr>
            <a:r>
              <a:rPr lang="ru-RU" sz="1800" b="1" dirty="0">
                <a:effectLst/>
                <a:latin typeface="+mn-lt"/>
                <a:ea typeface="Times New Roman" panose="02020603050405020304" pitchFamily="18" charset="0"/>
              </a:rPr>
              <a:t>Форма 11 «Информация о занятости несовершеннолетних обучающихся, находящихся в социально опасном положении и тяжелой жизненной ситуации, в летний период»</a:t>
            </a:r>
            <a:endParaRPr lang="ru-RU" sz="1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16F0E7-80E8-942A-3D28-3C7EC782891B}"/>
              </a:ext>
            </a:extLst>
          </p:cNvPr>
          <p:cNvSpPr txBox="1"/>
          <p:nvPr/>
        </p:nvSpPr>
        <p:spPr>
          <a:xfrm>
            <a:off x="1282961" y="5270660"/>
            <a:ext cx="106988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700" b="1" i="0" u="none" strike="noStrike" dirty="0">
                <a:solidFill>
                  <a:srgbClr val="000000"/>
                </a:solidFill>
                <a:effectLst/>
              </a:rPr>
              <a:t>Формы занятости несовершеннолетних*</a:t>
            </a:r>
            <a:r>
              <a:rPr lang="ru-RU" sz="1700" b="0" i="0" u="none" strike="noStrike" dirty="0">
                <a:solidFill>
                  <a:srgbClr val="000000"/>
                </a:solidFill>
                <a:effectLst/>
              </a:rPr>
              <a:t>: лагерь дневного пребывания при ОО, стационарный оздоровительный лагерь, санаторно-оздоровительный лагерь, социально-реабилитационный центр, палаточный лагерь, профильные смены, учебно-тренировочные сборы, сборы военно-патриотических клубов, трудоустройство, туристические походы, слеты, технопарки, дворовые площадки, объединения дополнительного образования. </a:t>
            </a:r>
            <a:endParaRPr lang="ru-RU" sz="1700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004970E-B5FE-141B-5B56-64DFB2DD6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26764"/>
              </p:ext>
            </p:extLst>
          </p:nvPr>
        </p:nvGraphicFramePr>
        <p:xfrm>
          <a:off x="227777" y="1587340"/>
          <a:ext cx="11619916" cy="3540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08">
                  <a:extLst>
                    <a:ext uri="{9D8B030D-6E8A-4147-A177-3AD203B41FA5}">
                      <a16:colId xmlns:a16="http://schemas.microsoft.com/office/drawing/2014/main" val="1989301369"/>
                    </a:ext>
                  </a:extLst>
                </a:gridCol>
                <a:gridCol w="1079283">
                  <a:extLst>
                    <a:ext uri="{9D8B030D-6E8A-4147-A177-3AD203B41FA5}">
                      <a16:colId xmlns:a16="http://schemas.microsoft.com/office/drawing/2014/main" val="2510714705"/>
                    </a:ext>
                  </a:extLst>
                </a:gridCol>
                <a:gridCol w="1585613">
                  <a:extLst>
                    <a:ext uri="{9D8B030D-6E8A-4147-A177-3AD203B41FA5}">
                      <a16:colId xmlns:a16="http://schemas.microsoft.com/office/drawing/2014/main" val="142181303"/>
                    </a:ext>
                  </a:extLst>
                </a:gridCol>
                <a:gridCol w="1465695">
                  <a:extLst>
                    <a:ext uri="{9D8B030D-6E8A-4147-A177-3AD203B41FA5}">
                      <a16:colId xmlns:a16="http://schemas.microsoft.com/office/drawing/2014/main" val="67017416"/>
                    </a:ext>
                  </a:extLst>
                </a:gridCol>
                <a:gridCol w="1159231">
                  <a:extLst>
                    <a:ext uri="{9D8B030D-6E8A-4147-A177-3AD203B41FA5}">
                      <a16:colId xmlns:a16="http://schemas.microsoft.com/office/drawing/2014/main" val="3565074614"/>
                    </a:ext>
                  </a:extLst>
                </a:gridCol>
                <a:gridCol w="978821">
                  <a:extLst>
                    <a:ext uri="{9D8B030D-6E8A-4147-A177-3AD203B41FA5}">
                      <a16:colId xmlns:a16="http://schemas.microsoft.com/office/drawing/2014/main" val="3988099779"/>
                    </a:ext>
                  </a:extLst>
                </a:gridCol>
                <a:gridCol w="856408">
                  <a:extLst>
                    <a:ext uri="{9D8B030D-6E8A-4147-A177-3AD203B41FA5}">
                      <a16:colId xmlns:a16="http://schemas.microsoft.com/office/drawing/2014/main" val="4206619939"/>
                    </a:ext>
                  </a:extLst>
                </a:gridCol>
                <a:gridCol w="1009794">
                  <a:extLst>
                    <a:ext uri="{9D8B030D-6E8A-4147-A177-3AD203B41FA5}">
                      <a16:colId xmlns:a16="http://schemas.microsoft.com/office/drawing/2014/main" val="4173865666"/>
                    </a:ext>
                  </a:extLst>
                </a:gridCol>
                <a:gridCol w="1006600">
                  <a:extLst>
                    <a:ext uri="{9D8B030D-6E8A-4147-A177-3AD203B41FA5}">
                      <a16:colId xmlns:a16="http://schemas.microsoft.com/office/drawing/2014/main" val="2066169559"/>
                    </a:ext>
                  </a:extLst>
                </a:gridCol>
                <a:gridCol w="1022577">
                  <a:extLst>
                    <a:ext uri="{9D8B030D-6E8A-4147-A177-3AD203B41FA5}">
                      <a16:colId xmlns:a16="http://schemas.microsoft.com/office/drawing/2014/main" val="4221466867"/>
                    </a:ext>
                  </a:extLst>
                </a:gridCol>
                <a:gridCol w="1016186">
                  <a:extLst>
                    <a:ext uri="{9D8B030D-6E8A-4147-A177-3AD203B41FA5}">
                      <a16:colId xmlns:a16="http://schemas.microsoft.com/office/drawing/2014/main" val="1752989155"/>
                    </a:ext>
                  </a:extLst>
                </a:gridCol>
              </a:tblGrid>
              <a:tr h="14123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№ п\п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Орган управления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Наименование образовательной организации (сокращенное)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Ф.И.О. несовершеннолетнего обучающегося на профилактическом учете в ОО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Дата рождения (</a:t>
                      </a:r>
                      <a:r>
                        <a:rPr lang="ru-RU" sz="1600" u="none" strike="noStrike" dirty="0" err="1">
                          <a:effectLst/>
                        </a:rPr>
                        <a:t>чч.мм.гггг</a:t>
                      </a:r>
                      <a:r>
                        <a:rPr lang="ru-RU" sz="1600" u="none" strike="noStrike" dirty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Пол (м/ж)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Категория несовершеннолетнего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Формы  занятости* (указать планируемая или фактическая занятость)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847758"/>
                  </a:ext>
                </a:extLst>
              </a:tr>
              <a:tr h="1420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СОП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ТЖС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июнь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июль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август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1303942"/>
                  </a:ext>
                </a:extLst>
              </a:tr>
              <a:tr h="353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8564041"/>
                  </a:ext>
                </a:extLst>
              </a:tr>
              <a:tr h="353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4309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201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63CB4-014F-E9F1-6974-54F16A9A67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BBEF7C-72F2-6D95-88B1-22D0590A6D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7D0C022D-BE11-7D3B-0AE5-67F887861117}"/>
              </a:ext>
            </a:extLst>
          </p:cNvPr>
          <p:cNvSpPr/>
          <p:nvPr/>
        </p:nvSpPr>
        <p:spPr>
          <a:xfrm>
            <a:off x="-1093614" y="527066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52DEE40B-F541-B520-3800-4C8B31DFD807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2FC5AE78-F6F5-45AF-5F13-4B726C4B0BDE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3395E6-0D38-E6DC-1B7E-C7296BC36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4A075A5-FB0D-5A2D-C452-DCDF7D2DB743}"/>
              </a:ext>
            </a:extLst>
          </p:cNvPr>
          <p:cNvSpPr txBox="1">
            <a:spLocks/>
          </p:cNvSpPr>
          <p:nvPr/>
        </p:nvSpPr>
        <p:spPr>
          <a:xfrm>
            <a:off x="1282961" y="156257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80">
              <a:lnSpc>
                <a:spcPct val="100000"/>
              </a:lnSpc>
            </a:pPr>
            <a:r>
              <a:rPr lang="ru-RU" sz="1800" b="1" dirty="0">
                <a:effectLst/>
                <a:latin typeface="+mn-lt"/>
                <a:ea typeface="Times New Roman" panose="02020603050405020304" pitchFamily="18" charset="0"/>
              </a:rPr>
              <a:t>Форма 11 «Информация о занятости несовершеннолетних обучающихся, находящихся в социально опасном положении и тяжелой жизненной ситуации, в летний период»</a:t>
            </a:r>
            <a:endParaRPr lang="ru-RU" sz="1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1CE98A-0E42-386D-A8F3-3973553FE037}"/>
              </a:ext>
            </a:extLst>
          </p:cNvPr>
          <p:cNvSpPr txBox="1"/>
          <p:nvPr/>
        </p:nvSpPr>
        <p:spPr>
          <a:xfrm>
            <a:off x="1234975" y="5747636"/>
            <a:ext cx="10698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i="0" u="none" strike="noStrike" dirty="0">
                <a:solidFill>
                  <a:srgbClr val="000000"/>
                </a:solidFill>
                <a:effectLst/>
              </a:rPr>
              <a:t>Формы занятости несовершеннолетних*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</a:rPr>
              <a:t>: лагерь дневного пребывания при ОО, стационарный оздоровительный лагерь, санаторно-оздоровительный лагерь, социально-реабилитационный центр, палаточный лагерь, профильные смены, учебно-тренировочные сборы, сборы военно-патриотических клубов, трудоустройство, туристические походы, слеты, технопарки, дворовые площадки, объединения дополнительного образования. </a:t>
            </a:r>
            <a:endParaRPr lang="ru-RU" sz="1400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CD8EEDF-0737-089A-5690-7434F78B6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131296"/>
              </p:ext>
            </p:extLst>
          </p:nvPr>
        </p:nvGraphicFramePr>
        <p:xfrm>
          <a:off x="227777" y="1587340"/>
          <a:ext cx="11753985" cy="3729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502">
                  <a:extLst>
                    <a:ext uri="{9D8B030D-6E8A-4147-A177-3AD203B41FA5}">
                      <a16:colId xmlns:a16="http://schemas.microsoft.com/office/drawing/2014/main" val="1989301369"/>
                    </a:ext>
                  </a:extLst>
                </a:gridCol>
                <a:gridCol w="1024779">
                  <a:extLst>
                    <a:ext uri="{9D8B030D-6E8A-4147-A177-3AD203B41FA5}">
                      <a16:colId xmlns:a16="http://schemas.microsoft.com/office/drawing/2014/main" val="2510714705"/>
                    </a:ext>
                  </a:extLst>
                </a:gridCol>
                <a:gridCol w="1505539">
                  <a:extLst>
                    <a:ext uri="{9D8B030D-6E8A-4147-A177-3AD203B41FA5}">
                      <a16:colId xmlns:a16="http://schemas.microsoft.com/office/drawing/2014/main" val="142181303"/>
                    </a:ext>
                  </a:extLst>
                </a:gridCol>
                <a:gridCol w="1391677">
                  <a:extLst>
                    <a:ext uri="{9D8B030D-6E8A-4147-A177-3AD203B41FA5}">
                      <a16:colId xmlns:a16="http://schemas.microsoft.com/office/drawing/2014/main" val="67017416"/>
                    </a:ext>
                  </a:extLst>
                </a:gridCol>
                <a:gridCol w="1100689">
                  <a:extLst>
                    <a:ext uri="{9D8B030D-6E8A-4147-A177-3AD203B41FA5}">
                      <a16:colId xmlns:a16="http://schemas.microsoft.com/office/drawing/2014/main" val="3565074614"/>
                    </a:ext>
                  </a:extLst>
                </a:gridCol>
                <a:gridCol w="634813">
                  <a:extLst>
                    <a:ext uri="{9D8B030D-6E8A-4147-A177-3AD203B41FA5}">
                      <a16:colId xmlns:a16="http://schemas.microsoft.com/office/drawing/2014/main" val="3988099779"/>
                    </a:ext>
                  </a:extLst>
                </a:gridCol>
                <a:gridCol w="707935">
                  <a:extLst>
                    <a:ext uri="{9D8B030D-6E8A-4147-A177-3AD203B41FA5}">
                      <a16:colId xmlns:a16="http://schemas.microsoft.com/office/drawing/2014/main" val="4206619939"/>
                    </a:ext>
                  </a:extLst>
                </a:gridCol>
                <a:gridCol w="1295655">
                  <a:extLst>
                    <a:ext uri="{9D8B030D-6E8A-4147-A177-3AD203B41FA5}">
                      <a16:colId xmlns:a16="http://schemas.microsoft.com/office/drawing/2014/main" val="4173865666"/>
                    </a:ext>
                  </a:extLst>
                </a:gridCol>
                <a:gridCol w="1495602">
                  <a:extLst>
                    <a:ext uri="{9D8B030D-6E8A-4147-A177-3AD203B41FA5}">
                      <a16:colId xmlns:a16="http://schemas.microsoft.com/office/drawing/2014/main" val="2066169559"/>
                    </a:ext>
                  </a:extLst>
                </a:gridCol>
                <a:gridCol w="1214926">
                  <a:extLst>
                    <a:ext uri="{9D8B030D-6E8A-4147-A177-3AD203B41FA5}">
                      <a16:colId xmlns:a16="http://schemas.microsoft.com/office/drawing/2014/main" val="4221466867"/>
                    </a:ext>
                  </a:extLst>
                </a:gridCol>
                <a:gridCol w="964868">
                  <a:extLst>
                    <a:ext uri="{9D8B030D-6E8A-4147-A177-3AD203B41FA5}">
                      <a16:colId xmlns:a16="http://schemas.microsoft.com/office/drawing/2014/main" val="1752989155"/>
                    </a:ext>
                  </a:extLst>
                </a:gridCol>
              </a:tblGrid>
              <a:tr h="10011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№ п\п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Орган управления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Наименование образовательной организации (сокращенное)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Ф.И.О. несовершеннолетнего обучающегося на профилактическом учете в ОО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Дата рождения (</a:t>
                      </a:r>
                      <a:r>
                        <a:rPr lang="ru-RU" sz="1600" u="none" strike="noStrike" dirty="0" err="1">
                          <a:effectLst/>
                        </a:rPr>
                        <a:t>чч.мм.гггг</a:t>
                      </a:r>
                      <a:r>
                        <a:rPr lang="ru-RU" sz="1600" u="none" strike="noStrike" dirty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Пол (м/ж)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Категория несовершеннолетнего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Формы  занятости* (указать планируемая или фактическая занятость)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847758"/>
                  </a:ext>
                </a:extLst>
              </a:tr>
              <a:tr h="12567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СОП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ТЖС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июнь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июль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август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1303942"/>
                  </a:ext>
                </a:extLst>
              </a:tr>
              <a:tr h="718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Иванова Анна Ивановна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 01.06.2016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ж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+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ЛДП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200" u="none" strike="noStrike" dirty="0">
                          <a:effectLst/>
                        </a:rPr>
                        <a:t>стационарный оздоровительный лагерь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объединения доп. образования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8564041"/>
                  </a:ext>
                </a:extLst>
              </a:tr>
              <a:tr h="75364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Петров Петр Петрович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муж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да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учебный </a:t>
                      </a:r>
                    </a:p>
                    <a:p>
                      <a:pPr algn="ctr" fontAlgn="b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месяц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у бабушки в деревне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дома с родителями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4309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576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063D3-3B72-F40E-E21A-F87A6E4A6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A7537A-7365-A152-07E8-8C63847F6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99A624E2-DDF1-0814-6455-FE737A52711F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533551AD-735D-BE70-A3E7-CBAB6E421F79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F3E59664-E11D-9848-923A-377E10C62858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FCA26F-F19C-4826-01D6-FFF9D77BE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0C107675-3E6F-F2D3-5352-13762F8FE6D2}"/>
              </a:ext>
            </a:extLst>
          </p:cNvPr>
          <p:cNvSpPr txBox="1">
            <a:spLocks/>
          </p:cNvSpPr>
          <p:nvPr/>
        </p:nvSpPr>
        <p:spPr>
          <a:xfrm>
            <a:off x="677306" y="1720654"/>
            <a:ext cx="11378705" cy="274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ru-RU" sz="4000" b="1" kern="100" dirty="0">
                <a:effectLst/>
                <a:latin typeface="Arial Black" panose="020B0A04020102020204" pitchFamily="34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Трудоустройство несовершеннолетних</a:t>
            </a:r>
            <a:endParaRPr lang="ru-RU" sz="40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287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4BBE5-99E5-DFF6-B73F-D2B1F8CD1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EF356E-4678-D40C-DE71-B7402203F6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079961" y="162439"/>
            <a:ext cx="858759" cy="810228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6E2F24E5-F4BD-A668-1406-D8C66618F4D7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C90E4543-A057-92AF-2163-4070E265F308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AF0CF1B0-2D42-D4B3-A908-2F625E632A1E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BB6B47B-A81D-C8CD-29CA-63B6C770E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162439"/>
            <a:ext cx="720509" cy="752064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B3494EE7-60F9-3130-AA39-8EE155405030}"/>
              </a:ext>
            </a:extLst>
          </p:cNvPr>
          <p:cNvSpPr txBox="1">
            <a:spLocks/>
          </p:cNvSpPr>
          <p:nvPr/>
        </p:nvSpPr>
        <p:spPr>
          <a:xfrm>
            <a:off x="6096000" y="1322363"/>
            <a:ext cx="5945945" cy="2430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г.о. Самара </a:t>
            </a:r>
          </a:p>
          <a:p>
            <a:pPr algn="ctr"/>
            <a:r>
              <a:rPr lang="ru-RU" sz="24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(при наличии постоянной </a:t>
            </a:r>
          </a:p>
          <a:p>
            <a:pPr algn="ctr"/>
            <a:r>
              <a:rPr lang="ru-RU" sz="24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или временной регистрации)</a:t>
            </a:r>
          </a:p>
          <a:p>
            <a:pPr algn="ctr"/>
            <a:endParaRPr lang="ru-RU" sz="32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  <a:p>
            <a:pPr algn="ctr"/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г. Самара, ул. Гагарина, д. 86</a:t>
            </a:r>
          </a:p>
          <a:p>
            <a:pPr algn="ctr"/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Тел.: 262-52-47</a:t>
            </a:r>
          </a:p>
          <a:p>
            <a:pPr algn="ctr"/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Эл. почта: </a:t>
            </a:r>
            <a:r>
              <a:rPr lang="en-US" sz="3200" kern="100" dirty="0">
                <a:latin typeface="Arial Black" panose="020B0A04020102020204" pitchFamily="34" charset="0"/>
                <a:ea typeface="Lucida Sans Unicode" panose="020B0602030504020204" pitchFamily="34" charset="0"/>
                <a:hlinkClick r:id="rId5"/>
              </a:rPr>
              <a:t>mcsamara@mail.ru</a:t>
            </a:r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7797CCB-071B-5C39-EFF6-AECA281BE5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3" t="18318" r="27078" b="9783"/>
          <a:stretch/>
        </p:blipFill>
        <p:spPr>
          <a:xfrm>
            <a:off x="590843" y="1129022"/>
            <a:ext cx="4613199" cy="2430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773988FE-E5E9-CCF9-5B45-7A5E70C119E2}"/>
              </a:ext>
            </a:extLst>
          </p:cNvPr>
          <p:cNvSpPr/>
          <p:nvPr/>
        </p:nvSpPr>
        <p:spPr>
          <a:xfrm>
            <a:off x="5536939" y="1881345"/>
            <a:ext cx="924784" cy="506437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8">
            <a:extLst>
              <a:ext uri="{FF2B5EF4-FFF2-40B4-BE49-F238E27FC236}">
                <a16:creationId xmlns:a16="http://schemas.microsoft.com/office/drawing/2014/main" id="{66CD7E06-6CE6-48CB-D147-B17C394F8C3D}"/>
              </a:ext>
            </a:extLst>
          </p:cNvPr>
          <p:cNvSpPr txBox="1">
            <a:spLocks/>
          </p:cNvSpPr>
          <p:nvPr/>
        </p:nvSpPr>
        <p:spPr>
          <a:xfrm>
            <a:off x="5858287" y="4312273"/>
            <a:ext cx="6421370" cy="2430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Во всех муниципалитетах:</a:t>
            </a:r>
          </a:p>
          <a:p>
            <a:pPr marL="342900" indent="-342900" algn="ctr">
              <a:buFontTx/>
              <a:buChar char="-"/>
            </a:pPr>
            <a:r>
              <a:rPr lang="ru-RU" sz="24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районные администрации;</a:t>
            </a:r>
          </a:p>
          <a:p>
            <a:pPr marL="342900" indent="-342900" algn="ctr">
              <a:buFontTx/>
              <a:buChar char="-"/>
            </a:pPr>
            <a:r>
              <a:rPr lang="ru-RU" sz="24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отделы по делам молодежи</a:t>
            </a:r>
          </a:p>
          <a:p>
            <a:pPr algn="ctr"/>
            <a:endParaRPr lang="ru-RU" sz="32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  <a:p>
            <a:pPr algn="ctr"/>
            <a:r>
              <a:rPr lang="ru-RU" sz="2600" i="1" kern="100" dirty="0">
                <a:latin typeface="Arial" panose="020B0604020202020204" pitchFamily="34" charset="0"/>
                <a:ea typeface="Lucida Sans Unicode" panose="020B0602030504020204" pitchFamily="34" charset="0"/>
                <a:cs typeface="Arial" panose="020B0604020202020204" pitchFamily="34" charset="0"/>
              </a:rPr>
              <a:t>Например, </a:t>
            </a:r>
            <a:r>
              <a:rPr lang="ru-RU" sz="2600" i="1" kern="100" dirty="0" err="1">
                <a:latin typeface="Arial" panose="020B0604020202020204" pitchFamily="34" charset="0"/>
                <a:ea typeface="Lucida Sans Unicode" panose="020B0602030504020204" pitchFamily="34" charset="0"/>
                <a:cs typeface="Arial" panose="020B0604020202020204" pitchFamily="34" charset="0"/>
              </a:rPr>
              <a:t>м.р</a:t>
            </a:r>
            <a:r>
              <a:rPr lang="ru-RU" sz="2600" i="1" kern="100" dirty="0">
                <a:latin typeface="Arial" panose="020B0604020202020204" pitchFamily="34" charset="0"/>
                <a:ea typeface="Lucida Sans Unicode" panose="020B0602030504020204" pitchFamily="34" charset="0"/>
                <a:cs typeface="Arial" panose="020B0604020202020204" pitchFamily="34" charset="0"/>
              </a:rPr>
              <a:t>. Волжский – </a:t>
            </a:r>
          </a:p>
          <a:p>
            <a:pPr algn="ctr"/>
            <a:r>
              <a:rPr lang="ru-RU" sz="2600" i="1" kern="100" dirty="0">
                <a:latin typeface="Arial" panose="020B0604020202020204" pitchFamily="34" charset="0"/>
                <a:ea typeface="Lucida Sans Unicode" panose="020B0602030504020204" pitchFamily="34" charset="0"/>
                <a:cs typeface="Arial" panose="020B0604020202020204" pitchFamily="34" charset="0"/>
              </a:rPr>
              <a:t>Дом молодежных организаций (ДМО Волжского района)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61D132E-215A-CF2C-E668-912C3BF04F0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6" r="1451" b="1278"/>
          <a:stretch/>
        </p:blipFill>
        <p:spPr>
          <a:xfrm>
            <a:off x="2013120" y="5086460"/>
            <a:ext cx="1811529" cy="1680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1A16BD-ABB1-3906-C4F4-C1A28CC71E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535" y="3559950"/>
            <a:ext cx="2271815" cy="2271815"/>
          </a:xfrm>
          <a:prstGeom prst="ellipse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987B370-1597-6CD3-6C2B-0B8E9F5D85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97" y="3774469"/>
            <a:ext cx="2271816" cy="2271816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AE0D29F7-8634-3591-15FA-0F08346E9CA1}"/>
              </a:ext>
            </a:extLst>
          </p:cNvPr>
          <p:cNvSpPr/>
          <p:nvPr/>
        </p:nvSpPr>
        <p:spPr>
          <a:xfrm>
            <a:off x="5563633" y="5114955"/>
            <a:ext cx="924784" cy="506437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65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6B46DAEE-8018-964B-F07B-C898C68EC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87" y="1176708"/>
            <a:ext cx="11702464" cy="2852737"/>
          </a:xfrm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8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СПАСИБО ЗА ВНИМАНИЕ!</a:t>
            </a:r>
            <a:endParaRPr lang="ru-RU" sz="4800" kern="100" dirty="0">
              <a:effectLst/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42045A86-3D23-F8AF-BA65-6AFB58246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438" y="4847052"/>
            <a:ext cx="11141124" cy="223823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  <a:latin typeface="Arial" charset="0"/>
                <a:cs typeface="Arial" charset="0"/>
                <a:sym typeface="Roboto Condensed" pitchFamily="2" charset="0"/>
              </a:rPr>
              <a:t>телефон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cs typeface="Arial" charset="0"/>
                <a:sym typeface="Roboto Condensed" pitchFamily="2" charset="0"/>
              </a:rPr>
              <a:t>: </a:t>
            </a:r>
            <a:r>
              <a:rPr lang="ru-RU" sz="2400" b="1" dirty="0">
                <a:solidFill>
                  <a:schemeClr val="bg1"/>
                </a:solidFill>
                <a:latin typeface="Arial" charset="0"/>
                <a:cs typeface="Arial" charset="0"/>
                <a:sym typeface="Roboto Condensed" pitchFamily="2" charset="0"/>
              </a:rPr>
              <a:t>(846) 333-39-84 </a:t>
            </a:r>
            <a:br>
              <a:rPr lang="ru-RU" sz="2400" b="1" dirty="0">
                <a:solidFill>
                  <a:schemeClr val="bg1"/>
                </a:solidFill>
                <a:latin typeface="Arial" charset="0"/>
                <a:cs typeface="Arial" charset="0"/>
                <a:sym typeface="Roboto Condensed" pitchFamily="2" charset="0"/>
              </a:rPr>
            </a:br>
            <a: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cs typeface="Arial" charset="0"/>
                <a:sym typeface="Roboto Condensed" pitchFamily="2" charset="0"/>
              </a:rPr>
              <a:t>Центр </a:t>
            </a:r>
            <a: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  <a:t>профилактической работы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  <a:t>телефон: (846) 333-39-84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  <a:t>электронная почта: </a:t>
            </a:r>
            <a:r>
              <a:rPr lang="en-US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  <a:t>svcsm63@yandex.ru</a:t>
            </a:r>
            <a:b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</a:br>
            <a:r>
              <a:rPr lang="ru-RU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</a:rPr>
              <a:t>группа в контакте: </a:t>
            </a:r>
            <a:r>
              <a:rPr lang="en-US" b="1" dirty="0">
                <a:solidFill>
                  <a:schemeClr val="tx1"/>
                </a:solidFill>
                <a:latin typeface="Aptos" panose="020B0004020202020204" pitchFamily="34" charset="0"/>
                <a:sym typeface="Roboto Condensed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https://vk.</a:t>
            </a:r>
            <a:r>
              <a:rPr lang="en-US" sz="2400" b="1" dirty="0">
                <a:solidFill>
                  <a:srgbClr val="0563C1"/>
                </a:solidFill>
                <a:latin typeface="Aptos" panose="020B0004020202020204" pitchFamily="34" charset="0"/>
                <a:cs typeface="Arial" charset="0"/>
                <a:sym typeface="Roboto Condensed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com/public177451087</a:t>
            </a:r>
            <a:endParaRPr lang="ru-RU" sz="2400" b="1" dirty="0">
              <a:solidFill>
                <a:schemeClr val="tx1"/>
              </a:solidFill>
              <a:latin typeface="Aptos" panose="020B0004020202020204" pitchFamily="34" charset="0"/>
              <a:cs typeface="Arial" charset="0"/>
              <a:sym typeface="Roboto Condensed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2C4137-A813-F1A7-84A1-1C6D81FF3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71534D8F-AC5D-FF7E-9139-06E850D00E37}"/>
              </a:ext>
            </a:extLst>
          </p:cNvPr>
          <p:cNvSpPr/>
          <p:nvPr/>
        </p:nvSpPr>
        <p:spPr>
          <a:xfrm>
            <a:off x="-1276836" y="5227129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0AF4A32D-B586-FB2B-D546-CAED7E53AC2C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04A6A220-35A0-054E-DD28-4C88AA10A3EC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B1CBA6A-ED7B-C1B0-03FE-3B684A1CD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F4B9DC-B05C-C047-BDA9-C18F28675F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322" y="4911963"/>
            <a:ext cx="1810043" cy="181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02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4D0CC-BA83-25F5-1A8C-816827F00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54D030-AEEB-90A7-939B-73EA5B1E54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079961" y="162439"/>
            <a:ext cx="858759" cy="810228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97A3366F-F03D-8396-9C9F-64776F2F71EB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294E3FE7-F376-17FC-29A9-1D688624CABD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48412F3B-765B-C412-E7E2-5858BB15273A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F39244-4338-1333-38EC-C145529D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162439"/>
            <a:ext cx="720509" cy="752064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57A01027-6869-5912-A276-07C24E04F437}"/>
              </a:ext>
            </a:extLst>
          </p:cNvPr>
          <p:cNvSpPr txBox="1">
            <a:spLocks/>
          </p:cNvSpPr>
          <p:nvPr/>
        </p:nvSpPr>
        <p:spPr>
          <a:xfrm>
            <a:off x="4778327" y="2070479"/>
            <a:ext cx="7413673" cy="274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Распоряжение министерства образования Самарской области</a:t>
            </a:r>
          </a:p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№ 595-р от 24.04.2025 г.</a:t>
            </a:r>
          </a:p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«О мерах по организации летнего отдыха, оздоровления и занятости детей и подростков в 2025 году»</a:t>
            </a:r>
            <a:endParaRPr lang="ru-RU" sz="32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E0564D9-10FD-C40E-3CB8-93AC31C9CB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41" y="972667"/>
            <a:ext cx="4090686" cy="5788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79602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776B1-4654-1FBC-3153-42D2CE1F0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6197A8-F321-7178-37A9-FBF42269CC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079961" y="162439"/>
            <a:ext cx="858759" cy="810228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C31B4B1B-9DEE-9CA9-CF4F-CA6F3B5B1DC9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5E888352-FBCD-D3F8-ABD2-D498A5E3416D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58F27106-E764-8E4F-E7EF-6F0E995811E4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6B4D0F-1F58-AA31-148F-F26B8C92E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162439"/>
            <a:ext cx="720509" cy="752064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1C03689A-14D0-EA36-75D3-190DBB0FF9BF}"/>
              </a:ext>
            </a:extLst>
          </p:cNvPr>
          <p:cNvSpPr txBox="1">
            <a:spLocks/>
          </p:cNvSpPr>
          <p:nvPr/>
        </p:nvSpPr>
        <p:spPr>
          <a:xfrm>
            <a:off x="5824025" y="2841674"/>
            <a:ext cx="6367975" cy="1974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Распоряжение министерства образования Самарской области</a:t>
            </a:r>
          </a:p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№ 595-р от 24.04.2025 г.</a:t>
            </a:r>
          </a:p>
          <a:p>
            <a:pPr algn="ctr"/>
            <a:r>
              <a:rPr lang="ru-RU" sz="32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«О мерах по организации летнего отдыха, оздоровления и занятости детей и подростков в 2025 году»</a:t>
            </a:r>
            <a:endParaRPr lang="ru-RU" sz="32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209480-6106-F431-A36F-7C44474C64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6" t="3161" b="3247"/>
          <a:stretch/>
        </p:blipFill>
        <p:spPr>
          <a:xfrm>
            <a:off x="1079960" y="1125415"/>
            <a:ext cx="4744065" cy="557014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6825072-D08B-FAD2-DF1D-8EA7B5A7185B}"/>
              </a:ext>
            </a:extLst>
          </p:cNvPr>
          <p:cNvSpPr/>
          <p:nvPr/>
        </p:nvSpPr>
        <p:spPr>
          <a:xfrm>
            <a:off x="1383412" y="2624689"/>
            <a:ext cx="4609425" cy="1055077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222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FBBA5-F428-095D-713C-CF1407F6E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1EE726-1BAA-5913-4B28-801B9FD8FA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5DCCE707-D58B-4F79-79A5-CBF1DA39BE2B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9B524EE6-C4A2-50E9-27EB-7ADBB4ADF948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7B4527F2-D9A5-0CF0-9A5D-342232A1293D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560244-49F5-8397-4BB8-E578A5FF9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BAA69862-24B6-8452-DB20-EFC3D801FCCE}"/>
              </a:ext>
            </a:extLst>
          </p:cNvPr>
          <p:cNvSpPr txBox="1">
            <a:spLocks/>
          </p:cNvSpPr>
          <p:nvPr/>
        </p:nvSpPr>
        <p:spPr>
          <a:xfrm>
            <a:off x="677306" y="1720654"/>
            <a:ext cx="11378705" cy="274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i="1" kern="100" dirty="0">
                <a:latin typeface="Arial Black" panose="020B0A04020102020204" pitchFamily="34" charset="0"/>
                <a:ea typeface="Lucida Sans Unicode" panose="020B0602030504020204" pitchFamily="34" charset="0"/>
              </a:rPr>
              <a:t>Организация занятости обучающихся, состоящих на всех видах профилактического учета</a:t>
            </a:r>
            <a:endParaRPr lang="ru-RU" sz="40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393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E9D89C-7FC7-5895-38DA-D12B4DF1B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295421"/>
            <a:ext cx="4428076" cy="62671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ABA34C-3AEC-8C60-376F-954D7FE90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27" y="1097278"/>
            <a:ext cx="7443373" cy="525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80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F90E2-7DFF-FF9B-9B83-95691BD258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165A5E-E954-25BA-F942-51612B66A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868500A-8EA6-20CD-C586-43A1EE7CC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392"/>
            <a:ext cx="11971606" cy="678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11A3748-CC29-5967-6832-E7425A2DA989}"/>
              </a:ext>
            </a:extLst>
          </p:cNvPr>
          <p:cNvSpPr/>
          <p:nvPr/>
        </p:nvSpPr>
        <p:spPr>
          <a:xfrm>
            <a:off x="9664504" y="5735637"/>
            <a:ext cx="2006992" cy="75534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2BD8A18-BDD3-AF30-C0D9-A707B623C806}"/>
              </a:ext>
            </a:extLst>
          </p:cNvPr>
          <p:cNvSpPr/>
          <p:nvPr/>
        </p:nvSpPr>
        <p:spPr>
          <a:xfrm>
            <a:off x="722230" y="5663813"/>
            <a:ext cx="7240084" cy="764974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38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1CC12-CC01-B067-BA48-CA5182A19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29B555-1D4D-C064-2510-0B892C3B57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392072" y="235992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F30D3D74-B2EA-C53A-8935-55DC0EF377FF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9FC4E931-0661-EBFE-A732-D51379E23912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1A819C77-6063-D466-A52D-36101D93FA67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E9E1E6-A4F6-46C7-5BF4-E9F85A04B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2" name="Заголовок 8">
            <a:extLst>
              <a:ext uri="{FF2B5EF4-FFF2-40B4-BE49-F238E27FC236}">
                <a16:creationId xmlns:a16="http://schemas.microsoft.com/office/drawing/2014/main" id="{E241AB3E-92E9-E293-01AE-DAEA3957C6AB}"/>
              </a:ext>
            </a:extLst>
          </p:cNvPr>
          <p:cNvSpPr txBox="1">
            <a:spLocks/>
          </p:cNvSpPr>
          <p:nvPr/>
        </p:nvSpPr>
        <p:spPr>
          <a:xfrm>
            <a:off x="677306" y="1720654"/>
            <a:ext cx="11378705" cy="274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kern="100" dirty="0">
                <a:effectLst/>
                <a:latin typeface="Arial Black" panose="020B0A04020102020204" pitchFamily="34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Организация летней занятости несовершеннолетних обучающихся, состоящих на профилактическом учете</a:t>
            </a:r>
            <a:endParaRPr lang="ru-RU" sz="4000" kern="100" dirty="0">
              <a:latin typeface="Arial Black" panose="020B0A04020102020204" pitchFamily="34" charset="0"/>
              <a:ea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723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6DC8A-6900-5C72-0032-E99BC7D34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977D3B-9848-D6CC-95BF-710B6630E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0962D5CA-A3BC-7AD9-5659-DE40ED4DDA3B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BBD627F9-07BD-9A18-8B6C-A1E04ED9B252}"/>
              </a:ext>
            </a:extLst>
          </p:cNvPr>
          <p:cNvSpPr/>
          <p:nvPr/>
        </p:nvSpPr>
        <p:spPr>
          <a:xfrm>
            <a:off x="10074322" y="-143586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C4C5335F-F3E3-57A3-D700-0D3F29096ED0}"/>
              </a:ext>
            </a:extLst>
          </p:cNvPr>
          <p:cNvSpPr/>
          <p:nvPr/>
        </p:nvSpPr>
        <p:spPr>
          <a:xfrm>
            <a:off x="7928546" y="-874027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B1C2D0B-177D-86CC-FBBD-1AEAE7840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B8D6AD1-6C21-485B-8526-2CC19F77EC73}"/>
              </a:ext>
            </a:extLst>
          </p:cNvPr>
          <p:cNvSpPr txBox="1">
            <a:spLocks/>
          </p:cNvSpPr>
          <p:nvPr/>
        </p:nvSpPr>
        <p:spPr>
          <a:xfrm>
            <a:off x="1349708" y="386933"/>
            <a:ext cx="9791110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80">
              <a:lnSpc>
                <a:spcPct val="100000"/>
              </a:lnSpc>
            </a:pPr>
            <a:r>
              <a:rPr lang="ru-RU" sz="1800" b="1" dirty="0">
                <a:effectLst/>
                <a:latin typeface="+mn-lt"/>
                <a:ea typeface="Times New Roman" panose="02020603050405020304" pitchFamily="18" charset="0"/>
              </a:rPr>
              <a:t>Форма 10 «Сведения о занятости несовершеннолетних обучающихся, состоящих на профилактическом (внутришкольном) учете в каникулярное время в образовательных  организациях Самарской области»</a:t>
            </a:r>
            <a:endParaRPr lang="ru-RU" sz="1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C33C1ECD-F7A7-5A2E-396B-2EE9AB1AA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381815"/>
              </p:ext>
            </p:extLst>
          </p:nvPr>
        </p:nvGraphicFramePr>
        <p:xfrm>
          <a:off x="258428" y="1662324"/>
          <a:ext cx="11675143" cy="36116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981">
                  <a:extLst>
                    <a:ext uri="{9D8B030D-6E8A-4147-A177-3AD203B41FA5}">
                      <a16:colId xmlns:a16="http://schemas.microsoft.com/office/drawing/2014/main" val="1775171538"/>
                    </a:ext>
                  </a:extLst>
                </a:gridCol>
                <a:gridCol w="1261966">
                  <a:extLst>
                    <a:ext uri="{9D8B030D-6E8A-4147-A177-3AD203B41FA5}">
                      <a16:colId xmlns:a16="http://schemas.microsoft.com/office/drawing/2014/main" val="1683244609"/>
                    </a:ext>
                  </a:extLst>
                </a:gridCol>
                <a:gridCol w="1219720">
                  <a:extLst>
                    <a:ext uri="{9D8B030D-6E8A-4147-A177-3AD203B41FA5}">
                      <a16:colId xmlns:a16="http://schemas.microsoft.com/office/drawing/2014/main" val="211728723"/>
                    </a:ext>
                  </a:extLst>
                </a:gridCol>
                <a:gridCol w="1617785">
                  <a:extLst>
                    <a:ext uri="{9D8B030D-6E8A-4147-A177-3AD203B41FA5}">
                      <a16:colId xmlns:a16="http://schemas.microsoft.com/office/drawing/2014/main" val="1027487896"/>
                    </a:ext>
                  </a:extLst>
                </a:gridCol>
                <a:gridCol w="1404477">
                  <a:extLst>
                    <a:ext uri="{9D8B030D-6E8A-4147-A177-3AD203B41FA5}">
                      <a16:colId xmlns:a16="http://schemas.microsoft.com/office/drawing/2014/main" val="4199377641"/>
                    </a:ext>
                  </a:extLst>
                </a:gridCol>
                <a:gridCol w="475185">
                  <a:extLst>
                    <a:ext uri="{9D8B030D-6E8A-4147-A177-3AD203B41FA5}">
                      <a16:colId xmlns:a16="http://schemas.microsoft.com/office/drawing/2014/main" val="774957462"/>
                    </a:ext>
                  </a:extLst>
                </a:gridCol>
                <a:gridCol w="829413">
                  <a:extLst>
                    <a:ext uri="{9D8B030D-6E8A-4147-A177-3AD203B41FA5}">
                      <a16:colId xmlns:a16="http://schemas.microsoft.com/office/drawing/2014/main" val="4141912851"/>
                    </a:ext>
                  </a:extLst>
                </a:gridCol>
                <a:gridCol w="956129">
                  <a:extLst>
                    <a:ext uri="{9D8B030D-6E8A-4147-A177-3AD203B41FA5}">
                      <a16:colId xmlns:a16="http://schemas.microsoft.com/office/drawing/2014/main" val="2222554822"/>
                    </a:ext>
                  </a:extLst>
                </a:gridCol>
                <a:gridCol w="1094365">
                  <a:extLst>
                    <a:ext uri="{9D8B030D-6E8A-4147-A177-3AD203B41FA5}">
                      <a16:colId xmlns:a16="http://schemas.microsoft.com/office/drawing/2014/main" val="206468775"/>
                    </a:ext>
                  </a:extLst>
                </a:gridCol>
                <a:gridCol w="1209561">
                  <a:extLst>
                    <a:ext uri="{9D8B030D-6E8A-4147-A177-3AD203B41FA5}">
                      <a16:colId xmlns:a16="http://schemas.microsoft.com/office/drawing/2014/main" val="2480794802"/>
                    </a:ext>
                  </a:extLst>
                </a:gridCol>
                <a:gridCol w="1209561">
                  <a:extLst>
                    <a:ext uri="{9D8B030D-6E8A-4147-A177-3AD203B41FA5}">
                      <a16:colId xmlns:a16="http://schemas.microsoft.com/office/drawing/2014/main" val="4164396538"/>
                    </a:ext>
                  </a:extLst>
                </a:gridCol>
              </a:tblGrid>
              <a:tr h="4217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№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Орган управления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Наименование образовательной организации (сокращенное)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Ф.И.О.  несовершеннолетнего обучающегося, состоящего на профилактическом  учете в ОО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Дата рождения (чч.мм.гггг)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пол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вид учета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Формы * занятости (планируемая )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930516"/>
                  </a:ext>
                </a:extLst>
              </a:tr>
              <a:tr h="2459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КДН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ВШУ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июнь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июль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август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vert="vert270" anchor="ctr"/>
                </a:tc>
                <a:extLst>
                  <a:ext uri="{0D108BD9-81ED-4DB2-BD59-A6C34878D82A}">
                    <a16:rowId xmlns:a16="http://schemas.microsoft.com/office/drawing/2014/main" val="3980445084"/>
                  </a:ext>
                </a:extLst>
              </a:tr>
              <a:tr h="730127">
                <a:tc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35" marR="8435" marT="8435" marB="0" anchor="ctr"/>
                </a:tc>
                <a:extLst>
                  <a:ext uri="{0D108BD9-81ED-4DB2-BD59-A6C34878D82A}">
                    <a16:rowId xmlns:a16="http://schemas.microsoft.com/office/drawing/2014/main" val="32891083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9F2214B-C2B9-0AA4-BCF0-28F7AE1B52A2}"/>
              </a:ext>
            </a:extLst>
          </p:cNvPr>
          <p:cNvSpPr txBox="1"/>
          <p:nvPr/>
        </p:nvSpPr>
        <p:spPr>
          <a:xfrm>
            <a:off x="1282961" y="5329099"/>
            <a:ext cx="106988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700" b="1" i="0" u="none" strike="noStrike" dirty="0">
                <a:solidFill>
                  <a:srgbClr val="000000"/>
                </a:solidFill>
                <a:effectLst/>
              </a:rPr>
              <a:t>Формы занятости несовершеннолетних*</a:t>
            </a:r>
            <a:r>
              <a:rPr lang="ru-RU" sz="1700" b="0" i="0" u="none" strike="noStrike" dirty="0">
                <a:solidFill>
                  <a:srgbClr val="000000"/>
                </a:solidFill>
                <a:effectLst/>
              </a:rPr>
              <a:t>: лагерь дневного пребывания при ОО, стационарный оздоровительный лагерь, санаторно-оздоровительный лагерь, социально-реабилитационный центр, палаточный лагерь, профильные смены, учебно-тренировочные сборы, сборы военно-патриотических клубов, трудоустройство, туристические походы, слеты, технопарки, дворовые площадки, объединения дополнительного образования. 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850986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595F9-18F9-7C4F-2714-E0300EF96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E3C2BB-76B8-CEB2-81A8-E54927D3A9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761" y1="64368" x2="38761" y2="64368"/>
                        <a14:foregroundMark x1="21101" y1="52644" x2="41743" y2="76092"/>
                        <a14:foregroundMark x1="54587" y1="52184" x2="76147" y2="74713"/>
                        <a14:foregroundMark x1="45642" y1="50805" x2="24541" y2="74483"/>
                        <a14:foregroundMark x1="63761" y1="54023" x2="77294" y2="65517"/>
                        <a14:foregroundMark x1="19954" y1="51034" x2="44266" y2="54713"/>
                        <a14:foregroundMark x1="41972" y1="51724" x2="46560" y2="76552"/>
                        <a14:foregroundMark x1="21330" y1="53333" x2="21101" y2="74713"/>
                      </a14:backgroundRemoval>
                    </a14:imgEffect>
                  </a14:imgLayer>
                </a14:imgProps>
              </a:ext>
            </a:extLst>
          </a:blip>
          <a:srcRect l="11227" t="7789" r="9518" b="17264"/>
          <a:stretch/>
        </p:blipFill>
        <p:spPr>
          <a:xfrm>
            <a:off x="1282961" y="250490"/>
            <a:ext cx="1133243" cy="1069200"/>
          </a:xfrm>
          <a:prstGeom prst="rect">
            <a:avLst/>
          </a:prstGeom>
        </p:spPr>
      </p:pic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A0812B3C-C240-A409-5E46-CB2F61880735}"/>
              </a:ext>
            </a:extLst>
          </p:cNvPr>
          <p:cNvSpPr/>
          <p:nvPr/>
        </p:nvSpPr>
        <p:spPr>
          <a:xfrm>
            <a:off x="-936517" y="5179040"/>
            <a:ext cx="2328589" cy="2125964"/>
          </a:xfrm>
          <a:prstGeom prst="donut">
            <a:avLst>
              <a:gd name="adj" fmla="val 11898"/>
            </a:avLst>
          </a:prstGeom>
          <a:solidFill>
            <a:srgbClr val="7ED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:a16="http://schemas.microsoft.com/office/drawing/2014/main" id="{162B909D-52D2-6D60-B620-A99B5694F446}"/>
              </a:ext>
            </a:extLst>
          </p:cNvPr>
          <p:cNvSpPr/>
          <p:nvPr/>
        </p:nvSpPr>
        <p:spPr>
          <a:xfrm>
            <a:off x="10707369" y="-1502680"/>
            <a:ext cx="3642223" cy="3506339"/>
          </a:xfrm>
          <a:prstGeom prst="donut">
            <a:avLst>
              <a:gd name="adj" fmla="val 11898"/>
            </a:avLst>
          </a:prstGeom>
          <a:solidFill>
            <a:srgbClr val="04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6C186F62-458C-31DD-FC65-3AD218BCCF1E}"/>
              </a:ext>
            </a:extLst>
          </p:cNvPr>
          <p:cNvSpPr/>
          <p:nvPr/>
        </p:nvSpPr>
        <p:spPr>
          <a:xfrm>
            <a:off x="8520768" y="-871266"/>
            <a:ext cx="1812879" cy="1748053"/>
          </a:xfrm>
          <a:prstGeom prst="donut">
            <a:avLst>
              <a:gd name="adj" fmla="val 14208"/>
            </a:avLst>
          </a:prstGeom>
          <a:solidFill>
            <a:srgbClr val="FF9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2FB2E9-2E05-63BE-7C5A-63F9B04AB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66" y="317309"/>
            <a:ext cx="896309" cy="935563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19BB0BC-4D0C-10A2-76BC-2E0F0244B17B}"/>
              </a:ext>
            </a:extLst>
          </p:cNvPr>
          <p:cNvSpPr txBox="1">
            <a:spLocks/>
          </p:cNvSpPr>
          <p:nvPr/>
        </p:nvSpPr>
        <p:spPr>
          <a:xfrm>
            <a:off x="1282961" y="240723"/>
            <a:ext cx="8610218" cy="594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kern="100" dirty="0">
                <a:effectLst/>
                <a:latin typeface="+mn-lt"/>
                <a:ea typeface="Lucida Sans Unicode" panose="020B0602030504020204" pitchFamily="34" charset="0"/>
                <a:cs typeface="Arial" panose="020B0604020202020204" pitchFamily="34" charset="0"/>
              </a:rPr>
              <a:t>Организация летней занятости несовершеннолетних обучающихся, </a:t>
            </a:r>
          </a:p>
          <a:p>
            <a:pPr algn="ctr"/>
            <a:r>
              <a:rPr lang="ru-RU" sz="1600" b="1" kern="100" dirty="0">
                <a:effectLst/>
                <a:latin typeface="+mn-lt"/>
                <a:ea typeface="Lucida Sans Unicode" panose="020B0602030504020204" pitchFamily="34" charset="0"/>
                <a:cs typeface="Arial" panose="020B0604020202020204" pitchFamily="34" charset="0"/>
              </a:rPr>
              <a:t>состоящих на профилактическом учете</a:t>
            </a:r>
            <a:endParaRPr lang="ru-RU" sz="1600" b="1" kern="100" dirty="0">
              <a:latin typeface="+mn-lt"/>
              <a:ea typeface="Lucida Sans Unicode" panose="020B0602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D0834-ED9C-FAC0-484D-F28A7074A840}"/>
              </a:ext>
            </a:extLst>
          </p:cNvPr>
          <p:cNvSpPr txBox="1"/>
          <p:nvPr/>
        </p:nvSpPr>
        <p:spPr>
          <a:xfrm>
            <a:off x="625220" y="1894752"/>
            <a:ext cx="112400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</a:rPr>
              <a:t>При заполнении форм обращаем внимание на</a:t>
            </a:r>
            <a:r>
              <a:rPr lang="ru-RU" sz="2800" b="1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0000"/>
                </a:solidFill>
              </a:rPr>
              <a:t>дату рождения несовершеннолетнего</a:t>
            </a:r>
            <a:r>
              <a:rPr lang="ru-RU" sz="2800" i="1" dirty="0">
                <a:solidFill>
                  <a:srgbClr val="000000"/>
                </a:solidFill>
              </a:rPr>
              <a:t> (не младше 7 лет, не старше 18 лет;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0000"/>
                </a:solidFill>
              </a:rPr>
              <a:t>даты постановки и виды учета</a:t>
            </a:r>
            <a:r>
              <a:rPr lang="ru-RU" sz="2800" i="1" dirty="0">
                <a:solidFill>
                  <a:srgbClr val="000000"/>
                </a:solidFill>
              </a:rPr>
              <a:t> (если ребенок состоит на учете в ПДН, то дата постановки на ВШУ обязательна).</a:t>
            </a:r>
          </a:p>
          <a:p>
            <a:pPr marL="457200" indent="-457200" algn="just">
              <a:buFontTx/>
              <a:buChar char="-"/>
            </a:pPr>
            <a:endParaRPr lang="ru-RU" sz="2800" i="1" dirty="0">
              <a:solidFill>
                <a:srgbClr val="000000"/>
              </a:solidFill>
            </a:endParaRPr>
          </a:p>
          <a:p>
            <a:pPr algn="just"/>
            <a:endParaRPr lang="ru-RU" sz="2800" i="1" dirty="0">
              <a:solidFill>
                <a:srgbClr val="00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b="1" i="1" dirty="0">
              <a:solidFill>
                <a:srgbClr val="00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1908717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941</Words>
  <Application>Microsoft Office PowerPoint</Application>
  <PresentationFormat>Широкоэкранный</PresentationFormat>
  <Paragraphs>154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Aptos</vt:lpstr>
      <vt:lpstr>Arial</vt:lpstr>
      <vt:lpstr>Arial Black</vt:lpstr>
      <vt:lpstr>Bahnschrift SemiLight Condensed</vt:lpstr>
      <vt:lpstr>Calibri</vt:lpstr>
      <vt:lpstr>Calibri Light</vt:lpstr>
      <vt:lpstr>Lucida Sans Unicode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Kolyan Kolyan</dc:creator>
  <cp:lastModifiedBy>Kolyan Kolyan</cp:lastModifiedBy>
  <cp:revision>28</cp:revision>
  <dcterms:created xsi:type="dcterms:W3CDTF">2024-09-16T10:44:33Z</dcterms:created>
  <dcterms:modified xsi:type="dcterms:W3CDTF">2025-04-30T05:45:14Z</dcterms:modified>
</cp:coreProperties>
</file>