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22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24518,'0'615'0,"3548"-615"0,-3548-615 0,-3548 615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2FD62E-7765-CF93-80C5-253B4264F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11D9B8D-9B4E-23D9-88AC-AEB7A0846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8F5B70-7B33-2B1B-C9FF-7959D8EAA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3A56-B850-4274-847F-5B97087A1193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0A66F7-FD5F-769C-B9CB-B4311734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16A05A-571B-F433-11F9-9C9BF1C7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21A-B405-409C-A72B-5BB14AA3D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8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FD4AB9-DA7E-6CB2-DBBA-FF23AA6B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79F88F0-309D-93C3-A6DC-590B34C3A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0D30E7-A369-0590-87D8-A0FCD390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3A56-B850-4274-847F-5B97087A1193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3D9545-5494-BA8B-AC20-C71879C10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0854D8-7DDA-DA4A-E216-FEC70836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21A-B405-409C-A72B-5BB14AA3D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3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901FEAB-9771-D5EE-1350-256735DE7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2E06C55-5C20-EC7A-B9A7-A01059875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A80F8A-D444-BABB-BA17-A497D804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3A56-B850-4274-847F-5B97087A1193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FEDF306-E022-5B02-667F-EF00B6EE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5C597A-9CB4-10B2-F225-AA0823B5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21A-B405-409C-A72B-5BB14AA3D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2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D73AE1-2CE2-63D2-A040-7A1B6328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90B0F6-4BC6-066B-6F0A-201067131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0D6D12-EC41-C045-668A-06CA6FCC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3A56-B850-4274-847F-5B97087A1193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4EF173-2D31-3F88-6F2C-C252FC19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776833-384E-8236-DBBF-6EFD9DE45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21A-B405-409C-A72B-5BB14AA3D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2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E63790-34F9-6450-5277-04CD189D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099798-982B-39C3-D2CA-FF486F4FC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C97F42-D478-6EC0-1F7A-513EF638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3A56-B850-4274-847F-5B97087A1193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6FDFAD-6D22-A825-11BB-D58F6217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082F7A-D4F8-BE49-F3F8-3BCEECAB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21A-B405-409C-A72B-5BB14AA3D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E6DC3B-1622-7BFC-B234-5097DAC7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5551CF-45D6-43AB-CF44-09904DF89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6F8FA57-C22B-8E96-9F92-E582B1488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174507-D48A-96FB-06D8-ED6EC73A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3A56-B850-4274-847F-5B97087A1193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F0425E5-575A-95F3-C7E6-286F1019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B973DE-DEE7-298A-7380-DAB221EA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21A-B405-409C-A72B-5BB14AA3D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2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CA65A4-0DEB-6A44-CA80-572F64C3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EDB5B4F-8280-091F-27CA-4FA391EC7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C1E8379-5703-9E32-A571-127C5E10B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508B0E6-08E4-1955-2915-ECD7DFA5B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B9E4EBC-62FD-6E1F-4880-80E52D185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3B1FAAB-04F6-C309-F4E9-1357E29D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3A56-B850-4274-847F-5B97087A1193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38A4354-17FD-3662-FF06-37997A19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BE9544E-1CBB-661A-A8A0-B33B4D9F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21A-B405-409C-A72B-5BB14AA3D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5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1957A5-C5E2-29A2-DA56-C6D96EF1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38A1434-B3A1-4841-E488-01E813D6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3A56-B850-4274-847F-5B97087A1193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6F86DC6-0C15-64AB-62B6-A1AC316D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2FBDB3A-1D7E-4744-DB3B-4C10B514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21A-B405-409C-A72B-5BB14AA3D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3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B2E81D7-F1A3-8E07-2826-58D65645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3A56-B850-4274-847F-5B97087A1193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A57DA7F-D479-C76E-5477-B90867CB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584CF21-54F8-ACD4-5107-F3AEC067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21A-B405-409C-A72B-5BB14AA3D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7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654808-985C-609A-7528-435609BC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170F68-0160-6B57-5494-29414F6B6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5133A6B-1F9D-C31E-1CEA-D39805C67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9C8D18-7ABB-AE09-002F-B7D7AF9A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3A56-B850-4274-847F-5B97087A1193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CA01573-BB20-0BB1-09CF-C34AC983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AD1755E-6C0D-EE4E-A237-572026F8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21A-B405-409C-A72B-5BB14AA3D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9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4A42DF-BFBB-99CB-93BA-85015BD7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DCBEF5B-20E8-8147-B07F-705E86C0F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0723CDD-C699-A0CE-0F0C-BB506277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377F617-D8F3-B01C-527B-B3FC6DAD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3A56-B850-4274-847F-5B97087A1193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9EB245-0563-52FB-1CDB-4EFAE8CF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8E068B-6DAA-71C7-7824-4FC4A4B8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21A-B405-409C-A72B-5BB14AA3D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4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4C6BF2-E42A-695B-5F1E-2F9AE755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0594E0F-FFF5-266D-7AA4-996B8FD5D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18F516-A8F5-42EB-C31C-9B444B257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D13A56-B850-4274-847F-5B97087A1193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5D0412-841E-1DAB-E541-C637203D6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1B8005-0FFB-0ADB-11EC-7FE166FB7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AD21A-B405-409C-A72B-5BB14AA3D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2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C27D7A02-907B-496F-BA7E-AA3780733C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FBA5268-0AE7-4CAD-9537-D0EB09E764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8D065B-39DA-4077-B9CF-E489CE4C01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BCD4E9F-76B6-BFD0-4CE7-A23829EE2D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59529" y="2085788"/>
            <a:ext cx="6884895" cy="149664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kern="1200" dirty="0" err="1">
                <a:latin typeface="+mj-lt"/>
                <a:ea typeface="+mj-ea"/>
                <a:cs typeface="+mj-cs"/>
              </a:rPr>
              <a:t>Особенности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проведения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ВПР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по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географии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в 6-8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классах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.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Разбор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западающих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заданий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51C7A5B5-344D-439C-EF69-98A6824FA145}"/>
              </a:ext>
            </a:extLst>
          </p:cNvPr>
          <p:cNvSpPr txBox="1">
            <a:spLocks/>
          </p:cNvSpPr>
          <p:nvPr/>
        </p:nvSpPr>
        <p:spPr>
          <a:xfrm>
            <a:off x="5127491" y="4675551"/>
            <a:ext cx="6884895" cy="1496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Учитель географии</a:t>
            </a:r>
          </a:p>
          <a:p>
            <a:pPr algn="r"/>
            <a:r>
              <a:rPr lang="ru-RU" sz="2000" dirty="0"/>
              <a:t>ГБОУ СОШ №4 </a:t>
            </a:r>
            <a:r>
              <a:rPr lang="ru-RU" sz="2000" dirty="0" err="1"/>
              <a:t>п.г.т.Алексеевка</a:t>
            </a:r>
            <a:endParaRPr lang="ru-RU" sz="2000" dirty="0"/>
          </a:p>
          <a:p>
            <a:pPr algn="r"/>
            <a:r>
              <a:rPr lang="ru-RU" sz="2000" dirty="0"/>
              <a:t>Годунова Ульяна Владимировна.</a:t>
            </a:r>
            <a:endParaRPr lang="en-US" sz="2000" dirty="0"/>
          </a:p>
        </p:txBody>
      </p:sp>
      <p:sp>
        <p:nvSpPr>
          <p:cNvPr id="9" name="Заголовок 5">
            <a:extLst>
              <a:ext uri="{FF2B5EF4-FFF2-40B4-BE49-F238E27FC236}">
                <a16:creationId xmlns="" xmlns:a16="http://schemas.microsoft.com/office/drawing/2014/main" id="{07D9E2E7-8BA5-CD93-4E6A-4DD2118EB2C5}"/>
              </a:ext>
            </a:extLst>
          </p:cNvPr>
          <p:cNvSpPr txBox="1">
            <a:spLocks/>
          </p:cNvSpPr>
          <p:nvPr/>
        </p:nvSpPr>
        <p:spPr>
          <a:xfrm>
            <a:off x="2653552" y="5222108"/>
            <a:ext cx="6884895" cy="1496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/>
          </a:p>
          <a:p>
            <a:pPr algn="ctr"/>
            <a:r>
              <a:rPr lang="ru-RU" sz="2000" dirty="0" err="1"/>
              <a:t>г.Кинель</a:t>
            </a:r>
            <a:endParaRPr lang="ru-RU" sz="2000" dirty="0"/>
          </a:p>
          <a:p>
            <a:pPr algn="ctr"/>
            <a:r>
              <a:rPr lang="ru-RU" sz="2000" dirty="0"/>
              <a:t>2025г.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6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C459A12-5C5A-2541-0128-4D34D6D75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07725C40-8E60-1751-D06E-9D4BAC1676D3}"/>
              </a:ext>
            </a:extLst>
          </p:cNvPr>
          <p:cNvSpPr txBox="1">
            <a:spLocks/>
          </p:cNvSpPr>
          <p:nvPr/>
        </p:nvSpPr>
        <p:spPr>
          <a:xfrm>
            <a:off x="704192" y="339451"/>
            <a:ext cx="7244441" cy="1260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Задание №17 (2 балла)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ECE82A9-DCB7-DD06-F9F0-382F373AF5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62" t="25901" r="41552" b="29655"/>
          <a:stretch/>
        </p:blipFill>
        <p:spPr>
          <a:xfrm>
            <a:off x="2096813" y="1334129"/>
            <a:ext cx="7998374" cy="46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5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B26D535-8737-8783-8087-9D649BF33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8515E-21A6-7D3E-3FA5-A6BF2D775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2" y="339451"/>
            <a:ext cx="9885150" cy="1260749"/>
          </a:xfrm>
        </p:spPr>
        <p:txBody>
          <a:bodyPr>
            <a:normAutofit/>
          </a:bodyPr>
          <a:lstStyle/>
          <a:p>
            <a:r>
              <a:rPr lang="ru-RU" dirty="0"/>
              <a:t>Задание №6 (2 </a:t>
            </a:r>
            <a:r>
              <a:rPr lang="ru-RU" dirty="0" smtClean="0"/>
              <a:t>балла)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C3F172A-17C1-1430-616D-EEA030E7F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6A6504-33E1-3928-6B69-6E78F2A671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62" t="32183" r="41294" b="27051"/>
          <a:stretch/>
        </p:blipFill>
        <p:spPr>
          <a:xfrm>
            <a:off x="1844566" y="1671528"/>
            <a:ext cx="8502869" cy="45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7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B9AF48E-C3FD-E934-0EFC-32FB9B0AE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ED4ECE-3193-4E60-6E70-4D037B632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2" y="339451"/>
            <a:ext cx="10432728" cy="1260749"/>
          </a:xfrm>
        </p:spPr>
        <p:txBody>
          <a:bodyPr>
            <a:normAutofit/>
          </a:bodyPr>
          <a:lstStyle/>
          <a:p>
            <a:r>
              <a:rPr lang="ru-RU" dirty="0"/>
              <a:t>Задание №6 (2 </a:t>
            </a:r>
            <a:r>
              <a:rPr lang="ru-RU" dirty="0" smtClean="0"/>
              <a:t>балла)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6DDD530-5BE9-9A56-7C3E-AA0F4699E5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11D738-20D7-BA88-61C8-E288C84D1B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828" t="33103" r="16897" b="42753"/>
          <a:stretch/>
        </p:blipFill>
        <p:spPr>
          <a:xfrm>
            <a:off x="704192" y="1983827"/>
            <a:ext cx="10432728" cy="32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3871239-93A1-96A8-7334-DDAB46C5D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DDB1D8-9112-BB62-A6D2-70F45A6A9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2" y="339451"/>
            <a:ext cx="9132982" cy="1260749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№6 (2 </a:t>
            </a:r>
            <a:r>
              <a:rPr lang="ru-RU" dirty="0" smtClean="0"/>
              <a:t>балла)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6E2D5F-7770-9CEC-2738-B881BD9FE1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7942CC9-3A37-C829-63BB-C72A3867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62" t="41500" r="41294" b="27051"/>
          <a:stretch/>
        </p:blipFill>
        <p:spPr>
          <a:xfrm>
            <a:off x="1844565" y="1500616"/>
            <a:ext cx="8502869" cy="35106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6E9A2B7-2EEA-943C-6A34-DA34839E9E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296" t="42051" r="41484" b="36117"/>
          <a:stretch/>
        </p:blipFill>
        <p:spPr>
          <a:xfrm>
            <a:off x="2682910" y="4675268"/>
            <a:ext cx="6742444" cy="205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6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C902D9D-BCF6-24A0-FF3F-92E29523D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A9FAAE-F6B4-2950-6FC0-23B44FBD1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2" y="339451"/>
            <a:ext cx="8941253" cy="1260749"/>
          </a:xfrm>
        </p:spPr>
        <p:txBody>
          <a:bodyPr>
            <a:normAutofit/>
          </a:bodyPr>
          <a:lstStyle/>
          <a:p>
            <a:r>
              <a:rPr lang="ru-RU" dirty="0"/>
              <a:t>Задание №9 (1 балл)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FA4D435-E66E-38C1-3EAF-47019FBC9D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A68C980-D1A2-6D0A-621D-71A2EE44EE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21" t="35458" r="18242" b="26593"/>
          <a:stretch/>
        </p:blipFill>
        <p:spPr>
          <a:xfrm>
            <a:off x="2070801" y="1527349"/>
            <a:ext cx="8050397" cy="36073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C6E2CA-4F60-59C9-F9D1-C04C5AD5F3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879" t="55479" r="18104" b="35326"/>
          <a:stretch/>
        </p:blipFill>
        <p:spPr>
          <a:xfrm>
            <a:off x="1594342" y="5013434"/>
            <a:ext cx="9003313" cy="108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4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A664059-2A64-43B8-F2E0-2B478F251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7D406-C500-6DB7-3AFC-31450736B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2" y="339451"/>
            <a:ext cx="8509706" cy="1260749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№11 (1 балл)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A1644CD-BD29-C78B-98B5-7993DFE30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C10CEC4-7FB0-3AA9-BBE8-ACDBF5DF76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20" t="27740" r="40638" b="19081"/>
          <a:stretch/>
        </p:blipFill>
        <p:spPr>
          <a:xfrm>
            <a:off x="472965" y="1734206"/>
            <a:ext cx="5976199" cy="41342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7549710-C882-6EFB-84E2-B8FDBCE0AF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414" t="31264" r="40638" b="20000"/>
          <a:stretch/>
        </p:blipFill>
        <p:spPr>
          <a:xfrm>
            <a:off x="6235796" y="1474075"/>
            <a:ext cx="5956204" cy="40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2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A1AD200-43EE-4C4C-63BD-1181B4C83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71EE94-ECAE-6282-FE5E-BC67ED073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2" y="339451"/>
            <a:ext cx="8425060" cy="1260749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№15 (1 балл)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543FF7F-A5C3-3DBD-A542-8B8D75EC6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B62CCBC-342A-BB0C-B078-7EC96779AF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01" t="31502" r="41648" b="47477"/>
          <a:stretch/>
        </p:blipFill>
        <p:spPr>
          <a:xfrm>
            <a:off x="1145214" y="2033535"/>
            <a:ext cx="9901572" cy="27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0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95F1D65-4795-46E8-2927-42EC21A37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F894C8-AD97-3065-2DA4-061F86210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2" y="339451"/>
            <a:ext cx="9309963" cy="1260749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№17 (1 балл)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A58550C-75B3-FDB2-8562-A4DA7FCD5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325EFDB-6A8C-A66A-854A-6B2FE8CA76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01" t="37070" r="40638" b="36264"/>
          <a:stretch/>
        </p:blipFill>
        <p:spPr>
          <a:xfrm>
            <a:off x="829757" y="1738364"/>
            <a:ext cx="7962552" cy="2780150"/>
          </a:xfrm>
          <a:prstGeom prst="rect">
            <a:avLst/>
          </a:prstGeom>
        </p:spPr>
      </p:pic>
      <p:pic>
        <p:nvPicPr>
          <p:cNvPr id="2050" name="Picture 2" descr="в этом климотическом поясе расположены пустыни сахара, калахари намиб  (укажите название пояса)​ - Школьные Знания.com">
            <a:extLst>
              <a:ext uri="{FF2B5EF4-FFF2-40B4-BE49-F238E27FC236}">
                <a16:creationId xmlns="" xmlns:a16="http://schemas.microsoft.com/office/drawing/2014/main" id="{7AEE7B31-5107-0C74-6684-3BB35E3D9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8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13E78EE-C18E-07A3-0647-3C369EEFF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4D524A-FEB7-E908-3C6E-D245650D2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2" y="339451"/>
            <a:ext cx="9545937" cy="1260749"/>
          </a:xfrm>
        </p:spPr>
        <p:txBody>
          <a:bodyPr>
            <a:normAutofit/>
          </a:bodyPr>
          <a:lstStyle/>
          <a:p>
            <a:r>
              <a:rPr lang="ru-RU" dirty="0"/>
              <a:t>Задание №3 (1 балл)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3F937C9-05CD-7448-E55B-70241A8781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E2440A3-3636-F923-0B7E-557C8249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62" t="26973" r="40638" b="23334"/>
          <a:stretch/>
        </p:blipFill>
        <p:spPr>
          <a:xfrm>
            <a:off x="2380592" y="1600200"/>
            <a:ext cx="7430815" cy="477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21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09EBCD4-ACAD-627C-47C8-A0C459C7F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16C398-0203-5155-8DFF-3FD05A88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2" y="339451"/>
            <a:ext cx="9855653" cy="1260749"/>
          </a:xfrm>
        </p:spPr>
        <p:txBody>
          <a:bodyPr>
            <a:normAutofit/>
          </a:bodyPr>
          <a:lstStyle/>
          <a:p>
            <a:r>
              <a:rPr lang="ru-RU" dirty="0"/>
              <a:t>Задание №4 (2 </a:t>
            </a:r>
            <a:r>
              <a:rPr lang="ru-RU" dirty="0" smtClean="0"/>
              <a:t>балла)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AA08E63-5D18-AB09-DE40-C4E9354445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DB214F2-03CE-DA79-1B0B-CC7FD8F7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93" t="29885" r="40638" b="38391"/>
          <a:stretch/>
        </p:blipFill>
        <p:spPr>
          <a:xfrm>
            <a:off x="1504560" y="1699665"/>
            <a:ext cx="9182880" cy="38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1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37743B57-96C0-12B7-791F-4FA8494DF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F52CA19D-23DC-1AAF-8989-10A3F56F8C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3D55795-9815-ECA1-A55B-3ED63FC160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14414B6-94B9-A4D0-DC51-E12E6ACF95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1671205C-1A87-6283-229D-C22CD42C3B9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36082" y="1154515"/>
            <a:ext cx="9975503" cy="212151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ru-RU" sz="4000" u="sng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Всероссийские проверочные работы (ВПР) </a:t>
            </a:r>
            <a:r>
              <a:rPr lang="ru-RU" sz="4000" kern="1200" dirty="0">
                <a:latin typeface="+mj-lt"/>
                <a:ea typeface="+mj-ea"/>
                <a:cs typeface="+mj-cs"/>
              </a:rPr>
              <a:t>– </a:t>
            </a:r>
            <a:r>
              <a:rPr lang="ru-RU" sz="2500" kern="1200" dirty="0">
                <a:latin typeface="+mj-lt"/>
                <a:ea typeface="+mj-ea"/>
                <a:cs typeface="+mj-cs"/>
              </a:rPr>
              <a:t>это</a:t>
            </a:r>
            <a:r>
              <a:rPr lang="ru-RU" sz="4000" kern="1200" dirty="0">
                <a:latin typeface="+mj-lt"/>
                <a:ea typeface="+mj-ea"/>
                <a:cs typeface="+mj-cs"/>
              </a:rPr>
              <a:t> </a:t>
            </a:r>
            <a:r>
              <a:rPr lang="ru-RU" sz="2500" kern="1200" dirty="0">
                <a:latin typeface="+mj-lt"/>
                <a:ea typeface="+mj-ea"/>
                <a:cs typeface="+mj-cs"/>
              </a:rPr>
              <a:t>работы, которые проводятся в целях осуществления мониторинга уровня и качества подготовки обучающихся в соответствии с федеральными государственными образовательными стандартами и федеральными основными общеобразовательными программами.</a:t>
            </a:r>
            <a:endParaRPr lang="en-US" sz="25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Всероссийские проверочные работы (ВПР)">
            <a:extLst>
              <a:ext uri="{FF2B5EF4-FFF2-40B4-BE49-F238E27FC236}">
                <a16:creationId xmlns="" xmlns:a16="http://schemas.microsoft.com/office/drawing/2014/main" id="{411D4598-6832-D2C1-C070-23CBAAC91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2509"/>
          <a:stretch/>
        </p:blipFill>
        <p:spPr bwMode="auto">
          <a:xfrm>
            <a:off x="785648" y="3196590"/>
            <a:ext cx="10620703" cy="297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28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EC53D08-CCEA-818A-D579-A511E116F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5E914C-2ED4-E1BF-8964-C26928722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2" y="339451"/>
            <a:ext cx="9413202" cy="1260749"/>
          </a:xfrm>
        </p:spPr>
        <p:txBody>
          <a:bodyPr>
            <a:normAutofit/>
          </a:bodyPr>
          <a:lstStyle/>
          <a:p>
            <a:r>
              <a:rPr lang="ru-RU" dirty="0"/>
              <a:t>Задание №4 (2 </a:t>
            </a:r>
            <a:r>
              <a:rPr lang="ru-RU" dirty="0" smtClean="0"/>
              <a:t>балла)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F3F83F7-653A-6609-E23F-363EF4B6B9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A6FFE4B-61A3-E04F-646B-E11EDBA2E4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93" t="29885" r="40638" b="38391"/>
          <a:stretch/>
        </p:blipFill>
        <p:spPr>
          <a:xfrm>
            <a:off x="1504560" y="1699665"/>
            <a:ext cx="9182880" cy="38047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Рукописный ввод 8">
                <a:extLst>
                  <a:ext uri="{FF2B5EF4-FFF2-40B4-BE49-F238E27FC236}">
                    <a16:creationId xmlns="" xmlns:a16="http://schemas.microsoft.com/office/drawing/2014/main" id="{E3425D08-6AA1-259B-FED1-59A944FDD8EF}"/>
                  </a:ext>
                </a:extLst>
              </p14:cNvPr>
              <p14:cNvContentPartPr/>
              <p14:nvPr/>
            </p14:nvContentPartPr>
            <p14:xfrm>
              <a:off x="4567783" y="2027491"/>
              <a:ext cx="1277640" cy="22140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E3425D08-6AA1-259B-FED1-59A944FDD8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8783" y="2018491"/>
                <a:ext cx="1295280" cy="2390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DF6301B-FB7B-14A0-6FC0-9CC08A872EF7}"/>
              </a:ext>
            </a:extLst>
          </p:cNvPr>
          <p:cNvSpPr txBox="1">
            <a:spLocks/>
          </p:cNvSpPr>
          <p:nvPr/>
        </p:nvSpPr>
        <p:spPr>
          <a:xfrm>
            <a:off x="3724125" y="3496035"/>
            <a:ext cx="1687315" cy="6854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FF0000"/>
                </a:solidFill>
                <a:latin typeface="Gabriola" panose="04040605051002020D02" pitchFamily="82" charset="0"/>
              </a:rPr>
              <a:t>Екатеринбург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3CCFF3F1-B01C-A4BF-9308-B5BCD13D9C59}"/>
              </a:ext>
            </a:extLst>
          </p:cNvPr>
          <p:cNvSpPr txBox="1">
            <a:spLocks/>
          </p:cNvSpPr>
          <p:nvPr/>
        </p:nvSpPr>
        <p:spPr>
          <a:xfrm>
            <a:off x="7631005" y="3838775"/>
            <a:ext cx="1687315" cy="6854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FF0000"/>
                </a:solidFill>
                <a:latin typeface="Gabriola" panose="04040605051002020D02" pitchFamily="82" charset="0"/>
              </a:rPr>
              <a:t>12:00</a:t>
            </a:r>
          </a:p>
        </p:txBody>
      </p:sp>
    </p:spTree>
    <p:extLst>
      <p:ext uri="{BB962C8B-B14F-4D97-AF65-F5344CB8AC3E}">
        <p14:creationId xmlns:p14="http://schemas.microsoft.com/office/powerpoint/2010/main" val="4556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83F85BE-1DBA-44ED-70CC-B1958A40A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6A5AF8-9734-0DB8-5EBF-BAB66054B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2" y="339451"/>
            <a:ext cx="8592462" cy="1260749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№14 (1 балл)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155CA8D-939D-661D-15F9-2FCAD7B00E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C438C5E-3D60-51CE-46C5-B84E8A8E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07" t="50326" r="41551" b="37624"/>
          <a:stretch/>
        </p:blipFill>
        <p:spPr>
          <a:xfrm>
            <a:off x="1166648" y="1781063"/>
            <a:ext cx="8345784" cy="13391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B93DED2-B625-E937-E25C-3A26262B95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396" t="32644" r="39828" b="42069"/>
          <a:stretch/>
        </p:blipFill>
        <p:spPr>
          <a:xfrm>
            <a:off x="1382426" y="3429000"/>
            <a:ext cx="7914228" cy="2760779"/>
          </a:xfrm>
          <a:prstGeom prst="rect">
            <a:avLst/>
          </a:prstGeom>
        </p:spPr>
      </p:pic>
      <p:pic>
        <p:nvPicPr>
          <p:cNvPr id="4098" name="Picture 2" descr="Подготовка к ОГЭ. Задания №7, №8, №9 - online presentation">
            <a:extLst>
              <a:ext uri="{FF2B5EF4-FFF2-40B4-BE49-F238E27FC236}">
                <a16:creationId xmlns="" xmlns:a16="http://schemas.microsoft.com/office/drawing/2014/main" id="{BDD59CEC-8EE2-D527-1B88-81F5A62DE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44"/>
          <a:stretch/>
        </p:blipFill>
        <p:spPr bwMode="auto">
          <a:xfrm>
            <a:off x="6951499" y="1600200"/>
            <a:ext cx="5240501" cy="25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0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B2CD266-760C-8284-3A95-9AD98735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0E5B6F-5FBB-28FA-D7F9-97DB95F0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2" y="339451"/>
            <a:ext cx="9504933" cy="1260749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№16 и </a:t>
            </a:r>
            <a:r>
              <a:rPr lang="ru-RU"/>
              <a:t>17 (по 1 баллу)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DF7B8EE-E078-14B0-5340-887F51ECF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E24B2D3-136D-256A-A8D6-31EBA072CE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66" t="25201" r="40638" b="20733"/>
          <a:stretch/>
        </p:blipFill>
        <p:spPr>
          <a:xfrm>
            <a:off x="2019719" y="1728315"/>
            <a:ext cx="6591718" cy="46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16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16B135A-7AAD-7308-6B90-66E2DFDE1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3590C2-913A-7E3B-A90F-084C4226D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8251"/>
            <a:ext cx="9504933" cy="1260749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8153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7D806236-455C-39CD-A38A-6366917B4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39D02495-3768-A78F-6AC3-CFFEBBE9B6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0D7C931-C543-CA50-D68F-9E7E1589DD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BFF966C-D554-76BE-F190-B0420150D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C935B9D-259D-664D-47D4-4CFF742BB72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4510" y="338040"/>
            <a:ext cx="6609303" cy="212151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ru-RU" sz="3900" u="sng" kern="1200" dirty="0">
                <a:latin typeface="+mj-lt"/>
                <a:ea typeface="+mj-ea"/>
                <a:cs typeface="+mj-cs"/>
              </a:rPr>
              <a:t>ВПР</a:t>
            </a:r>
            <a:r>
              <a:rPr lang="ru-RU" sz="3900" u="sng" dirty="0"/>
              <a:t> помогает </a:t>
            </a:r>
            <a:r>
              <a:rPr lang="ru-RU" sz="3900" u="sng" dirty="0" err="1"/>
              <a:t>оценть</a:t>
            </a:r>
            <a:r>
              <a:rPr lang="ru-RU" sz="3900" u="sng" dirty="0"/>
              <a:t> следующие результаты:</a:t>
            </a:r>
            <a:br>
              <a:rPr lang="ru-RU" sz="3900" u="sng" dirty="0"/>
            </a:br>
            <a:endParaRPr lang="en-US" sz="25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AA8101-1E7E-F245-3066-5A0C521184BF}"/>
              </a:ext>
            </a:extLst>
          </p:cNvPr>
          <p:cNvSpPr txBox="1"/>
          <p:nvPr/>
        </p:nvSpPr>
        <p:spPr>
          <a:xfrm>
            <a:off x="1450310" y="2459558"/>
            <a:ext cx="634721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000" kern="1200" dirty="0">
                <a:latin typeface="+mj-lt"/>
                <a:ea typeface="+mj-ea"/>
                <a:cs typeface="+mj-cs"/>
              </a:rPr>
              <a:t>предметные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000" kern="1200" dirty="0">
                <a:latin typeface="+mj-lt"/>
                <a:ea typeface="+mj-ea"/>
                <a:cs typeface="+mj-cs"/>
              </a:rPr>
              <a:t>метапредметные (межпредметные понятия и универсальные учебные действия (познавательные, коммуникативные, регулятивные)).</a:t>
            </a:r>
            <a:endParaRPr lang="ru-RU" sz="3000" dirty="0"/>
          </a:p>
        </p:txBody>
      </p:sp>
      <p:pic>
        <p:nvPicPr>
          <p:cNvPr id="2050" name="Picture 2" descr="Всероссийские проверочные работы">
            <a:extLst>
              <a:ext uri="{FF2B5EF4-FFF2-40B4-BE49-F238E27FC236}">
                <a16:creationId xmlns="" xmlns:a16="http://schemas.microsoft.com/office/drawing/2014/main" id="{A9065E9D-9B64-39F4-1726-C8659F42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93" y="310097"/>
            <a:ext cx="4411226" cy="62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449CBC4-E62F-6537-2345-E81A4B312A2C}"/>
              </a:ext>
            </a:extLst>
          </p:cNvPr>
          <p:cNvSpPr/>
          <p:nvPr/>
        </p:nvSpPr>
        <p:spPr>
          <a:xfrm>
            <a:off x="9643487" y="3295859"/>
            <a:ext cx="686218" cy="133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9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78EDA8CB-5DE7-89D1-F8CD-A7493DA9F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3BD8908C-EDA6-491A-1DE3-892C02D416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7D728CF-1B28-C852-5B21-30CC96F33A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E43B438-CDB9-F365-BC29-8A3DF3A9D6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B87AD55-CE67-5637-2A07-5C0CB6B27E13}"/>
              </a:ext>
            </a:extLst>
          </p:cNvPr>
          <p:cNvSpPr/>
          <p:nvPr/>
        </p:nvSpPr>
        <p:spPr>
          <a:xfrm>
            <a:off x="9643487" y="3295859"/>
            <a:ext cx="686218" cy="133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078" name="Picture 6" descr="Всероссийские проверочные работы 2025">
            <a:extLst>
              <a:ext uri="{FF2B5EF4-FFF2-40B4-BE49-F238E27FC236}">
                <a16:creationId xmlns="" xmlns:a16="http://schemas.microsoft.com/office/drawing/2014/main" id="{92A60519-E6D8-34EE-4B3F-612FBC52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0"/>
            <a:ext cx="970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0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3AAFEE57-2362-E3B5-334C-6E016B85D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BD88837D-8EA7-F36D-CFD3-FD0B6AFB8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EFB8F12-8075-A7B6-2CEB-49C97C5563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147AAA1-6DF3-9FA1-CB77-598E182502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CB5C21-4261-8EBA-E3AA-18E72E2ED66A}"/>
              </a:ext>
            </a:extLst>
          </p:cNvPr>
          <p:cNvSpPr/>
          <p:nvPr/>
        </p:nvSpPr>
        <p:spPr>
          <a:xfrm>
            <a:off x="9643487" y="3295859"/>
            <a:ext cx="686218" cy="133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6C9B21-D80D-DA3C-90C1-F2E77F6BECCA}"/>
              </a:ext>
            </a:extLst>
          </p:cNvPr>
          <p:cNvSpPr txBox="1"/>
          <p:nvPr/>
        </p:nvSpPr>
        <p:spPr>
          <a:xfrm>
            <a:off x="2575309" y="3089805"/>
            <a:ext cx="8574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kern="1200" dirty="0">
                <a:latin typeface="+mj-lt"/>
                <a:ea typeface="+mj-ea"/>
                <a:cs typeface="+mj-cs"/>
              </a:rPr>
              <a:t>Разбор западающих заданий.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1897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596068-602C-C637-495A-B1AE966BC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92" y="339451"/>
            <a:ext cx="9693421" cy="1260749"/>
          </a:xfrm>
        </p:spPr>
        <p:txBody>
          <a:bodyPr>
            <a:normAutofit/>
          </a:bodyPr>
          <a:lstStyle/>
          <a:p>
            <a:r>
              <a:rPr lang="ru-RU" dirty="0"/>
              <a:t>Задание №2 (1 балл)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C3B2E1-D393-E361-5EF6-21506202E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F52B989-E9DB-28F4-0967-C20EEDF0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69" t="47477" r="17069" b="42529"/>
          <a:stretch/>
        </p:blipFill>
        <p:spPr>
          <a:xfrm>
            <a:off x="557046" y="1684192"/>
            <a:ext cx="10845601" cy="1260749"/>
          </a:xfrm>
          <a:prstGeom prst="rect">
            <a:avLst/>
          </a:prstGeom>
        </p:spPr>
      </p:pic>
      <p:pic>
        <p:nvPicPr>
          <p:cNvPr id="1026" name="Picture 2" descr="Контурная карта Австралии - Континенты и части света ...">
            <a:extLst>
              <a:ext uri="{FF2B5EF4-FFF2-40B4-BE49-F238E27FC236}">
                <a16:creationId xmlns="" xmlns:a16="http://schemas.microsoft.com/office/drawing/2014/main" id="{3E36F4E9-173F-5B73-77E2-D08CF65E9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49" y="2557556"/>
            <a:ext cx="5119085" cy="418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0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B5859C-AC5E-FBC5-1101-18F9E875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78" t="50000" r="41811" b="25824"/>
          <a:stretch/>
        </p:blipFill>
        <p:spPr>
          <a:xfrm>
            <a:off x="1807779" y="3392704"/>
            <a:ext cx="7618000" cy="24778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AB45925-B006-2E95-FF49-EF31F86A0C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83" t="46897" r="41207" b="36092"/>
          <a:stretch/>
        </p:blipFill>
        <p:spPr>
          <a:xfrm>
            <a:off x="1807779" y="1755720"/>
            <a:ext cx="7244441" cy="165800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DCCA8FE5-BEA4-CF1B-800D-CC626017C925}"/>
              </a:ext>
            </a:extLst>
          </p:cNvPr>
          <p:cNvSpPr txBox="1">
            <a:spLocks/>
          </p:cNvSpPr>
          <p:nvPr/>
        </p:nvSpPr>
        <p:spPr>
          <a:xfrm>
            <a:off x="704192" y="339451"/>
            <a:ext cx="9250969" cy="1260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Задание №15 (1 балл)</a:t>
            </a:r>
          </a:p>
        </p:txBody>
      </p:sp>
    </p:spTree>
    <p:extLst>
      <p:ext uri="{BB962C8B-B14F-4D97-AF65-F5344CB8AC3E}">
        <p14:creationId xmlns:p14="http://schemas.microsoft.com/office/powerpoint/2010/main" val="336485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B2B9292-3DBC-1ABC-3123-B59B95527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03130BF-5831-C6AC-8529-E3399B7F0467}"/>
              </a:ext>
            </a:extLst>
          </p:cNvPr>
          <p:cNvSpPr txBox="1">
            <a:spLocks/>
          </p:cNvSpPr>
          <p:nvPr/>
        </p:nvSpPr>
        <p:spPr>
          <a:xfrm>
            <a:off x="704192" y="339451"/>
            <a:ext cx="7244441" cy="1260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Задание №17 (2 балла)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DF09ED5-7613-B662-6D5A-4E6B2CCFC2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000" t="26820" r="16120" b="38697"/>
          <a:stretch/>
        </p:blipFill>
        <p:spPr>
          <a:xfrm>
            <a:off x="1874783" y="1419326"/>
            <a:ext cx="8442433" cy="335017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1061F1E-5CF2-4125-D176-98206384E69F}"/>
              </a:ext>
            </a:extLst>
          </p:cNvPr>
          <p:cNvSpPr txBox="1">
            <a:spLocks/>
          </p:cNvSpPr>
          <p:nvPr/>
        </p:nvSpPr>
        <p:spPr>
          <a:xfrm>
            <a:off x="4496183" y="4769498"/>
            <a:ext cx="3199635" cy="1260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2 ДОВОДА! </a:t>
            </a:r>
          </a:p>
        </p:txBody>
      </p:sp>
    </p:spTree>
    <p:extLst>
      <p:ext uri="{BB962C8B-B14F-4D97-AF65-F5344CB8AC3E}">
        <p14:creationId xmlns:p14="http://schemas.microsoft.com/office/powerpoint/2010/main" val="253743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E396714-8B0E-2CCC-DF4B-D8D5BDD71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0456793-3146-A1E3-7587-725ADD005FEE}"/>
              </a:ext>
            </a:extLst>
          </p:cNvPr>
          <p:cNvSpPr txBox="1">
            <a:spLocks/>
          </p:cNvSpPr>
          <p:nvPr/>
        </p:nvSpPr>
        <p:spPr>
          <a:xfrm>
            <a:off x="704192" y="339451"/>
            <a:ext cx="7244441" cy="1260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Задание №17 (2 балла)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7A6EFB2-C5D2-2EC0-985D-FFACA40F70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03" t="24828" r="40543" b="30728"/>
          <a:stretch/>
        </p:blipFill>
        <p:spPr>
          <a:xfrm>
            <a:off x="2818187" y="1210309"/>
            <a:ext cx="6555626" cy="37371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0DDA5E2-E60B-A03E-1256-2BA44772BF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14" t="63142" r="43448" b="25210"/>
          <a:stretch/>
        </p:blipFill>
        <p:spPr>
          <a:xfrm>
            <a:off x="2873549" y="5007142"/>
            <a:ext cx="6444902" cy="11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41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218</Words>
  <Application>Microsoft Office PowerPoint</Application>
  <PresentationFormat>Произвольный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Особенности проведения ВПР по географии в 6-8 классах. Разбор западающих заданий.</vt:lpstr>
      <vt:lpstr>Всероссийские проверочные работы (ВПР) – это работы, которые проводятся в целях осуществления мониторинга уровня и качества подготовки обучающихся в соответствии с федеральными государственными образовательными стандартами и федеральными основными общеобразовательными программами.</vt:lpstr>
      <vt:lpstr>ВПР помогает оценть следующие результаты: </vt:lpstr>
      <vt:lpstr>Презентация PowerPoint</vt:lpstr>
      <vt:lpstr>Презентация PowerPoint</vt:lpstr>
      <vt:lpstr>Задание №2 (1 балл)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№6 (2 балла)</vt:lpstr>
      <vt:lpstr>Задание №6 (2 балла)</vt:lpstr>
      <vt:lpstr>Задание №6 (2 балла)</vt:lpstr>
      <vt:lpstr>Задание №9 (1 балл)</vt:lpstr>
      <vt:lpstr>Задание №11 (1 балл)</vt:lpstr>
      <vt:lpstr>Задание №15 (1 балл)</vt:lpstr>
      <vt:lpstr>Задание №17 (1 балл)</vt:lpstr>
      <vt:lpstr>Задание №3 (1 балл)</vt:lpstr>
      <vt:lpstr>Задание №4 (2 балла)</vt:lpstr>
      <vt:lpstr>Задание №4 (2 балла)</vt:lpstr>
      <vt:lpstr>Задание №14 (1 балл)</vt:lpstr>
      <vt:lpstr>Задание №16 и 17 (по 1 баллу)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ВПР по географии в 6-8 классах. Разбор западающих заданий.</dc:title>
  <dc:creator>Игорь Годунов</dc:creator>
  <cp:lastModifiedBy>Артемова</cp:lastModifiedBy>
  <cp:revision>7</cp:revision>
  <dcterms:created xsi:type="dcterms:W3CDTF">2025-05-11T21:21:19Z</dcterms:created>
  <dcterms:modified xsi:type="dcterms:W3CDTF">2025-05-13T05:20:16Z</dcterms:modified>
</cp:coreProperties>
</file>