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3" r:id="rId3"/>
    <p:sldId id="258" r:id="rId4"/>
    <p:sldId id="274" r:id="rId5"/>
    <p:sldId id="262" r:id="rId6"/>
    <p:sldId id="259" r:id="rId7"/>
    <p:sldId id="260" r:id="rId8"/>
    <p:sldId id="261" r:id="rId9"/>
    <p:sldId id="263" r:id="rId10"/>
    <p:sldId id="264" r:id="rId11"/>
    <p:sldId id="266" r:id="rId12"/>
    <p:sldId id="267" r:id="rId13"/>
    <p:sldId id="265" r:id="rId14"/>
    <p:sldId id="270" r:id="rId15"/>
    <p:sldId id="268" r:id="rId16"/>
    <p:sldId id="269" r:id="rId17"/>
    <p:sldId id="271" r:id="rId18"/>
    <p:sldId id="272" r:id="rId19"/>
    <p:sldId id="257" r:id="rId20"/>
    <p:sldId id="275" r:id="rId21"/>
    <p:sldId id="280" r:id="rId22"/>
    <p:sldId id="276" r:id="rId23"/>
    <p:sldId id="277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-84" y="-8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52AF6-1D09-452A-9C61-36CD4897DBB3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CDCA-D764-4D4D-9345-D0F53986063A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330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52AF6-1D09-452A-9C61-36CD4897DBB3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CDCA-D764-4D4D-9345-D0F539860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851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52AF6-1D09-452A-9C61-36CD4897DBB3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CDCA-D764-4D4D-9345-D0F539860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529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52AF6-1D09-452A-9C61-36CD4897DBB3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CDCA-D764-4D4D-9345-D0F539860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945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52AF6-1D09-452A-9C61-36CD4897DBB3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CDCA-D764-4D4D-9345-D0F53986063A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56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52AF6-1D09-452A-9C61-36CD4897DBB3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CDCA-D764-4D4D-9345-D0F539860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207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52AF6-1D09-452A-9C61-36CD4897DBB3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CDCA-D764-4D4D-9345-D0F539860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096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52AF6-1D09-452A-9C61-36CD4897DBB3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CDCA-D764-4D4D-9345-D0F539860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34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52AF6-1D09-452A-9C61-36CD4897DBB3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CDCA-D764-4D4D-9345-D0F539860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482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3452AF6-1D09-452A-9C61-36CD4897DBB3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BF5CDCA-D764-4D4D-9345-D0F539860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485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52AF6-1D09-452A-9C61-36CD4897DBB3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5CDCA-D764-4D4D-9345-D0F539860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409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3452AF6-1D09-452A-9C61-36CD4897DBB3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BF5CDCA-D764-4D4D-9345-D0F53986063A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05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86E0C4D-9E98-523A-1D01-2CC252780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445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B4A8D8-76D8-3CC6-CB93-180B42355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514" y="3799114"/>
            <a:ext cx="11375571" cy="171723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Методические   </a:t>
            </a:r>
            <a:r>
              <a:rPr lang="ru-RU" sz="3200" b="1" dirty="0"/>
              <a:t>рекомендации </a:t>
            </a:r>
            <a:br>
              <a:rPr lang="ru-RU" sz="3200" b="1" dirty="0"/>
            </a:br>
            <a:r>
              <a:rPr lang="ru-RU" sz="3200" b="1" dirty="0"/>
              <a:t>по подготовке к государственной </a:t>
            </a:r>
            <a:r>
              <a:rPr lang="ru-RU" sz="3200" b="1" dirty="0" smtClean="0"/>
              <a:t>итоговой </a:t>
            </a:r>
            <a:r>
              <a:rPr lang="ru-RU" sz="3200" b="1" dirty="0"/>
              <a:t>аттестации выпускников в форме ОГЭ (9 класс). Единые требования к оформлению работ.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9CB767F-7799-AA59-4E42-AF57D41DB1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1135" y="5605567"/>
            <a:ext cx="4024613" cy="1252433"/>
          </a:xfrm>
        </p:spPr>
        <p:txBody>
          <a:bodyPr>
            <a:normAutofit/>
          </a:bodyPr>
          <a:lstStyle/>
          <a:p>
            <a:pPr algn="r"/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географии и биологии  первой квалификационной категории ГБОУ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сош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п.Кинелький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Иванова Ю.Е.</a:t>
            </a:r>
          </a:p>
        </p:txBody>
      </p:sp>
    </p:spTree>
    <p:extLst>
      <p:ext uri="{BB962C8B-B14F-4D97-AF65-F5344CB8AC3E}">
        <p14:creationId xmlns:p14="http://schemas.microsoft.com/office/powerpoint/2010/main" val="1366452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1A4EA0-219B-65A5-F146-88ED6D07E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63528"/>
            <a:ext cx="10058400" cy="804308"/>
          </a:xfrm>
        </p:spPr>
        <p:txBody>
          <a:bodyPr/>
          <a:lstStyle/>
          <a:p>
            <a:pPr algn="ctr"/>
            <a:r>
              <a:rPr lang="ru-RU" dirty="0"/>
              <a:t>ОГЭ + ИКТ            успех</a:t>
            </a: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xmlns="" id="{6C6B54DB-28ED-6A69-9F89-3ADD0D53B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7730" y="3925901"/>
            <a:ext cx="2593298" cy="1831630"/>
          </a:xfrm>
          <a:prstGeom prst="rect">
            <a:avLst/>
          </a:prstGeom>
        </p:spPr>
      </p:pic>
      <p:sp>
        <p:nvSpPr>
          <p:cNvPr id="6" name="Стрелка: штриховая вправо 5">
            <a:extLst>
              <a:ext uri="{FF2B5EF4-FFF2-40B4-BE49-F238E27FC236}">
                <a16:creationId xmlns:a16="http://schemas.microsoft.com/office/drawing/2014/main" xmlns="" id="{4DADFC47-EFB2-2F7F-DB39-1DD4B0919D1D}"/>
              </a:ext>
            </a:extLst>
          </p:cNvPr>
          <p:cNvSpPr/>
          <p:nvPr/>
        </p:nvSpPr>
        <p:spPr>
          <a:xfrm>
            <a:off x="6096000" y="575741"/>
            <a:ext cx="1234190" cy="17988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E1E1D240-7549-CB0B-25CD-66969B717A0F}"/>
              </a:ext>
            </a:extLst>
          </p:cNvPr>
          <p:cNvSpPr/>
          <p:nvPr/>
        </p:nvSpPr>
        <p:spPr>
          <a:xfrm>
            <a:off x="864993" y="2767100"/>
            <a:ext cx="2593298" cy="6847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ПРЕЗЕНТАЦИИ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D923562-4313-AB5E-E631-B88981A69DCD}"/>
              </a:ext>
            </a:extLst>
          </p:cNvPr>
          <p:cNvSpPr/>
          <p:nvPr/>
        </p:nvSpPr>
        <p:spPr>
          <a:xfrm>
            <a:off x="3690578" y="2740328"/>
            <a:ext cx="2593298" cy="6847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САЙТЫ ИНТЕРНЕТ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37BDB5C-E22C-DDC9-5134-97FE2BDEA299}"/>
              </a:ext>
            </a:extLst>
          </p:cNvPr>
          <p:cNvSpPr/>
          <p:nvPr/>
        </p:nvSpPr>
        <p:spPr>
          <a:xfrm>
            <a:off x="9404431" y="2700333"/>
            <a:ext cx="2473376" cy="6847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ВК, СФЕРУМ, ПОЧТА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5347D4E-9B57-C451-B9CD-69751BCB22A1}"/>
              </a:ext>
            </a:extLst>
          </p:cNvPr>
          <p:cNvSpPr/>
          <p:nvPr/>
        </p:nvSpPr>
        <p:spPr>
          <a:xfrm>
            <a:off x="884419" y="1349866"/>
            <a:ext cx="10897849" cy="8557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При подготовке к ОГЭ рационально применять 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информационные технологии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A25F300-465A-DD0A-A264-D4554027B82F}"/>
              </a:ext>
            </a:extLst>
          </p:cNvPr>
          <p:cNvSpPr/>
          <p:nvPr/>
        </p:nvSpPr>
        <p:spPr>
          <a:xfrm>
            <a:off x="885410" y="3938741"/>
            <a:ext cx="2593298" cy="1828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обладают наглядностью и выразительностью, прекрасное дидактическое и мотивационное средство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BE86EB7-E21D-3E10-8AF8-F993CA635EB0}"/>
              </a:ext>
            </a:extLst>
          </p:cNvPr>
          <p:cNvSpPr/>
          <p:nvPr/>
        </p:nvSpPr>
        <p:spPr>
          <a:xfrm>
            <a:off x="6531139" y="3937326"/>
            <a:ext cx="2593298" cy="1828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наглядный источник информации по темам курса географии</a:t>
            </a:r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xmlns="" id="{69E064E2-2CCD-B08C-0646-39AE802CF3B5}"/>
              </a:ext>
            </a:extLst>
          </p:cNvPr>
          <p:cNvSpPr/>
          <p:nvPr/>
        </p:nvSpPr>
        <p:spPr>
          <a:xfrm>
            <a:off x="1914304" y="2247155"/>
            <a:ext cx="494676" cy="4885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0CDF225-AD42-41FA-420A-151DA0BEE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480" y="2231634"/>
            <a:ext cx="548688" cy="51210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AB6124C-7D71-0F2B-B6BA-F599A3528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775" y="2205658"/>
            <a:ext cx="548688" cy="51210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A305F5BA-F1A4-8978-5D0C-C5F4A95B8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1646" y="2730669"/>
            <a:ext cx="2615411" cy="7011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D65B3F1-B34D-2D61-BB90-5EBE8DB89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668" y="2242441"/>
            <a:ext cx="548688" cy="51210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D78A75B6-EDD0-0E2E-E389-BD4BF6FC1222}"/>
              </a:ext>
            </a:extLst>
          </p:cNvPr>
          <p:cNvSpPr/>
          <p:nvPr/>
        </p:nvSpPr>
        <p:spPr>
          <a:xfrm>
            <a:off x="9404431" y="3879759"/>
            <a:ext cx="2473376" cy="18863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позволяет выстраивать индивидуальную работу с различными категориями обучающихся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F62D772-61C9-B3BF-FB33-FE955B33A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920" y="3413793"/>
            <a:ext cx="548688" cy="5121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C5343F1F-81DC-F70F-39D8-C373D953A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1719" y="3367650"/>
            <a:ext cx="548688" cy="51210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7D76CC10-EEF0-89A8-C06F-4203717FA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474" y="3426633"/>
            <a:ext cx="548688" cy="51210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4FB75FD4-F0E4-80C6-2F60-53BE28ACC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977" y="3426633"/>
            <a:ext cx="548688" cy="51210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C42C75D-4496-3BC3-EA7F-4F1A7356E75B}"/>
              </a:ext>
            </a:extLst>
          </p:cNvPr>
          <p:cNvSpPr txBox="1"/>
          <p:nvPr/>
        </p:nvSpPr>
        <p:spPr>
          <a:xfrm>
            <a:off x="4129775" y="4173040"/>
            <a:ext cx="60935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позволяют онлайн </a:t>
            </a:r>
          </a:p>
          <a:p>
            <a:r>
              <a:rPr lang="ru-RU" dirty="0"/>
              <a:t>просматривать и  </a:t>
            </a:r>
          </a:p>
          <a:p>
            <a:r>
              <a:rPr lang="ru-RU" dirty="0"/>
              <a:t>разбирать задания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64351A0-6D13-88E5-FFE2-07A50570D5DC}"/>
              </a:ext>
            </a:extLst>
          </p:cNvPr>
          <p:cNvSpPr txBox="1"/>
          <p:nvPr/>
        </p:nvSpPr>
        <p:spPr>
          <a:xfrm>
            <a:off x="7015397" y="4541570"/>
            <a:ext cx="16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2528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8DFEC2-966F-F35A-95B1-6D1390BB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1074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/>
              <a:t>70% заданий ОГЭ можно выполнить посредством работы с картами атласа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E8C32E3-0863-5ED4-6C74-D207AED17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803" y="1845733"/>
            <a:ext cx="10855877" cy="4465125"/>
          </a:xfrm>
        </p:spPr>
        <p:txBody>
          <a:bodyPr>
            <a:normAutofit lnSpcReduction="10000"/>
          </a:bodyPr>
          <a:lstStyle/>
          <a:p>
            <a:r>
              <a:rPr lang="ru-RU" sz="2800" u="sng" dirty="0"/>
              <a:t>Приёмы работы с картой: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 ориентирование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 описание территории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 составление характеристики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географического объекта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 чтение карты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 анализ содержания карты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 чтение профиля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 определение высот и глубин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 определение географических координат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 чтение картограмм и картосхем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 наложение карт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98E9A57-43B7-C231-7C15-6C2902B38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45733"/>
            <a:ext cx="3197902" cy="24235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D1AA89C-FC8D-3CCC-F5FD-790EF7A5D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374" y="3998656"/>
            <a:ext cx="3424628" cy="213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18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9589FE1-3C65-1EB4-153C-9373E822E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500" y="1570803"/>
            <a:ext cx="5758543" cy="371639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EF23DA-38DF-2A76-0E42-B4D0B44AE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43" y="286604"/>
            <a:ext cx="11407515" cy="1092492"/>
          </a:xfrm>
        </p:spPr>
        <p:txBody>
          <a:bodyPr/>
          <a:lstStyle/>
          <a:p>
            <a:pPr algn="ctr"/>
            <a:r>
              <a:rPr lang="ru-RU" dirty="0"/>
              <a:t>Работа с географической номенклатурой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CA918C4-F812-8F0C-8748-4096B389A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749745"/>
            <a:ext cx="10125857" cy="4531312"/>
          </a:xfrm>
        </p:spPr>
        <p:txBody>
          <a:bodyPr>
            <a:normAutofit lnSpcReduction="10000"/>
          </a:bodyPr>
          <a:lstStyle/>
          <a:p>
            <a:r>
              <a:rPr lang="ru-RU" sz="2800" u="sng" dirty="0">
                <a:latin typeface="Arial" panose="020B0604020202020204" pitchFamily="34" charset="0"/>
                <a:cs typeface="Arial" panose="020B0604020202020204" pitchFamily="34" charset="0"/>
              </a:rPr>
              <a:t>Используемые приёмы: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 показ географических объектов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 на карте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 узнавание по описанию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 нанесение на контурную карту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 описание географического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положения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 географический диктант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 географическая цепочка,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 убери лишнее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 разгадывание кроссвордов,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филвордов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и т.д.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5793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E955B2-3099-A9A4-19FC-82A3CD36C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13" y="52432"/>
            <a:ext cx="11886487" cy="1679501"/>
          </a:xfrm>
        </p:spPr>
        <p:txBody>
          <a:bodyPr>
            <a:noAutofit/>
          </a:bodyPr>
          <a:lstStyle/>
          <a:p>
            <a:r>
              <a:rPr lang="ru-RU" sz="3600" dirty="0"/>
              <a:t>Наличие готовых памяток, инструкций, схем, таблиц и алгоритмов значительно сокращает использование учебного времени в повторении или изучении нового материала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17F17312-FEB5-D160-1C83-E8C577620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346" y="2148656"/>
            <a:ext cx="3819021" cy="29804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A7915F7-9A27-FF9D-5B4B-F6F5B7A1B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61665">
            <a:off x="7772654" y="2132627"/>
            <a:ext cx="3488944" cy="26209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7D1A94F-AC79-55E1-5E6A-464A724D5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2520">
            <a:off x="4396136" y="1957737"/>
            <a:ext cx="2794415" cy="30001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7E6633C-0C74-D617-C39F-12CB678790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8387" y="4177012"/>
            <a:ext cx="3299376" cy="26809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6BF1928-DA2C-75D6-744E-877F5A7590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3051" y="4729226"/>
            <a:ext cx="4951290" cy="179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03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54056B-BF4B-D751-BD91-D8B172090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5245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Мониторинг динамики готовности учащихся к экзамену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F2E97B7-BD56-4ECD-F9FC-07DAE9C75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655" y="1845734"/>
            <a:ext cx="11092721" cy="4435146"/>
          </a:xfrm>
        </p:spPr>
        <p:txBody>
          <a:bodyPr>
            <a:normAutofit/>
          </a:bodyPr>
          <a:lstStyle/>
          <a:p>
            <a:r>
              <a:rPr lang="ru-RU" sz="2400" dirty="0"/>
              <a:t>Подготовленность к чему-либо понимается как комплекс приобретенных знаний, навыков, умений, качеств, позволяющих успешно выполнять определенную деятельность. </a:t>
            </a:r>
          </a:p>
          <a:p>
            <a:r>
              <a:rPr lang="ru-RU" sz="2400" b="1" dirty="0"/>
              <a:t>Информационная готовность </a:t>
            </a:r>
            <a:r>
              <a:rPr lang="ru-RU" sz="2400" dirty="0"/>
              <a:t>(информирование учащихся  о правилах поведения на экзамене,  о правилах заполнения бланков);</a:t>
            </a:r>
          </a:p>
          <a:p>
            <a:r>
              <a:rPr lang="ru-RU" sz="2400" b="1" dirty="0"/>
              <a:t>Предметная готовность </a:t>
            </a:r>
            <a:r>
              <a:rPr lang="ru-RU" sz="2400" dirty="0"/>
              <a:t>или содержательная (проведение входного тестирования и ряда пробных экзаменов (мониторингов) по географии в 9 классе);</a:t>
            </a:r>
          </a:p>
          <a:p>
            <a:r>
              <a:rPr lang="ru-RU" sz="2400" b="1" dirty="0"/>
              <a:t>Психологическая готовность </a:t>
            </a:r>
            <a:r>
              <a:rPr lang="ru-RU" sz="2400" dirty="0"/>
              <a:t>(состояние готовности – </a:t>
            </a:r>
            <a:br>
              <a:rPr lang="ru-RU" sz="2400" dirty="0"/>
            </a:br>
            <a:r>
              <a:rPr lang="ru-RU" sz="2400" dirty="0"/>
              <a:t>психологический настрой).</a:t>
            </a:r>
          </a:p>
        </p:txBody>
      </p:sp>
    </p:spTree>
    <p:extLst>
      <p:ext uri="{BB962C8B-B14F-4D97-AF65-F5344CB8AC3E}">
        <p14:creationId xmlns:p14="http://schemas.microsoft.com/office/powerpoint/2010/main" val="4060857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E13607-C578-4B0C-3AFE-6A13EA333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32531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Стратегия работы на экзамене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753E10E-5C2C-6533-7726-2488610CD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4118" y="2029827"/>
            <a:ext cx="10718922" cy="3188540"/>
          </a:xfr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748A61D1-B28D-C31D-40A4-426C2318FB52}"/>
              </a:ext>
            </a:extLst>
          </p:cNvPr>
          <p:cNvSpPr/>
          <p:nvPr/>
        </p:nvSpPr>
        <p:spPr>
          <a:xfrm>
            <a:off x="1829269" y="5218367"/>
            <a:ext cx="9008620" cy="103253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r>
              <a:rPr lang="ru-RU" dirty="0"/>
              <a:t>Эта стратегия должна помочь правильно распределить время, уменьшить число возможных ошибок из-за спешки и невнимательности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992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5B8052-139C-DCD9-DEB0-1A64EECC8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67443"/>
          </a:xfrm>
        </p:spPr>
        <p:txBody>
          <a:bodyPr/>
          <a:lstStyle/>
          <a:p>
            <a:pPr algn="ctr"/>
            <a:r>
              <a:rPr lang="ru-RU" dirty="0"/>
              <a:t>От чего зависит успех?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EC5B3C0-3609-0F07-4AF1-C688A8442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36" y="1845733"/>
            <a:ext cx="11182662" cy="4450135"/>
          </a:xfrm>
        </p:spPr>
        <p:txBody>
          <a:bodyPr>
            <a:normAutofit fontScale="92500" lnSpcReduction="20000"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Для успешного выполнения заданий ОГЭ нужна постоянная тренировка в решении этих заданий. 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Чем больше учащиеся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прорешают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экзаменационных заданий, тестов из учебных пособий, заданий, придуманных самим учителем, тем больше будет у них опыта, и тем меньше возможных неприятных неожиданностей их будет ожидать во время экзамена. 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Да и практика показывает, что задания, которые успешно решались в начале учебного года, требуют неоднократного повторения, особенно перед экзаменом, так как преобладает краткосрочная память.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1067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5778CD-CAB0-8A33-B09A-9E01440B0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97423"/>
          </a:xfrm>
        </p:spPr>
        <p:txBody>
          <a:bodyPr/>
          <a:lstStyle/>
          <a:p>
            <a:pPr algn="ctr"/>
            <a:r>
              <a:rPr lang="ru-RU" dirty="0"/>
              <a:t>Что мешает подготовке?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3EAE325-B5B3-0A3D-71B5-F6203FACA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54" y="1845734"/>
            <a:ext cx="10780926" cy="4420156"/>
          </a:xfrm>
        </p:spPr>
        <p:txBody>
          <a:bodyPr>
            <a:normAutofit lnSpcReduction="10000"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1. Неуверенность; 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2. Отсутствие желания учиться;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3. Заниженная самооценка;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4. Негативное отношение к экзамену;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5. Низкий уровень вычислительных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навыков;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6. Слабая сформированность понятий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 определений;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7. Наличие «пробелов».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35160C1-336D-952A-E64A-D65FDAECE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750" y="1845734"/>
            <a:ext cx="4940309" cy="329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77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74BC65F-640E-3781-D3D4-3BC1CFA6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180" y="2642725"/>
            <a:ext cx="3703820" cy="37038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B873CE-9D06-5611-6766-5F1C45173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67443"/>
          </a:xfrm>
        </p:spPr>
        <p:txBody>
          <a:bodyPr/>
          <a:lstStyle/>
          <a:p>
            <a:pPr algn="ctr"/>
            <a:r>
              <a:rPr lang="ru-RU" dirty="0"/>
              <a:t>Что поможет подготовке?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D1185D2-75D7-95AE-5690-014984113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54" y="1845733"/>
            <a:ext cx="10780926" cy="4255263"/>
          </a:xfrm>
        </p:spPr>
        <p:txBody>
          <a:bodyPr>
            <a:normAutofit fontScale="25000" lnSpcReduction="20000"/>
          </a:bodyPr>
          <a:lstStyle/>
          <a:p>
            <a: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  <a:t>Неоднократная репетиция ситуации экзамена, формирование адекватной оценки, позитивный настрой на экзамен;</a:t>
            </a:r>
          </a:p>
          <a:p>
            <a: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  <a:t>Углубленная подготовка учащихся по географии: дифференцированный подход на уроках; индивидуальные консультации.</a:t>
            </a:r>
          </a:p>
          <a:p>
            <a: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  <a:t>Непосредственная подготовка к ГИА сильных и слабых</a:t>
            </a:r>
            <a:b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  <a:t> учеников.</a:t>
            </a:r>
          </a:p>
          <a:p>
            <a: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  <a:t>Тренировка в условиях, максимально приближенных к </a:t>
            </a:r>
            <a:b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  <a:t>условиям реального экзамена, выработка определенного </a:t>
            </a:r>
            <a:b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  <a:t>плана, стратегии работы на экзамене, психологическая</a:t>
            </a:r>
            <a:b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  <a:t> подготовка.</a:t>
            </a:r>
          </a:p>
          <a:p>
            <a: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в течение года диагностических работ,  </a:t>
            </a:r>
            <a:b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9600" dirty="0">
                <a:latin typeface="Arial" panose="020B0604020202020204" pitchFamily="34" charset="0"/>
                <a:cs typeface="Arial" panose="020B0604020202020204" pitchFamily="34" charset="0"/>
              </a:rPr>
              <a:t>анализ результатов и работа по коррекции.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1115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B602C54-876C-AEE2-70CF-9D0015939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4458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4384EF8F-B786-8B6B-2239-BBF2C1B96B4C}"/>
              </a:ext>
            </a:extLst>
          </p:cNvPr>
          <p:cNvSpPr txBox="1">
            <a:spLocks/>
          </p:cNvSpPr>
          <p:nvPr/>
        </p:nvSpPr>
        <p:spPr>
          <a:xfrm>
            <a:off x="947057" y="3526972"/>
            <a:ext cx="10774680" cy="16219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Единые требования к оформлению работ.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C187B60-3FB5-D91E-F894-E120336DFE07}"/>
              </a:ext>
            </a:extLst>
          </p:cNvPr>
          <p:cNvSpPr txBox="1"/>
          <p:nvPr/>
        </p:nvSpPr>
        <p:spPr>
          <a:xfrm>
            <a:off x="5910943" y="5289238"/>
            <a:ext cx="6183086" cy="140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ru-RU" sz="1400" b="0" i="0" u="none" strike="noStrike" kern="1200" cap="all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учитель географии и биологии 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ru-RU" sz="1400" b="0" i="0" u="none" strike="noStrike" kern="1200" cap="all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первой квалификационной категории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ru-RU" sz="1400" b="0" i="0" u="none" strike="noStrike" kern="1200" cap="all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ГБОУ </a:t>
            </a:r>
            <a:r>
              <a:rPr kumimoji="0" lang="ru-RU" sz="1400" b="0" i="0" u="none" strike="noStrike" kern="1200" cap="all" spc="20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сош</a:t>
            </a:r>
            <a:r>
              <a:rPr kumimoji="0" lang="ru-RU" sz="1400" b="0" i="0" u="none" strike="noStrike" kern="1200" cap="all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0" i="0" u="none" strike="noStrike" kern="1200" cap="all" spc="20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п.Кинелький</a:t>
            </a:r>
            <a:r>
              <a:rPr kumimoji="0" lang="ru-RU" sz="1400" b="0" i="0" u="none" strike="noStrike" kern="1200" cap="all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ru-RU" sz="1400" b="0" i="0" u="none" strike="noStrike" kern="1200" cap="all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Иванова Ю.Е.</a:t>
            </a:r>
          </a:p>
        </p:txBody>
      </p:sp>
    </p:spTree>
    <p:extLst>
      <p:ext uri="{BB962C8B-B14F-4D97-AF65-F5344CB8AC3E}">
        <p14:creationId xmlns:p14="http://schemas.microsoft.com/office/powerpoint/2010/main" val="2804683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BEB251-BA89-BA9C-F16C-4E4DF48BC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C8FBC4-F0B5-5576-2D2D-D71E1D00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7750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Общие вопросы: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65B4243-731B-3202-2D92-67DE2260C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34" y="1845734"/>
            <a:ext cx="11512446" cy="128935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1. ОГЭ – 2025 по географии, не отличается от ОГЭ прошлого года  (содержание и структура работы, число заданий (30 заданий), контролируемые виды деятельности, время выполнения (150 минут, 2.5 часа).</a:t>
            </a:r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368AF01-5EED-FC61-C61A-E65174E0F68A}"/>
              </a:ext>
            </a:extLst>
          </p:cNvPr>
          <p:cNvSpPr txBox="1"/>
          <p:nvPr/>
        </p:nvSpPr>
        <p:spPr>
          <a:xfrm>
            <a:off x="5457336" y="3135086"/>
            <a:ext cx="60853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9 класс = 4 предмета для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сдачи экзамены.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54CB1F7-80E1-F261-4838-DF5E2FC91585}"/>
              </a:ext>
            </a:extLst>
          </p:cNvPr>
          <p:cNvSpPr txBox="1"/>
          <p:nvPr/>
        </p:nvSpPr>
        <p:spPr>
          <a:xfrm>
            <a:off x="3854693" y="4424438"/>
            <a:ext cx="6606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2 предмета обязательных (русский язык и математика). 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+ </a:t>
            </a:r>
          </a:p>
          <a:p>
            <a:pPr algn="ctr"/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2 предмета по выбору.</a:t>
            </a:r>
          </a:p>
        </p:txBody>
      </p:sp>
    </p:spTree>
    <p:extLst>
      <p:ext uri="{BB962C8B-B14F-4D97-AF65-F5344CB8AC3E}">
        <p14:creationId xmlns:p14="http://schemas.microsoft.com/office/powerpoint/2010/main" val="124450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734700-6C7C-068F-FE7C-11FCB6D49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803AB023-D46E-9C3C-32CC-58C05F67A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242888"/>
            <a:ext cx="11991975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610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5B9D4F3-8071-2CED-6635-7B684E0C9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8C011F-2A01-36C9-05DF-00DACEB73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A21C070B-6A4D-BFED-7762-D62EF006A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08856"/>
            <a:ext cx="11693525" cy="674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884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CC0EB3-53F7-7068-E861-56E3D0B0A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811CA82-227F-9007-C037-EC989CA856D8}"/>
              </a:ext>
            </a:extLst>
          </p:cNvPr>
          <p:cNvSpPr/>
          <p:nvPr/>
        </p:nvSpPr>
        <p:spPr>
          <a:xfrm>
            <a:off x="572277" y="289439"/>
            <a:ext cx="9856237" cy="1349822"/>
          </a:xfrm>
          <a:prstGeom prst="rect">
            <a:avLst/>
          </a:prstGeom>
          <a:solidFill>
            <a:schemeClr val="accent2">
              <a:alpha val="49804"/>
            </a:schemeClr>
          </a:solidFill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1. Ответы к заданиям 1, 4, 5, 6, 11, 16-18 записываются одной цифрой, которая соответствует правильному ответу.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392820A-1B35-C6DD-72E0-3579568FB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217" y="2307752"/>
            <a:ext cx="8161175" cy="27276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0165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C8A5B1-94CD-9E5A-4AE4-F36930B9B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4BC1435-F29C-8F9C-3184-3EE4CCA594B7}"/>
              </a:ext>
            </a:extLst>
          </p:cNvPr>
          <p:cNvSpPr/>
          <p:nvPr/>
        </p:nvSpPr>
        <p:spPr>
          <a:xfrm>
            <a:off x="524069" y="267294"/>
            <a:ext cx="10839061" cy="1349822"/>
          </a:xfrm>
          <a:prstGeom prst="rect">
            <a:avLst/>
          </a:prstGeom>
          <a:solidFill>
            <a:schemeClr val="accent2">
              <a:alpha val="49804"/>
            </a:schemeClr>
          </a:solidFill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2. Ответы к заданиям 2, 3, 7-10, 13-15, 19-27, 30 записываются в виде числа, слова (словосочетания) или последовательности цифр.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B75B5F2-6DA9-2C25-F245-2ABF311F1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81" y="2295120"/>
            <a:ext cx="6459602" cy="37079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687CB8-53AE-2259-561C-258FF083196C}"/>
              </a:ext>
            </a:extLst>
          </p:cNvPr>
          <p:cNvSpPr txBox="1"/>
          <p:nvPr/>
        </p:nvSpPr>
        <p:spPr>
          <a:xfrm>
            <a:off x="7993029" y="2295120"/>
            <a:ext cx="39234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!ВАЖНО!</a:t>
            </a:r>
          </a:p>
          <a:p>
            <a:pPr algn="ctr"/>
            <a:endParaRPr lang="ru-RU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При переносе ответа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в виде последовательности цифр (задания 3, 8, 14, 15, 19-21, 24-26)</a:t>
            </a:r>
          </a:p>
          <a:p>
            <a:pPr algn="ctr"/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следует указывать только эту последовательность, без запятых и иных символов.</a:t>
            </a:r>
          </a:p>
        </p:txBody>
      </p:sp>
    </p:spTree>
    <p:extLst>
      <p:ext uri="{BB962C8B-B14F-4D97-AF65-F5344CB8AC3E}">
        <p14:creationId xmlns:p14="http://schemas.microsoft.com/office/powerpoint/2010/main" val="1870669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6394F0-7F86-BA86-148B-1C2EE7C67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2F59CFE-255F-3CFA-B34C-1EBFB02C438F}"/>
              </a:ext>
            </a:extLst>
          </p:cNvPr>
          <p:cNvSpPr/>
          <p:nvPr/>
        </p:nvSpPr>
        <p:spPr>
          <a:xfrm>
            <a:off x="524069" y="267294"/>
            <a:ext cx="10839061" cy="1349822"/>
          </a:xfrm>
          <a:prstGeom prst="rect">
            <a:avLst/>
          </a:prstGeom>
          <a:solidFill>
            <a:schemeClr val="accent2">
              <a:alpha val="49804"/>
            </a:schemeClr>
          </a:solidFill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3. В задании 23 ответом может быть десятичная дробь. Её следует записать по приведённому образцу: Ответ: -2,5 тыс. человек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EC0780-8F21-78AE-66E5-F05E97E7AD99}"/>
              </a:ext>
            </a:extLst>
          </p:cNvPr>
          <p:cNvSpPr txBox="1"/>
          <p:nvPr/>
        </p:nvSpPr>
        <p:spPr>
          <a:xfrm>
            <a:off x="524069" y="306273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FF0000"/>
                </a:solidFill>
                <a:latin typeface="Arial Black" panose="020B0A04020102020204" pitchFamily="34" charset="0"/>
              </a:rPr>
              <a:t>ПИШЕМ В БЛАНК: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01785E3C-E332-15CB-C478-0D950483AC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967970"/>
              </p:ext>
            </p:extLst>
          </p:nvPr>
        </p:nvGraphicFramePr>
        <p:xfrm>
          <a:off x="2991077" y="3795262"/>
          <a:ext cx="8128000" cy="64008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238607105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3957655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46513568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98857015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31343594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94537295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146839239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26020444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164016745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517657033"/>
                    </a:ext>
                  </a:extLst>
                </a:gridCol>
              </a:tblGrid>
              <a:tr h="556035">
                <a:tc>
                  <a:txBody>
                    <a:bodyPr/>
                    <a:lstStyle/>
                    <a:p>
                      <a:r>
                        <a:rPr lang="ru-RU" sz="36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6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6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6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6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6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3600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1740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5782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3D1C4EA-6420-3BBA-0532-328769F30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87CBBCA-7939-3A3B-CCE6-49F383B1EE3C}"/>
              </a:ext>
            </a:extLst>
          </p:cNvPr>
          <p:cNvSpPr/>
          <p:nvPr/>
        </p:nvSpPr>
        <p:spPr>
          <a:xfrm>
            <a:off x="305550" y="464505"/>
            <a:ext cx="6943530" cy="1180506"/>
          </a:xfrm>
          <a:prstGeom prst="rect">
            <a:avLst/>
          </a:prstGeom>
          <a:solidFill>
            <a:schemeClr val="accent2">
              <a:alpha val="49804"/>
            </a:schemeClr>
          </a:solidFill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ПРИМЕР БЛАНКА ОТВЕТОВ №1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1166FCD2-EB19-4E27-275E-15B9108875F8}"/>
              </a:ext>
            </a:extLst>
          </p:cNvPr>
          <p:cNvSpPr/>
          <p:nvPr/>
        </p:nvSpPr>
        <p:spPr>
          <a:xfrm>
            <a:off x="164841" y="2838747"/>
            <a:ext cx="6943530" cy="1180506"/>
          </a:xfrm>
          <a:prstGeom prst="rect">
            <a:avLst/>
          </a:prstGeom>
          <a:solidFill>
            <a:schemeClr val="accent2">
              <a:alpha val="49804"/>
            </a:schemeClr>
          </a:solidFill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Для заданий с кратким ответом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7A592B-FF18-D9D6-45BD-2C098EC00D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793"/>
          <a:stretch/>
        </p:blipFill>
        <p:spPr>
          <a:xfrm>
            <a:off x="3196901" y="1909963"/>
            <a:ext cx="879409" cy="7581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EE29C339-11D6-D754-EF93-6CE107C9E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3999" r="2189" b="14532"/>
          <a:stretch/>
        </p:blipFill>
        <p:spPr bwMode="auto">
          <a:xfrm>
            <a:off x="7389788" y="183267"/>
            <a:ext cx="4637371" cy="649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288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7C25104-C673-F5EC-78FC-CC0A1925B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9865707-4ED6-F1EB-1DC5-C8EE8AEEFD91}"/>
              </a:ext>
            </a:extLst>
          </p:cNvPr>
          <p:cNvSpPr/>
          <p:nvPr/>
        </p:nvSpPr>
        <p:spPr>
          <a:xfrm>
            <a:off x="152775" y="410077"/>
            <a:ext cx="11886450" cy="1180506"/>
          </a:xfrm>
          <a:prstGeom prst="rect">
            <a:avLst/>
          </a:prstGeom>
          <a:solidFill>
            <a:schemeClr val="accent2">
              <a:alpha val="49804"/>
            </a:schemeClr>
          </a:solidFill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4. В заданиях 12, 28, 29 необходимо дать развёрнутый ответ.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436A2C8-1519-66FA-9151-D908C3182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63" y="2464696"/>
            <a:ext cx="9393695" cy="1228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E6016E-EAB9-83C5-3D91-0A6E79F8C732}"/>
              </a:ext>
            </a:extLst>
          </p:cNvPr>
          <p:cNvSpPr txBox="1"/>
          <p:nvPr/>
        </p:nvSpPr>
        <p:spPr>
          <a:xfrm>
            <a:off x="4705350" y="4197421"/>
            <a:ext cx="61449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!ВАЖНО!</a:t>
            </a:r>
          </a:p>
          <a:p>
            <a:pPr algn="ctr"/>
            <a:endParaRPr lang="ru-RU" sz="18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800" dirty="0">
                <a:solidFill>
                  <a:srgbClr val="FF0000"/>
                </a:solidFill>
                <a:latin typeface="Arial Black" panose="020B0A04020102020204" pitchFamily="34" charset="0"/>
              </a:rPr>
              <a:t>Ответы на эти задания записываются в бланке ответов № 2. Записывается сначала номер задания, а затем ответ на него.</a:t>
            </a:r>
          </a:p>
        </p:txBody>
      </p:sp>
    </p:spTree>
    <p:extLst>
      <p:ext uri="{BB962C8B-B14F-4D97-AF65-F5344CB8AC3E}">
        <p14:creationId xmlns:p14="http://schemas.microsoft.com/office/powerpoint/2010/main" val="1424878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8E8929-CC2D-C1CA-C1B5-FE39D0BCF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19512CA-D1DB-4D17-78BB-2E20B2261F8D}"/>
              </a:ext>
            </a:extLst>
          </p:cNvPr>
          <p:cNvSpPr/>
          <p:nvPr/>
        </p:nvSpPr>
        <p:spPr>
          <a:xfrm>
            <a:off x="305550" y="464505"/>
            <a:ext cx="6943530" cy="1180506"/>
          </a:xfrm>
          <a:prstGeom prst="rect">
            <a:avLst/>
          </a:prstGeom>
          <a:solidFill>
            <a:schemeClr val="accent2">
              <a:alpha val="49804"/>
            </a:schemeClr>
          </a:solidFill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ПРИМЕР БЛАНКА ОТВЕТОВ №2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C987843-0082-EBC9-30F1-85176D825564}"/>
              </a:ext>
            </a:extLst>
          </p:cNvPr>
          <p:cNvSpPr/>
          <p:nvPr/>
        </p:nvSpPr>
        <p:spPr>
          <a:xfrm>
            <a:off x="164841" y="2723573"/>
            <a:ext cx="6943530" cy="1180506"/>
          </a:xfrm>
          <a:prstGeom prst="rect">
            <a:avLst/>
          </a:prstGeom>
          <a:solidFill>
            <a:schemeClr val="accent2">
              <a:alpha val="49804"/>
            </a:schemeClr>
          </a:solidFill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Для заданий с развёрнутым ответом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E41C9FA-388E-8390-44CD-DBEC0408A7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793"/>
          <a:stretch/>
        </p:blipFill>
        <p:spPr>
          <a:xfrm>
            <a:off x="3196901" y="1909963"/>
            <a:ext cx="879409" cy="7581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43076624-198B-DCA1-FB6E-C65B52341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959" y="102256"/>
            <a:ext cx="4648200" cy="665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294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F6AD47-56EB-3E3F-6CA6-7C78A1BD2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1220FA6-930F-BE11-D292-38085F673B3D}"/>
              </a:ext>
            </a:extLst>
          </p:cNvPr>
          <p:cNvSpPr/>
          <p:nvPr/>
        </p:nvSpPr>
        <p:spPr>
          <a:xfrm>
            <a:off x="305549" y="464505"/>
            <a:ext cx="10765221" cy="1180506"/>
          </a:xfrm>
          <a:prstGeom prst="rect">
            <a:avLst/>
          </a:prstGeom>
          <a:solidFill>
            <a:schemeClr val="accent2">
              <a:alpha val="49804"/>
            </a:schemeClr>
          </a:solidFill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Рекомендации по оформлению задания №12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E1C0B07D-4EE8-898B-C8EB-0721B268D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1" t="-4679" r="7816" b="16217"/>
          <a:stretch/>
        </p:blipFill>
        <p:spPr bwMode="auto">
          <a:xfrm>
            <a:off x="870858" y="1636436"/>
            <a:ext cx="9895114" cy="500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8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2B065DE-0694-5DF6-A899-807C86556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891C016-66FB-00D7-7360-83763444EF0F}"/>
              </a:ext>
            </a:extLst>
          </p:cNvPr>
          <p:cNvSpPr/>
          <p:nvPr/>
        </p:nvSpPr>
        <p:spPr>
          <a:xfrm>
            <a:off x="305549" y="464505"/>
            <a:ext cx="10765221" cy="1180506"/>
          </a:xfrm>
          <a:prstGeom prst="rect">
            <a:avLst/>
          </a:prstGeom>
          <a:solidFill>
            <a:schemeClr val="accent2">
              <a:alpha val="49804"/>
            </a:schemeClr>
          </a:solidFill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Рекомендации по оформлению задания №12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851ADDB4-D9CD-A393-0AD9-3606CE839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6" r="9183" b="22890"/>
          <a:stretch/>
        </p:blipFill>
        <p:spPr bwMode="auto">
          <a:xfrm>
            <a:off x="729343" y="1911351"/>
            <a:ext cx="10341427" cy="467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065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D7328A-3737-61F5-BEE8-7B7D70E8F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7750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Общие вопросы: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10424F4-DC7A-459F-AF1A-1BA847766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163" y="1867505"/>
            <a:ext cx="11512446" cy="1474409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2. Принципиальным отличием ОГЭ от ЕГЭ является возможность использования школьных атласов. Атласы по курсу географии России (8 и 9 классы) и по географии материков и океанов (7 класс) издательства: «Просвещение».</a:t>
            </a:r>
          </a:p>
          <a:p>
            <a:endParaRPr lang="ru-RU" sz="1600" dirty="0"/>
          </a:p>
          <a:p>
            <a:endParaRPr lang="ru-RU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AF1455F-EF16-7F14-572A-8E4538AD5B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" t="1225" r="1097" b="1225"/>
          <a:stretch/>
        </p:blipFill>
        <p:spPr>
          <a:xfrm>
            <a:off x="1097280" y="3429000"/>
            <a:ext cx="2458616" cy="32827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DD1A20-BCEA-0BA0-4C0D-608B81C1A4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79" y="3341914"/>
            <a:ext cx="2458617" cy="33092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88C5F19-3DE7-41D2-783B-E8878F93E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68" y="3238346"/>
            <a:ext cx="2707803" cy="361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17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4E72B4C-59EF-A7EB-1E94-081F5F5D3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0077291-87AB-2804-9A7F-B4A53B05BCB1}"/>
              </a:ext>
            </a:extLst>
          </p:cNvPr>
          <p:cNvSpPr/>
          <p:nvPr/>
        </p:nvSpPr>
        <p:spPr>
          <a:xfrm>
            <a:off x="305549" y="464505"/>
            <a:ext cx="10765221" cy="1180506"/>
          </a:xfrm>
          <a:prstGeom prst="rect">
            <a:avLst/>
          </a:prstGeom>
          <a:solidFill>
            <a:schemeClr val="accent2">
              <a:alpha val="49804"/>
            </a:schemeClr>
          </a:solidFill>
          <a:ln w="28575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ВСЕ ЗАДАНИЯ, КРОМЕ 12, ОЦЕНИВАЮТСЯ 1 БАЛЛОМ. МАКСИМУМ ЗА РАБОТУ – 31 БАЛЛ.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52BB44-9922-9B3C-5299-80DA8EE9886C}"/>
              </a:ext>
            </a:extLst>
          </p:cNvPr>
          <p:cNvSpPr txBox="1"/>
          <p:nvPr/>
        </p:nvSpPr>
        <p:spPr>
          <a:xfrm>
            <a:off x="3305936" y="2445424"/>
            <a:ext cx="4764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БАЛЛЫ И ОЦЕНКИ?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5FCB85-8B9C-E332-2A7B-340415CCC647}"/>
              </a:ext>
            </a:extLst>
          </p:cNvPr>
          <p:cNvSpPr txBox="1"/>
          <p:nvPr/>
        </p:nvSpPr>
        <p:spPr>
          <a:xfrm>
            <a:off x="5115760" y="3429000"/>
            <a:ext cx="481253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0-11 БАЛЛОВ – «2»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12-18 БАЛЛОВ – «3»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19-25 БАЛЛОВ – «4»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  <a:latin typeface="Arial Black" panose="020B0A04020102020204" pitchFamily="34" charset="0"/>
              </a:rPr>
              <a:t>26-31 БАЛЛ – «5»</a:t>
            </a:r>
          </a:p>
        </p:txBody>
      </p:sp>
    </p:spTree>
    <p:extLst>
      <p:ext uri="{BB962C8B-B14F-4D97-AF65-F5344CB8AC3E}">
        <p14:creationId xmlns:p14="http://schemas.microsoft.com/office/powerpoint/2010/main" val="2138290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D9D4B1-D4D1-DA76-5680-40B7389EB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867609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DD922C-F2F1-1FEE-AA93-540461BF0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FDB2B3-32A7-4527-D19C-06E7DF43C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7750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Общие вопросы: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8CE7D1-BE3C-F7FA-47E3-1F952F0D0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777" y="1818351"/>
            <a:ext cx="11512446" cy="1610649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3. Для обеспечения быстрого выполнения арифметических вычислений (сложение, вычитание, умножение, деление, извлечение корня) разрешено использование непрограммируемого калькулятора. А для выполнения задания № 9 (определение расстояния по карте) предусмотрено применение линейки.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95CFC69-11BD-34C7-73F8-9B5ADEACE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97" y="3469821"/>
            <a:ext cx="3111760" cy="31117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94364D9-E0AC-58DC-45AD-E5C17828C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62864" y="3883246"/>
            <a:ext cx="2681478" cy="268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FB2AF12-875B-DC7B-5DFF-E6CDA961F4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164" b="15192"/>
          <a:stretch/>
        </p:blipFill>
        <p:spPr>
          <a:xfrm>
            <a:off x="7069350" y="3718888"/>
            <a:ext cx="4086330" cy="2845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6452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19712F-5A41-225C-F726-9675294D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Цели и задачи учителя: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64664A8-C6BC-33B0-586F-4DB0C038C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34" y="1845734"/>
            <a:ext cx="11602387" cy="4525086"/>
          </a:xfrm>
        </p:spPr>
        <p:txBody>
          <a:bodyPr>
            <a:normAutofit fontScale="85000" lnSpcReduction="20000"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создание системы работы учителя для повышения качества подготовки учащихся по географии к сдаче ОГЭ.</a:t>
            </a:r>
          </a:p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 изучение индивидуальных особенностей каждого учащегося;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 развитие его логического мышления, внимания;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 совершенствование у учащихся навыков самостоятельной работы.;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 ликвидация пробелов по основным темам курса;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 формирование навыка оформления экзаменационных работ;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 выработка у школьников умения концентрироваться и продуктивно работать в условиях экзамена.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200" b="1" dirty="0">
                <a:solidFill>
                  <a:srgbClr val="FF0000"/>
                </a:solidFill>
              </a:rPr>
              <a:t>!</a:t>
            </a:r>
            <a:r>
              <a:rPr lang="ru-RU" sz="3300" dirty="0">
                <a:solidFill>
                  <a:srgbClr val="FF0000"/>
                </a:solidFill>
              </a:rPr>
              <a:t> Подготовка к ОГЭ – дело ни одного дня и даже ни одного 9 класса. </a:t>
            </a:r>
            <a:br>
              <a:rPr lang="ru-RU" sz="3300" dirty="0">
                <a:solidFill>
                  <a:srgbClr val="FF0000"/>
                </a:solidFill>
              </a:rPr>
            </a:br>
            <a:r>
              <a:rPr lang="ru-RU" sz="3300" dirty="0">
                <a:solidFill>
                  <a:srgbClr val="FF0000"/>
                </a:solidFill>
              </a:rPr>
              <a:t>Работу по подготовке учащихся необходимо вести на протяжении всех лет обучения географии. </a:t>
            </a:r>
          </a:p>
        </p:txBody>
      </p:sp>
    </p:spTree>
    <p:extLst>
      <p:ext uri="{BB962C8B-B14F-4D97-AF65-F5344CB8AC3E}">
        <p14:creationId xmlns:p14="http://schemas.microsoft.com/office/powerpoint/2010/main" val="389500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F9D2FD-02CD-28B1-4ADA-ABA753905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Этапы подготовки к ОГЭ: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D086128-DE36-CB5E-1AF1-9298070EC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771" y="1845734"/>
            <a:ext cx="10058399" cy="4390174"/>
          </a:xfrm>
        </p:spPr>
        <p:txBody>
          <a:bodyPr>
            <a:normAutofit lnSpcReduction="10000"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Знакомство с кодификатором 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Знакомство со спецификацией 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Знакомство с контрольно-измерительными материалами 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Знакомство с инструкцией выполнения заданий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Знакомство с инструкцией по заполнению бланков ответов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Знакомство с оцениванием заданий разного типа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641893B-23A8-8AF4-7C15-0C14560B4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029" y="1737360"/>
            <a:ext cx="627942" cy="5425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4E8EFC9-753D-AEA1-D25F-198588B20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029" y="2433669"/>
            <a:ext cx="627942" cy="54259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01FF325-919D-B694-C140-05481A51C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029" y="3007599"/>
            <a:ext cx="627942" cy="54259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CF44C736-FF1A-4333-05AE-10CA8AFAB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029" y="3994029"/>
            <a:ext cx="627942" cy="54259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F105E537-5B49-F868-E8EF-EDAFE37F8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029" y="4638975"/>
            <a:ext cx="627942" cy="54259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17AF02BE-F692-D7B5-886C-FAEF0FAC3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029" y="5555216"/>
            <a:ext cx="627942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92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8B9CCC-D824-110C-764E-E6662E03E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Учебные пособия для </a:t>
            </a:r>
            <a:br>
              <a:rPr lang="ru-RU" dirty="0"/>
            </a:br>
            <a:r>
              <a:rPr lang="ru-RU" dirty="0"/>
              <a:t>подготовки и тренировки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xmlns="" id="{B43581CF-B5A2-0820-CE43-2B0357925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3" y="2009504"/>
            <a:ext cx="2379399" cy="435864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Печатные пособия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от разработчиков </a:t>
            </a:r>
            <a:br>
              <a:rPr lang="ru-RU" dirty="0"/>
            </a:br>
            <a:r>
              <a:rPr lang="ru-RU" dirty="0"/>
              <a:t>ОГЭ, содержащие </a:t>
            </a:r>
            <a:br>
              <a:rPr lang="ru-RU" dirty="0"/>
            </a:br>
            <a:r>
              <a:rPr lang="ru-RU" dirty="0"/>
              <a:t>типовые задания</a:t>
            </a:r>
            <a:br>
              <a:rPr lang="ru-RU" dirty="0"/>
            </a:br>
            <a:r>
              <a:rPr lang="ru-RU" dirty="0"/>
              <a:t> и варианты.</a:t>
            </a:r>
          </a:p>
          <a:p>
            <a:pPr marL="0" indent="0">
              <a:buNone/>
            </a:pPr>
            <a:endParaRPr lang="ru-RU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r>
              <a:rPr lang="ru-RU" b="1" dirty="0"/>
              <a:t>Электронные ресурсы: </a:t>
            </a:r>
            <a:br>
              <a:rPr lang="ru-RU" b="1" dirty="0"/>
            </a:br>
            <a:r>
              <a:rPr lang="ru-RU" dirty="0"/>
              <a:t>1. Открытый банк заданий ОГЭ от ФИПИ     </a:t>
            </a:r>
          </a:p>
          <a:p>
            <a:r>
              <a:rPr lang="ru-RU" dirty="0"/>
              <a:t>2. Сдам ГИА: Решу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5B945FB9-7457-A2E3-E239-37D6E6C67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273" y="1918265"/>
            <a:ext cx="2108385" cy="30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49B68FC8-41F0-841D-5366-D2156FE12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850" y="1918265"/>
            <a:ext cx="2276207" cy="297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5FD5C0FB-5840-C82C-C2C2-AA4A42824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617" y="1840496"/>
            <a:ext cx="2318440" cy="307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DE6986BA-480E-7729-8139-FEA4602BB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342" y="1892342"/>
            <a:ext cx="2354560" cy="30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274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7D5D576-E1EC-0770-A083-410EC13D9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83" y="0"/>
            <a:ext cx="3716264" cy="211528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CD76E0-3D0F-0569-55E6-06494F11E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8526405" cy="1287364"/>
          </a:xfrm>
        </p:spPr>
        <p:txBody>
          <a:bodyPr/>
          <a:lstStyle/>
          <a:p>
            <a:pPr algn="r"/>
            <a:r>
              <a:rPr lang="ru-RU" dirty="0"/>
              <a:t>С чего начать?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5E724F7-A6D7-BA5D-A1DB-7F97C8C4B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751" y="1845734"/>
            <a:ext cx="11432498" cy="4570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                                                                                    Экзамен по географии не является обязательным. Как                      правило, его выбор обусловлен решением родителей, положительными результатами обучения по географии ,  сложившимися отношениями с учителем, выбором «за компанию». </a:t>
            </a:r>
          </a:p>
          <a:p>
            <a:r>
              <a:rPr lang="ru-RU" dirty="0"/>
              <a:t>В результате для сдачи экзамена формируется группа учащихся с различной мотивацией, неодинаковым уровнем готовности по предмету, поэтому от учителя требуется умение организовать работу по подготовке к ОГЭ таким образом, чтобы обеспечить успешную сдачу экзамена для всех учеников (один из вариантов – разделить учащихся на группы, с которыми будет проводиться консультация в разное время).</a:t>
            </a:r>
          </a:p>
          <a:p>
            <a:r>
              <a:rPr lang="ru-RU" dirty="0"/>
              <a:t>   В начале учебного года хорошо бы выявить уровень  знаний и умений, имеющийся у учащихся, с целью определения пробелов в изученном материале. Для этого предлагается  самостоятельно решить пробный вариант ОГЭ прошлого года.  Эта работа дает возможность определить, каков уровень знаний ученика, понять, что умеет учащийся, какие пробелы в знаниях есть, на какие темы и  задания обратить внимание. Возможно после этого, некоторые учащиеся решат сдавать ОГЭ не по географии, а по другому предмету.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153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92373B-8C9C-67E3-5267-24FED612F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Консультации учителя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EBD58B5-48FE-59B3-C794-86A9CB407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418" y="1845734"/>
            <a:ext cx="10746262" cy="402336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Консультация учащихся учителем может быть организована в </a:t>
            </a:r>
            <a:br>
              <a:rPr lang="ru-RU" dirty="0"/>
            </a:br>
            <a:r>
              <a:rPr lang="ru-RU" dirty="0"/>
              <a:t>дополнительное от уроков время, в качестве внеурочной</a:t>
            </a:r>
            <a:br>
              <a:rPr lang="ru-RU" dirty="0"/>
            </a:br>
            <a:r>
              <a:rPr lang="ru-RU" dirty="0"/>
              <a:t> деятельности или кружка (желательно не реже 1 раза в неделю).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 В рамках консультаций весь учебный материал, который ученик </a:t>
            </a:r>
            <a:br>
              <a:rPr lang="ru-RU" dirty="0"/>
            </a:br>
            <a:r>
              <a:rPr lang="ru-RU" dirty="0"/>
              <a:t>обязан знать при сдаче экзамена, учитель разбивает на крупные </a:t>
            </a:r>
            <a:br>
              <a:rPr lang="ru-RU" dirty="0"/>
            </a:br>
            <a:r>
              <a:rPr lang="ru-RU" dirty="0"/>
              <a:t>темы на основе кодификатора элементов содержания, показывает</a:t>
            </a:r>
            <a:br>
              <a:rPr lang="ru-RU" dirty="0"/>
            </a:br>
            <a:r>
              <a:rPr lang="ru-RU" dirty="0"/>
              <a:t> образец выполнения заданий и образец рассуждений при </a:t>
            </a:r>
            <a:br>
              <a:rPr lang="ru-RU" dirty="0"/>
            </a:br>
            <a:r>
              <a:rPr lang="ru-RU" dirty="0"/>
              <a:t>выполнении задания.</a:t>
            </a:r>
          </a:p>
          <a:p>
            <a:r>
              <a:rPr lang="ru-RU" dirty="0"/>
              <a:t>После изучения, повторения каждой темы  решаются тематические</a:t>
            </a:r>
            <a:br>
              <a:rPr lang="ru-RU" dirty="0"/>
            </a:br>
            <a:r>
              <a:rPr lang="ru-RU" dirty="0"/>
              <a:t> тесты. Успешное выполнение многих заданий зависит от умения </a:t>
            </a:r>
            <a:br>
              <a:rPr lang="ru-RU" dirty="0"/>
            </a:br>
            <a:r>
              <a:rPr lang="ru-RU" dirty="0"/>
              <a:t>работать с топографическими планами, картосхемами, </a:t>
            </a:r>
            <a:br>
              <a:rPr lang="ru-RU" dirty="0"/>
            </a:br>
            <a:r>
              <a:rPr lang="ru-RU" dirty="0"/>
              <a:t>статистическими материалами, рисунками, таблицами, </a:t>
            </a:r>
            <a:br>
              <a:rPr lang="ru-RU" dirty="0"/>
            </a:br>
            <a:r>
              <a:rPr lang="ru-RU" dirty="0"/>
              <a:t>диаграммами.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69D715C-A4F3-722E-C491-73823588E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482" y="1862668"/>
            <a:ext cx="4033716" cy="431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42856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616</TotalTime>
  <Words>1015</Words>
  <Application>Microsoft Office PowerPoint</Application>
  <PresentationFormat>Произвольный</PresentationFormat>
  <Paragraphs>125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Ретро</vt:lpstr>
      <vt:lpstr>Методические   рекомендации  по подготовке к государственной итоговой аттестации выпускников в форме ОГЭ (9 класс). Единые требования к оформлению работ.</vt:lpstr>
      <vt:lpstr>Общие вопросы:</vt:lpstr>
      <vt:lpstr>Общие вопросы:</vt:lpstr>
      <vt:lpstr>Общие вопросы:</vt:lpstr>
      <vt:lpstr>Цели и задачи учителя:</vt:lpstr>
      <vt:lpstr>Этапы подготовки к ОГЭ:</vt:lpstr>
      <vt:lpstr>Учебные пособия для  подготовки и тренировки</vt:lpstr>
      <vt:lpstr>С чего начать?</vt:lpstr>
      <vt:lpstr>Консультации учителя</vt:lpstr>
      <vt:lpstr>ОГЭ + ИКТ            успех</vt:lpstr>
      <vt:lpstr>70% заданий ОГЭ можно выполнить посредством работы с картами атласа</vt:lpstr>
      <vt:lpstr>Работа с географической номенклатурой</vt:lpstr>
      <vt:lpstr>Наличие готовых памяток, инструкций, схем, таблиц и алгоритмов значительно сокращает использование учебного времени в повторении или изучении нового материала</vt:lpstr>
      <vt:lpstr>Мониторинг динамики готовности учащихся к экзамену </vt:lpstr>
      <vt:lpstr>Стратегия работы на экзамене</vt:lpstr>
      <vt:lpstr>От чего зависит успех?</vt:lpstr>
      <vt:lpstr>Что мешает подготовке?</vt:lpstr>
      <vt:lpstr>Что поможет подготовке?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Артемова</cp:lastModifiedBy>
  <cp:revision>10</cp:revision>
  <dcterms:created xsi:type="dcterms:W3CDTF">2023-03-08T12:18:36Z</dcterms:created>
  <dcterms:modified xsi:type="dcterms:W3CDTF">2025-05-13T05:26:31Z</dcterms:modified>
</cp:coreProperties>
</file>