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259" r:id="rId15"/>
    <p:sldId id="260" r:id="rId16"/>
    <p:sldId id="257" r:id="rId17"/>
    <p:sldId id="264" r:id="rId18"/>
    <p:sldId id="285" r:id="rId19"/>
    <p:sldId id="322" r:id="rId20"/>
    <p:sldId id="300" r:id="rId21"/>
    <p:sldId id="301" r:id="rId22"/>
    <p:sldId id="302" r:id="rId23"/>
    <p:sldId id="303" r:id="rId24"/>
    <p:sldId id="304" r:id="rId25"/>
    <p:sldId id="305" r:id="rId26"/>
    <p:sldId id="275" r:id="rId27"/>
    <p:sldId id="323" r:id="rId28"/>
    <p:sldId id="276" r:id="rId29"/>
    <p:sldId id="277" r:id="rId30"/>
    <p:sldId id="280" r:id="rId31"/>
    <p:sldId id="279" r:id="rId32"/>
    <p:sldId id="281" r:id="rId33"/>
    <p:sldId id="282" r:id="rId34"/>
    <p:sldId id="283" r:id="rId35"/>
    <p:sldId id="284" r:id="rId36"/>
    <p:sldId id="268" r:id="rId37"/>
    <p:sldId id="272" r:id="rId38"/>
    <p:sldId id="321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20" r:id="rId48"/>
    <p:sldId id="315" r:id="rId49"/>
    <p:sldId id="316" r:id="rId50"/>
    <p:sldId id="317" r:id="rId51"/>
    <p:sldId id="318" r:id="rId52"/>
    <p:sldId id="319" r:id="rId53"/>
    <p:sldId id="261" r:id="rId54"/>
    <p:sldId id="263" r:id="rId55"/>
    <p:sldId id="32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D1DE-9E35-4735-BFD0-40659353C5B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www.yaklass.ru/p" TargetMode="External"/><Relationship Id="rId7" Type="http://schemas.openxmlformats.org/officeDocument/2006/relationships/image" Target="../media/image54.png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hyperlink" Target="https://onlinetestpad.com/ru/tests/vpr/4class" TargetMode="External"/><Relationship Id="rId4" Type="http://schemas.openxmlformats.org/officeDocument/2006/relationships/hyperlink" Target="https://math4-vpr.sdamgia.ru/" TargetMode="External"/><Relationship Id="rId9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500" y="1844675"/>
            <a:ext cx="8373745" cy="15195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Единые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требования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оценивания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ОГЭ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географии</a:t>
            </a:r>
            <a:r>
              <a:rPr lang="en-US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0200" y="5732790"/>
            <a:ext cx="4929190" cy="9220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Учитель географии ГБОУ СОШ №2 </a:t>
            </a:r>
          </a:p>
          <a:p>
            <a:pPr algn="r"/>
            <a:r>
              <a:rPr lang="ru-RU" dirty="0" smtClean="0"/>
              <a:t>п.г.т.Усть-Кинельский</a:t>
            </a:r>
          </a:p>
          <a:p>
            <a:pPr algn="r"/>
            <a:r>
              <a:rPr lang="ru-RU" dirty="0"/>
              <a:t>Кашникова Полина Сергеевна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-160" dirty="0">
                <a:sym typeface="+mn-ea"/>
              </a:rPr>
              <a:t>ШКАЛА</a:t>
            </a:r>
            <a:r>
              <a:rPr b="1" spc="-125" dirty="0">
                <a:sym typeface="+mn-ea"/>
              </a:rPr>
              <a:t> </a:t>
            </a:r>
            <a:r>
              <a:rPr b="1" spc="-210" dirty="0">
                <a:sym typeface="+mn-ea"/>
              </a:rPr>
              <a:t>ПЕРЕВОДА</a:t>
            </a:r>
            <a:r>
              <a:rPr b="1" spc="-110" dirty="0">
                <a:sym typeface="+mn-ea"/>
              </a:rPr>
              <a:t> </a:t>
            </a:r>
            <a:r>
              <a:rPr b="1" spc="-140" dirty="0">
                <a:sym typeface="+mn-ea"/>
              </a:rPr>
              <a:t>БАЛЛОВ</a:t>
            </a:r>
            <a:endParaRPr lang="ru-RU" altLang="en-US" b="1"/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rcRect t="3275" r="2125" b="1832"/>
          <a:stretch>
            <a:fillRect/>
          </a:stretch>
        </p:blipFill>
        <p:spPr>
          <a:xfrm>
            <a:off x="755650" y="1700530"/>
            <a:ext cx="7632700" cy="4176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-225" dirty="0">
                <a:sym typeface="+mn-ea"/>
              </a:rPr>
              <a:t>ЗАПОЛНЕНИЕ</a:t>
            </a:r>
            <a:r>
              <a:rPr b="1" spc="-5" dirty="0">
                <a:sym typeface="+mn-ea"/>
              </a:rPr>
              <a:t> </a:t>
            </a:r>
            <a:r>
              <a:rPr b="1" spc="-165" dirty="0">
                <a:sym typeface="+mn-ea"/>
              </a:rPr>
              <a:t>БЛАНКОВ</a:t>
            </a:r>
            <a:endParaRPr lang="ru-RU" altLang="en-US" b="1"/>
          </a:p>
        </p:txBody>
      </p:sp>
      <p:sp>
        <p:nvSpPr>
          <p:cNvPr id="5" name="object 3"/>
          <p:cNvSpPr txBox="1"/>
          <p:nvPr/>
        </p:nvSpPr>
        <p:spPr>
          <a:xfrm>
            <a:off x="323850" y="1196340"/>
            <a:ext cx="8820785" cy="38728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5080" indent="-2540">
              <a:lnSpc>
                <a:spcPct val="150000"/>
              </a:lnSpc>
              <a:spcBef>
                <a:spcPts val="95"/>
              </a:spcBef>
              <a:buSzPct val="96000"/>
              <a:buFont typeface="Wingdings" panose="05000000000000000000"/>
              <a:buChar char=""/>
              <a:tabLst>
                <a:tab pos="25463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	Ответы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заданиям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1,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4,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5,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6,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11,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16–18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записываются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одной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цифры,</a:t>
            </a:r>
            <a:r>
              <a:rPr sz="20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которая</a:t>
            </a:r>
            <a:r>
              <a:rPr sz="2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соответствует</a:t>
            </a:r>
            <a:r>
              <a:rPr sz="2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номеру</a:t>
            </a:r>
            <a:r>
              <a:rPr sz="2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правильного</a:t>
            </a:r>
            <a:r>
              <a:rPr sz="2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ответа.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177800" indent="-2540">
              <a:lnSpc>
                <a:spcPct val="150000"/>
              </a:lnSpc>
              <a:buSzPct val="96000"/>
              <a:buFont typeface="Wingdings" panose="05000000000000000000"/>
              <a:buChar char=""/>
              <a:tabLst>
                <a:tab pos="25463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	Ответы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заданиям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–10,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13–15,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19–27,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30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записываются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числа,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слова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(словосочетания)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последовательности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цифр.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974725">
              <a:lnSpc>
                <a:spcPct val="150000"/>
              </a:lnSpc>
              <a:spcBef>
                <a:spcPts val="5"/>
              </a:spcBef>
            </a:pPr>
            <a:r>
              <a:rPr sz="2000" spc="-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Указывается</a:t>
            </a:r>
            <a:r>
              <a:rPr sz="2000" spc="-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только</a:t>
            </a:r>
            <a:r>
              <a:rPr sz="2000" spc="-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последовательность</a:t>
            </a:r>
            <a:r>
              <a:rPr sz="2000" spc="-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цифр,</a:t>
            </a:r>
            <a:r>
              <a:rPr sz="2000" spc="-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без</a:t>
            </a:r>
            <a:r>
              <a:rPr sz="2000" spc="-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запятых</a:t>
            </a:r>
            <a:r>
              <a:rPr sz="2000" spc="-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20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пробелов.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Единицы</a:t>
            </a:r>
            <a:r>
              <a:rPr sz="20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измерения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ответе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указывать</a:t>
            </a:r>
            <a:r>
              <a:rPr sz="20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не</a:t>
            </a:r>
            <a:r>
              <a:rPr sz="20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надо.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54635" indent="-244475">
              <a:lnSpc>
                <a:spcPct val="100000"/>
              </a:lnSpc>
              <a:spcBef>
                <a:spcPts val="1440"/>
              </a:spcBef>
              <a:buSzPct val="96000"/>
              <a:buFont typeface="Wingdings" panose="05000000000000000000"/>
              <a:buChar char=""/>
              <a:tabLst>
                <a:tab pos="25463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№9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(определить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расстояние)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270,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280,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290,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300,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310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54000" indent="-244475">
              <a:lnSpc>
                <a:spcPct val="100000"/>
              </a:lnSpc>
              <a:spcBef>
                <a:spcPts val="1440"/>
              </a:spcBef>
              <a:buSzPct val="96000"/>
              <a:buFont typeface="Wingdings" panose="05000000000000000000"/>
              <a:buChar char=""/>
              <a:tabLst>
                <a:tab pos="2540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№10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(направление)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З,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запад,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запад,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западном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5010" y="2564765"/>
            <a:ext cx="3343275" cy="1143000"/>
          </a:xfrm>
        </p:spPr>
        <p:txBody>
          <a:bodyPr>
            <a:normAutofit fontScale="90000"/>
          </a:bodyPr>
          <a:lstStyle/>
          <a:p>
            <a:r>
              <a:rPr b="1" spc="-20" dirty="0">
                <a:sym typeface="+mn-ea"/>
              </a:rPr>
              <a:t>СИСТЕМА</a:t>
            </a:r>
            <a:r>
              <a:rPr b="1" spc="-100" dirty="0">
                <a:sym typeface="+mn-ea"/>
              </a:rPr>
              <a:t> </a:t>
            </a:r>
            <a:r>
              <a:rPr b="1" spc="-185" dirty="0">
                <a:sym typeface="+mn-ea"/>
              </a:rPr>
              <a:t>ОЦЕНИВАНИЯ</a:t>
            </a:r>
            <a:r>
              <a:rPr b="1" spc="-20" dirty="0">
                <a:sym typeface="+mn-ea"/>
              </a:rPr>
              <a:t> </a:t>
            </a:r>
            <a:r>
              <a:rPr b="1" spc="-25" dirty="0">
                <a:sym typeface="+mn-ea"/>
              </a:rPr>
              <a:t>ПО</a:t>
            </a:r>
            <a:r>
              <a:rPr lang="ru-RU" b="1" spc="-25" dirty="0">
                <a:sym typeface="+mn-ea"/>
              </a:rPr>
              <a:t> </a:t>
            </a:r>
            <a:r>
              <a:rPr b="1" spc="-125" dirty="0">
                <a:sym typeface="+mn-ea"/>
              </a:rPr>
              <a:t>ДЕМОВЕРСИИ</a:t>
            </a:r>
            <a:r>
              <a:rPr b="1" spc="-50" dirty="0">
                <a:sym typeface="+mn-ea"/>
              </a:rPr>
              <a:t> </a:t>
            </a:r>
            <a:r>
              <a:rPr b="1" spc="30" dirty="0">
                <a:sym typeface="+mn-ea"/>
              </a:rPr>
              <a:t>ОГЭ</a:t>
            </a:r>
            <a:endParaRPr lang="ru-RU" altLang="en-US" b="1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t="6280"/>
          <a:stretch>
            <a:fillRect/>
          </a:stretch>
        </p:blipFill>
        <p:spPr>
          <a:xfrm>
            <a:off x="323850" y="150495"/>
            <a:ext cx="5471160" cy="6501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9430" y="227615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Особенности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ВПР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по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географии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в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2025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уч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.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году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user\Desktop\qzpP6Cosj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78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Users\user\Desktop\NiRX9UQI-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786610" cy="45720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465937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Предметы ВПР - 2025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428736"/>
            <a:ext cx="635798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Русский язык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Математика</a:t>
            </a:r>
          </a:p>
          <a:p>
            <a:pPr>
              <a:buNone/>
            </a:pP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1028569" cy="953103"/>
          </a:xfrm>
          <a:prstGeom prst="rect">
            <a:avLst/>
          </a:prstGeom>
          <a:noFill/>
        </p:spPr>
      </p:pic>
      <p:pic>
        <p:nvPicPr>
          <p:cNvPr id="7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57760"/>
            <a:ext cx="1028569" cy="9531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5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313"/>
            <a:ext cx="8929718" cy="50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8929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845310"/>
            <a:ext cx="9006205" cy="31121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84615" cy="6787515"/>
            <a:chOff x="0" y="-1523"/>
            <a:chExt cx="10424160" cy="68595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2851404" cy="6859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55F5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6776" y="2372868"/>
              <a:ext cx="8787384" cy="32263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82495" y="1629093"/>
            <a:ext cx="4833620" cy="470535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 marR="5080" indent="920115">
              <a:lnSpc>
                <a:spcPct val="100000"/>
              </a:lnSpc>
              <a:spcBef>
                <a:spcPts val="95"/>
              </a:spcBef>
            </a:pPr>
            <a:r>
              <a:rPr sz="3000" b="0" spc="-25" dirty="0">
                <a:latin typeface="Arial Black" panose="020B0A04020102020204"/>
                <a:cs typeface="Arial Black" panose="020B0A04020102020204"/>
              </a:rPr>
              <a:t>ЭТО </a:t>
            </a:r>
            <a:r>
              <a:rPr sz="3000" b="0" spc="-10" dirty="0">
                <a:latin typeface="Arial Black" panose="020B0A04020102020204"/>
                <a:cs typeface="Arial Black" panose="020B0A04020102020204"/>
              </a:rPr>
              <a:t>ВАЖНО!!!!!</a:t>
            </a:r>
            <a:endParaRPr sz="3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548640"/>
            <a:ext cx="8924925" cy="51073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295"/>
            <a:ext cx="8800465" cy="53028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692785"/>
            <a:ext cx="899668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764540"/>
            <a:ext cx="9006205" cy="51371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16205"/>
            <a:ext cx="8616950" cy="64890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340485"/>
            <a:ext cx="8578850" cy="3244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5" cy="46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310"/>
            <a:ext cx="8985885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88" y="404178"/>
            <a:ext cx="8143932" cy="59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129790" cy="6881495"/>
            <a:chOff x="0" y="-1523"/>
            <a:chExt cx="2851785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2851404" cy="6859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55F5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98145"/>
            <a:ext cx="7119620" cy="896620"/>
          </a:xfrm>
          <a:prstGeom prst="rect">
            <a:avLst/>
          </a:prstGeom>
        </p:spPr>
        <p:txBody>
          <a:bodyPr vert="horz" wrap="square" lIns="0" tIns="360558" rIns="0" bIns="0" rtlCol="0">
            <a:spAutoFit/>
          </a:bodyPr>
          <a:lstStyle/>
          <a:p>
            <a:pPr marL="1939925">
              <a:lnSpc>
                <a:spcPct val="100000"/>
              </a:lnSpc>
              <a:spcBef>
                <a:spcPts val="115"/>
              </a:spcBef>
            </a:pPr>
            <a:r>
              <a:rPr sz="3490" b="1" spc="-10" dirty="0">
                <a:cs typeface="+mj-lt"/>
              </a:rPr>
              <a:t>СТРУКТУРА</a:t>
            </a:r>
            <a:r>
              <a:rPr sz="3490" b="1" spc="-225" dirty="0">
                <a:cs typeface="+mj-lt"/>
              </a:rPr>
              <a:t> </a:t>
            </a:r>
            <a:r>
              <a:rPr sz="3490" b="1" spc="-30" dirty="0">
                <a:cs typeface="+mj-lt"/>
              </a:rPr>
              <a:t>РАБОТЫ</a:t>
            </a:r>
            <a:endParaRPr sz="3490" b="1">
              <a:cs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515" y="2139315"/>
            <a:ext cx="7931150" cy="4464050"/>
          </a:xfrm>
          <a:prstGeom prst="rect">
            <a:avLst/>
          </a:prstGeom>
        </p:spPr>
        <p:txBody>
          <a:bodyPr vert="horz" wrap="square" lIns="0" tIns="10001" rIns="0" bIns="0" rtlCol="0">
            <a:noAutofit/>
          </a:bodyPr>
          <a:lstStyle/>
          <a:p>
            <a:pPr marL="2994025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Всего</a:t>
            </a:r>
            <a:r>
              <a:rPr sz="24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30</a:t>
            </a:r>
            <a:r>
              <a:rPr sz="24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47980" marR="187960" indent="-181610" algn="just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27</a:t>
            </a:r>
            <a:r>
              <a:rPr sz="24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кратким</a:t>
            </a:r>
            <a:r>
              <a:rPr sz="24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ответом</a:t>
            </a:r>
            <a:r>
              <a:rPr sz="24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34343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spc="-40" dirty="0">
                <a:solidFill>
                  <a:srgbClr val="43434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них: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с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ответом</a:t>
            </a:r>
            <a:r>
              <a:rPr sz="24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одной</a:t>
            </a:r>
            <a:r>
              <a:rPr sz="24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цифры,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4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ответом</a:t>
            </a:r>
            <a:r>
              <a:rPr sz="24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в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984885" marR="5080" indent="-820420" algn="just">
              <a:lnSpc>
                <a:spcPct val="100000"/>
              </a:lnSpc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слова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словосочетания,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ответом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числа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последовательности</a:t>
            </a:r>
            <a:r>
              <a:rPr sz="2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цифр.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87020" marR="128270" indent="-274955" algn="just">
              <a:lnSpc>
                <a:spcPct val="100000"/>
              </a:lnSpc>
              <a:tabLst>
                <a:tab pos="1987550" algn="l"/>
              </a:tabLst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развёрнутым</a:t>
            </a:r>
            <a:r>
              <a:rPr sz="24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ответом</a:t>
            </a:r>
            <a:r>
              <a:rPr sz="2400" spc="-10" dirty="0">
                <a:solidFill>
                  <a:srgbClr val="434343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spc="-80" dirty="0">
                <a:solidFill>
                  <a:srgbClr val="43434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двух</a:t>
            </a:r>
            <a:r>
              <a:rPr sz="24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которых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(12</a:t>
            </a:r>
            <a:r>
              <a:rPr sz="24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28),</a:t>
            </a:r>
            <a:r>
              <a:rPr sz="24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требуется</a:t>
            </a:r>
            <a:r>
              <a:rPr sz="24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записать</a:t>
            </a:r>
            <a:r>
              <a:rPr sz="24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полный</a:t>
            </a:r>
            <a:r>
              <a:rPr sz="24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обоснованный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09931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поставленный</a:t>
            </a:r>
            <a:r>
              <a:rPr sz="24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вопрос.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15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71517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0"/>
            <a:ext cx="6929486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0"/>
            <a:ext cx="678661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57242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10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89297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12875"/>
            <a:ext cx="8773795" cy="378650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836295"/>
            <a:ext cx="8950960" cy="4606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7305"/>
            <a:ext cx="2138680" cy="6898005"/>
            <a:chOff x="0" y="-119126"/>
            <a:chExt cx="2851785" cy="7984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19126"/>
              <a:ext cx="2851785" cy="79080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-53"/>
              <a:ext cx="184587" cy="7865407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55F5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2935" y="1207770"/>
            <a:ext cx="8135620" cy="4897120"/>
          </a:xfrm>
          <a:prstGeom prst="rect">
            <a:avLst/>
          </a:prstGeom>
        </p:spPr>
        <p:txBody>
          <a:bodyPr vert="horz" wrap="square" lIns="0" tIns="10001" rIns="0" bIns="0" rtlCol="0">
            <a:noAutofit/>
          </a:bodyPr>
          <a:lstStyle/>
          <a:p>
            <a:pPr marL="2690495" marR="160020" indent="-2678430">
              <a:lnSpc>
                <a:spcPct val="100000"/>
              </a:lnSpc>
              <a:spcBef>
                <a:spcPts val="105"/>
              </a:spcBef>
            </a:pPr>
            <a:r>
              <a:rPr lang="ru-RU" sz="2400" b="1" spc="-21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           </a:t>
            </a:r>
            <a:r>
              <a:rPr sz="2400" b="1" spc="-21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РАСПРЕДЕЛЕНИЕ</a:t>
            </a:r>
            <a:r>
              <a:rPr sz="2400" b="1" spc="-55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25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ЗАДАНИЙ</a:t>
            </a:r>
            <a:r>
              <a:rPr sz="2400" b="1" spc="-5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ПО</a:t>
            </a:r>
            <a:r>
              <a:rPr sz="2400" b="1" spc="-15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1" spc="-9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УРОВНЮ</a:t>
            </a:r>
            <a:r>
              <a:rPr lang="ru-RU" sz="2400" b="1" spc="-9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2400" b="1" spc="-1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СЛОЖНОСТИ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2400">
              <a:latin typeface="Tahoma" panose="020B0604030504040204"/>
              <a:cs typeface="Tahoma" panose="020B0604030504040204"/>
            </a:endParaRPr>
          </a:p>
          <a:p>
            <a:pPr marL="41275" algn="ctr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БАЗОВЫЙ</a:t>
            </a:r>
            <a:r>
              <a:rPr sz="2400" b="1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15;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1910" algn="ctr">
              <a:lnSpc>
                <a:spcPct val="100000"/>
              </a:lnSpc>
              <a:spcBef>
                <a:spcPts val="5"/>
              </a:spcBef>
              <a:tabLst>
                <a:tab pos="3611245" algn="l"/>
              </a:tabLst>
            </a:pP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ПОВЫШЕННЫЙ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13;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1275" algn="ctr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ВЫСОКИЙ</a:t>
            </a:r>
            <a:r>
              <a:rPr sz="24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2.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2545" algn="ctr">
              <a:lnSpc>
                <a:spcPct val="100000"/>
              </a:lnSpc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Максимальный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первичный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31.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937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Общее</a:t>
            </a:r>
            <a:r>
              <a:rPr sz="2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время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выполнения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24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150</a:t>
            </a:r>
            <a:r>
              <a:rPr sz="24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минут.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8811260" cy="660844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235440" cy="67729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1844675"/>
            <a:ext cx="8654415" cy="222821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05"/>
            <a:ext cx="9058275" cy="640461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83820"/>
            <a:ext cx="8994140" cy="665924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" y="692785"/>
            <a:ext cx="8973820" cy="515810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" y="1125220"/>
            <a:ext cx="8813800" cy="420116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988820"/>
            <a:ext cx="8890000" cy="271208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290195"/>
            <a:ext cx="8729980" cy="58610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1196975"/>
            <a:ext cx="8887460" cy="3192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35" y="476568"/>
            <a:ext cx="8966835" cy="739140"/>
          </a:xfrm>
          <a:prstGeom prst="rect">
            <a:avLst/>
          </a:prstGeom>
        </p:spPr>
        <p:txBody>
          <a:bodyPr vert="horz" wrap="square" lIns="0" tIns="308799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5"/>
              </a:spcBef>
            </a:pPr>
            <a:r>
              <a:rPr sz="2800" b="1">
                <a:latin typeface="+mj-ea"/>
                <a:cs typeface="+mj-ea"/>
              </a:rPr>
              <a:t>ЗАДАНИЯ БАЗОВОГО УРОВНЯ СЛОЖНОСТИ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30" y="1306195"/>
            <a:ext cx="8578850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405130"/>
            <a:ext cx="8316595" cy="615378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8792210" cy="664464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772920"/>
            <a:ext cx="8724900" cy="297243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Формы подготовки к ВПР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и варианты учебных материалов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14480" y="1571612"/>
            <a:ext cx="714380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Интенсивная </a:t>
            </a:r>
            <a:r>
              <a:rPr lang="ru-RU" sz="1800" dirty="0"/>
              <a:t>подготовка: не обращаем внимание на ВПР </a:t>
            </a:r>
            <a:r>
              <a:rPr lang="ru-RU" sz="1800" dirty="0" smtClean="0"/>
              <a:t>до последнего момента</a:t>
            </a:r>
            <a:r>
              <a:rPr lang="ru-RU" sz="1800" dirty="0"/>
              <a:t>. </a:t>
            </a:r>
            <a:r>
              <a:rPr lang="ru-RU" sz="1800" dirty="0" smtClean="0"/>
              <a:t>За 1 </a:t>
            </a:r>
            <a:r>
              <a:rPr lang="ru-RU" sz="1800" dirty="0"/>
              <a:t>месяц до ВПР </a:t>
            </a:r>
            <a:r>
              <a:rPr lang="ru-RU" sz="1800" dirty="0" err="1" smtClean="0"/>
              <a:t>прорешиваем</a:t>
            </a:r>
            <a:r>
              <a:rPr lang="ru-RU" sz="1800" dirty="0" smtClean="0"/>
              <a:t> демонстрационные </a:t>
            </a:r>
            <a:r>
              <a:rPr lang="ru-RU" sz="1800" dirty="0"/>
              <a:t>варианты.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      Пошаговая </a:t>
            </a:r>
            <a:r>
              <a:rPr lang="ru-RU" sz="1800" dirty="0"/>
              <a:t>подготовка на уроке: небольшими порциями в </a:t>
            </a:r>
            <a:r>
              <a:rPr lang="ru-RU" sz="1800" dirty="0" smtClean="0"/>
              <a:t>течение учебного года вкрапляем </a:t>
            </a:r>
            <a:r>
              <a:rPr lang="ru-RU" sz="1800" dirty="0"/>
              <a:t>задания в уроки, в соответствии с программным </a:t>
            </a:r>
            <a:r>
              <a:rPr lang="ru-RU" sz="1800" dirty="0" smtClean="0"/>
              <a:t>содержанием.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Пошаговая </a:t>
            </a:r>
            <a:r>
              <a:rPr lang="ru-RU" sz="1800" dirty="0"/>
              <a:t>подготовка в ходе домашних работ: не тратим время на уроках, </a:t>
            </a:r>
            <a:r>
              <a:rPr lang="ru-RU" sz="1800" dirty="0" smtClean="0"/>
              <a:t>но </a:t>
            </a:r>
            <a:r>
              <a:rPr lang="ru-RU" sz="1800" dirty="0" err="1" smtClean="0"/>
              <a:t>дозированно</a:t>
            </a:r>
            <a:r>
              <a:rPr lang="ru-RU" sz="1800" dirty="0" smtClean="0"/>
              <a:t> </a:t>
            </a:r>
            <a:r>
              <a:rPr lang="ru-RU" sz="1800" dirty="0"/>
              <a:t>формируем задания ВПР как часть </a:t>
            </a:r>
            <a:r>
              <a:rPr lang="ru-RU" sz="1800" dirty="0" smtClean="0"/>
              <a:t>домашнего задания.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8434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1143008" cy="1079759"/>
          </a:xfrm>
          <a:prstGeom prst="rect">
            <a:avLst/>
          </a:prstGeom>
          <a:noFill/>
        </p:spPr>
      </p:pic>
      <p:pic>
        <p:nvPicPr>
          <p:cNvPr id="6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1143008" cy="1079759"/>
          </a:xfrm>
          <a:prstGeom prst="rect">
            <a:avLst/>
          </a:prstGeom>
          <a:noFill/>
        </p:spPr>
      </p:pic>
      <p:pic>
        <p:nvPicPr>
          <p:cNvPr id="7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1143008" cy="10797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4292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ВАЖНО постоянно контролировать какие трудности возникают.</a:t>
            </a:r>
          </a:p>
          <a:p>
            <a:pPr algn="just"/>
            <a:r>
              <a:rPr lang="ru-RU" b="1" dirty="0" smtClean="0"/>
              <a:t>В любом случае подготовка к ВПР – это систематизированное повторение учебного материала, которое любой учитель организует вне зависимости от того, кто и как проводит итоговое оценивание.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САЙТЫ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286676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https://fioco.ru/obraztsi_i_opisaniya_vpr_2025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https://www.yaklass.ru/p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en-US" sz="2800" dirty="0" smtClean="0">
                <a:hlinkClick r:id="rId4"/>
              </a:rPr>
              <a:t>https://math4-vpr.sdamgia.ru/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en-US" sz="2800" dirty="0" smtClean="0">
                <a:hlinkClick r:id="rId5"/>
              </a:rPr>
              <a:t>https://onlinetestpad.com/ru/tests/vpr/4class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19460" name="AutoShape 4" descr="C:\Users\user\AppData\Local\Temp\{81561E59-4962-4748-9CBA-EFA3A4146A2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C:\Users\user\AppData\Local\Temp\{81561E59-4962-4748-9CBA-EFA3A4146A2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4" name="AutoShape 8" descr="C:\Users\user\AppData\Local\Temp\{DE42BF4E-18E2-46E8-88A9-3F726C6DBF7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6" name="AutoShape 10" descr="C:\Users\user\AppData\Local\Temp\{8BA06A7D-B7A9-4443-B708-6BE517FFC7D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1042942" cy="104294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2857496"/>
            <a:ext cx="102870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C:\Users\user\Desktop\d713555a-b160-4502-a89c-8324f22c1a5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86190"/>
            <a:ext cx="1071570" cy="528802"/>
          </a:xfrm>
          <a:prstGeom prst="rect">
            <a:avLst/>
          </a:prstGeom>
          <a:noFill/>
        </p:spPr>
      </p:pic>
      <p:pic>
        <p:nvPicPr>
          <p:cNvPr id="14" name="Picture 12" descr="C:\Users\user\Desktop\collageClip-60578961a33a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643446"/>
            <a:ext cx="135732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92693"/>
            <a:ext cx="8229600" cy="1143000"/>
          </a:xfrm>
        </p:spPr>
        <p:txBody>
          <a:bodyPr/>
          <a:lstStyle/>
          <a:p>
            <a:r>
              <a:rPr lang="ru-RU" altLang="en-US"/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21665" y="374015"/>
            <a:ext cx="9735185" cy="829945"/>
          </a:xfrm>
          <a:prstGeom prst="rect">
            <a:avLst/>
          </a:prstGeom>
        </p:spPr>
        <p:txBody>
          <a:bodyPr vert="horz" wrap="square" lIns="0" tIns="276319" rIns="0" bIns="0" rtlCol="0">
            <a:spAutoFit/>
          </a:bodyPr>
          <a:lstStyle/>
          <a:p>
            <a:pPr marL="995680">
              <a:lnSpc>
                <a:spcPct val="100000"/>
              </a:lnSpc>
              <a:spcBef>
                <a:spcPts val="95"/>
              </a:spcBef>
            </a:pPr>
            <a:r>
              <a:rPr sz="3600" b="1"/>
              <a:t>Задания повышенного уровня сложности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05" y="1340485"/>
            <a:ext cx="8838565" cy="4474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55650" y="332740"/>
            <a:ext cx="7647305" cy="111633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R="85090" algn="ctr">
              <a:lnSpc>
                <a:spcPct val="100000"/>
              </a:lnSpc>
              <a:spcBef>
                <a:spcPts val="95"/>
              </a:spcBef>
            </a:pPr>
            <a:r>
              <a:rPr sz="3600" b="1" spc="-10" dirty="0">
                <a:cs typeface="+mj-lt"/>
              </a:rPr>
              <a:t>ЗАДАНИЯ</a:t>
            </a:r>
            <a:endParaRPr sz="3600" b="1">
              <a:cs typeface="+mj-lt"/>
            </a:endParaRPr>
          </a:p>
          <a:p>
            <a:pPr algn="ctr">
              <a:lnSpc>
                <a:spcPct val="100000"/>
              </a:lnSpc>
            </a:pPr>
            <a:r>
              <a:rPr sz="3600" b="1" spc="-25" dirty="0">
                <a:cs typeface="+mj-lt"/>
              </a:rPr>
              <a:t>ВЫСОКОГО</a:t>
            </a:r>
            <a:r>
              <a:rPr sz="3600" b="1" spc="-125" dirty="0">
                <a:cs typeface="+mj-lt"/>
              </a:rPr>
              <a:t> </a:t>
            </a:r>
            <a:r>
              <a:rPr sz="3600" b="1" spc="-170" dirty="0">
                <a:cs typeface="+mj-lt"/>
              </a:rPr>
              <a:t>УРОВНЯ</a:t>
            </a:r>
            <a:r>
              <a:rPr sz="3600" b="1" spc="-20" dirty="0">
                <a:cs typeface="+mj-lt"/>
              </a:rPr>
              <a:t> СЛОЖНОСТИ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700530"/>
            <a:ext cx="8578215" cy="44062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767715" y="260350"/>
            <a:ext cx="7907655" cy="1073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8665" marR="5080" algn="ctr">
              <a:lnSpc>
                <a:spcPts val="3830"/>
              </a:lnSpc>
              <a:spcBef>
                <a:spcPts val="210"/>
              </a:spcBef>
            </a:pPr>
            <a:r>
              <a:rPr sz="3200" b="1" spc="130" dirty="0">
                <a:latin typeface="+mj-lt"/>
                <a:cs typeface="+mj-lt"/>
                <a:sym typeface="+mn-ea"/>
              </a:rPr>
              <a:t>Система</a:t>
            </a:r>
            <a:r>
              <a:rPr sz="3200" b="1" spc="-75" dirty="0">
                <a:latin typeface="+mj-lt"/>
                <a:cs typeface="+mj-lt"/>
                <a:sym typeface="+mn-ea"/>
              </a:rPr>
              <a:t> </a:t>
            </a:r>
            <a:r>
              <a:rPr sz="3200" b="1" spc="-70" dirty="0">
                <a:latin typeface="+mj-lt"/>
                <a:cs typeface="+mj-lt"/>
                <a:sym typeface="+mn-ea"/>
              </a:rPr>
              <a:t>оценивания</a:t>
            </a:r>
            <a:r>
              <a:rPr sz="3200" b="1" spc="-85" dirty="0">
                <a:latin typeface="+mj-lt"/>
                <a:cs typeface="+mj-lt"/>
                <a:sym typeface="+mn-ea"/>
              </a:rPr>
              <a:t> </a:t>
            </a:r>
            <a:r>
              <a:rPr sz="3200" b="1" spc="-135" dirty="0">
                <a:latin typeface="+mj-lt"/>
                <a:cs typeface="+mj-lt"/>
                <a:sym typeface="+mn-ea"/>
              </a:rPr>
              <a:t>выполнения </a:t>
            </a:r>
            <a:r>
              <a:rPr sz="3200" b="1" spc="-100" dirty="0">
                <a:latin typeface="+mj-lt"/>
                <a:cs typeface="+mj-lt"/>
                <a:sym typeface="+mn-ea"/>
              </a:rPr>
              <a:t>отдельных </a:t>
            </a:r>
            <a:r>
              <a:rPr sz="3200" b="1" spc="-10" dirty="0">
                <a:latin typeface="+mj-lt"/>
                <a:cs typeface="+mj-lt"/>
                <a:sym typeface="+mn-ea"/>
              </a:rPr>
              <a:t>заданий</a:t>
            </a:r>
            <a:endParaRPr lang="ru-RU" altLang="en-US" sz="3200" b="1" spc="-10" dirty="0">
              <a:latin typeface="+mj-lt"/>
              <a:cs typeface="+mj-lt"/>
              <a:sym typeface="+mn-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129" y="1700403"/>
            <a:ext cx="81248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2305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latin typeface="Microsoft Sans Serif" panose="020B0604020202020204"/>
                <a:cs typeface="Microsoft Sans Serif" panose="020B0604020202020204"/>
              </a:rPr>
              <a:t>Верное</a:t>
            </a:r>
            <a:r>
              <a:rPr sz="2400" spc="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70" dirty="0">
                <a:latin typeface="Microsoft Sans Serif" panose="020B0604020202020204"/>
                <a:cs typeface="Microsoft Sans Serif" panose="020B0604020202020204"/>
              </a:rPr>
              <a:t>выполнение</a:t>
            </a:r>
            <a:r>
              <a:rPr sz="2400" spc="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114" dirty="0">
                <a:latin typeface="Microsoft Sans Serif" panose="020B0604020202020204"/>
                <a:cs typeface="Microsoft Sans Serif" panose="020B0604020202020204"/>
              </a:rPr>
              <a:t>каждого</a:t>
            </a:r>
            <a:r>
              <a:rPr sz="2400" spc="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55" dirty="0">
                <a:latin typeface="Microsoft Sans Serif" panose="020B0604020202020204"/>
                <a:cs typeface="Microsoft Sans Serif" panose="020B0604020202020204"/>
              </a:rPr>
              <a:t>задания</a:t>
            </a:r>
            <a:r>
              <a:rPr sz="2400" spc="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345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2400" spc="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110" dirty="0">
                <a:latin typeface="Microsoft Sans Serif" panose="020B0604020202020204"/>
                <a:cs typeface="Microsoft Sans Serif" panose="020B0604020202020204"/>
              </a:rPr>
              <a:t>кратким </a:t>
            </a:r>
            <a:r>
              <a:rPr sz="2400" spc="75" dirty="0">
                <a:latin typeface="Microsoft Sans Serif" panose="020B0604020202020204"/>
                <a:cs typeface="Microsoft Sans Serif" panose="020B0604020202020204"/>
              </a:rPr>
              <a:t>ответом</a:t>
            </a:r>
            <a:r>
              <a:rPr sz="24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100" dirty="0">
                <a:latin typeface="Microsoft Sans Serif" panose="020B0604020202020204"/>
                <a:cs typeface="Microsoft Sans Serif" panose="020B0604020202020204"/>
              </a:rPr>
              <a:t>оценивается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400" spc="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b="1" spc="-190" dirty="0">
                <a:latin typeface="Tahoma" panose="020B0604030504040204"/>
                <a:cs typeface="Tahoma" panose="020B0604030504040204"/>
              </a:rPr>
              <a:t>1</a:t>
            </a:r>
            <a:r>
              <a:rPr sz="2400" b="1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70" dirty="0">
                <a:latin typeface="Microsoft Sans Serif" panose="020B0604020202020204"/>
                <a:cs typeface="Microsoft Sans Serif" panose="020B0604020202020204"/>
              </a:rPr>
              <a:t>балл.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 marR="53975">
              <a:lnSpc>
                <a:spcPct val="100000"/>
              </a:lnSpc>
            </a:pPr>
            <a:r>
              <a:rPr sz="2400" spc="80" dirty="0"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2400" spc="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75" dirty="0">
                <a:latin typeface="Microsoft Sans Serif" panose="020B0604020202020204"/>
                <a:cs typeface="Microsoft Sans Serif" panose="020B0604020202020204"/>
              </a:rPr>
              <a:t>выполнение</a:t>
            </a:r>
            <a:r>
              <a:rPr sz="24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b="1" spc="-40" dirty="0">
                <a:latin typeface="Tahoma" panose="020B0604030504040204"/>
                <a:cs typeface="Tahoma" panose="020B0604030504040204"/>
              </a:rPr>
              <a:t>задания </a:t>
            </a:r>
            <a:r>
              <a:rPr sz="2400" b="1" spc="-190" dirty="0">
                <a:latin typeface="Tahoma" panose="020B0604030504040204"/>
                <a:cs typeface="Tahoma" panose="020B0604030504040204"/>
              </a:rPr>
              <a:t>12</a:t>
            </a:r>
            <a:r>
              <a:rPr sz="24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345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24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90" dirty="0">
                <a:latin typeface="Microsoft Sans Serif" panose="020B0604020202020204"/>
                <a:cs typeface="Microsoft Sans Serif" panose="020B0604020202020204"/>
              </a:rPr>
              <a:t>развёрнутым</a:t>
            </a:r>
            <a:r>
              <a:rPr sz="2400" spc="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80" dirty="0">
                <a:latin typeface="Microsoft Sans Serif" panose="020B0604020202020204"/>
                <a:cs typeface="Microsoft Sans Serif" panose="020B0604020202020204"/>
              </a:rPr>
              <a:t>ответом</a:t>
            </a:r>
            <a:r>
              <a:rPr sz="24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в </a:t>
            </a:r>
            <a:r>
              <a:rPr sz="2400" spc="130" dirty="0">
                <a:latin typeface="Microsoft Sans Serif" panose="020B0604020202020204"/>
                <a:cs typeface="Microsoft Sans Serif" panose="020B0604020202020204"/>
              </a:rPr>
              <a:t>зависимости</a:t>
            </a:r>
            <a:r>
              <a:rPr sz="2400" spc="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2400" spc="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полноты</a:t>
            </a:r>
            <a:r>
              <a:rPr sz="2400" spc="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13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400" spc="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90" dirty="0">
                <a:latin typeface="Microsoft Sans Serif" panose="020B0604020202020204"/>
                <a:cs typeface="Microsoft Sans Serif" panose="020B0604020202020204"/>
              </a:rPr>
              <a:t>правильности 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ответа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выставляется </a:t>
            </a:r>
            <a:r>
              <a:rPr sz="2400" b="1" dirty="0">
                <a:latin typeface="Tahoma" panose="020B0604030504040204"/>
                <a:cs typeface="Tahoma" panose="020B0604030504040204"/>
              </a:rPr>
              <a:t>от</a:t>
            </a:r>
            <a:r>
              <a:rPr sz="2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90" dirty="0">
                <a:latin typeface="Tahoma" panose="020B0604030504040204"/>
                <a:cs typeface="Tahoma" panose="020B0604030504040204"/>
              </a:rPr>
              <a:t>0</a:t>
            </a:r>
            <a:r>
              <a:rPr sz="2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dirty="0">
                <a:latin typeface="Tahoma" panose="020B0604030504040204"/>
                <a:cs typeface="Tahoma" panose="020B0604030504040204"/>
              </a:rPr>
              <a:t>до</a:t>
            </a:r>
            <a:r>
              <a:rPr sz="2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90" dirty="0">
                <a:latin typeface="Tahoma" panose="020B0604030504040204"/>
                <a:cs typeface="Tahoma" panose="020B0604030504040204"/>
              </a:rPr>
              <a:t>2</a:t>
            </a:r>
            <a:r>
              <a:rPr sz="2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0" dirty="0">
                <a:latin typeface="Tahoma" panose="020B0604030504040204"/>
                <a:cs typeface="Tahoma" panose="020B0604030504040204"/>
              </a:rPr>
              <a:t>баллов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2400" spc="65" dirty="0">
                <a:latin typeface="Microsoft Sans Serif" panose="020B0604020202020204"/>
                <a:cs typeface="Microsoft Sans Serif" panose="020B0604020202020204"/>
              </a:rPr>
              <a:t>Выполнение</a:t>
            </a:r>
            <a:r>
              <a:rPr sz="24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b="1" spc="-35" dirty="0">
                <a:latin typeface="Tahoma" panose="020B0604030504040204"/>
                <a:cs typeface="Tahoma" panose="020B0604030504040204"/>
              </a:rPr>
              <a:t>заданий</a:t>
            </a:r>
            <a:r>
              <a:rPr sz="2400" b="1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95" dirty="0">
                <a:latin typeface="Tahoma" panose="020B0604030504040204"/>
                <a:cs typeface="Tahoma" panose="020B0604030504040204"/>
              </a:rPr>
              <a:t>28</a:t>
            </a:r>
            <a:r>
              <a:rPr sz="2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dirty="0">
                <a:latin typeface="Tahoma" panose="020B0604030504040204"/>
                <a:cs typeface="Tahoma" panose="020B0604030504040204"/>
              </a:rPr>
              <a:t>и</a:t>
            </a:r>
            <a:r>
              <a:rPr sz="2400" b="1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90" dirty="0">
                <a:latin typeface="Tahoma" panose="020B0604030504040204"/>
                <a:cs typeface="Tahoma" panose="020B0604030504040204"/>
              </a:rPr>
              <a:t>29</a:t>
            </a:r>
            <a:r>
              <a:rPr sz="24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345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24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90" dirty="0">
                <a:latin typeface="Microsoft Sans Serif" panose="020B0604020202020204"/>
                <a:cs typeface="Microsoft Sans Serif" panose="020B0604020202020204"/>
              </a:rPr>
              <a:t>развёрнутым</a:t>
            </a:r>
            <a:r>
              <a:rPr sz="2400" spc="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65" dirty="0">
                <a:latin typeface="Microsoft Sans Serif" panose="020B0604020202020204"/>
                <a:cs typeface="Microsoft Sans Serif" panose="020B0604020202020204"/>
              </a:rPr>
              <a:t>ответом </a:t>
            </a:r>
            <a:r>
              <a:rPr sz="2400" spc="100" dirty="0">
                <a:latin typeface="Microsoft Sans Serif" panose="020B0604020202020204"/>
                <a:cs typeface="Microsoft Sans Serif" panose="020B0604020202020204"/>
              </a:rPr>
              <a:t>оценивается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4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b="1" spc="-190" dirty="0">
                <a:latin typeface="Tahoma" panose="020B0604030504040204"/>
                <a:cs typeface="Tahoma" panose="020B0604030504040204"/>
              </a:rPr>
              <a:t>1</a:t>
            </a:r>
            <a:r>
              <a:rPr sz="2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10" dirty="0">
                <a:latin typeface="Tahoma" panose="020B0604030504040204"/>
                <a:cs typeface="Tahoma" panose="020B0604030504040204"/>
              </a:rPr>
              <a:t>балл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138680" cy="6943725"/>
            <a:chOff x="0" y="-1523"/>
            <a:chExt cx="2851785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2851404" cy="6859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55F5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675" y="245745"/>
            <a:ext cx="8941435" cy="1202055"/>
          </a:xfrm>
          <a:prstGeom prst="rect">
            <a:avLst/>
          </a:prstGeom>
        </p:spPr>
        <p:txBody>
          <a:bodyPr vert="horz" wrap="square" lIns="0" tIns="217779" rIns="0" bIns="0" rtlCol="0">
            <a:spAutoFit/>
          </a:bodyPr>
          <a:lstStyle/>
          <a:p>
            <a:pPr marL="1811020" marR="5080" indent="-1798955" algn="ctr">
              <a:lnSpc>
                <a:spcPct val="100000"/>
              </a:lnSpc>
              <a:spcBef>
                <a:spcPts val="95"/>
              </a:spcBef>
            </a:pPr>
            <a:r>
              <a:rPr sz="3200" b="1" spc="-190" dirty="0"/>
              <a:t>РАСПРЕДЕЛЕНИЕ</a:t>
            </a:r>
            <a:r>
              <a:rPr sz="3200" b="1" spc="-25" dirty="0"/>
              <a:t> </a:t>
            </a:r>
            <a:r>
              <a:rPr sz="3200" b="1" spc="-100" dirty="0"/>
              <a:t>ЗАДАНИЙ</a:t>
            </a:r>
            <a:r>
              <a:rPr sz="3200" b="1" spc="-45" dirty="0"/>
              <a:t> </a:t>
            </a:r>
            <a:r>
              <a:rPr sz="3200" b="1" dirty="0"/>
              <a:t>ПО</a:t>
            </a:r>
            <a:r>
              <a:rPr sz="3200" b="1" spc="-70" dirty="0"/>
              <a:t> </a:t>
            </a:r>
            <a:r>
              <a:rPr sz="3200" b="1" spc="-135" dirty="0"/>
              <a:t>СОДЕРЖАТЕЛЬНЫМ</a:t>
            </a:r>
            <a:br>
              <a:rPr sz="3200" b="1" spc="-135" dirty="0"/>
            </a:br>
            <a:r>
              <a:rPr sz="3200" b="1" spc="-100" dirty="0"/>
              <a:t>РАЗДЕЛАМ</a:t>
            </a:r>
            <a:r>
              <a:rPr sz="3200" b="1" spc="-105" dirty="0"/>
              <a:t> </a:t>
            </a:r>
            <a:r>
              <a:rPr sz="3200" b="1" spc="-10" dirty="0"/>
              <a:t>КУРСА</a:t>
            </a:r>
            <a:r>
              <a:rPr sz="3200" b="1" spc="-120" dirty="0"/>
              <a:t> </a:t>
            </a:r>
            <a:r>
              <a:rPr sz="3200" b="1" spc="-60" dirty="0"/>
              <a:t>ГЕОГРАФИИ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50" y="1700530"/>
            <a:ext cx="7889875" cy="4269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326</Words>
  <Application>Microsoft Office PowerPoint</Application>
  <PresentationFormat>Экран (4:3)</PresentationFormat>
  <Paragraphs>68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Презентация PowerPoint</vt:lpstr>
      <vt:lpstr>ЭТО ВАЖНО!!!!!</vt:lpstr>
      <vt:lpstr>СТРУКТУРА РАБОТЫ</vt:lpstr>
      <vt:lpstr>Презентация PowerPoint</vt:lpstr>
      <vt:lpstr>ЗАДАНИЯ БАЗОВОГО УРОВНЯ СЛОЖНОСТИ</vt:lpstr>
      <vt:lpstr>Задания повышенного уровня сложности</vt:lpstr>
      <vt:lpstr>ЗАДАНИЯ ВЫСОКОГО УРОВНЯ СЛОЖНОСТИ</vt:lpstr>
      <vt:lpstr>Презентация PowerPoint</vt:lpstr>
      <vt:lpstr>РАСПРЕДЕЛЕНИЕ ЗАДАНИЙ ПО СОДЕРЖАТЕЛЬНЫМ РАЗДЕЛАМ КУРСА ГЕОГРАФИИ</vt:lpstr>
      <vt:lpstr>ШКАЛА ПЕРЕВОДА БАЛЛОВ</vt:lpstr>
      <vt:lpstr>ЗАПОЛНЕНИЕ БЛАНКОВ</vt:lpstr>
      <vt:lpstr>СИСТЕМА ОЦЕНИВАНИЯ ПО ДЕМОВЕРСИИ ОГЭ</vt:lpstr>
      <vt:lpstr>Особенности ВПР по географии в 2025 уч.году.</vt:lpstr>
      <vt:lpstr> </vt:lpstr>
      <vt:lpstr>Презентация PowerPoint</vt:lpstr>
      <vt:lpstr>Предметы ВПР - 2025</vt:lpstr>
      <vt:lpstr>ВПР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 10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Формы подготовки к ВПР  и варианты учебных материалов </vt:lpstr>
      <vt:lpstr>ПОЛЕЗНЫЕ САЙТЫ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Артемова</cp:lastModifiedBy>
  <cp:revision>21</cp:revision>
  <dcterms:created xsi:type="dcterms:W3CDTF">2024-10-31T16:10:00Z</dcterms:created>
  <dcterms:modified xsi:type="dcterms:W3CDTF">2025-05-13T06:49:29Z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4F34CE89619247F6A881947408187873_13</vt:lpwstr>
  </property>
  <property fmtid="{D5CDD505-2E9C-101B-9397-08002B2CF9AE}" pid="3" name="KSOProductBuildVer">
    <vt:lpwstr>1049-12.2.0.20795</vt:lpwstr>
  </property>
</Properties>
</file>