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2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notesMasterIdLst>
    <p:notesMasterId r:id="rId2"/>
  </p:notesMasterIdLst>
  <p:sldIdLst>
    <p:sldId id="276" r:id="rId3"/>
    <p:sldId id="269" r:id="rId4"/>
    <p:sldId id="270" r:id="rId5"/>
    <p:sldId id="273" r:id="rId6"/>
    <p:sldId id="266" r:id="rId7"/>
    <p:sldId id="272" r:id="rId8"/>
    <p:sldId id="274" r:id="rId9"/>
    <p:sldId id="262" r:id="rId10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>
        <p:scale>
          <a:sx n="71" d="100"/>
          <a:sy n="71" d="100"/>
        </p:scale>
        <p:origin x="-1356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2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tags" Target="tags/tag1.xml" /><Relationship Id="rId12" Type="http://schemas.openxmlformats.org/officeDocument/2006/relationships/presProps" Target="presProps.xml" /><Relationship Id="rId13" Type="http://schemas.openxmlformats.org/officeDocument/2006/relationships/viewProps" Target="viewProps.xml" /><Relationship Id="rId14" Type="http://schemas.openxmlformats.org/officeDocument/2006/relationships/theme" Target="theme/theme1.xml" /><Relationship Id="rId15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089574-BD4D-41DF-A528-A4C03AA5BD42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50759-196B-431C-9870-852D4418F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647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5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F50759-196B-431C-9870-852D4418FE16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0A34A-52B4-443F-A4A6-3B20BC3DDB04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4F752-C401-4513-BD2F-F2FB0C35AD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0A34A-52B4-443F-A4A6-3B20BC3DDB04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4F752-C401-4513-BD2F-F2FB0C35AD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0A34A-52B4-443F-A4A6-3B20BC3DDB04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4F752-C401-4513-BD2F-F2FB0C35AD3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0A34A-52B4-443F-A4A6-3B20BC3DDB04}" type="datetimeFigureOut">
              <a:rPr lang="ru-RU" smtClean="0"/>
              <a:t>30.04.2025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4F752-C401-4513-BD2F-F2FB0C35AD3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4" r:id="rId3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.jpeg" /><Relationship Id="rId3" Type="http://schemas.openxmlformats.org/officeDocument/2006/relationships/image" Target="../media/image2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1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1.jpeg" /><Relationship Id="rId3" Type="http://schemas.openxmlformats.org/officeDocument/2006/relationships/image" Target="../media/image3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1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1.jpeg" /><Relationship Id="rId3" Type="http://schemas.openxmlformats.org/officeDocument/2006/relationships/image" Target="../media/image4.jpeg" /><Relationship Id="rId4" Type="http://schemas.openxmlformats.org/officeDocument/2006/relationships/image" Target="../media/image5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 /><Relationship Id="rId2" Type="http://schemas.openxmlformats.org/officeDocument/2006/relationships/image" Target="../media/image1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26" name="Picture 2" descr="C:\Users\Home\Documents\ФОН1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764703"/>
          </a:xfrm>
        </p:spPr>
        <p:txBody>
          <a:bodyPr>
            <a:normAutofit/>
          </a:bodyPr>
          <a:lstStyle/>
          <a:p>
            <a:r>
              <a:rPr lang="ru-RU" sz="140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Государственное бюджетное общеобразовательное учреждение Самарской области средняя общеобразовательная школа имени ветерана Великой Отечественной Войны Танчука </a:t>
            </a:r>
            <a:r>
              <a:rPr lang="ru-RU" sz="1400" smtClean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И.А.  с</a:t>
            </a:r>
            <a:r>
              <a:rPr lang="ru-RU" sz="140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. Георгиевка </a:t>
            </a:r>
            <a:br>
              <a:rPr lang="ru-RU" sz="1400" smtClean="0">
                <a:ln>
                  <a:solidFill>
                    <a:schemeClr val="tx2">
                      <a:lumMod val="50000"/>
                    </a:schemeClr>
                  </a:solidFill>
                </a:ln>
              </a:rPr>
            </a:br>
            <a:r>
              <a:rPr lang="ru-RU" sz="1400" smtClean="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муниципального </a:t>
            </a:r>
            <a:r>
              <a:rPr lang="ru-RU" sz="1400">
                <a:ln>
                  <a:solidFill>
                    <a:schemeClr val="tx2">
                      <a:lumMod val="50000"/>
                    </a:schemeClr>
                  </a:solidFill>
                </a:ln>
              </a:rPr>
              <a:t>района Кинельский Самарской области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412776"/>
            <a:ext cx="7776864" cy="4896544"/>
          </a:xfrm>
        </p:spPr>
        <p:txBody>
          <a:bodyPr>
            <a:noAutofit/>
          </a:bodyPr>
          <a:lstStyle/>
          <a:p>
            <a:r>
              <a:rPr lang="ru-RU" sz="3600" b="1" smtClean="0">
                <a:solidFill>
                  <a:schemeClr val="tx1"/>
                </a:solidFill>
              </a:rPr>
              <a:t>Использование </a:t>
            </a:r>
            <a:r>
              <a:rPr lang="ru-RU" sz="3600" b="1">
                <a:solidFill>
                  <a:schemeClr val="tx1"/>
                </a:solidFill>
              </a:rPr>
              <a:t>дидактического многофункционального пособия по развитию сенсорных эталонов «Цветной планшет» в работе </a:t>
            </a:r>
            <a:endParaRPr lang="ru-RU" sz="3600" b="1" smtClean="0">
              <a:solidFill>
                <a:schemeClr val="tx1"/>
              </a:solidFill>
            </a:endParaRPr>
          </a:p>
          <a:p>
            <a:r>
              <a:rPr lang="ru-RU" sz="3600" b="1" smtClean="0">
                <a:solidFill>
                  <a:schemeClr val="tx1"/>
                </a:solidFill>
              </a:rPr>
              <a:t>с </a:t>
            </a:r>
            <a:r>
              <a:rPr lang="ru-RU" sz="3600" b="1">
                <a:solidFill>
                  <a:schemeClr val="tx1"/>
                </a:solidFill>
              </a:rPr>
              <a:t>детьми раннего возраста </a:t>
            </a:r>
            <a:endParaRPr lang="ru-RU" sz="3600" b="1" smtClean="0">
              <a:solidFill>
                <a:schemeClr val="tx1"/>
              </a:solidFill>
            </a:endParaRPr>
          </a:p>
          <a:p>
            <a:r>
              <a:rPr lang="ru-RU" sz="3600" b="1" smtClean="0">
                <a:solidFill>
                  <a:schemeClr val="tx1"/>
                </a:solidFill>
              </a:rPr>
              <a:t>от </a:t>
            </a:r>
            <a:r>
              <a:rPr lang="ru-RU" sz="3600" b="1">
                <a:solidFill>
                  <a:schemeClr val="tx1"/>
                </a:solidFill>
              </a:rPr>
              <a:t>1 года до 3 лет</a:t>
            </a:r>
            <a:endParaRPr lang="ru-RU" sz="3600" b="1" smtClean="0">
              <a:solidFill>
                <a:schemeClr val="tx1"/>
              </a:solidFill>
            </a:endParaRPr>
          </a:p>
          <a:p>
            <a:pPr algn="r"/>
            <a:endParaRPr lang="ru-RU" sz="1200" smtClean="0">
              <a:solidFill>
                <a:schemeClr val="tx1"/>
              </a:solidFill>
            </a:endParaRPr>
          </a:p>
          <a:p>
            <a:pPr algn="r"/>
            <a:r>
              <a:rPr lang="ru-RU" sz="1400" b="1" smtClean="0">
                <a:solidFill>
                  <a:schemeClr val="tx1"/>
                </a:solidFill>
              </a:rPr>
              <a:t>ПОДГОТОВИЛА</a:t>
            </a:r>
          </a:p>
          <a:p>
            <a:pPr algn="r"/>
            <a:r>
              <a:rPr lang="ru-RU" sz="1400" b="1" smtClean="0">
                <a:solidFill>
                  <a:schemeClr val="tx1"/>
                </a:solidFill>
              </a:rPr>
              <a:t>Глазкова Екатерина Андреевна, </a:t>
            </a:r>
          </a:p>
          <a:p>
            <a:pPr algn="r"/>
            <a:r>
              <a:rPr lang="ru-RU" sz="1400" b="1">
                <a:solidFill>
                  <a:schemeClr val="tx1"/>
                </a:solidFill>
              </a:rPr>
              <a:t>в</a:t>
            </a:r>
            <a:r>
              <a:rPr lang="ru-RU" sz="1400" b="1" smtClean="0">
                <a:solidFill>
                  <a:schemeClr val="tx1"/>
                </a:solidFill>
              </a:rPr>
              <a:t>оспитатель группы раннего возраста</a:t>
            </a:r>
          </a:p>
          <a:p>
            <a:pPr algn="r"/>
            <a:r>
              <a:rPr lang="ru-RU" sz="1400" b="1" smtClean="0">
                <a:solidFill>
                  <a:schemeClr val="tx1"/>
                </a:solidFill>
              </a:rPr>
              <a:t>СП ДС ГБОУ СОШ с. Георгиевка</a:t>
            </a:r>
            <a:r>
              <a:rPr lang="ru-RU" sz="1200" smtClean="0">
                <a:solidFill>
                  <a:schemeClr val="tx1"/>
                </a:solidFill>
              </a:rPr>
              <a:t> </a:t>
            </a:r>
            <a:endParaRPr lang="ru-RU" sz="12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051" name="Picture 3" descr="C:\Users\Home\Documents\ФОН1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368152"/>
          </a:xfrm>
        </p:spPr>
        <p:txBody>
          <a:bodyPr>
            <a:normAutofit fontScale="90000"/>
          </a:bodyPr>
          <a:lstStyle/>
          <a:p>
            <a:r>
              <a:rPr lang="ru-RU" sz="2700" b="1" i="1" smtClean="0"/>
              <a:t>Сенсорное развитие ребенка</a:t>
            </a:r>
            <a:r>
              <a:rPr lang="ru-RU" sz="2700" smtClean="0"/>
              <a:t> – это развитие его восприятия и формирование представлений о важнейших свойствах предметов, их форме, цвете, величине, положение в пространстве, а также запахе и вкусе. </a:t>
            </a:r>
            <a:br>
              <a:rPr lang="ru-RU" smtClean="0"/>
            </a:b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/>
          <a:p>
            <a:endParaRPr lang="ru-RU"/>
          </a:p>
        </p:txBody>
      </p:sp>
      <p:pic>
        <p:nvPicPr>
          <p:cNvPr id="2050" name="Picture 2" descr="C:\Users\Home\Downloads\igrushki-dlja-detej-do-1-goda-300x30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 t="9445" b="5970"/>
          <a:stretch>
            <a:fillRect/>
          </a:stretch>
        </p:blipFill>
        <p:spPr bwMode="auto">
          <a:xfrm>
            <a:off x="1475656" y="1844824"/>
            <a:ext cx="6624736" cy="432048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5602" name="Picture 2" descr="C:\Users\Home\Documents\ФОН1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/>
          </a:bodyPr>
          <a:lstStyle/>
          <a:p>
            <a:br>
              <a:rPr lang="ru-RU" sz="3100" smtClean="0"/>
            </a:b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539552" y="764704"/>
            <a:ext cx="3384376" cy="93610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РАЗВИТИЕ НАБЛЮДАТЕЛЬНОСТИ И ВНИМАНИЯ</a:t>
            </a:r>
            <a:endParaRPr lang="ru-RU" b="1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635896" y="1052736"/>
            <a:ext cx="2483768" cy="172819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ПРИОБРЕТЕНИЕ СЕНСОРНЫХ ЭТАЛОНОВ</a:t>
            </a:r>
            <a:endParaRPr lang="ru-RU" b="1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516216" y="3789040"/>
            <a:ext cx="2448272" cy="136815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РАСШИРЕНИЕ ВООБРАЖЕНИЯ</a:t>
            </a:r>
            <a:endParaRPr lang="ru-RU" b="1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300192" y="332656"/>
            <a:ext cx="2592288" cy="331236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ВЛИЯНИЕ НА РАЗВИТИЕ МНОГИХ ВИДОВ ПАМЯТИ, СРЕДИ КОТОРЫХ ЗРИТЕЛЬНАЯ, СЛУХОВАЯ, МОТОРНАЯ, ОБРАЗНАЯ </a:t>
            </a:r>
            <a:endParaRPr lang="ru-RU" b="1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11560" y="3933056"/>
            <a:ext cx="3024336" cy="244827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ВОЗМОЖНОСТЬ ОСВОЕНИЯ НОВЫХ СПОСОБОВ ПОЗНАНИЯ ПРЕДМЕТОВ И МИРА</a:t>
            </a:r>
            <a:endParaRPr lang="ru-RU" b="1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635896" y="4653136"/>
            <a:ext cx="3528392" cy="1728192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БАЗОВЫЙ ФУНДАМЕНТ ДЛЯ УМСТВЕННОГО РАЗВИТИЯ</a:t>
            </a:r>
            <a:endParaRPr lang="ru-RU" b="1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611560" y="1916832"/>
            <a:ext cx="2304256" cy="1800200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ПОМОЩЬ В УВЕЛИЧЕНИИ СЛОВАРНОГО ЗАПАСА</a:t>
            </a:r>
            <a:endParaRPr lang="ru-RU" b="1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2987824" y="2924944"/>
            <a:ext cx="3240360" cy="144016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smtClean="0"/>
              <a:t>СЕНСОРНОЕ РАЗВИТИЕ</a:t>
            </a:r>
            <a:endParaRPr lang="ru-RU" sz="3200"/>
          </a:p>
        </p:txBody>
      </p:sp>
    </p:spTree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8675" name="Picture 3" descr="C:\Users\Home\Documents\ФОН1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42394"/>
          </a:xfrm>
        </p:spPr>
        <p:txBody>
          <a:bodyPr>
            <a:normAutofit fontScale="90000"/>
          </a:bodyPr>
          <a:lstStyle/>
          <a:p>
            <a:r>
              <a:rPr lang="ru-RU" sz="3100" smtClean="0"/>
              <a:t>Учитывая, что игра является основной формой и содержанием организации жизни детей, что игра – самая любимая и естественная деятельность дошкольников, огромную роль в развитии сенсорных способностей детей отводится </a:t>
            </a:r>
            <a:r>
              <a:rPr lang="ru-RU" sz="3100" b="1" i="1" smtClean="0"/>
              <a:t>дидактической игре</a:t>
            </a:r>
            <a:r>
              <a:rPr lang="ru-RU" sz="3100" i="1" smtClean="0"/>
              <a:t>.</a:t>
            </a:r>
            <a:br>
              <a:rPr lang="ru-RU" smtClean="0"/>
            </a:br>
            <a:endParaRPr lang="ru-RU"/>
          </a:p>
        </p:txBody>
      </p:sp>
      <p:pic>
        <p:nvPicPr>
          <p:cNvPr id="28674" name="Picture 2" descr="https://thumbs.dreamstime.com/thumblarge_1004/10047123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979712" y="3356992"/>
            <a:ext cx="5040560" cy="2808312"/>
          </a:xfrm>
          <a:prstGeom prst="rect">
            <a:avLst/>
          </a:prstGeom>
          <a:noFill/>
        </p:spPr>
      </p:pic>
    </p:spTree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244" name="Picture 4" descr="C:\Users\Home\Documents\ФОН1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СРЕДСТВА СЕНСОРНОГО РАЗВИТИЯ</a:t>
            </a:r>
            <a:endParaRPr lang="ru-RU" b="1" i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23528" y="1772816"/>
            <a:ext cx="3096344" cy="187220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smtClean="0"/>
              <a:t>НЕПОСРЕДСТВЕННО ОБРАЗОВАТЕЛЬНАЯ ДЕЯТЕЛЬНОСТЬ</a:t>
            </a:r>
            <a:endParaRPr lang="ru-RU" sz="2000" b="1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084168" y="1700808"/>
            <a:ext cx="2808312" cy="208823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smtClean="0"/>
              <a:t>ИЗОБРАЗИТЕЛЬНАЯ ДЕЯТЕЛЬНОСТЬ (РИСОВАНИЕ, ЛЕПКА, АППЛИКАЦИЯ)</a:t>
            </a:r>
            <a:endParaRPr lang="ru-RU" sz="2000" b="1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467544" y="4221088"/>
            <a:ext cx="2592288" cy="1728192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smtClean="0"/>
              <a:t>КОНСТРУИРОВАНИЕ</a:t>
            </a:r>
            <a:endParaRPr lang="ru-RU" sz="2000" b="1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347864" y="4149080"/>
            <a:ext cx="2088232" cy="187220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smtClean="0"/>
              <a:t>НАБЛЮДЕНИЕ</a:t>
            </a:r>
            <a:endParaRPr lang="ru-RU" sz="2000" b="1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724128" y="4149080"/>
            <a:ext cx="3240360" cy="187220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smtClean="0"/>
              <a:t>ИГРЫ - ЭКСПЕРИМЕНТИРОВАНИЯ</a:t>
            </a:r>
            <a:endParaRPr lang="ru-RU" sz="2000" b="1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3635896" y="1844824"/>
            <a:ext cx="2304256" cy="158417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smtClean="0"/>
              <a:t>ДИДАКТИЧЕСКИЕ ИГРЫ</a:t>
            </a:r>
            <a:endParaRPr lang="ru-RU" sz="2000" b="1"/>
          </a:p>
        </p:txBody>
      </p:sp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7650" name="Picture 2" descr="C:\Users\Home\Documents\ФОН1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 fontScale="90000"/>
          </a:bodyPr>
          <a:lstStyle/>
          <a:p>
            <a:r>
              <a:rPr lang="ru-RU" sz="3600" b="1" i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Цель:</a:t>
            </a:r>
            <a:br>
              <a:rPr lang="ru-RU" sz="2700" smtClean="0"/>
            </a:br>
            <a:r>
              <a:rPr lang="ru-RU" sz="2700" smtClean="0"/>
              <a:t>Способствовать </a:t>
            </a:r>
            <a:r>
              <a:rPr lang="ru-RU" sz="2700"/>
              <a:t>повышению интереса к поиску интересных методов и технологий в работе с детьми раннего возраста по сенсорному развитию</a:t>
            </a:r>
            <a:r>
              <a:rPr lang="ru-RU" sz="2700" smtClean="0"/>
              <a:t>.</a:t>
            </a:r>
            <a:br>
              <a:rPr lang="ru-RU" sz="2700" smtClean="0"/>
            </a:br>
            <a:r>
              <a:rPr lang="ru-RU" sz="2800" b="1" i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Задачи:</a:t>
            </a:r>
            <a:br>
              <a:rPr lang="ru-RU" sz="2700"/>
            </a:br>
            <a:r>
              <a:rPr lang="ru-RU" sz="2700"/>
              <a:t>1.Развивать и совершенствовать у детей раннего возраста все виды восприятия, </a:t>
            </a:r>
            <a:r>
              <a:rPr lang="ru-RU" sz="2700" smtClean="0"/>
              <a:t>обогащать </a:t>
            </a:r>
            <a:r>
              <a:rPr lang="ru-RU" sz="2700"/>
              <a:t>их чувственный опыт через дидактическую игру;</a:t>
            </a:r>
            <a:br>
              <a:rPr lang="ru-RU" sz="2700"/>
            </a:br>
            <a:r>
              <a:rPr lang="ru-RU" sz="2700"/>
              <a:t> 2. Развивать осязательное восприятие, а именно тактильные и кинестетические ощущения, микро и макро моторику воспитанников используя </a:t>
            </a:r>
            <a:r>
              <a:rPr lang="ru-RU" sz="2700" smtClean="0"/>
              <a:t>дидактическую игру;</a:t>
            </a:r>
            <a:br>
              <a:rPr lang="ru-RU" sz="2700"/>
            </a:br>
            <a:r>
              <a:rPr lang="ru-RU" sz="2700"/>
              <a:t> 3.Повышать уровень знаний у родителей по сенсорному развитию и воспитанию детей раннего возраста;</a:t>
            </a:r>
            <a:br>
              <a:rPr lang="ru-RU" sz="2700"/>
            </a:br>
            <a:r>
              <a:rPr lang="ru-RU" sz="2700"/>
              <a:t> 4. Повышать уровень компетентности по сенсорному развитию и воспитанию детей раннего возраста у педагогов. </a:t>
            </a:r>
            <a:br>
              <a:rPr lang="ru-RU" sz="2700"/>
            </a:br>
            <a:endParaRPr lang="ru-RU"/>
          </a:p>
        </p:txBody>
      </p:sp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052" name="Picture 4" descr="C:\Users\Home\Documents\ФОН1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ru-RU" sz="32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Дидактическое  многофункциональное пособие </a:t>
            </a:r>
            <a:r>
              <a:rPr lang="ru-RU" sz="3200" b="1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 развитию сенсорных эталонов «Цветной планшет</a:t>
            </a:r>
            <a:r>
              <a:rPr lang="ru-RU" sz="32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»</a:t>
            </a:r>
            <a:endParaRPr lang="ru-RU" sz="3200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 descr="C:\Users\Dimas\Downloads\IMG_20250430_093322_767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7584" y="1916832"/>
            <a:ext cx="2601436" cy="346858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imas\Downloads\IMG_20250430_093323_257 (1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125" b="24375"/>
          <a:stretch>
            <a:fillRect/>
          </a:stretch>
        </p:blipFill>
        <p:spPr bwMode="auto">
          <a:xfrm>
            <a:off x="3779912" y="1916832"/>
            <a:ext cx="4572000" cy="344424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074" name="Picture 2" descr="C:\Users\Home\Documents\ФОН1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rmAutofit fontScale="90000"/>
          </a:bodyPr>
          <a:lstStyle/>
          <a:p>
            <a:r>
              <a:rPr lang="ru-RU" sz="4800" b="1" i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Варианты игр:</a:t>
            </a:r>
            <a:endParaRPr lang="ru-RU" sz="4800" b="1" i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692696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/>
              <a:t>	</a:t>
            </a:r>
            <a:r>
              <a:rPr lang="ru-RU" sz="2400" b="1"/>
              <a:t>«Разложи по цвету</a:t>
            </a:r>
            <a:r>
              <a:rPr lang="ru-RU" sz="2400" b="1" smtClean="0"/>
              <a:t>»</a:t>
            </a:r>
            <a:endParaRPr lang="ru-RU" sz="2400" b="1"/>
          </a:p>
          <a:p>
            <a:r>
              <a:rPr lang="ru-RU" sz="2000" b="1" i="1" smtClean="0"/>
              <a:t>   Цель</a:t>
            </a:r>
            <a:r>
              <a:rPr lang="ru-RU" sz="2000" b="1" i="1"/>
              <a:t>: </a:t>
            </a:r>
            <a:r>
              <a:rPr lang="ru-RU" sz="2000"/>
              <a:t>научить находить предмет определённого цвета по образцу, закрепление названия цветов.</a:t>
            </a:r>
          </a:p>
          <a:p>
            <a:r>
              <a:rPr lang="ru-RU" sz="2000" b="1" i="1"/>
              <a:t>Ход игры</a:t>
            </a:r>
            <a:r>
              <a:rPr lang="ru-RU" sz="2000"/>
              <a:t>: предлагаем детям разложить по цветам втулок предметы.</a:t>
            </a:r>
          </a:p>
          <a:p>
            <a:pPr algn="ctr"/>
            <a:r>
              <a:rPr lang="ru-RU" sz="2400"/>
              <a:t>	</a:t>
            </a:r>
            <a:r>
              <a:rPr lang="ru-RU" sz="2400" b="1"/>
              <a:t>«Разложи по форме</a:t>
            </a:r>
            <a:r>
              <a:rPr lang="ru-RU" sz="2400" b="1" smtClean="0"/>
              <a:t>»</a:t>
            </a:r>
            <a:endParaRPr lang="ru-RU" sz="2400" b="1"/>
          </a:p>
          <a:p>
            <a:r>
              <a:rPr lang="ru-RU" sz="2000" b="1" i="1"/>
              <a:t>Цель:</a:t>
            </a:r>
            <a:r>
              <a:rPr lang="ru-RU" sz="2000"/>
              <a:t> научить находить геометрические фигуры в соответствии с образцом.</a:t>
            </a:r>
          </a:p>
          <a:p>
            <a:r>
              <a:rPr lang="ru-RU" sz="2000" b="1" i="1"/>
              <a:t>Ход игры</a:t>
            </a:r>
            <a:r>
              <a:rPr lang="ru-RU" sz="2000"/>
              <a:t>: каждому ребёнку раздаётся набор разноцветных геометрических фигур. Педагог предлагает разложить их в соответствии цвета и формы на втулках</a:t>
            </a:r>
            <a:r>
              <a:rPr lang="ru-RU" sz="2400"/>
              <a:t>.</a:t>
            </a:r>
          </a:p>
          <a:p>
            <a:pPr algn="ctr"/>
            <a:r>
              <a:rPr lang="ru-RU" sz="2400" b="1"/>
              <a:t> </a:t>
            </a:r>
            <a:r>
              <a:rPr lang="ru-RU" sz="2400" b="1" smtClean="0"/>
              <a:t>«Разложи </a:t>
            </a:r>
            <a:r>
              <a:rPr lang="ru-RU" sz="2400" b="1"/>
              <a:t>по размеру</a:t>
            </a:r>
            <a:r>
              <a:rPr lang="ru-RU" sz="2400" b="1" smtClean="0"/>
              <a:t>»</a:t>
            </a:r>
            <a:endParaRPr lang="ru-RU" sz="2400" b="1"/>
          </a:p>
          <a:p>
            <a:r>
              <a:rPr lang="ru-RU" sz="2000" b="1" i="1"/>
              <a:t>Цель: </a:t>
            </a:r>
            <a:r>
              <a:rPr lang="ru-RU" sz="2000"/>
              <a:t>научить соотносить предметы по величине.</a:t>
            </a:r>
          </a:p>
          <a:p>
            <a:r>
              <a:rPr lang="ru-RU" sz="2000"/>
              <a:t>Ход игры: педагог предлагает разложить предметы по втулкам в соответствии с размером.</a:t>
            </a:r>
          </a:p>
          <a:p>
            <a:pPr algn="ctr"/>
            <a:r>
              <a:rPr lang="ru-RU" sz="2400" b="1" smtClean="0"/>
              <a:t>«Шнуровка»</a:t>
            </a:r>
            <a:endParaRPr lang="ru-RU" sz="2400" b="1"/>
          </a:p>
          <a:p>
            <a:r>
              <a:rPr lang="ru-RU" sz="2000" b="1" i="1"/>
              <a:t>Цель: </a:t>
            </a:r>
            <a:r>
              <a:rPr lang="ru-RU" sz="2000"/>
              <a:t>развивать мелкую моторику, усидчивость, глазомер. Координацию.</a:t>
            </a:r>
          </a:p>
          <a:p>
            <a:r>
              <a:rPr lang="ru-RU" sz="2000" b="1" i="1"/>
              <a:t>Ход игры: </a:t>
            </a:r>
            <a:r>
              <a:rPr lang="ru-RU" sz="2000"/>
              <a:t>педагог предлагает продеть шнурок через отверстия.	</a:t>
            </a: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theme1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41</Paragraphs>
  <Slides>8</Slides>
  <Notes>1</Notes>
  <TotalTime>845</TotalTime>
  <HiddenSlides>0</HiddenSlides>
  <MMClips>0</MMClips>
  <ScaleCrop>0</ScaleCrop>
  <HeadingPairs>
    <vt:vector baseType="variant" size="6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baseType="lpstr" size="11">
      <vt:lpstr>Arial</vt:lpstr>
      <vt:lpstr>Calibri</vt:lpstr>
      <vt:lpstr>Тема Office</vt:lpstr>
      <vt:lpstr>Государственное бюджетное общеобразовательное учреждение Самарской области средняя общеобразовательная школа имени ветерана Великой Отечественной Войны Танчука И.А.  с. Георгиевка муниципального района Кинельский Самарской области</vt:lpstr>
      <vt:lpstr>Сенсорное развитие ребенка – это развитие его восприятия и формирование представлений о важнейших свойствах предметов, их форме, цвете, величине, положение в пространстве, а также запахе и вкусе. </vt:lpstr>
      <vt:lpstr/>
      <vt:lpstr>Учитывая, что игра является основной формой и содержанием организации жизни детей, что игра – самая любимая и естественная деятельность дошкольников, огромную роль в развитии сенсорных способностей детей отводится дидактической игре.</vt:lpstr>
      <vt:lpstr>СРЕДСТВА СЕНСОРНОГО РАЗВИТИЯ</vt:lpstr>
      <vt:lpstr>Цель:Способствовать повышению интереса к поиску интересных методов и технологий в работе с детьми раннего возраста по сенсорному развитию.Задачи:1.Развивать и совершенствовать у детей раннего возраста все виды восприятия, обогащать их чувственный опыт через дидактическую игру; 2. Развивать осязательное восприятие, а именно тактильные и кинестетические ощущения, микро и макро моторику воспитанников используя дидактическую игру; 3.Повышать уровень знаний у родителей по сенсорному развитию и воспитанию детей раннего возраста; 4. Повышать уровень компетентности по сенсорному развитию и воспитанию детей раннего возраста у педагогов. </vt:lpstr>
      <vt:lpstr>Дидактическое  многофункциональное пособие по развитию сенсорных эталонов «Цветной планшет»</vt:lpstr>
      <vt:lpstr>Варианты игр:</vt:lpstr>
    </vt:vector>
  </TitlesOfParts>
  <LinksUpToDate>0</LinksUpToDate>
  <SharedDoc>0</SharedDoc>
  <HyperlinksChanged>0</HyperlinksChanged>
  <Application>Aspose.Slides for .NET</Application>
  <AppVersion>19.1200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Слайд 1</dc:title>
  <dc:creator>Home</dc:creator>
  <cp:lastModifiedBy>Dimas</cp:lastModifiedBy>
  <cp:revision>88</cp:revision>
  <dcterms:created xsi:type="dcterms:W3CDTF">2019-02-18T12:33:32Z</dcterms:created>
  <dcterms:modified xsi:type="dcterms:W3CDTF">2025-05-15T04:45:49Z</dcterms:modified>
</cp:coreProperties>
</file>